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0" r:id="rId3"/>
    <p:sldId id="266" r:id="rId4"/>
    <p:sldId id="274" r:id="rId5"/>
    <p:sldId id="263" r:id="rId6"/>
    <p:sldId id="270" r:id="rId7"/>
    <p:sldId id="272" r:id="rId8"/>
    <p:sldId id="271" r:id="rId9"/>
    <p:sldId id="261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-1944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908-85D0-431E-AD65-2072D4ABEF37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DB01-F452-494C-B3F6-441A981A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908-85D0-431E-AD65-2072D4ABEF37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DB01-F452-494C-B3F6-441A981A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8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908-85D0-431E-AD65-2072D4ABEF37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DB01-F452-494C-B3F6-441A981A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908-85D0-431E-AD65-2072D4ABEF37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DB01-F452-494C-B3F6-441A981A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908-85D0-431E-AD65-2072D4ABEF37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DB01-F452-494C-B3F6-441A981A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1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908-85D0-431E-AD65-2072D4ABEF37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DB01-F452-494C-B3F6-441A981A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4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908-85D0-431E-AD65-2072D4ABEF37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DB01-F452-494C-B3F6-441A981A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6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908-85D0-431E-AD65-2072D4ABEF37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DB01-F452-494C-B3F6-441A981A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2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908-85D0-431E-AD65-2072D4ABEF37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DB01-F452-494C-B3F6-441A981A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8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908-85D0-431E-AD65-2072D4ABEF37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DB01-F452-494C-B3F6-441A981A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0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908-85D0-431E-AD65-2072D4ABEF37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DB01-F452-494C-B3F6-441A981A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8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84908-85D0-431E-AD65-2072D4ABEF37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DDB01-F452-494C-B3F6-441A981A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6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imgres?imgurl=http://coveragemd.com/wp-content/uploads/2010/06/Allstate-Logo-Large.jpg&amp;imgrefurl=http://coveragemd.com/?attachment_id=3&amp;usg=__bqBj58V3AYZfPjR_8d92qB5CU0w=&amp;h=1001&amp;w=1397&amp;sz=137&amp;hl=en&amp;start=1&amp;zoom=1&amp;tbnid=Hte51WOBcIq1CM:&amp;tbnh=107&amp;tbnw=150&amp;ei=-p-TTcyiHMq30QHCub3NBw&amp;prev=/images?q=Allstate+logo&amp;um=1&amp;hl=en&amp;sa=N&amp;rlz=1R2SKPT_enUS421&amp;tbs=isch:1&amp;um=1&amp;itbs=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://www.google.com/imgres?imgurl=http://coveragemd.com/wp-content/uploads/2010/06/Allstate-Logo-Large.jpg&amp;imgrefurl=http://coveragemd.com/?attachment_id=3&amp;usg=__bqBj58V3AYZfPjR_8d92qB5CU0w=&amp;h=1001&amp;w=1397&amp;sz=137&amp;hl=en&amp;start=1&amp;zoom=1&amp;tbnid=Hte51WOBcIq1CM:&amp;tbnh=107&amp;tbnw=150&amp;ei=-p-TTcyiHMq30QHCub3NBw&amp;prev=/images?q=Allstate+logo&amp;um=1&amp;hl=en&amp;sa=N&amp;rlz=1R2SKPT_enUS421&amp;tbs=isch:1&amp;um=1&amp;itbs=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://www.google.com/imgres?imgurl=http://coveragemd.com/wp-content/uploads/2010/06/Allstate-Logo-Large.jpg&amp;imgrefurl=http://coveragemd.com/?attachment_id=3&amp;usg=__bqBj58V3AYZfPjR_8d92qB5CU0w=&amp;h=1001&amp;w=1397&amp;sz=137&amp;hl=en&amp;start=1&amp;zoom=1&amp;tbnid=Hte51WOBcIq1CM:&amp;tbnh=107&amp;tbnw=150&amp;ei=-p-TTcyiHMq30QHCub3NBw&amp;prev=/images?q=Allstate+logo&amp;um=1&amp;hl=en&amp;sa=N&amp;rlz=1R2SKPT_enUS421&amp;tbs=isch:1&amp;um=1&amp;itbs=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hyperlink" Target="http://www.google.com/imgres?imgurl=http://coveragemd.com/wp-content/uploads/2010/06/Allstate-Logo-Large.jpg&amp;imgrefurl=http://coveragemd.com/?attachment_id=3&amp;usg=__bqBj58V3AYZfPjR_8d92qB5CU0w=&amp;h=1001&amp;w=1397&amp;sz=137&amp;hl=en&amp;start=1&amp;zoom=1&amp;tbnid=Hte51WOBcIq1CM:&amp;tbnh=107&amp;tbnw=150&amp;ei=-p-TTcyiHMq30QHCub3NBw&amp;prev=/images?q=Allstate+logo&amp;um=1&amp;hl=en&amp;sa=N&amp;rlz=1R2SKPT_enUS421&amp;tbs=isch:1&amp;um=1&amp;itbs=1" TargetMode="Externa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imgres?imgurl=http://coveragemd.com/wp-content/uploads/2010/06/Allstate-Logo-Large.jpg&amp;imgrefurl=http://coveragemd.com/?attachment_id=3&amp;usg=__bqBj58V3AYZfPjR_8d92qB5CU0w=&amp;h=1001&amp;w=1397&amp;sz=137&amp;hl=en&amp;start=1&amp;zoom=1&amp;tbnid=Hte51WOBcIq1CM:&amp;tbnh=107&amp;tbnw=150&amp;ei=-p-TTcyiHMq30QHCub3NBw&amp;prev=/images?q=Allstate+logo&amp;um=1&amp;hl=en&amp;sa=N&amp;rlz=1R2SKPT_enUS421&amp;tbs=isch:1&amp;um=1&amp;itbs=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hyperlink" Target="http://www.google.com/imgres?imgurl=http://coveragemd.com/wp-content/uploads/2010/06/Allstate-Logo-Large.jpg&amp;imgrefurl=http://coveragemd.com/?attachment_id=3&amp;usg=__bqBj58V3AYZfPjR_8d92qB5CU0w=&amp;h=1001&amp;w=1397&amp;sz=137&amp;hl=en&amp;start=1&amp;zoom=1&amp;tbnid=Hte51WOBcIq1CM:&amp;tbnh=107&amp;tbnw=150&amp;ei=-p-TTcyiHMq30QHCub3NBw&amp;prev=/images?q=Allstate+logo&amp;um=1&amp;hl=en&amp;sa=N&amp;rlz=1R2SKPT_enUS421&amp;tbs=isch:1&amp;um=1&amp;itbs=1" TargetMode="Externa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://www.google.com/imgres?imgurl=http://coveragemd.com/wp-content/uploads/2010/06/Allstate-Logo-Large.jpg&amp;imgrefurl=http://coveragemd.com/?attachment_id=3&amp;usg=__bqBj58V3AYZfPjR_8d92qB5CU0w=&amp;h=1001&amp;w=1397&amp;sz=137&amp;hl=en&amp;start=1&amp;zoom=1&amp;tbnid=Hte51WOBcIq1CM:&amp;tbnh=107&amp;tbnw=150&amp;ei=-p-TTcyiHMq30QHCub3NBw&amp;prev=/images?q=Allstate+logo&amp;um=1&amp;hl=en&amp;sa=N&amp;rlz=1R2SKPT_enUS421&amp;tbs=isch:1&amp;um=1&amp;itbs=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jpeg"/><Relationship Id="rId4" Type="http://schemas.openxmlformats.org/officeDocument/2006/relationships/hyperlink" Target="http://www.google.com/imgres?imgurl=http://coveragemd.com/wp-content/uploads/2010/06/Allstate-Logo-Large.jpg&amp;imgrefurl=http://coveragemd.com/?attachment_id=3&amp;usg=__bqBj58V3AYZfPjR_8d92qB5CU0w=&amp;h=1001&amp;w=1397&amp;sz=137&amp;hl=en&amp;start=1&amp;zoom=1&amp;tbnid=Hte51WOBcIq1CM:&amp;tbnh=107&amp;tbnw=150&amp;ei=-p-TTcyiHMq30QHCub3NBw&amp;prev=/images?q=Allstate+logo&amp;um=1&amp;hl=en&amp;sa=N&amp;rlz=1R2SKPT_enUS421&amp;tbs=isch:1&amp;um=1&amp;itbs=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2.jpeg"/><Relationship Id="rId4" Type="http://schemas.openxmlformats.org/officeDocument/2006/relationships/hyperlink" Target="http://www.google.com/imgres?imgurl=http://coveragemd.com/wp-content/uploads/2010/06/Allstate-Logo-Large.jpg&amp;imgrefurl=http://coveragemd.com/?attachment_id=3&amp;usg=__bqBj58V3AYZfPjR_8d92qB5CU0w=&amp;h=1001&amp;w=1397&amp;sz=137&amp;hl=en&amp;start=1&amp;zoom=1&amp;tbnid=Hte51WOBcIq1CM:&amp;tbnh=107&amp;tbnw=150&amp;ei=-p-TTcyiHMq30QHCub3NBw&amp;prev=/images?q=Allstate+logo&amp;um=1&amp;hl=en&amp;sa=N&amp;rlz=1R2SKPT_enUS421&amp;tbs=isch:1&amp;um=1&amp;itbs=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://www.google.com/imgres?imgurl=http://coveragemd.com/wp-content/uploads/2010/06/Allstate-Logo-Large.jpg&amp;imgrefurl=http://coveragemd.com/?attachment_id=3&amp;usg=__bqBj58V3AYZfPjR_8d92qB5CU0w=&amp;h=1001&amp;w=1397&amp;sz=137&amp;hl=en&amp;start=1&amp;zoom=1&amp;tbnid=Hte51WOBcIq1CM:&amp;tbnh=107&amp;tbnw=150&amp;ei=-p-TTcyiHMq30QHCub3NBw&amp;prev=/images?q=Allstate+logo&amp;um=1&amp;hl=en&amp;sa=N&amp;rlz=1R2SKPT_enUS421&amp;tbs=isch:1&amp;um=1&amp;itbs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-1" y="0"/>
            <a:ext cx="9128125" cy="7016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73000"/>
                </a:schemeClr>
              </a:gs>
              <a:gs pos="100000">
                <a:schemeClr val="bg1"/>
              </a:gs>
              <a:gs pos="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 Narrow" pitchFamily="34" charset="0"/>
            </a:endParaRPr>
          </a:p>
        </p:txBody>
      </p:sp>
      <p:pic>
        <p:nvPicPr>
          <p:cNvPr id="88" name="Picture 87" descr="Leo Penci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8893" y="299145"/>
            <a:ext cx="786784" cy="127197"/>
          </a:xfrm>
          <a:prstGeom prst="rect">
            <a:avLst/>
          </a:prstGeom>
        </p:spPr>
      </p:pic>
      <p:pic>
        <p:nvPicPr>
          <p:cNvPr id="91" name="Picture 2" descr="http://t1.gstatic.com/images?q=tbn:ANd9GcQLck_nY0VavpcsAhOLEc6HbDXuA3-UsJJzeP8j7t2BWBMrAvDBhZhx7uJI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8338" y="111125"/>
            <a:ext cx="704850" cy="503238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2" name="Title 5"/>
          <p:cNvSpPr txBox="1">
            <a:spLocks/>
          </p:cNvSpPr>
          <p:nvPr/>
        </p:nvSpPr>
        <p:spPr bwMode="auto">
          <a:xfrm>
            <a:off x="0" y="152741"/>
            <a:ext cx="7543800" cy="420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z="2000" dirty="0" smtClean="0">
                <a:latin typeface="Arial Narrow" pitchFamily="34" charset="0"/>
                <a:ea typeface="+mj-ea"/>
                <a:cs typeface="+mj-cs"/>
              </a:rPr>
              <a:t>National Home Rich Unit-V2: </a:t>
            </a:r>
            <a:r>
              <a:rPr lang="en-US" sz="2000" dirty="0" smtClean="0">
                <a:latin typeface="Arial Narrow" pitchFamily="34" charset="0"/>
                <a:ea typeface="+mj-ea"/>
                <a:cs typeface="+mj-cs"/>
              </a:rPr>
              <a:t>Tracking Requirements Document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081" y="1354346"/>
            <a:ext cx="4110245" cy="25545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 Narrow" pitchFamily="34" charset="0"/>
              </a:rPr>
              <a:t>Exit Tags:</a:t>
            </a:r>
          </a:p>
          <a:p>
            <a:r>
              <a:rPr lang="en-US" sz="1200" dirty="0">
                <a:latin typeface="Arial Narrow" pitchFamily="34" charset="0"/>
              </a:rPr>
              <a:t>Exit Tag 1: </a:t>
            </a:r>
            <a:r>
              <a:rPr lang="en-US" sz="1200" dirty="0" err="1" smtClean="0">
                <a:latin typeface="Arial Narrow" pitchFamily="34" charset="0"/>
              </a:rPr>
              <a:t>nonexpandlogo_exit</a:t>
            </a:r>
            <a:r>
              <a:rPr lang="en-US" sz="1200" dirty="0" smtClean="0">
                <a:latin typeface="Arial Narrow" pitchFamily="34" charset="0"/>
              </a:rPr>
              <a:t> </a:t>
            </a:r>
            <a:r>
              <a:rPr lang="en-US" sz="1200" b="1" i="1" dirty="0" smtClean="0">
                <a:latin typeface="Arial Narrow" pitchFamily="34" charset="0"/>
              </a:rPr>
              <a:t>(TOTAL)</a:t>
            </a:r>
          </a:p>
          <a:p>
            <a:r>
              <a:rPr lang="en-US" sz="1200" dirty="0" smtClean="0">
                <a:latin typeface="Arial Narrow" pitchFamily="34" charset="0"/>
              </a:rPr>
              <a:t>Exit Tag 2</a:t>
            </a:r>
            <a:r>
              <a:rPr lang="en-US" sz="1200" dirty="0">
                <a:latin typeface="Arial Narrow" pitchFamily="34" charset="0"/>
              </a:rPr>
              <a:t>: </a:t>
            </a:r>
            <a:r>
              <a:rPr lang="en-US" sz="1200" dirty="0" err="1" smtClean="0">
                <a:latin typeface="Arial Narrow" pitchFamily="34" charset="0"/>
              </a:rPr>
              <a:t>expandfindagent_exit</a:t>
            </a:r>
            <a:r>
              <a:rPr lang="en-US" sz="1200" dirty="0" smtClean="0">
                <a:latin typeface="Arial Narrow" pitchFamily="34" charset="0"/>
              </a:rPr>
              <a:t> </a:t>
            </a:r>
            <a:r>
              <a:rPr lang="en-US" sz="1200" b="1" i="1" dirty="0" smtClean="0">
                <a:latin typeface="Arial Narrow" pitchFamily="34" charset="0"/>
              </a:rPr>
              <a:t>(TOTAL)</a:t>
            </a:r>
          </a:p>
          <a:p>
            <a:r>
              <a:rPr lang="en-US" sz="1200" dirty="0" smtClean="0">
                <a:latin typeface="Arial Narrow" pitchFamily="34" charset="0"/>
              </a:rPr>
              <a:t>Exit </a:t>
            </a:r>
            <a:r>
              <a:rPr lang="en-US" sz="1200" dirty="0">
                <a:latin typeface="Arial Narrow" pitchFamily="34" charset="0"/>
              </a:rPr>
              <a:t>Tag </a:t>
            </a:r>
            <a:r>
              <a:rPr lang="en-US" sz="1200" dirty="0" smtClean="0">
                <a:latin typeface="Arial Narrow" pitchFamily="34" charset="0"/>
              </a:rPr>
              <a:t>3: </a:t>
            </a:r>
            <a:r>
              <a:rPr lang="en-US" sz="1200" dirty="0" err="1" smtClean="0">
                <a:latin typeface="Arial Narrow" pitchFamily="34" charset="0"/>
              </a:rPr>
              <a:t>expandlogo_exit</a:t>
            </a:r>
            <a:r>
              <a:rPr lang="en-US" sz="1200" dirty="0" smtClean="0">
                <a:latin typeface="Arial Narrow" pitchFamily="34" charset="0"/>
              </a:rPr>
              <a:t> </a:t>
            </a:r>
            <a:r>
              <a:rPr lang="en-US" sz="1200" b="1" dirty="0" smtClean="0">
                <a:latin typeface="Arial Narrow" pitchFamily="34" charset="0"/>
              </a:rPr>
              <a:t>(</a:t>
            </a:r>
            <a:r>
              <a:rPr lang="en-US" sz="1200" b="1" i="1" dirty="0" smtClean="0">
                <a:latin typeface="Arial Narrow" pitchFamily="34" charset="0"/>
              </a:rPr>
              <a:t>TOTAL</a:t>
            </a:r>
            <a:r>
              <a:rPr lang="en-US" sz="1200" b="1" i="1" dirty="0">
                <a:latin typeface="Arial Narrow" pitchFamily="34" charset="0"/>
              </a:rPr>
              <a:t>)</a:t>
            </a:r>
            <a:endParaRPr lang="en-US" sz="1200" dirty="0">
              <a:latin typeface="Arial Narrow" pitchFamily="34" charset="0"/>
            </a:endParaRPr>
          </a:p>
          <a:p>
            <a:r>
              <a:rPr lang="en-US" sz="1200" dirty="0">
                <a:latin typeface="Arial Narrow" pitchFamily="34" charset="0"/>
              </a:rPr>
              <a:t>Exit Tag </a:t>
            </a:r>
            <a:r>
              <a:rPr lang="en-US" sz="1200" dirty="0" smtClean="0">
                <a:latin typeface="Arial Narrow" pitchFamily="34" charset="0"/>
              </a:rPr>
              <a:t>4: </a:t>
            </a:r>
            <a:r>
              <a:rPr lang="en-US" sz="1200" dirty="0" err="1" smtClean="0">
                <a:latin typeface="Arial Narrow" pitchFamily="34" charset="0"/>
              </a:rPr>
              <a:t>exptreehouse_exit</a:t>
            </a:r>
            <a:r>
              <a:rPr lang="en-US" sz="1200" dirty="0" smtClean="0">
                <a:latin typeface="Arial Narrow" pitchFamily="34" charset="0"/>
              </a:rPr>
              <a:t> </a:t>
            </a:r>
            <a:r>
              <a:rPr lang="en-US" sz="1200" b="1" dirty="0" smtClean="0">
                <a:latin typeface="Arial Narrow" pitchFamily="34" charset="0"/>
              </a:rPr>
              <a:t>(</a:t>
            </a:r>
            <a:r>
              <a:rPr lang="en-US" sz="1200" b="1" i="1" dirty="0" smtClean="0">
                <a:latin typeface="Arial Narrow" pitchFamily="34" charset="0"/>
              </a:rPr>
              <a:t>TOTAL</a:t>
            </a:r>
            <a:r>
              <a:rPr lang="en-US" sz="1200" b="1" i="1" dirty="0">
                <a:latin typeface="Arial Narrow" pitchFamily="34" charset="0"/>
              </a:rPr>
              <a:t>)</a:t>
            </a:r>
            <a:endParaRPr lang="en-US" sz="1200" dirty="0">
              <a:latin typeface="Arial Narrow" pitchFamily="34" charset="0"/>
            </a:endParaRPr>
          </a:p>
          <a:p>
            <a:r>
              <a:rPr lang="en-US" sz="1200" dirty="0">
                <a:latin typeface="Arial Narrow" pitchFamily="34" charset="0"/>
              </a:rPr>
              <a:t>Exit Tag </a:t>
            </a:r>
            <a:r>
              <a:rPr lang="en-US" sz="1200" dirty="0" smtClean="0">
                <a:latin typeface="Arial Narrow" pitchFamily="34" charset="0"/>
              </a:rPr>
              <a:t>5: </a:t>
            </a:r>
            <a:r>
              <a:rPr lang="en-US" sz="1200" dirty="0" err="1">
                <a:latin typeface="Arial Narrow" pitchFamily="34" charset="0"/>
              </a:rPr>
              <a:t>expalarm_exit</a:t>
            </a:r>
            <a:r>
              <a:rPr lang="en-US" sz="1200" dirty="0" smtClean="0">
                <a:latin typeface="Arial Narrow" pitchFamily="34" charset="0"/>
              </a:rPr>
              <a:t> </a:t>
            </a:r>
            <a:r>
              <a:rPr lang="en-US" sz="1200" b="1" dirty="0">
                <a:latin typeface="Arial Narrow" pitchFamily="34" charset="0"/>
              </a:rPr>
              <a:t>(</a:t>
            </a:r>
            <a:r>
              <a:rPr lang="en-US" sz="1200" b="1" i="1" dirty="0">
                <a:latin typeface="Arial Narrow" pitchFamily="34" charset="0"/>
              </a:rPr>
              <a:t>TOTAL)</a:t>
            </a:r>
            <a:endParaRPr lang="en-US" sz="1200" dirty="0">
              <a:latin typeface="Arial Narrow" pitchFamily="34" charset="0"/>
            </a:endParaRPr>
          </a:p>
          <a:p>
            <a:r>
              <a:rPr lang="en-US" sz="1200" dirty="0">
                <a:latin typeface="Arial Narrow" pitchFamily="34" charset="0"/>
              </a:rPr>
              <a:t>Exit Tag </a:t>
            </a:r>
            <a:r>
              <a:rPr lang="en-US" sz="1200" dirty="0" smtClean="0">
                <a:latin typeface="Arial Narrow" pitchFamily="34" charset="0"/>
              </a:rPr>
              <a:t>6: </a:t>
            </a:r>
            <a:r>
              <a:rPr lang="en-US" sz="1200" dirty="0" err="1" smtClean="0">
                <a:latin typeface="Arial Narrow" pitchFamily="34" charset="0"/>
              </a:rPr>
              <a:t>expnightout_exit</a:t>
            </a:r>
            <a:r>
              <a:rPr lang="en-US" sz="1200" dirty="0" smtClean="0">
                <a:latin typeface="Arial Narrow" pitchFamily="34" charset="0"/>
              </a:rPr>
              <a:t>  </a:t>
            </a:r>
            <a:r>
              <a:rPr lang="en-US" sz="1200" b="1" dirty="0" smtClean="0">
                <a:latin typeface="Arial Narrow" pitchFamily="34" charset="0"/>
              </a:rPr>
              <a:t>(</a:t>
            </a:r>
            <a:r>
              <a:rPr lang="en-US" sz="1200" b="1" i="1" dirty="0" smtClean="0">
                <a:latin typeface="Arial Narrow" pitchFamily="34" charset="0"/>
              </a:rPr>
              <a:t>TOTAL</a:t>
            </a:r>
            <a:r>
              <a:rPr lang="en-US" sz="1200" b="1" i="1" dirty="0">
                <a:latin typeface="Arial Narrow" pitchFamily="34" charset="0"/>
              </a:rPr>
              <a:t>)</a:t>
            </a:r>
            <a:endParaRPr lang="en-US" sz="1200" dirty="0">
              <a:latin typeface="Arial Narrow" pitchFamily="34" charset="0"/>
            </a:endParaRPr>
          </a:p>
          <a:p>
            <a:r>
              <a:rPr lang="en-US" sz="1200" dirty="0">
                <a:latin typeface="Arial Narrow" pitchFamily="34" charset="0"/>
              </a:rPr>
              <a:t>Exit Tag </a:t>
            </a:r>
            <a:r>
              <a:rPr lang="en-US" sz="1200" dirty="0" smtClean="0">
                <a:latin typeface="Arial Narrow" pitchFamily="34" charset="0"/>
              </a:rPr>
              <a:t>7: </a:t>
            </a:r>
            <a:r>
              <a:rPr lang="en-US" sz="1200" dirty="0" err="1" smtClean="0">
                <a:solidFill>
                  <a:srgbClr val="FF0000"/>
                </a:solidFill>
                <a:latin typeface="Arial Narrow" pitchFamily="34" charset="0"/>
              </a:rPr>
              <a:t>exptips_exit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1200" b="1" dirty="0" smtClean="0">
                <a:latin typeface="Arial Narrow" pitchFamily="34" charset="0"/>
              </a:rPr>
              <a:t>(</a:t>
            </a:r>
            <a:r>
              <a:rPr lang="en-US" sz="1200" b="1" i="1" dirty="0" smtClean="0">
                <a:latin typeface="Arial Narrow" pitchFamily="34" charset="0"/>
              </a:rPr>
              <a:t>TOTAL</a:t>
            </a:r>
            <a:r>
              <a:rPr lang="en-US" sz="1200" b="1" i="1" dirty="0">
                <a:latin typeface="Arial Narrow" pitchFamily="34" charset="0"/>
              </a:rPr>
              <a:t>)</a:t>
            </a:r>
            <a:endParaRPr lang="en-US" sz="1200" dirty="0">
              <a:latin typeface="Arial Narrow" pitchFamily="34" charset="0"/>
            </a:endParaRPr>
          </a:p>
          <a:p>
            <a:r>
              <a:rPr lang="en-US" sz="1200" dirty="0">
                <a:latin typeface="Arial Narrow" pitchFamily="34" charset="0"/>
              </a:rPr>
              <a:t>Exit Tag </a:t>
            </a:r>
            <a:r>
              <a:rPr lang="en-US" sz="1200" dirty="0" smtClean="0">
                <a:latin typeface="Arial Narrow" pitchFamily="34" charset="0"/>
              </a:rPr>
              <a:t>8: </a:t>
            </a:r>
            <a:r>
              <a:rPr lang="en-US" sz="1200" dirty="0" err="1" smtClean="0">
                <a:solidFill>
                  <a:srgbClr val="FF0000"/>
                </a:solidFill>
                <a:latin typeface="Arial Narrow" pitchFamily="34" charset="0"/>
              </a:rPr>
              <a:t>exptools_exit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1200" b="1" dirty="0" smtClean="0">
                <a:latin typeface="Arial Narrow" pitchFamily="34" charset="0"/>
              </a:rPr>
              <a:t>(</a:t>
            </a:r>
            <a:r>
              <a:rPr lang="en-US" sz="1200" b="1" i="1" dirty="0" smtClean="0">
                <a:latin typeface="Arial Narrow" pitchFamily="34" charset="0"/>
              </a:rPr>
              <a:t>TOTAL</a:t>
            </a:r>
            <a:r>
              <a:rPr lang="en-US" sz="1200" b="1" i="1" dirty="0">
                <a:latin typeface="Arial Narrow" pitchFamily="34" charset="0"/>
              </a:rPr>
              <a:t>)</a:t>
            </a:r>
            <a:endParaRPr lang="en-US" sz="1200" dirty="0">
              <a:latin typeface="Arial Narrow" pitchFamily="34" charset="0"/>
            </a:endParaRPr>
          </a:p>
          <a:p>
            <a:r>
              <a:rPr lang="en-US" sz="1200" dirty="0">
                <a:latin typeface="Arial Narrow" pitchFamily="34" charset="0"/>
              </a:rPr>
              <a:t>Exit Tag </a:t>
            </a:r>
            <a:r>
              <a:rPr lang="en-US" sz="1200" dirty="0" smtClean="0">
                <a:latin typeface="Arial Narrow" pitchFamily="34" charset="0"/>
              </a:rPr>
              <a:t>9: </a:t>
            </a:r>
            <a:r>
              <a:rPr lang="en-US" sz="1200" dirty="0" err="1" smtClean="0">
                <a:solidFill>
                  <a:srgbClr val="FF0000"/>
                </a:solidFill>
                <a:latin typeface="Arial Narrow" pitchFamily="34" charset="0"/>
              </a:rPr>
              <a:t>exprewards_exit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1200" b="1" dirty="0" smtClean="0">
                <a:latin typeface="Arial Narrow" pitchFamily="34" charset="0"/>
              </a:rPr>
              <a:t>(</a:t>
            </a:r>
            <a:r>
              <a:rPr lang="en-US" sz="1200" b="1" i="1" dirty="0" smtClean="0">
                <a:latin typeface="Arial Narrow" pitchFamily="34" charset="0"/>
              </a:rPr>
              <a:t>TOTAL</a:t>
            </a:r>
            <a:r>
              <a:rPr lang="en-US" sz="1200" b="1" i="1" dirty="0">
                <a:latin typeface="Arial Narrow" pitchFamily="34" charset="0"/>
              </a:rPr>
              <a:t>)</a:t>
            </a:r>
            <a:endParaRPr lang="en-US" sz="1200" dirty="0">
              <a:latin typeface="Arial Narrow" pitchFamily="34" charset="0"/>
            </a:endParaRPr>
          </a:p>
          <a:p>
            <a:endParaRPr lang="en-US" sz="1200" dirty="0">
              <a:latin typeface="Arial Narrow" pitchFamily="34" charset="0"/>
            </a:endParaRPr>
          </a:p>
          <a:p>
            <a:endParaRPr lang="en-US" sz="1200" dirty="0">
              <a:latin typeface="Arial Narrow" pitchFamily="34" charset="0"/>
            </a:endParaRPr>
          </a:p>
          <a:p>
            <a:endParaRPr lang="en-US" sz="1200" dirty="0">
              <a:latin typeface="Arial Narrow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48981" y="1344288"/>
            <a:ext cx="4110245" cy="477053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 Narrow" pitchFamily="34" charset="0"/>
              </a:rPr>
              <a:t>Event: Counter Tags:</a:t>
            </a:r>
          </a:p>
          <a:p>
            <a:r>
              <a:rPr lang="en-US" sz="1200" dirty="0" smtClean="0">
                <a:latin typeface="Arial Narrow" pitchFamily="34" charset="0"/>
              </a:rPr>
              <a:t>Event Tag 1: </a:t>
            </a:r>
            <a:r>
              <a:rPr lang="en-US" sz="1200" dirty="0" err="1" smtClean="0">
                <a:latin typeface="Arial Narrow" pitchFamily="34" charset="0"/>
              </a:rPr>
              <a:t>initial_click</a:t>
            </a:r>
            <a:r>
              <a:rPr lang="en-US" sz="1200" dirty="0" smtClean="0">
                <a:latin typeface="Arial Narrow" pitchFamily="34" charset="0"/>
              </a:rPr>
              <a:t>  </a:t>
            </a:r>
            <a:r>
              <a:rPr lang="en-US" sz="1200" b="1" dirty="0" smtClean="0">
                <a:latin typeface="Arial Narrow" pitchFamily="34" charset="0"/>
              </a:rPr>
              <a:t>(UNIQUE)</a:t>
            </a:r>
          </a:p>
          <a:p>
            <a:r>
              <a:rPr lang="en-US" sz="1200" dirty="0" smtClean="0">
                <a:latin typeface="Arial Narrow" pitchFamily="34" charset="0"/>
              </a:rPr>
              <a:t>Event </a:t>
            </a:r>
            <a:r>
              <a:rPr lang="en-US" sz="1200" dirty="0">
                <a:latin typeface="Arial Narrow" pitchFamily="34" charset="0"/>
              </a:rPr>
              <a:t>Tag 2</a:t>
            </a:r>
            <a:r>
              <a:rPr lang="en-US" sz="1200" dirty="0" smtClean="0">
                <a:latin typeface="Arial Narrow" pitchFamily="34" charset="0"/>
              </a:rPr>
              <a:t>: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latin typeface="Arial Narrow" pitchFamily="34" charset="0"/>
              </a:rPr>
              <a:t>unexptips_click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1200" b="1" i="1" dirty="0" smtClean="0">
                <a:latin typeface="Arial Narrow" pitchFamily="34" charset="0"/>
              </a:rPr>
              <a:t>(TOTAL)</a:t>
            </a:r>
          </a:p>
          <a:p>
            <a:r>
              <a:rPr lang="en-US" sz="1200" dirty="0" smtClean="0">
                <a:latin typeface="Arial Narrow" pitchFamily="34" charset="0"/>
              </a:rPr>
              <a:t>Event Tag 3: </a:t>
            </a:r>
            <a:r>
              <a:rPr lang="en-US" sz="1200" dirty="0" err="1" smtClean="0">
                <a:solidFill>
                  <a:srgbClr val="FF0000"/>
                </a:solidFill>
                <a:latin typeface="Arial Narrow" pitchFamily="34" charset="0"/>
              </a:rPr>
              <a:t>unexptools_click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1200" b="1" i="1" dirty="0" smtClean="0">
                <a:latin typeface="Arial Narrow" pitchFamily="34" charset="0"/>
              </a:rPr>
              <a:t>(TOTAL)</a:t>
            </a:r>
          </a:p>
          <a:p>
            <a:r>
              <a:rPr lang="en-US" sz="1200" dirty="0">
                <a:latin typeface="Arial Narrow" pitchFamily="34" charset="0"/>
              </a:rPr>
              <a:t>Event tag </a:t>
            </a:r>
            <a:r>
              <a:rPr lang="en-US" sz="1200" dirty="0" smtClean="0">
                <a:latin typeface="Arial Narrow" pitchFamily="34" charset="0"/>
              </a:rPr>
              <a:t>4</a:t>
            </a:r>
            <a:r>
              <a:rPr lang="en-US" sz="1200" dirty="0">
                <a:solidFill>
                  <a:srgbClr val="FF0000"/>
                </a:solidFill>
                <a:latin typeface="Arial Narrow" pitchFamily="34" charset="0"/>
              </a:rPr>
              <a:t>: </a:t>
            </a:r>
            <a:r>
              <a:rPr lang="en-US" sz="1200" dirty="0" err="1" smtClean="0">
                <a:solidFill>
                  <a:srgbClr val="FF0000"/>
                </a:solidFill>
                <a:latin typeface="Arial Narrow" pitchFamily="34" charset="0"/>
              </a:rPr>
              <a:t>unexprewards_click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1200" b="1" dirty="0" smtClean="0">
                <a:latin typeface="Arial Narrow" pitchFamily="34" charset="0"/>
              </a:rPr>
              <a:t>(</a:t>
            </a:r>
            <a:r>
              <a:rPr lang="en-US" sz="1200" b="1" i="1" dirty="0" smtClean="0">
                <a:latin typeface="Arial Narrow" pitchFamily="34" charset="0"/>
              </a:rPr>
              <a:t>TOTAL)</a:t>
            </a:r>
          </a:p>
          <a:p>
            <a:r>
              <a:rPr lang="en-US" sz="1200" dirty="0" smtClean="0">
                <a:latin typeface="Arial Narrow" pitchFamily="34" charset="0"/>
              </a:rPr>
              <a:t>Event </a:t>
            </a:r>
            <a:r>
              <a:rPr lang="en-US" sz="1200" dirty="0">
                <a:latin typeface="Arial Narrow" pitchFamily="34" charset="0"/>
              </a:rPr>
              <a:t>tag 5</a:t>
            </a:r>
            <a:r>
              <a:rPr lang="en-US" sz="1200" dirty="0" smtClean="0">
                <a:latin typeface="Arial Narrow" pitchFamily="34" charset="0"/>
              </a:rPr>
              <a:t>: </a:t>
            </a:r>
            <a:r>
              <a:rPr lang="en-US" sz="1200" dirty="0" err="1">
                <a:latin typeface="Arial Narrow" pitchFamily="34" charset="0"/>
              </a:rPr>
              <a:t>ctaplay_click</a:t>
            </a:r>
            <a:r>
              <a:rPr lang="en-US" sz="1200" dirty="0">
                <a:latin typeface="Arial Narrow" pitchFamily="34" charset="0"/>
              </a:rPr>
              <a:t> </a:t>
            </a:r>
            <a:r>
              <a:rPr lang="en-US" sz="1200" dirty="0" smtClean="0">
                <a:latin typeface="Arial Narrow" pitchFamily="34" charset="0"/>
              </a:rPr>
              <a:t> </a:t>
            </a:r>
            <a:r>
              <a:rPr lang="en-US" sz="1200" b="1" dirty="0" smtClean="0">
                <a:latin typeface="Arial Narrow" pitchFamily="34" charset="0"/>
              </a:rPr>
              <a:t>(TOTAL</a:t>
            </a:r>
            <a:r>
              <a:rPr lang="en-US" sz="1200" dirty="0" smtClean="0">
                <a:latin typeface="Arial Narrow" pitchFamily="34" charset="0"/>
              </a:rPr>
              <a:t>)</a:t>
            </a:r>
          </a:p>
          <a:p>
            <a:r>
              <a:rPr lang="en-US" sz="1200" dirty="0">
                <a:latin typeface="Arial Narrow" pitchFamily="34" charset="0"/>
              </a:rPr>
              <a:t>Event tag </a:t>
            </a:r>
            <a:r>
              <a:rPr lang="en-US" sz="1200" dirty="0" smtClean="0">
                <a:latin typeface="Arial Narrow" pitchFamily="34" charset="0"/>
              </a:rPr>
              <a:t>6:</a:t>
            </a:r>
            <a:r>
              <a:rPr lang="en-US" sz="1200" dirty="0">
                <a:latin typeface="Arial Narrow" pitchFamily="34" charset="0"/>
              </a:rPr>
              <a:t> </a:t>
            </a:r>
            <a:r>
              <a:rPr lang="en-US" sz="1200" dirty="0" err="1" smtClean="0">
                <a:latin typeface="Arial Narrow" pitchFamily="34" charset="0"/>
              </a:rPr>
              <a:t>exptreehouse_play</a:t>
            </a:r>
            <a:r>
              <a:rPr lang="en-US" sz="1200" b="1" dirty="0" smtClean="0">
                <a:latin typeface="Arial Narrow" pitchFamily="34" charset="0"/>
              </a:rPr>
              <a:t> </a:t>
            </a:r>
            <a:r>
              <a:rPr lang="en-US" sz="1200" b="1" dirty="0">
                <a:latin typeface="Arial Narrow" pitchFamily="34" charset="0"/>
              </a:rPr>
              <a:t>(</a:t>
            </a:r>
            <a:r>
              <a:rPr lang="en-US" sz="1200" b="1" i="1" dirty="0">
                <a:latin typeface="Arial Narrow" pitchFamily="34" charset="0"/>
              </a:rPr>
              <a:t>TOTAL) </a:t>
            </a:r>
            <a:endParaRPr lang="en-US" sz="1200" dirty="0" smtClean="0">
              <a:latin typeface="Arial Narrow" pitchFamily="34" charset="0"/>
            </a:endParaRPr>
          </a:p>
          <a:p>
            <a:r>
              <a:rPr lang="en-US" sz="1200" dirty="0">
                <a:latin typeface="Arial Narrow" pitchFamily="34" charset="0"/>
              </a:rPr>
              <a:t>Event tag </a:t>
            </a:r>
            <a:r>
              <a:rPr lang="en-US" sz="1200" dirty="0" smtClean="0">
                <a:latin typeface="Arial Narrow" pitchFamily="34" charset="0"/>
              </a:rPr>
              <a:t>7: </a:t>
            </a:r>
            <a:r>
              <a:rPr lang="en-US" sz="1200" dirty="0" err="1" smtClean="0">
                <a:latin typeface="Arial Narrow" pitchFamily="34" charset="0"/>
              </a:rPr>
              <a:t>exptreehouse_complete</a:t>
            </a:r>
            <a:r>
              <a:rPr lang="en-US" sz="1200" dirty="0" smtClean="0">
                <a:latin typeface="Arial Narrow" pitchFamily="34" charset="0"/>
              </a:rPr>
              <a:t> </a:t>
            </a:r>
            <a:r>
              <a:rPr lang="en-US" sz="1200" b="1" dirty="0" smtClean="0">
                <a:latin typeface="Arial Narrow" pitchFamily="34" charset="0"/>
              </a:rPr>
              <a:t> </a:t>
            </a:r>
            <a:r>
              <a:rPr lang="en-US" sz="1200" b="1" dirty="0">
                <a:latin typeface="Arial Narrow" pitchFamily="34" charset="0"/>
              </a:rPr>
              <a:t>(</a:t>
            </a:r>
            <a:r>
              <a:rPr lang="en-US" sz="1200" b="1" i="1" dirty="0">
                <a:latin typeface="Arial Narrow" pitchFamily="34" charset="0"/>
              </a:rPr>
              <a:t>TOTAL)</a:t>
            </a:r>
            <a:endParaRPr lang="en-US" sz="1200" dirty="0">
              <a:latin typeface="Arial Narrow" pitchFamily="34" charset="0"/>
            </a:endParaRPr>
          </a:p>
          <a:p>
            <a:r>
              <a:rPr lang="en-US" sz="1200" dirty="0" smtClean="0">
                <a:latin typeface="Arial Narrow" pitchFamily="34" charset="0"/>
              </a:rPr>
              <a:t>Event </a:t>
            </a:r>
            <a:r>
              <a:rPr lang="en-US" sz="1200" dirty="0">
                <a:latin typeface="Arial Narrow" pitchFamily="34" charset="0"/>
              </a:rPr>
              <a:t>tag </a:t>
            </a:r>
            <a:r>
              <a:rPr lang="en-US" sz="1200" dirty="0" smtClean="0">
                <a:latin typeface="Arial Narrow" pitchFamily="34" charset="0"/>
              </a:rPr>
              <a:t>8: </a:t>
            </a:r>
            <a:r>
              <a:rPr lang="en-US" sz="1200" dirty="0" err="1" smtClean="0">
                <a:latin typeface="Arial Narrow" pitchFamily="34" charset="0"/>
              </a:rPr>
              <a:t>exptreehouse_replay</a:t>
            </a:r>
            <a:r>
              <a:rPr lang="en-US" sz="1200" dirty="0" smtClean="0">
                <a:latin typeface="Arial Narrow" pitchFamily="34" charset="0"/>
              </a:rPr>
              <a:t>  </a:t>
            </a:r>
            <a:r>
              <a:rPr lang="en-US" sz="1200" b="1" dirty="0" smtClean="0">
                <a:latin typeface="Arial Narrow" pitchFamily="34" charset="0"/>
              </a:rPr>
              <a:t>(</a:t>
            </a:r>
            <a:r>
              <a:rPr lang="en-US" sz="1200" b="1" i="1" dirty="0" smtClean="0">
                <a:latin typeface="Arial Narrow" pitchFamily="34" charset="0"/>
              </a:rPr>
              <a:t>TOTAL)</a:t>
            </a:r>
            <a:endParaRPr lang="en-US" sz="1200" dirty="0" smtClean="0">
              <a:latin typeface="Arial Narrow" pitchFamily="34" charset="0"/>
            </a:endParaRPr>
          </a:p>
          <a:p>
            <a:r>
              <a:rPr lang="en-US" sz="1200" dirty="0">
                <a:latin typeface="Arial Narrow" pitchFamily="34" charset="0"/>
              </a:rPr>
              <a:t>Event tag </a:t>
            </a:r>
            <a:r>
              <a:rPr lang="en-US" sz="1200" dirty="0" smtClean="0">
                <a:latin typeface="Arial Narrow" pitchFamily="34" charset="0"/>
              </a:rPr>
              <a:t>9: </a:t>
            </a:r>
            <a:r>
              <a:rPr lang="en-US" sz="1200" dirty="0" err="1" smtClean="0">
                <a:latin typeface="Arial Narrow" pitchFamily="34" charset="0"/>
              </a:rPr>
              <a:t>expalarm_play</a:t>
            </a:r>
            <a:r>
              <a:rPr lang="en-US" sz="1200" dirty="0" smtClean="0">
                <a:latin typeface="Arial Narrow" pitchFamily="34" charset="0"/>
              </a:rPr>
              <a:t>  </a:t>
            </a:r>
            <a:r>
              <a:rPr lang="en-US" sz="1200" b="1" dirty="0" smtClean="0">
                <a:latin typeface="Arial Narrow" pitchFamily="34" charset="0"/>
              </a:rPr>
              <a:t> </a:t>
            </a:r>
            <a:r>
              <a:rPr lang="en-US" sz="1200" b="1" dirty="0">
                <a:latin typeface="Arial Narrow" pitchFamily="34" charset="0"/>
              </a:rPr>
              <a:t>(</a:t>
            </a:r>
            <a:r>
              <a:rPr lang="en-US" sz="1200" b="1" i="1" dirty="0">
                <a:latin typeface="Arial Narrow" pitchFamily="34" charset="0"/>
              </a:rPr>
              <a:t>TOTAL</a:t>
            </a:r>
            <a:r>
              <a:rPr lang="en-US" sz="1200" b="1" i="1" dirty="0" smtClean="0">
                <a:latin typeface="Arial Narrow" pitchFamily="34" charset="0"/>
              </a:rPr>
              <a:t>)</a:t>
            </a:r>
            <a:endParaRPr lang="en-US" sz="1200" dirty="0" smtClean="0">
              <a:latin typeface="Arial Narrow" pitchFamily="34" charset="0"/>
            </a:endParaRPr>
          </a:p>
          <a:p>
            <a:r>
              <a:rPr lang="en-US" sz="1200" dirty="0">
                <a:latin typeface="Arial Narrow" pitchFamily="34" charset="0"/>
              </a:rPr>
              <a:t>Event tag </a:t>
            </a:r>
            <a:r>
              <a:rPr lang="en-US" sz="1200" dirty="0" smtClean="0">
                <a:latin typeface="Arial Narrow" pitchFamily="34" charset="0"/>
              </a:rPr>
              <a:t>10: </a:t>
            </a:r>
            <a:r>
              <a:rPr lang="en-US" sz="1200" dirty="0" err="1" smtClean="0">
                <a:latin typeface="Arial Narrow" pitchFamily="34" charset="0"/>
              </a:rPr>
              <a:t>expalarm_complete</a:t>
            </a:r>
            <a:r>
              <a:rPr lang="en-US" sz="1200" dirty="0" smtClean="0">
                <a:latin typeface="Arial Narrow" pitchFamily="34" charset="0"/>
              </a:rPr>
              <a:t> </a:t>
            </a:r>
            <a:r>
              <a:rPr lang="en-US" sz="1200" b="1" dirty="0" smtClean="0">
                <a:latin typeface="Arial Narrow" pitchFamily="34" charset="0"/>
              </a:rPr>
              <a:t> </a:t>
            </a:r>
            <a:r>
              <a:rPr lang="en-US" sz="1200" b="1" dirty="0">
                <a:latin typeface="Arial Narrow" pitchFamily="34" charset="0"/>
              </a:rPr>
              <a:t>(</a:t>
            </a:r>
            <a:r>
              <a:rPr lang="en-US" sz="1200" b="1" i="1" dirty="0">
                <a:latin typeface="Arial Narrow" pitchFamily="34" charset="0"/>
              </a:rPr>
              <a:t>TOTAL</a:t>
            </a:r>
            <a:r>
              <a:rPr lang="en-US" sz="1200" b="1" i="1" dirty="0" smtClean="0">
                <a:latin typeface="Arial Narrow" pitchFamily="34" charset="0"/>
              </a:rPr>
              <a:t>)</a:t>
            </a:r>
            <a:endParaRPr lang="en-US" sz="1200" dirty="0" smtClean="0">
              <a:latin typeface="Arial Narrow" pitchFamily="34" charset="0"/>
            </a:endParaRPr>
          </a:p>
          <a:p>
            <a:r>
              <a:rPr lang="en-US" sz="1200" dirty="0">
                <a:latin typeface="Arial Narrow" pitchFamily="34" charset="0"/>
              </a:rPr>
              <a:t>Event tag </a:t>
            </a:r>
            <a:r>
              <a:rPr lang="en-US" sz="1200" dirty="0" smtClean="0">
                <a:latin typeface="Arial Narrow" pitchFamily="34" charset="0"/>
              </a:rPr>
              <a:t>11:</a:t>
            </a:r>
            <a:r>
              <a:rPr lang="en-US" sz="1200" dirty="0">
                <a:latin typeface="Arial Narrow" pitchFamily="34" charset="0"/>
              </a:rPr>
              <a:t> </a:t>
            </a:r>
            <a:r>
              <a:rPr lang="en-US" sz="1200" dirty="0" err="1" smtClean="0">
                <a:latin typeface="Arial Narrow" pitchFamily="34" charset="0"/>
              </a:rPr>
              <a:t>expalarm_replay</a:t>
            </a:r>
            <a:r>
              <a:rPr lang="en-US" sz="1200" dirty="0" smtClean="0">
                <a:latin typeface="Arial Narrow" pitchFamily="34" charset="0"/>
              </a:rPr>
              <a:t>  </a:t>
            </a:r>
            <a:r>
              <a:rPr lang="en-US" sz="1200" b="1" dirty="0">
                <a:latin typeface="Arial Narrow" pitchFamily="34" charset="0"/>
              </a:rPr>
              <a:t>(</a:t>
            </a:r>
            <a:r>
              <a:rPr lang="en-US" sz="1200" b="1" i="1" dirty="0">
                <a:latin typeface="Arial Narrow" pitchFamily="34" charset="0"/>
              </a:rPr>
              <a:t>TOTAL</a:t>
            </a:r>
            <a:r>
              <a:rPr lang="en-US" sz="1200" b="1" i="1" dirty="0" smtClean="0">
                <a:latin typeface="Arial Narrow" pitchFamily="34" charset="0"/>
              </a:rPr>
              <a:t>)</a:t>
            </a:r>
            <a:endParaRPr lang="en-US" sz="1200" dirty="0" smtClean="0">
              <a:latin typeface="Arial Narrow" pitchFamily="34" charset="0"/>
            </a:endParaRPr>
          </a:p>
          <a:p>
            <a:r>
              <a:rPr lang="en-US" sz="1200" dirty="0">
                <a:latin typeface="Arial Narrow" pitchFamily="34" charset="0"/>
              </a:rPr>
              <a:t>Event tag </a:t>
            </a:r>
            <a:r>
              <a:rPr lang="en-US" sz="1200" dirty="0" smtClean="0">
                <a:latin typeface="Arial Narrow" pitchFamily="34" charset="0"/>
              </a:rPr>
              <a:t>12: </a:t>
            </a:r>
            <a:r>
              <a:rPr lang="en-US" sz="1200" dirty="0" err="1" smtClean="0">
                <a:latin typeface="Arial Narrow" pitchFamily="34" charset="0"/>
              </a:rPr>
              <a:t>expnightout_play</a:t>
            </a:r>
            <a:r>
              <a:rPr lang="en-US" sz="1200" dirty="0" smtClean="0">
                <a:latin typeface="Arial Narrow" pitchFamily="34" charset="0"/>
              </a:rPr>
              <a:t>  </a:t>
            </a:r>
            <a:r>
              <a:rPr lang="en-US" sz="1200" b="1" dirty="0" smtClean="0">
                <a:latin typeface="Arial Narrow" pitchFamily="34" charset="0"/>
              </a:rPr>
              <a:t> </a:t>
            </a:r>
            <a:r>
              <a:rPr lang="en-US" sz="1200" b="1" dirty="0">
                <a:latin typeface="Arial Narrow" pitchFamily="34" charset="0"/>
              </a:rPr>
              <a:t>(</a:t>
            </a:r>
            <a:r>
              <a:rPr lang="en-US" sz="1200" b="1" i="1" dirty="0">
                <a:latin typeface="Arial Narrow" pitchFamily="34" charset="0"/>
              </a:rPr>
              <a:t>TOTAL)</a:t>
            </a:r>
            <a:endParaRPr lang="en-US" sz="1200" dirty="0">
              <a:latin typeface="Arial Narrow" pitchFamily="34" charset="0"/>
            </a:endParaRPr>
          </a:p>
          <a:p>
            <a:r>
              <a:rPr lang="en-US" sz="1200" dirty="0">
                <a:latin typeface="Arial Narrow" pitchFamily="34" charset="0"/>
              </a:rPr>
              <a:t>Event tag </a:t>
            </a:r>
            <a:r>
              <a:rPr lang="en-US" sz="1200" dirty="0" smtClean="0">
                <a:latin typeface="Arial Narrow" pitchFamily="34" charset="0"/>
              </a:rPr>
              <a:t>13: </a:t>
            </a:r>
            <a:r>
              <a:rPr lang="en-US" sz="1200" dirty="0" err="1" smtClean="0">
                <a:latin typeface="Arial Narrow" pitchFamily="34" charset="0"/>
              </a:rPr>
              <a:t>expnightout_complete</a:t>
            </a:r>
            <a:r>
              <a:rPr lang="en-US" sz="1200" dirty="0" smtClean="0">
                <a:latin typeface="Arial Narrow" pitchFamily="34" charset="0"/>
              </a:rPr>
              <a:t> </a:t>
            </a:r>
            <a:r>
              <a:rPr lang="en-US" sz="1200" b="1" dirty="0" smtClean="0">
                <a:latin typeface="Arial Narrow" pitchFamily="34" charset="0"/>
              </a:rPr>
              <a:t> </a:t>
            </a:r>
            <a:r>
              <a:rPr lang="en-US" sz="1200" b="1" dirty="0">
                <a:latin typeface="Arial Narrow" pitchFamily="34" charset="0"/>
              </a:rPr>
              <a:t>(</a:t>
            </a:r>
            <a:r>
              <a:rPr lang="en-US" sz="1200" b="1" i="1" dirty="0">
                <a:latin typeface="Arial Narrow" pitchFamily="34" charset="0"/>
              </a:rPr>
              <a:t>TOTAL)</a:t>
            </a:r>
            <a:endParaRPr lang="en-US" sz="1200" dirty="0">
              <a:latin typeface="Arial Narrow" pitchFamily="34" charset="0"/>
            </a:endParaRPr>
          </a:p>
          <a:p>
            <a:r>
              <a:rPr lang="en-US" sz="1200" dirty="0">
                <a:latin typeface="Arial Narrow" pitchFamily="34" charset="0"/>
              </a:rPr>
              <a:t>Event tag </a:t>
            </a:r>
            <a:r>
              <a:rPr lang="en-US" sz="1200" dirty="0" smtClean="0">
                <a:latin typeface="Arial Narrow" pitchFamily="34" charset="0"/>
              </a:rPr>
              <a:t>14: </a:t>
            </a:r>
            <a:r>
              <a:rPr lang="en-US" sz="1200" dirty="0" err="1" smtClean="0">
                <a:latin typeface="Arial Narrow" pitchFamily="34" charset="0"/>
              </a:rPr>
              <a:t>expnightout_replay</a:t>
            </a:r>
            <a:r>
              <a:rPr lang="en-US" sz="1200" dirty="0" smtClean="0">
                <a:latin typeface="Arial Narrow" pitchFamily="34" charset="0"/>
              </a:rPr>
              <a:t>  </a:t>
            </a:r>
            <a:r>
              <a:rPr lang="en-US" sz="1200" b="1" dirty="0">
                <a:latin typeface="Arial Narrow" pitchFamily="34" charset="0"/>
              </a:rPr>
              <a:t>(</a:t>
            </a:r>
            <a:r>
              <a:rPr lang="en-US" sz="1200" b="1" i="1" dirty="0">
                <a:latin typeface="Arial Narrow" pitchFamily="34" charset="0"/>
              </a:rPr>
              <a:t>TOTAL</a:t>
            </a:r>
            <a:r>
              <a:rPr lang="en-US" sz="1200" b="1" i="1" dirty="0" smtClean="0">
                <a:latin typeface="Arial Narrow" pitchFamily="34" charset="0"/>
              </a:rPr>
              <a:t>)</a:t>
            </a:r>
          </a:p>
          <a:p>
            <a:r>
              <a:rPr lang="en-US" sz="1200" dirty="0">
                <a:solidFill>
                  <a:srgbClr val="FF0000"/>
                </a:solidFill>
                <a:latin typeface="Arial Narrow" pitchFamily="34" charset="0"/>
              </a:rPr>
              <a:t>Event tag 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15: </a:t>
            </a:r>
            <a:r>
              <a:rPr lang="en-US" sz="1200" dirty="0" err="1" smtClean="0">
                <a:solidFill>
                  <a:srgbClr val="FF0000"/>
                </a:solidFill>
                <a:latin typeface="Arial Narrow" pitchFamily="34" charset="0"/>
              </a:rPr>
              <a:t>exptips_play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  </a:t>
            </a:r>
            <a:r>
              <a:rPr lang="en-US" sz="1200" b="1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Arial Narrow" pitchFamily="34" charset="0"/>
              </a:rPr>
              <a:t>(</a:t>
            </a: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TOTAL)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Arial Narrow" pitchFamily="34" charset="0"/>
              </a:rPr>
              <a:t>Event tag 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16: </a:t>
            </a:r>
            <a:r>
              <a:rPr lang="en-US" sz="1200" dirty="0" err="1" smtClean="0">
                <a:solidFill>
                  <a:srgbClr val="FF0000"/>
                </a:solidFill>
                <a:latin typeface="Arial Narrow" pitchFamily="34" charset="0"/>
              </a:rPr>
              <a:t>exptips_complete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Arial Narrow" pitchFamily="34" charset="0"/>
              </a:rPr>
              <a:t>(</a:t>
            </a: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TOTAL)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Arial Narrow" pitchFamily="34" charset="0"/>
              </a:rPr>
              <a:t>Event tag 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17: </a:t>
            </a:r>
            <a:r>
              <a:rPr lang="en-US" sz="1200" dirty="0" err="1" smtClean="0">
                <a:solidFill>
                  <a:srgbClr val="FF0000"/>
                </a:solidFill>
                <a:latin typeface="Arial Narrow" pitchFamily="34" charset="0"/>
              </a:rPr>
              <a:t>exptips_replay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  </a:t>
            </a:r>
            <a:r>
              <a:rPr lang="en-US" sz="1200" b="1" dirty="0">
                <a:solidFill>
                  <a:srgbClr val="FF0000"/>
                </a:solidFill>
                <a:latin typeface="Arial Narrow" pitchFamily="34" charset="0"/>
              </a:rPr>
              <a:t>(</a:t>
            </a: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TOTAL</a:t>
            </a:r>
            <a:r>
              <a:rPr lang="en-US" sz="1200" b="1" i="1" dirty="0" smtClean="0">
                <a:solidFill>
                  <a:srgbClr val="FF0000"/>
                </a:solidFill>
                <a:latin typeface="Arial Narrow" pitchFamily="34" charset="0"/>
              </a:rPr>
              <a:t>)</a:t>
            </a:r>
            <a:endParaRPr lang="en-US" sz="1200" dirty="0" smtClean="0">
              <a:solidFill>
                <a:srgbClr val="FF0000"/>
              </a:solidFill>
              <a:latin typeface="Arial Narrow" pitchFamily="34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Arial Narrow" pitchFamily="34" charset="0"/>
              </a:rPr>
              <a:t>Event tag 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18: </a:t>
            </a:r>
            <a:r>
              <a:rPr lang="en-US" sz="1200" dirty="0" err="1" smtClean="0">
                <a:solidFill>
                  <a:srgbClr val="FF0000"/>
                </a:solidFill>
                <a:latin typeface="Arial Narrow" pitchFamily="34" charset="0"/>
              </a:rPr>
              <a:t>exptools_play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  </a:t>
            </a:r>
            <a:r>
              <a:rPr lang="en-US" sz="1200" b="1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Arial Narrow" pitchFamily="34" charset="0"/>
              </a:rPr>
              <a:t>(</a:t>
            </a: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TOTAL)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Arial Narrow" pitchFamily="34" charset="0"/>
              </a:rPr>
              <a:t>Event tag 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19: </a:t>
            </a:r>
            <a:r>
              <a:rPr lang="en-US" sz="1200" dirty="0" err="1" smtClean="0">
                <a:solidFill>
                  <a:srgbClr val="FF0000"/>
                </a:solidFill>
                <a:latin typeface="Arial Narrow" pitchFamily="34" charset="0"/>
              </a:rPr>
              <a:t>exptools_complete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Arial Narrow" pitchFamily="34" charset="0"/>
              </a:rPr>
              <a:t>(</a:t>
            </a: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TOTAL)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Arial Narrow" pitchFamily="34" charset="0"/>
              </a:rPr>
              <a:t>Event tag 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20: </a:t>
            </a:r>
            <a:r>
              <a:rPr lang="en-US" sz="1200" dirty="0" err="1" smtClean="0">
                <a:solidFill>
                  <a:srgbClr val="FF0000"/>
                </a:solidFill>
                <a:latin typeface="Arial Narrow" pitchFamily="34" charset="0"/>
              </a:rPr>
              <a:t>exptools_replay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  </a:t>
            </a:r>
            <a:r>
              <a:rPr lang="en-US" sz="1200" b="1" dirty="0">
                <a:solidFill>
                  <a:srgbClr val="FF0000"/>
                </a:solidFill>
                <a:latin typeface="Arial Narrow" pitchFamily="34" charset="0"/>
              </a:rPr>
              <a:t>(</a:t>
            </a: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TOTAL</a:t>
            </a:r>
            <a:r>
              <a:rPr lang="en-US" sz="1200" b="1" i="1" dirty="0" smtClean="0">
                <a:solidFill>
                  <a:srgbClr val="FF0000"/>
                </a:solidFill>
                <a:latin typeface="Arial Narrow" pitchFamily="34" charset="0"/>
              </a:rPr>
              <a:t>)</a:t>
            </a:r>
            <a:endParaRPr lang="en-US" sz="1200" dirty="0" smtClean="0">
              <a:solidFill>
                <a:srgbClr val="FF0000"/>
              </a:solidFill>
              <a:latin typeface="Arial Narrow" pitchFamily="34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Arial Narrow" pitchFamily="34" charset="0"/>
              </a:rPr>
              <a:t>Event tag 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21: </a:t>
            </a:r>
            <a:r>
              <a:rPr lang="en-US" sz="1200" dirty="0" err="1" smtClean="0">
                <a:solidFill>
                  <a:srgbClr val="FF0000"/>
                </a:solidFill>
                <a:latin typeface="Arial Narrow" pitchFamily="34" charset="0"/>
              </a:rPr>
              <a:t>exprewards_play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  </a:t>
            </a:r>
            <a:r>
              <a:rPr lang="en-US" sz="1200" b="1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Arial Narrow" pitchFamily="34" charset="0"/>
              </a:rPr>
              <a:t>(</a:t>
            </a: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TOTAL)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Arial Narrow" pitchFamily="34" charset="0"/>
              </a:rPr>
              <a:t>Event tag 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22: </a:t>
            </a:r>
            <a:r>
              <a:rPr lang="en-US" sz="1200" dirty="0" err="1" smtClean="0">
                <a:solidFill>
                  <a:srgbClr val="FF0000"/>
                </a:solidFill>
                <a:latin typeface="Arial Narrow" pitchFamily="34" charset="0"/>
              </a:rPr>
              <a:t>exprewards_complete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Arial Narrow" pitchFamily="34" charset="0"/>
              </a:rPr>
              <a:t>(</a:t>
            </a: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TOTAL)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Arial Narrow" pitchFamily="34" charset="0"/>
              </a:rPr>
              <a:t>Event tag 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23: </a:t>
            </a:r>
            <a:r>
              <a:rPr lang="en-US" sz="1200" dirty="0" err="1" smtClean="0">
                <a:solidFill>
                  <a:srgbClr val="FF0000"/>
                </a:solidFill>
                <a:latin typeface="Arial Narrow" pitchFamily="34" charset="0"/>
              </a:rPr>
              <a:t>exprewards_replay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  </a:t>
            </a:r>
            <a:r>
              <a:rPr lang="en-US" sz="1200" b="1" dirty="0">
                <a:solidFill>
                  <a:srgbClr val="FF0000"/>
                </a:solidFill>
                <a:latin typeface="Arial Narrow" pitchFamily="34" charset="0"/>
              </a:rPr>
              <a:t>(</a:t>
            </a: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TOTAL)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  <a:p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125" y="84451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**Custom tagging is additional to canned DFA tagging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8736" y="4572000"/>
            <a:ext cx="3686590" cy="163121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 Narrow" pitchFamily="34" charset="0"/>
              </a:rPr>
              <a:t>Event: Timer Tags:</a:t>
            </a:r>
          </a:p>
          <a:p>
            <a:r>
              <a:rPr lang="en-US" sz="1200" dirty="0">
                <a:latin typeface="Arial Narrow" pitchFamily="34" charset="0"/>
              </a:rPr>
              <a:t>Event Timer 1: </a:t>
            </a:r>
            <a:r>
              <a:rPr lang="en-US" sz="1200" dirty="0" err="1">
                <a:latin typeface="Arial Narrow" pitchFamily="34" charset="0"/>
              </a:rPr>
              <a:t>exptreehouse_TMR</a:t>
            </a:r>
            <a:r>
              <a:rPr lang="en-US" sz="1200" dirty="0">
                <a:latin typeface="Arial Narrow" pitchFamily="34" charset="0"/>
              </a:rPr>
              <a:t> </a:t>
            </a:r>
            <a:r>
              <a:rPr lang="en-US" sz="1200" b="1" i="1" dirty="0">
                <a:latin typeface="Arial Narrow" pitchFamily="34" charset="0"/>
              </a:rPr>
              <a:t>(TOTAL SECONDS</a:t>
            </a:r>
            <a:r>
              <a:rPr lang="en-US" sz="1200" b="1" i="1" dirty="0" smtClean="0">
                <a:latin typeface="Arial Narrow" pitchFamily="34" charset="0"/>
              </a:rPr>
              <a:t>)</a:t>
            </a:r>
          </a:p>
          <a:p>
            <a:r>
              <a:rPr lang="en-US" sz="1200" dirty="0">
                <a:latin typeface="Arial Narrow" pitchFamily="34" charset="0"/>
              </a:rPr>
              <a:t>Event Timer 2: </a:t>
            </a:r>
            <a:r>
              <a:rPr lang="en-US" sz="1200" dirty="0" err="1">
                <a:latin typeface="Arial Narrow" pitchFamily="34" charset="0"/>
              </a:rPr>
              <a:t>expalarm_TMR</a:t>
            </a:r>
            <a:r>
              <a:rPr lang="en-US" sz="1200" dirty="0">
                <a:latin typeface="Arial Narrow" pitchFamily="34" charset="0"/>
              </a:rPr>
              <a:t> </a:t>
            </a:r>
            <a:r>
              <a:rPr lang="en-US" sz="1200" b="1" dirty="0">
                <a:latin typeface="Arial Narrow" pitchFamily="34" charset="0"/>
              </a:rPr>
              <a:t> (</a:t>
            </a:r>
            <a:r>
              <a:rPr lang="en-US" sz="1200" b="1" i="1" dirty="0" smtClean="0">
                <a:latin typeface="Arial Narrow" pitchFamily="34" charset="0"/>
              </a:rPr>
              <a:t>TOTAL SECONDS</a:t>
            </a:r>
            <a:r>
              <a:rPr lang="en-US" sz="1200" b="1" i="1" dirty="0">
                <a:latin typeface="Arial Narrow" pitchFamily="34" charset="0"/>
              </a:rPr>
              <a:t>)</a:t>
            </a:r>
            <a:endParaRPr lang="en-US" sz="1200" dirty="0">
              <a:latin typeface="Arial Narrow" pitchFamily="34" charset="0"/>
            </a:endParaRPr>
          </a:p>
          <a:p>
            <a:r>
              <a:rPr lang="en-US" sz="1200" dirty="0">
                <a:latin typeface="Arial Narrow" pitchFamily="34" charset="0"/>
              </a:rPr>
              <a:t>Event Timer 3: </a:t>
            </a:r>
            <a:r>
              <a:rPr lang="en-US" sz="1200" dirty="0" err="1">
                <a:latin typeface="Arial Narrow" pitchFamily="34" charset="0"/>
              </a:rPr>
              <a:t>expnightout_TMR</a:t>
            </a:r>
            <a:r>
              <a:rPr lang="en-US" sz="1200" b="1" dirty="0">
                <a:latin typeface="Arial Narrow" pitchFamily="34" charset="0"/>
              </a:rPr>
              <a:t> (</a:t>
            </a:r>
            <a:r>
              <a:rPr lang="en-US" sz="1200" b="1" i="1" dirty="0">
                <a:latin typeface="Arial Narrow" pitchFamily="34" charset="0"/>
              </a:rPr>
              <a:t>TOTAL SECONDS)</a:t>
            </a:r>
            <a:endParaRPr lang="en-US" sz="1200" dirty="0">
              <a:latin typeface="Arial Narrow" pitchFamily="34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Arial Narrow" pitchFamily="34" charset="0"/>
              </a:rPr>
              <a:t>Event Timer 4: </a:t>
            </a:r>
            <a:r>
              <a:rPr lang="en-US" sz="1200" dirty="0" err="1">
                <a:solidFill>
                  <a:srgbClr val="FF0000"/>
                </a:solidFill>
                <a:latin typeface="Arial Narrow" pitchFamily="34" charset="0"/>
              </a:rPr>
              <a:t>exptips_TMR</a:t>
            </a:r>
            <a:r>
              <a:rPr lang="en-US" sz="1200" dirty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(TOTAL SECONDS)</a:t>
            </a:r>
          </a:p>
          <a:p>
            <a:r>
              <a:rPr lang="en-US" sz="1200" dirty="0">
                <a:solidFill>
                  <a:srgbClr val="FF0000"/>
                </a:solidFill>
                <a:latin typeface="Arial Narrow" pitchFamily="34" charset="0"/>
              </a:rPr>
              <a:t>Event Timer 5: </a:t>
            </a:r>
            <a:r>
              <a:rPr lang="en-US" sz="1200" dirty="0" err="1">
                <a:solidFill>
                  <a:srgbClr val="FF0000"/>
                </a:solidFill>
                <a:latin typeface="Arial Narrow" pitchFamily="34" charset="0"/>
              </a:rPr>
              <a:t>exptools_TMR</a:t>
            </a:r>
            <a:r>
              <a:rPr lang="en-US" sz="1200" dirty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(TOTAL SECONDS)</a:t>
            </a:r>
          </a:p>
          <a:p>
            <a:r>
              <a:rPr lang="en-US" sz="1200" dirty="0">
                <a:solidFill>
                  <a:srgbClr val="FF0000"/>
                </a:solidFill>
                <a:latin typeface="Arial Narrow" pitchFamily="34" charset="0"/>
              </a:rPr>
              <a:t>Event Timer 6: </a:t>
            </a:r>
            <a:r>
              <a:rPr lang="en-US" sz="1200" dirty="0" err="1">
                <a:solidFill>
                  <a:srgbClr val="FF0000"/>
                </a:solidFill>
                <a:latin typeface="Arial Narrow" pitchFamily="34" charset="0"/>
              </a:rPr>
              <a:t>exprewards_TMR</a:t>
            </a:r>
            <a:r>
              <a:rPr lang="en-US" sz="1200" dirty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(TOTAL SECONDS)</a:t>
            </a:r>
          </a:p>
          <a:p>
            <a:endParaRPr lang="en-US" sz="1200" b="1" i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05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323" y="1649075"/>
            <a:ext cx="4898162" cy="48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4090" y="1351844"/>
            <a:ext cx="2033607" cy="4616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Narrow" pitchFamily="34" charset="0"/>
              </a:rPr>
              <a:t>Event Timer 2: </a:t>
            </a:r>
            <a:r>
              <a:rPr lang="en-US" sz="1200" dirty="0" err="1" smtClean="0">
                <a:latin typeface="Arial Narrow" pitchFamily="34" charset="0"/>
              </a:rPr>
              <a:t>expalarm_TMR</a:t>
            </a:r>
            <a:r>
              <a:rPr lang="en-US" sz="1200" dirty="0" smtClean="0">
                <a:latin typeface="Arial Narrow" pitchFamily="34" charset="0"/>
              </a:rPr>
              <a:t> </a:t>
            </a:r>
            <a:r>
              <a:rPr lang="en-US" sz="1200" b="1" dirty="0">
                <a:latin typeface="Arial Narrow" pitchFamily="34" charset="0"/>
              </a:rPr>
              <a:t> (</a:t>
            </a:r>
            <a:r>
              <a:rPr lang="en-US" sz="1200" b="1" i="1" dirty="0" smtClean="0">
                <a:latin typeface="Arial Narrow" pitchFamily="34" charset="0"/>
              </a:rPr>
              <a:t>TOTALSECONDS)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090" y="2278389"/>
            <a:ext cx="18824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Narrow" pitchFamily="34" charset="0"/>
              </a:rPr>
              <a:t>Event tag </a:t>
            </a:r>
            <a:r>
              <a:rPr lang="en-US" sz="1200" dirty="0" smtClean="0">
                <a:latin typeface="Arial Narrow" pitchFamily="34" charset="0"/>
              </a:rPr>
              <a:t>21: Counter: </a:t>
            </a:r>
            <a:r>
              <a:rPr lang="en-US" sz="1200" dirty="0" err="1" smtClean="0">
                <a:latin typeface="Arial Narrow" pitchFamily="34" charset="0"/>
              </a:rPr>
              <a:t>expalarm_play</a:t>
            </a:r>
            <a:r>
              <a:rPr lang="en-US" sz="1200" dirty="0" smtClean="0">
                <a:latin typeface="Arial Narrow" pitchFamily="34" charset="0"/>
              </a:rPr>
              <a:t>  </a:t>
            </a:r>
            <a:r>
              <a:rPr lang="en-US" sz="1200" b="1" dirty="0" smtClean="0">
                <a:latin typeface="Arial Narrow" pitchFamily="34" charset="0"/>
              </a:rPr>
              <a:t> </a:t>
            </a:r>
            <a:r>
              <a:rPr lang="en-US" sz="1200" b="1" dirty="0">
                <a:latin typeface="Arial Narrow" pitchFamily="34" charset="0"/>
              </a:rPr>
              <a:t>(</a:t>
            </a:r>
            <a:r>
              <a:rPr lang="en-US" sz="1200" b="1" i="1" dirty="0">
                <a:latin typeface="Arial Narrow" pitchFamily="34" charset="0"/>
              </a:rPr>
              <a:t>TOTAL)</a:t>
            </a:r>
            <a:endParaRPr lang="en-US" sz="1200" dirty="0">
              <a:latin typeface="Arial Narrow" pitchFamily="34" charset="0"/>
            </a:endParaRPr>
          </a:p>
          <a:p>
            <a:r>
              <a:rPr lang="en-US" sz="1200" i="1" dirty="0" smtClean="0">
                <a:latin typeface="Arial Narrow" pitchFamily="34" charset="0"/>
              </a:rPr>
              <a:t>(All </a:t>
            </a:r>
            <a:r>
              <a:rPr lang="en-US" sz="1200" i="1" dirty="0" smtClean="0">
                <a:latin typeface="Arial Narrow" pitchFamily="34" charset="0"/>
              </a:rPr>
              <a:t>“play” </a:t>
            </a:r>
            <a:r>
              <a:rPr lang="en-US" sz="1200" i="1" dirty="0" smtClean="0">
                <a:latin typeface="Arial Narrow" pitchFamily="34" charset="0"/>
              </a:rPr>
              <a:t>tags that follow count each time the video </a:t>
            </a:r>
            <a:r>
              <a:rPr lang="en-US" sz="1200" i="1" dirty="0" smtClean="0">
                <a:latin typeface="Arial Narrow" pitchFamily="34" charset="0"/>
              </a:rPr>
              <a:t>plays </a:t>
            </a:r>
            <a:r>
              <a:rPr lang="en-US" sz="1200" i="1" dirty="0" smtClean="0">
                <a:latin typeface="Arial Narrow" pitchFamily="34" charset="0"/>
              </a:rPr>
              <a:t>from the beginning)</a:t>
            </a:r>
            <a:endParaRPr lang="en-US" sz="1200" i="1" dirty="0"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090" y="3567499"/>
            <a:ext cx="2033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Narrow" pitchFamily="34" charset="0"/>
              </a:rPr>
              <a:t>Event tag </a:t>
            </a:r>
            <a:r>
              <a:rPr lang="en-US" sz="1200" dirty="0" smtClean="0">
                <a:latin typeface="Arial Narrow" pitchFamily="34" charset="0"/>
              </a:rPr>
              <a:t>22: </a:t>
            </a:r>
            <a:r>
              <a:rPr lang="en-US" sz="1200" dirty="0">
                <a:latin typeface="Arial Narrow" pitchFamily="34" charset="0"/>
              </a:rPr>
              <a:t>Counter</a:t>
            </a:r>
            <a:r>
              <a:rPr lang="en-US" sz="1200" dirty="0" smtClean="0">
                <a:latin typeface="Arial Narrow" pitchFamily="34" charset="0"/>
              </a:rPr>
              <a:t>: </a:t>
            </a:r>
            <a:r>
              <a:rPr lang="en-US" sz="1200" dirty="0" err="1" smtClean="0">
                <a:latin typeface="Arial Narrow" pitchFamily="34" charset="0"/>
              </a:rPr>
              <a:t>expalarm_complete</a:t>
            </a:r>
            <a:r>
              <a:rPr lang="en-US" sz="1200" dirty="0" smtClean="0">
                <a:latin typeface="Arial Narrow" pitchFamily="34" charset="0"/>
              </a:rPr>
              <a:t> </a:t>
            </a:r>
            <a:r>
              <a:rPr lang="en-US" sz="1200" b="1" dirty="0">
                <a:latin typeface="Arial Narrow" pitchFamily="34" charset="0"/>
              </a:rPr>
              <a:t> (</a:t>
            </a:r>
            <a:r>
              <a:rPr lang="en-US" sz="1200" b="1" i="1" dirty="0">
                <a:latin typeface="Arial Narrow" pitchFamily="34" charset="0"/>
              </a:rPr>
              <a:t>TOTAL)</a:t>
            </a:r>
            <a:endParaRPr lang="en-US" sz="1200" dirty="0">
              <a:latin typeface="Arial Narrow" pitchFamily="34" charset="0"/>
            </a:endParaRPr>
          </a:p>
          <a:p>
            <a:endParaRPr lang="en-US" sz="1200" dirty="0">
              <a:latin typeface="Arial Narrow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1" y="0"/>
            <a:ext cx="9128125" cy="7016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73000"/>
                </a:schemeClr>
              </a:gs>
              <a:gs pos="100000">
                <a:schemeClr val="bg1"/>
              </a:gs>
              <a:gs pos="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 Narrow" pitchFamily="34" charset="0"/>
            </a:endParaRPr>
          </a:p>
        </p:txBody>
      </p:sp>
      <p:pic>
        <p:nvPicPr>
          <p:cNvPr id="13" name="Picture 12" descr="Leo Penci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8893" y="299145"/>
            <a:ext cx="786784" cy="127197"/>
          </a:xfrm>
          <a:prstGeom prst="rect">
            <a:avLst/>
          </a:prstGeom>
        </p:spPr>
      </p:pic>
      <p:pic>
        <p:nvPicPr>
          <p:cNvPr id="14" name="Picture 2" descr="http://t1.gstatic.com/images?q=tbn:ANd9GcQLck_nY0VavpcsAhOLEc6HbDXuA3-UsJJzeP8j7t2BWBMrAvDBhZhx7uJI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88338" y="111125"/>
            <a:ext cx="704850" cy="503238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1" name="Title 5"/>
          <p:cNvSpPr txBox="1">
            <a:spLocks/>
          </p:cNvSpPr>
          <p:nvPr/>
        </p:nvSpPr>
        <p:spPr bwMode="auto">
          <a:xfrm>
            <a:off x="0" y="152741"/>
            <a:ext cx="7543800" cy="420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z="2000" dirty="0" smtClean="0">
                <a:latin typeface="Arial Narrow" pitchFamily="34" charset="0"/>
                <a:ea typeface="+mj-ea"/>
                <a:cs typeface="+mj-cs"/>
              </a:rPr>
              <a:t>National Home Rich Unit-V2: </a:t>
            </a:r>
            <a:r>
              <a:rPr lang="en-US" sz="2000" dirty="0" smtClean="0">
                <a:latin typeface="Arial Narrow" pitchFamily="34" charset="0"/>
                <a:ea typeface="+mj-ea"/>
                <a:cs typeface="+mj-cs"/>
              </a:rPr>
              <a:t>Tracking Requirements Document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75448" y="4952879"/>
            <a:ext cx="141288" cy="39275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39700" y="5107558"/>
            <a:ext cx="1790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Narrow" pitchFamily="34" charset="0"/>
              </a:rPr>
              <a:t>Event tag </a:t>
            </a:r>
            <a:r>
              <a:rPr lang="en-US" sz="1200" dirty="0" smtClean="0">
                <a:latin typeface="Arial Narrow" pitchFamily="34" charset="0"/>
              </a:rPr>
              <a:t>25: </a:t>
            </a:r>
            <a:r>
              <a:rPr lang="en-US" sz="1200" dirty="0">
                <a:latin typeface="Arial Narrow" pitchFamily="34" charset="0"/>
              </a:rPr>
              <a:t>Counter</a:t>
            </a:r>
            <a:r>
              <a:rPr lang="en-US" sz="1200" dirty="0" smtClean="0">
                <a:latin typeface="Arial Narrow" pitchFamily="34" charset="0"/>
              </a:rPr>
              <a:t>: </a:t>
            </a:r>
            <a:r>
              <a:rPr lang="en-US" sz="1200" dirty="0" err="1" smtClean="0">
                <a:latin typeface="Arial Narrow" pitchFamily="34" charset="0"/>
              </a:rPr>
              <a:t>expalarm_replay</a:t>
            </a:r>
            <a:endParaRPr lang="en-US" sz="1200" dirty="0" smtClean="0">
              <a:latin typeface="Arial Narrow" pitchFamily="34" charset="0"/>
            </a:endParaRPr>
          </a:p>
          <a:p>
            <a:r>
              <a:rPr lang="en-US" sz="1200" b="1" dirty="0">
                <a:latin typeface="Arial Narrow" pitchFamily="34" charset="0"/>
              </a:rPr>
              <a:t> (</a:t>
            </a:r>
            <a:r>
              <a:rPr lang="en-US" sz="1200" b="1" i="1" dirty="0">
                <a:latin typeface="Arial Narrow" pitchFamily="34" charset="0"/>
              </a:rPr>
              <a:t>TOTAL)</a:t>
            </a:r>
            <a:endParaRPr lang="en-US" sz="1200" dirty="0">
              <a:latin typeface="Arial Narrow" pitchFamily="34" charset="0"/>
            </a:endParaRPr>
          </a:p>
          <a:p>
            <a:endParaRPr lang="en-US" sz="1200" dirty="0">
              <a:latin typeface="Arial Narrow" pitchFamily="34" charset="0"/>
            </a:endParaRPr>
          </a:p>
        </p:txBody>
      </p:sp>
      <p:cxnSp>
        <p:nvCxnSpPr>
          <p:cNvPr id="43" name="Elbow Connector 42"/>
          <p:cNvCxnSpPr>
            <a:endCxn id="30" idx="1"/>
          </p:cNvCxnSpPr>
          <p:nvPr/>
        </p:nvCxnSpPr>
        <p:spPr>
          <a:xfrm flipV="1">
            <a:off x="1457325" y="5149258"/>
            <a:ext cx="2218123" cy="37379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5"/>
          <p:cNvSpPr txBox="1">
            <a:spLocks/>
          </p:cNvSpPr>
          <p:nvPr/>
        </p:nvSpPr>
        <p:spPr bwMode="auto">
          <a:xfrm>
            <a:off x="0" y="863941"/>
            <a:ext cx="9144000" cy="420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2000" dirty="0" smtClean="0">
                <a:latin typeface="Arial Narrow" pitchFamily="34" charset="0"/>
                <a:ea typeface="+mj-ea"/>
                <a:cs typeface="+mj-cs"/>
              </a:rPr>
              <a:t>Event, Counter and Timer Tags for Video </a:t>
            </a:r>
            <a:r>
              <a:rPr lang="en-US" sz="2000" dirty="0" smtClean="0">
                <a:latin typeface="Arial Narrow" pitchFamily="34" charset="0"/>
                <a:ea typeface="+mj-ea"/>
                <a:cs typeface="+mj-cs"/>
              </a:rPr>
              <a:t>Engagement: EXISTING VIDEOS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8422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323" y="1649075"/>
            <a:ext cx="4898162" cy="489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4090" y="1351844"/>
            <a:ext cx="2033607" cy="4616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Narrow" pitchFamily="34" charset="0"/>
              </a:rPr>
              <a:t>Event Timer 3: </a:t>
            </a:r>
            <a:r>
              <a:rPr lang="en-US" sz="1200" dirty="0" err="1" smtClean="0">
                <a:latin typeface="Arial Narrow" pitchFamily="34" charset="0"/>
              </a:rPr>
              <a:t>expnightout_TMR</a:t>
            </a:r>
            <a:r>
              <a:rPr lang="en-US" sz="1200" b="1" dirty="0">
                <a:latin typeface="Arial Narrow" pitchFamily="34" charset="0"/>
              </a:rPr>
              <a:t> (</a:t>
            </a:r>
            <a:r>
              <a:rPr lang="en-US" sz="1200" b="1" i="1" dirty="0" smtClean="0">
                <a:latin typeface="Arial Narrow" pitchFamily="34" charset="0"/>
              </a:rPr>
              <a:t>TOTAL SECONDS)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089" y="2197191"/>
            <a:ext cx="18824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Narrow" pitchFamily="34" charset="0"/>
              </a:rPr>
              <a:t>Event tag </a:t>
            </a:r>
            <a:r>
              <a:rPr lang="en-US" sz="1200" dirty="0" smtClean="0">
                <a:latin typeface="Arial Narrow" pitchFamily="34" charset="0"/>
              </a:rPr>
              <a:t>29: </a:t>
            </a:r>
            <a:r>
              <a:rPr lang="en-US" sz="1200" dirty="0">
                <a:latin typeface="Arial Narrow" pitchFamily="34" charset="0"/>
              </a:rPr>
              <a:t>Counter</a:t>
            </a:r>
            <a:r>
              <a:rPr lang="en-US" sz="1200" dirty="0" smtClean="0">
                <a:latin typeface="Arial Narrow" pitchFamily="34" charset="0"/>
              </a:rPr>
              <a:t>: </a:t>
            </a:r>
            <a:r>
              <a:rPr lang="en-US" sz="1200" dirty="0" err="1" smtClean="0">
                <a:latin typeface="Arial Narrow" pitchFamily="34" charset="0"/>
              </a:rPr>
              <a:t>expnightout_play</a:t>
            </a:r>
            <a:r>
              <a:rPr lang="en-US" sz="1200" dirty="0" smtClean="0">
                <a:latin typeface="Arial Narrow" pitchFamily="34" charset="0"/>
              </a:rPr>
              <a:t> </a:t>
            </a:r>
            <a:r>
              <a:rPr lang="en-US" sz="1200" b="1" dirty="0" smtClean="0">
                <a:latin typeface="Arial Narrow" pitchFamily="34" charset="0"/>
              </a:rPr>
              <a:t> </a:t>
            </a:r>
            <a:r>
              <a:rPr lang="en-US" sz="1200" b="1" dirty="0">
                <a:latin typeface="Arial Narrow" pitchFamily="34" charset="0"/>
              </a:rPr>
              <a:t>(</a:t>
            </a:r>
            <a:r>
              <a:rPr lang="en-US" sz="1200" b="1" i="1" dirty="0">
                <a:latin typeface="Arial Narrow" pitchFamily="34" charset="0"/>
              </a:rPr>
              <a:t>TOTAL)</a:t>
            </a:r>
            <a:endParaRPr lang="en-US" sz="1200" dirty="0">
              <a:latin typeface="Arial Narrow" pitchFamily="34" charset="0"/>
            </a:endParaRPr>
          </a:p>
          <a:p>
            <a:r>
              <a:rPr lang="en-US" sz="1200" i="1" dirty="0" smtClean="0">
                <a:latin typeface="Arial Narrow" pitchFamily="34" charset="0"/>
              </a:rPr>
              <a:t>(All </a:t>
            </a:r>
            <a:r>
              <a:rPr lang="en-US" sz="1200" i="1" dirty="0" smtClean="0">
                <a:latin typeface="Arial Narrow" pitchFamily="34" charset="0"/>
              </a:rPr>
              <a:t>“play” </a:t>
            </a:r>
            <a:r>
              <a:rPr lang="en-US" sz="1200" i="1" dirty="0" smtClean="0">
                <a:latin typeface="Arial Narrow" pitchFamily="34" charset="0"/>
              </a:rPr>
              <a:t>tags that follow count each time the video </a:t>
            </a:r>
            <a:r>
              <a:rPr lang="en-US" sz="1200" i="1" dirty="0" smtClean="0">
                <a:latin typeface="Arial Narrow" pitchFamily="34" charset="0"/>
              </a:rPr>
              <a:t>plays </a:t>
            </a:r>
            <a:r>
              <a:rPr lang="en-US" sz="1200" i="1" dirty="0" smtClean="0">
                <a:latin typeface="Arial Narrow" pitchFamily="34" charset="0"/>
              </a:rPr>
              <a:t>from the beginning)</a:t>
            </a:r>
            <a:endParaRPr lang="en-US" sz="1200" i="1" dirty="0"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089" y="3500690"/>
            <a:ext cx="2033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Narrow" pitchFamily="34" charset="0"/>
              </a:rPr>
              <a:t>Event </a:t>
            </a:r>
            <a:r>
              <a:rPr lang="en-US" sz="1200" dirty="0" smtClean="0">
                <a:latin typeface="Arial Narrow" pitchFamily="34" charset="0"/>
              </a:rPr>
              <a:t>tag 30: </a:t>
            </a:r>
            <a:r>
              <a:rPr lang="en-US" sz="1200" dirty="0">
                <a:latin typeface="Arial Narrow" pitchFamily="34" charset="0"/>
              </a:rPr>
              <a:t>Counter</a:t>
            </a:r>
            <a:r>
              <a:rPr lang="en-US" sz="1200" dirty="0" smtClean="0">
                <a:latin typeface="Arial Narrow" pitchFamily="34" charset="0"/>
              </a:rPr>
              <a:t>: </a:t>
            </a:r>
            <a:r>
              <a:rPr lang="en-US" sz="1200" dirty="0" err="1" smtClean="0">
                <a:latin typeface="Arial Narrow" pitchFamily="34" charset="0"/>
              </a:rPr>
              <a:t>expnightout_complete</a:t>
            </a:r>
            <a:endParaRPr lang="en-US" sz="1200" dirty="0" smtClean="0">
              <a:latin typeface="Arial Narrow" pitchFamily="34" charset="0"/>
            </a:endParaRPr>
          </a:p>
          <a:p>
            <a:r>
              <a:rPr lang="en-US" sz="1200" b="1" dirty="0" smtClean="0">
                <a:latin typeface="Arial Narrow" pitchFamily="34" charset="0"/>
              </a:rPr>
              <a:t>(</a:t>
            </a:r>
            <a:r>
              <a:rPr lang="en-US" sz="1200" b="1" i="1" dirty="0">
                <a:latin typeface="Arial Narrow" pitchFamily="34" charset="0"/>
              </a:rPr>
              <a:t>TOTAL)</a:t>
            </a:r>
            <a:endParaRPr lang="en-US" sz="1200" dirty="0">
              <a:latin typeface="Arial Narrow" pitchFamily="34" charset="0"/>
            </a:endParaRPr>
          </a:p>
          <a:p>
            <a:endParaRPr lang="en-US" sz="1200" dirty="0">
              <a:latin typeface="Arial Narrow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1" y="0"/>
            <a:ext cx="9128125" cy="7016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73000"/>
                </a:schemeClr>
              </a:gs>
              <a:gs pos="100000">
                <a:schemeClr val="bg1"/>
              </a:gs>
              <a:gs pos="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 Narrow" pitchFamily="34" charset="0"/>
            </a:endParaRPr>
          </a:p>
        </p:txBody>
      </p:sp>
      <p:pic>
        <p:nvPicPr>
          <p:cNvPr id="13" name="Picture 12" descr="Leo Penci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8893" y="299145"/>
            <a:ext cx="786784" cy="127197"/>
          </a:xfrm>
          <a:prstGeom prst="rect">
            <a:avLst/>
          </a:prstGeom>
        </p:spPr>
      </p:pic>
      <p:pic>
        <p:nvPicPr>
          <p:cNvPr id="14" name="Picture 2" descr="http://t1.gstatic.com/images?q=tbn:ANd9GcQLck_nY0VavpcsAhOLEc6HbDXuA3-UsJJzeP8j7t2BWBMrAvDBhZhx7uJI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88338" y="111125"/>
            <a:ext cx="704850" cy="503238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1" name="Title 5"/>
          <p:cNvSpPr txBox="1">
            <a:spLocks/>
          </p:cNvSpPr>
          <p:nvPr/>
        </p:nvSpPr>
        <p:spPr bwMode="auto">
          <a:xfrm>
            <a:off x="0" y="152741"/>
            <a:ext cx="7543800" cy="420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z="2000" dirty="0" smtClean="0">
                <a:latin typeface="Arial Narrow" pitchFamily="34" charset="0"/>
                <a:ea typeface="+mj-ea"/>
                <a:cs typeface="+mj-cs"/>
              </a:rPr>
              <a:t>National Home Rich Unit-V2: </a:t>
            </a:r>
            <a:r>
              <a:rPr lang="en-US" sz="2000" dirty="0" smtClean="0">
                <a:latin typeface="Arial Narrow" pitchFamily="34" charset="0"/>
                <a:ea typeface="+mj-ea"/>
                <a:cs typeface="+mj-cs"/>
              </a:rPr>
              <a:t>Tracking Requirements Document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75448" y="4952879"/>
            <a:ext cx="141288" cy="39275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39700" y="5531718"/>
            <a:ext cx="1816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Narrow" pitchFamily="34" charset="0"/>
              </a:rPr>
              <a:t>Event tag </a:t>
            </a:r>
            <a:r>
              <a:rPr lang="en-US" sz="1200" dirty="0" smtClean="0">
                <a:latin typeface="Arial Narrow" pitchFamily="34" charset="0"/>
              </a:rPr>
              <a:t>33: </a:t>
            </a:r>
            <a:r>
              <a:rPr lang="en-US" sz="1200" dirty="0">
                <a:latin typeface="Arial Narrow" pitchFamily="34" charset="0"/>
              </a:rPr>
              <a:t>Counter</a:t>
            </a:r>
            <a:r>
              <a:rPr lang="en-US" sz="1200" dirty="0" smtClean="0">
                <a:latin typeface="Arial Narrow" pitchFamily="34" charset="0"/>
              </a:rPr>
              <a:t>: </a:t>
            </a:r>
            <a:r>
              <a:rPr lang="en-US" sz="1200" dirty="0" err="1" smtClean="0">
                <a:latin typeface="Arial Narrow" pitchFamily="34" charset="0"/>
              </a:rPr>
              <a:t>expnightout_replay</a:t>
            </a:r>
            <a:endParaRPr lang="en-US" sz="1200" dirty="0" smtClean="0">
              <a:latin typeface="Arial Narrow" pitchFamily="34" charset="0"/>
            </a:endParaRPr>
          </a:p>
          <a:p>
            <a:r>
              <a:rPr lang="en-US" sz="1200" b="1" dirty="0" smtClean="0">
                <a:latin typeface="Arial Narrow" pitchFamily="34" charset="0"/>
              </a:rPr>
              <a:t>(</a:t>
            </a:r>
            <a:r>
              <a:rPr lang="en-US" sz="1200" b="1" i="1" dirty="0">
                <a:latin typeface="Arial Narrow" pitchFamily="34" charset="0"/>
              </a:rPr>
              <a:t>TOTAL)</a:t>
            </a:r>
            <a:endParaRPr lang="en-US" sz="1200" dirty="0">
              <a:latin typeface="Arial Narrow" pitchFamily="34" charset="0"/>
            </a:endParaRPr>
          </a:p>
          <a:p>
            <a:endParaRPr lang="en-US" sz="1200" dirty="0">
              <a:latin typeface="Arial Narrow" pitchFamily="34" charset="0"/>
            </a:endParaRPr>
          </a:p>
        </p:txBody>
      </p:sp>
      <p:cxnSp>
        <p:nvCxnSpPr>
          <p:cNvPr id="43" name="Elbow Connector 42"/>
          <p:cNvCxnSpPr/>
          <p:nvPr/>
        </p:nvCxnSpPr>
        <p:spPr>
          <a:xfrm flipV="1">
            <a:off x="1590675" y="5149259"/>
            <a:ext cx="2084773" cy="79795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5"/>
          <p:cNvSpPr txBox="1">
            <a:spLocks/>
          </p:cNvSpPr>
          <p:nvPr/>
        </p:nvSpPr>
        <p:spPr bwMode="auto">
          <a:xfrm>
            <a:off x="0" y="863941"/>
            <a:ext cx="9144000" cy="420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2000" dirty="0" smtClean="0">
                <a:latin typeface="Arial Narrow" pitchFamily="34" charset="0"/>
                <a:ea typeface="+mj-ea"/>
                <a:cs typeface="+mj-cs"/>
              </a:rPr>
              <a:t>Event, Counter and Timer Tags for Video </a:t>
            </a:r>
            <a:r>
              <a:rPr lang="en-US" sz="2000" dirty="0" smtClean="0">
                <a:latin typeface="Arial Narrow" pitchFamily="34" charset="0"/>
                <a:ea typeface="+mj-ea"/>
                <a:cs typeface="+mj-cs"/>
              </a:rPr>
              <a:t>Engagement: EXISTING VIDEOS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7021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1" y="1909750"/>
            <a:ext cx="3756300" cy="3705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50" y="1881002"/>
            <a:ext cx="1889061" cy="376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Rectangle 78"/>
          <p:cNvSpPr/>
          <p:nvPr/>
        </p:nvSpPr>
        <p:spPr>
          <a:xfrm>
            <a:off x="-1" y="0"/>
            <a:ext cx="9128125" cy="7016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73000"/>
                </a:schemeClr>
              </a:gs>
              <a:gs pos="100000">
                <a:schemeClr val="bg1"/>
              </a:gs>
              <a:gs pos="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 Narrow" pitchFamily="34" charset="0"/>
            </a:endParaRPr>
          </a:p>
        </p:txBody>
      </p:sp>
      <p:pic>
        <p:nvPicPr>
          <p:cNvPr id="88" name="Picture 87" descr="Leo Penci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8893" y="299145"/>
            <a:ext cx="786784" cy="127197"/>
          </a:xfrm>
          <a:prstGeom prst="rect">
            <a:avLst/>
          </a:prstGeom>
        </p:spPr>
      </p:pic>
      <p:pic>
        <p:nvPicPr>
          <p:cNvPr id="91" name="Picture 2" descr="http://t1.gstatic.com/images?q=tbn:ANd9GcQLck_nY0VavpcsAhOLEc6HbDXuA3-UsJJzeP8j7t2BWBMrAvDBhZhx7uJI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88338" y="111125"/>
            <a:ext cx="704850" cy="503238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2" name="Title 5"/>
          <p:cNvSpPr txBox="1">
            <a:spLocks/>
          </p:cNvSpPr>
          <p:nvPr/>
        </p:nvSpPr>
        <p:spPr bwMode="auto">
          <a:xfrm>
            <a:off x="0" y="152741"/>
            <a:ext cx="7543800" cy="420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z="2000" dirty="0" smtClean="0">
                <a:latin typeface="Arial Narrow" pitchFamily="34" charset="0"/>
                <a:ea typeface="+mj-ea"/>
                <a:cs typeface="+mj-cs"/>
              </a:rPr>
              <a:t>National Home Rich Unit-V2: </a:t>
            </a:r>
            <a:r>
              <a:rPr lang="en-US" sz="2000" dirty="0" smtClean="0">
                <a:latin typeface="Arial Narrow" pitchFamily="34" charset="0"/>
                <a:ea typeface="+mj-ea"/>
                <a:cs typeface="+mj-cs"/>
              </a:rPr>
              <a:t>Tracking Requirements Document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93" name="Title 5"/>
          <p:cNvSpPr txBox="1">
            <a:spLocks/>
          </p:cNvSpPr>
          <p:nvPr/>
        </p:nvSpPr>
        <p:spPr bwMode="auto">
          <a:xfrm>
            <a:off x="0" y="863941"/>
            <a:ext cx="9144000" cy="420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2000" dirty="0" smtClean="0">
                <a:latin typeface="Arial Narrow" pitchFamily="34" charset="0"/>
                <a:ea typeface="+mj-ea"/>
                <a:cs typeface="+mj-cs"/>
              </a:rPr>
              <a:t>Exit Tags (160x600 &amp; 300x600)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95" name="Rectangle 54" descr="Light downward diagonal"/>
          <p:cNvSpPr>
            <a:spLocks noChangeArrowheads="1"/>
          </p:cNvSpPr>
          <p:nvPr/>
        </p:nvSpPr>
        <p:spPr bwMode="auto">
          <a:xfrm>
            <a:off x="1074550" y="3207656"/>
            <a:ext cx="1878880" cy="2436825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96" name="Rectangle 54" descr="Light downward diagonal"/>
          <p:cNvSpPr>
            <a:spLocks noChangeArrowheads="1"/>
          </p:cNvSpPr>
          <p:nvPr/>
        </p:nvSpPr>
        <p:spPr bwMode="auto">
          <a:xfrm>
            <a:off x="3181351" y="2728991"/>
            <a:ext cx="3756300" cy="1927909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97" name="Text Box 60"/>
          <p:cNvSpPr txBox="1">
            <a:spLocks noChangeArrowheads="1"/>
          </p:cNvSpPr>
          <p:nvPr/>
        </p:nvSpPr>
        <p:spPr bwMode="auto">
          <a:xfrm>
            <a:off x="1193706" y="1133411"/>
            <a:ext cx="16405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latin typeface="Arial Narrow" pitchFamily="34" charset="0"/>
              </a:rPr>
              <a:t>Exit Tag 1: </a:t>
            </a:r>
            <a:r>
              <a:rPr lang="en-US" sz="1200" b="0" dirty="0" err="1" smtClean="0">
                <a:latin typeface="Arial Narrow" pitchFamily="34" charset="0"/>
              </a:rPr>
              <a:t>nonexpandlogo_exit</a:t>
            </a:r>
            <a:endParaRPr lang="en-US" sz="1200" b="0" dirty="0">
              <a:latin typeface="Arial Narrow" pitchFamily="34" charset="0"/>
            </a:endParaRPr>
          </a:p>
        </p:txBody>
      </p:sp>
      <p:cxnSp>
        <p:nvCxnSpPr>
          <p:cNvPr id="98" name="Shape 27"/>
          <p:cNvCxnSpPr>
            <a:stCxn id="97" idx="2"/>
            <a:endCxn id="100" idx="1"/>
          </p:cNvCxnSpPr>
          <p:nvPr/>
        </p:nvCxnSpPr>
        <p:spPr bwMode="auto">
          <a:xfrm rot="5400000">
            <a:off x="1064773" y="1604853"/>
            <a:ext cx="958995" cy="939440"/>
          </a:xfrm>
          <a:prstGeom prst="bentConnector4">
            <a:avLst>
              <a:gd name="adj1" fmla="val 15923"/>
              <a:gd name="adj2" fmla="val 124334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0" name="Rectangle 23"/>
          <p:cNvSpPr>
            <a:spLocks noChangeArrowheads="1"/>
          </p:cNvSpPr>
          <p:nvPr/>
        </p:nvSpPr>
        <p:spPr bwMode="auto">
          <a:xfrm>
            <a:off x="1074550" y="1900485"/>
            <a:ext cx="1893085" cy="130717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 Narrow" pitchFamily="34" charset="0"/>
            </a:endParaRPr>
          </a:p>
        </p:txBody>
      </p:sp>
      <p:cxnSp>
        <p:nvCxnSpPr>
          <p:cNvPr id="102" name="Shape 56"/>
          <p:cNvCxnSpPr>
            <a:stCxn id="118" idx="3"/>
            <a:endCxn id="117" idx="2"/>
          </p:cNvCxnSpPr>
          <p:nvPr/>
        </p:nvCxnSpPr>
        <p:spPr bwMode="auto">
          <a:xfrm flipV="1">
            <a:off x="5059501" y="5644481"/>
            <a:ext cx="1116486" cy="372428"/>
          </a:xfrm>
          <a:prstGeom prst="bentConnector2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7" name="Rectangle 23"/>
          <p:cNvSpPr>
            <a:spLocks noChangeArrowheads="1"/>
          </p:cNvSpPr>
          <p:nvPr/>
        </p:nvSpPr>
        <p:spPr bwMode="auto">
          <a:xfrm>
            <a:off x="5414322" y="5149152"/>
            <a:ext cx="1523330" cy="49532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118" name="Text Box 60"/>
          <p:cNvSpPr txBox="1">
            <a:spLocks noChangeArrowheads="1"/>
          </p:cNvSpPr>
          <p:nvPr/>
        </p:nvSpPr>
        <p:spPr bwMode="auto">
          <a:xfrm>
            <a:off x="3418933" y="5786076"/>
            <a:ext cx="16405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latin typeface="Arial Narrow" pitchFamily="34" charset="0"/>
              </a:rPr>
              <a:t>Exit Tag </a:t>
            </a:r>
            <a:r>
              <a:rPr lang="en-US" sz="1200" dirty="0" smtClean="0">
                <a:latin typeface="Arial Narrow" pitchFamily="34" charset="0"/>
              </a:rPr>
              <a:t>2: </a:t>
            </a:r>
            <a:r>
              <a:rPr lang="en-US" sz="1200" b="0" dirty="0" err="1" smtClean="0">
                <a:latin typeface="Arial Narrow" pitchFamily="34" charset="0"/>
              </a:rPr>
              <a:t>expandfindagent_exit</a:t>
            </a:r>
            <a:endParaRPr lang="en-US" sz="1200" b="0" dirty="0">
              <a:latin typeface="Arial Narrow" pitchFamily="34" charset="0"/>
            </a:endParaRPr>
          </a:p>
        </p:txBody>
      </p:sp>
      <p:sp>
        <p:nvSpPr>
          <p:cNvPr id="119" name="Rectangle 23"/>
          <p:cNvSpPr>
            <a:spLocks noChangeArrowheads="1"/>
          </p:cNvSpPr>
          <p:nvPr/>
        </p:nvSpPr>
        <p:spPr bwMode="auto">
          <a:xfrm>
            <a:off x="3181351" y="1900871"/>
            <a:ext cx="3756300" cy="82812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120" name="Text Box 60"/>
          <p:cNvSpPr txBox="1">
            <a:spLocks noChangeArrowheads="1"/>
          </p:cNvSpPr>
          <p:nvPr/>
        </p:nvSpPr>
        <p:spPr bwMode="auto">
          <a:xfrm>
            <a:off x="7181850" y="2176431"/>
            <a:ext cx="19365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latin typeface="Arial Narrow" pitchFamily="34" charset="0"/>
              </a:rPr>
              <a:t>Exit Tag </a:t>
            </a:r>
            <a:r>
              <a:rPr lang="en-US" sz="1200" dirty="0" smtClean="0">
                <a:latin typeface="Arial Narrow" pitchFamily="34" charset="0"/>
              </a:rPr>
              <a:t>3: </a:t>
            </a:r>
            <a:r>
              <a:rPr lang="en-US" sz="1200" b="0" dirty="0" err="1" smtClean="0">
                <a:latin typeface="Arial Narrow" pitchFamily="34" charset="0"/>
              </a:rPr>
              <a:t>expandlogo_exit</a:t>
            </a:r>
            <a:endParaRPr lang="en-US" sz="1200" b="0" dirty="0">
              <a:latin typeface="Arial Narrow" pitchFamily="34" charset="0"/>
            </a:endParaRPr>
          </a:p>
        </p:txBody>
      </p:sp>
      <p:cxnSp>
        <p:nvCxnSpPr>
          <p:cNvPr id="19" name="Shape 27"/>
          <p:cNvCxnSpPr>
            <a:stCxn id="120" idx="1"/>
          </p:cNvCxnSpPr>
          <p:nvPr/>
        </p:nvCxnSpPr>
        <p:spPr bwMode="auto">
          <a:xfrm rot="10800000">
            <a:off x="5033876" y="2155947"/>
            <a:ext cx="2147974" cy="15898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 Box 60"/>
          <p:cNvSpPr txBox="1">
            <a:spLocks noChangeArrowheads="1"/>
          </p:cNvSpPr>
          <p:nvPr/>
        </p:nvSpPr>
        <p:spPr bwMode="auto">
          <a:xfrm>
            <a:off x="7251700" y="2787866"/>
            <a:ext cx="1968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latin typeface="Arial Narrow" pitchFamily="34" charset="0"/>
              </a:rPr>
              <a:t>Exit Tag </a:t>
            </a:r>
            <a:r>
              <a:rPr lang="en-US" sz="1200" dirty="0" smtClean="0">
                <a:latin typeface="Arial Narrow" pitchFamily="34" charset="0"/>
              </a:rPr>
              <a:t>4: </a:t>
            </a:r>
            <a:r>
              <a:rPr lang="en-US" sz="1200" b="0" dirty="0" err="1" smtClean="0">
                <a:latin typeface="Arial Narrow" pitchFamily="34" charset="0"/>
              </a:rPr>
              <a:t>exptreehouse_exit</a:t>
            </a:r>
            <a:endParaRPr lang="en-US" sz="1200" b="0" dirty="0">
              <a:latin typeface="Arial Narrow" pitchFamily="34" charset="0"/>
            </a:endParaRPr>
          </a:p>
        </p:txBody>
      </p:sp>
      <p:sp>
        <p:nvSpPr>
          <p:cNvPr id="30" name="Text Box 60"/>
          <p:cNvSpPr txBox="1">
            <a:spLocks noChangeArrowheads="1"/>
          </p:cNvSpPr>
          <p:nvPr/>
        </p:nvSpPr>
        <p:spPr bwMode="auto">
          <a:xfrm>
            <a:off x="7248753" y="3249704"/>
            <a:ext cx="16405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latin typeface="Arial Narrow" pitchFamily="34" charset="0"/>
              </a:rPr>
              <a:t>Exit Tag </a:t>
            </a:r>
            <a:r>
              <a:rPr lang="en-US" sz="1200" dirty="0" smtClean="0">
                <a:latin typeface="Arial Narrow" pitchFamily="34" charset="0"/>
              </a:rPr>
              <a:t>5: </a:t>
            </a:r>
            <a:r>
              <a:rPr lang="en-US" sz="1200" b="0" dirty="0" err="1" smtClean="0">
                <a:latin typeface="Arial Narrow" pitchFamily="34" charset="0"/>
              </a:rPr>
              <a:t>expalarm_exit</a:t>
            </a:r>
            <a:endParaRPr lang="en-US" sz="1200" b="0" dirty="0">
              <a:latin typeface="Arial Narrow" pitchFamily="34" charset="0"/>
            </a:endParaRPr>
          </a:p>
        </p:txBody>
      </p:sp>
      <p:sp>
        <p:nvSpPr>
          <p:cNvPr id="31" name="Text Box 60"/>
          <p:cNvSpPr txBox="1">
            <a:spLocks noChangeArrowheads="1"/>
          </p:cNvSpPr>
          <p:nvPr/>
        </p:nvSpPr>
        <p:spPr bwMode="auto">
          <a:xfrm>
            <a:off x="7266215" y="3545153"/>
            <a:ext cx="20206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latin typeface="Arial Narrow" pitchFamily="34" charset="0"/>
              </a:rPr>
              <a:t>Exit Tag </a:t>
            </a:r>
            <a:r>
              <a:rPr lang="en-US" sz="1200" dirty="0" smtClean="0">
                <a:latin typeface="Arial Narrow" pitchFamily="34" charset="0"/>
              </a:rPr>
              <a:t>6: </a:t>
            </a:r>
            <a:r>
              <a:rPr lang="en-US" sz="1200" b="0" dirty="0" err="1" smtClean="0">
                <a:latin typeface="Arial Narrow" pitchFamily="34" charset="0"/>
              </a:rPr>
              <a:t>expnightout_exit</a:t>
            </a:r>
            <a:endParaRPr lang="en-US" sz="1200" b="0" dirty="0">
              <a:latin typeface="Arial Narrow" pitchFamily="34" charset="0"/>
            </a:endParaRP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3628396" y="2994223"/>
            <a:ext cx="2862210" cy="153698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 Narrow" pitchFamily="34" charset="0"/>
            </a:endParaRPr>
          </a:p>
        </p:txBody>
      </p:sp>
      <p:cxnSp>
        <p:nvCxnSpPr>
          <p:cNvPr id="33" name="Shape 27"/>
          <p:cNvCxnSpPr>
            <a:stCxn id="29" idx="1"/>
            <a:endCxn id="32" idx="3"/>
          </p:cNvCxnSpPr>
          <p:nvPr/>
        </p:nvCxnSpPr>
        <p:spPr bwMode="auto">
          <a:xfrm rot="10800000" flipV="1">
            <a:off x="6490606" y="2926366"/>
            <a:ext cx="761094" cy="83634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hape 27"/>
          <p:cNvCxnSpPr>
            <a:stCxn id="31" idx="1"/>
          </p:cNvCxnSpPr>
          <p:nvPr/>
        </p:nvCxnSpPr>
        <p:spPr bwMode="auto">
          <a:xfrm rot="10800000">
            <a:off x="6487255" y="3238333"/>
            <a:ext cx="778961" cy="44532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hape 27"/>
          <p:cNvCxnSpPr>
            <a:stCxn id="30" idx="1"/>
          </p:cNvCxnSpPr>
          <p:nvPr/>
        </p:nvCxnSpPr>
        <p:spPr bwMode="auto">
          <a:xfrm rot="10800000" flipV="1">
            <a:off x="6487249" y="3388204"/>
            <a:ext cx="761504" cy="20475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 Box 60"/>
          <p:cNvSpPr txBox="1">
            <a:spLocks noChangeArrowheads="1"/>
          </p:cNvSpPr>
          <p:nvPr/>
        </p:nvSpPr>
        <p:spPr bwMode="auto">
          <a:xfrm>
            <a:off x="7266215" y="4006817"/>
            <a:ext cx="16405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 Narrow" pitchFamily="34" charset="0"/>
              </a:rPr>
              <a:t>Exit Tag 7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: </a:t>
            </a:r>
            <a:r>
              <a:rPr lang="en-US" sz="1200" b="0" dirty="0" err="1" smtClean="0">
                <a:solidFill>
                  <a:srgbClr val="FF0000"/>
                </a:solidFill>
                <a:latin typeface="Arial Narrow" pitchFamily="34" charset="0"/>
              </a:rPr>
              <a:t>exptips_exit</a:t>
            </a:r>
            <a:endParaRPr lang="en-US" sz="1200" b="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5" name="Text Box 60"/>
          <p:cNvSpPr txBox="1">
            <a:spLocks noChangeArrowheads="1"/>
          </p:cNvSpPr>
          <p:nvPr/>
        </p:nvSpPr>
        <p:spPr bwMode="auto">
          <a:xfrm>
            <a:off x="7248753" y="4318231"/>
            <a:ext cx="16405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 Narrow" pitchFamily="34" charset="0"/>
              </a:rPr>
              <a:t>Exit Tag 8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: </a:t>
            </a:r>
            <a:r>
              <a:rPr lang="en-US" sz="1200" b="0" dirty="0" err="1" smtClean="0">
                <a:solidFill>
                  <a:srgbClr val="FF0000"/>
                </a:solidFill>
                <a:latin typeface="Arial Narrow" pitchFamily="34" charset="0"/>
              </a:rPr>
              <a:t>exptools_exit</a:t>
            </a:r>
            <a:endParaRPr lang="en-US" sz="1200" b="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7" name="Text Box 60"/>
          <p:cNvSpPr txBox="1">
            <a:spLocks noChangeArrowheads="1"/>
          </p:cNvSpPr>
          <p:nvPr/>
        </p:nvSpPr>
        <p:spPr bwMode="auto">
          <a:xfrm>
            <a:off x="7251702" y="4592700"/>
            <a:ext cx="18922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 Narrow" pitchFamily="34" charset="0"/>
              </a:rPr>
              <a:t>Exit Tag 9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: </a:t>
            </a:r>
            <a:r>
              <a:rPr lang="en-US" sz="1200" b="0" dirty="0" err="1" smtClean="0">
                <a:solidFill>
                  <a:srgbClr val="FF0000"/>
                </a:solidFill>
                <a:latin typeface="Arial Narrow" pitchFamily="34" charset="0"/>
              </a:rPr>
              <a:t>exprewards_exit</a:t>
            </a:r>
            <a:endParaRPr lang="en-US" sz="1200" b="0" dirty="0">
              <a:solidFill>
                <a:srgbClr val="FF0000"/>
              </a:solidFill>
              <a:latin typeface="Arial Narrow" pitchFamily="34" charset="0"/>
            </a:endParaRPr>
          </a:p>
        </p:txBody>
      </p:sp>
      <p:cxnSp>
        <p:nvCxnSpPr>
          <p:cNvPr id="38" name="Shape 27"/>
          <p:cNvCxnSpPr/>
          <p:nvPr/>
        </p:nvCxnSpPr>
        <p:spPr bwMode="auto">
          <a:xfrm rot="10800000">
            <a:off x="6517411" y="3737987"/>
            <a:ext cx="778967" cy="537659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hape 27"/>
          <p:cNvCxnSpPr>
            <a:stCxn id="35" idx="1"/>
          </p:cNvCxnSpPr>
          <p:nvPr/>
        </p:nvCxnSpPr>
        <p:spPr bwMode="auto">
          <a:xfrm rot="10800000">
            <a:off x="6501311" y="4129815"/>
            <a:ext cx="747443" cy="32691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hape 27"/>
          <p:cNvCxnSpPr>
            <a:stCxn id="37" idx="1"/>
            <a:endCxn id="32" idx="3"/>
          </p:cNvCxnSpPr>
          <p:nvPr/>
        </p:nvCxnSpPr>
        <p:spPr bwMode="auto">
          <a:xfrm rot="10800000">
            <a:off x="6490606" y="3762714"/>
            <a:ext cx="761096" cy="96848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2314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-1" y="0"/>
            <a:ext cx="9128125" cy="7016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73000"/>
                </a:schemeClr>
              </a:gs>
              <a:gs pos="100000">
                <a:schemeClr val="bg1"/>
              </a:gs>
              <a:gs pos="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 Narrow" pitchFamily="34" charset="0"/>
            </a:endParaRPr>
          </a:p>
        </p:txBody>
      </p:sp>
      <p:pic>
        <p:nvPicPr>
          <p:cNvPr id="88" name="Picture 87" descr="Leo Penci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8893" y="299145"/>
            <a:ext cx="786784" cy="127197"/>
          </a:xfrm>
          <a:prstGeom prst="rect">
            <a:avLst/>
          </a:prstGeom>
        </p:spPr>
      </p:pic>
      <p:pic>
        <p:nvPicPr>
          <p:cNvPr id="91" name="Picture 2" descr="http://t1.gstatic.com/images?q=tbn:ANd9GcQLck_nY0VavpcsAhOLEc6HbDXuA3-UsJJzeP8j7t2BWBMrAvDBhZhx7uJI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8338" y="111125"/>
            <a:ext cx="704850" cy="503238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2" name="Title 5"/>
          <p:cNvSpPr txBox="1">
            <a:spLocks/>
          </p:cNvSpPr>
          <p:nvPr/>
        </p:nvSpPr>
        <p:spPr bwMode="auto">
          <a:xfrm>
            <a:off x="0" y="152741"/>
            <a:ext cx="7543800" cy="420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z="2000" dirty="0" smtClean="0">
                <a:latin typeface="Arial Narrow" pitchFamily="34" charset="0"/>
                <a:ea typeface="+mj-ea"/>
                <a:cs typeface="+mj-cs"/>
              </a:rPr>
              <a:t>National Home Rich Unit-V2: </a:t>
            </a:r>
            <a:r>
              <a:rPr lang="en-US" sz="2000" dirty="0" smtClean="0">
                <a:latin typeface="Arial Narrow" pitchFamily="34" charset="0"/>
                <a:ea typeface="+mj-ea"/>
                <a:cs typeface="+mj-cs"/>
              </a:rPr>
              <a:t>Tracking Requirements Document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93" name="Title 5"/>
          <p:cNvSpPr txBox="1">
            <a:spLocks/>
          </p:cNvSpPr>
          <p:nvPr/>
        </p:nvSpPr>
        <p:spPr bwMode="auto">
          <a:xfrm>
            <a:off x="0" y="863941"/>
            <a:ext cx="9144000" cy="420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2000" dirty="0" smtClean="0">
                <a:latin typeface="Arial Narrow" pitchFamily="34" charset="0"/>
                <a:ea typeface="+mj-ea"/>
                <a:cs typeface="+mj-cs"/>
              </a:rPr>
              <a:t>Exit Tags (300x250)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17" y="2611354"/>
            <a:ext cx="2560552" cy="213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396" y="2611354"/>
            <a:ext cx="4256283" cy="213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Rectangle 54" descr="Light downward diagonal"/>
          <p:cNvSpPr>
            <a:spLocks noChangeArrowheads="1"/>
          </p:cNvSpPr>
          <p:nvPr/>
        </p:nvSpPr>
        <p:spPr bwMode="auto">
          <a:xfrm>
            <a:off x="795017" y="3091637"/>
            <a:ext cx="2560552" cy="1707590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96" name="Rectangle 54" descr="Light downward diagonal"/>
          <p:cNvSpPr>
            <a:spLocks noChangeArrowheads="1"/>
          </p:cNvSpPr>
          <p:nvPr/>
        </p:nvSpPr>
        <p:spPr bwMode="auto">
          <a:xfrm>
            <a:off x="4019396" y="2611354"/>
            <a:ext cx="4256281" cy="1559385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97" name="Text Box 60"/>
          <p:cNvSpPr txBox="1">
            <a:spLocks noChangeArrowheads="1"/>
          </p:cNvSpPr>
          <p:nvPr/>
        </p:nvSpPr>
        <p:spPr bwMode="auto">
          <a:xfrm>
            <a:off x="1246698" y="1409700"/>
            <a:ext cx="18586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latin typeface="Arial Narrow" pitchFamily="34" charset="0"/>
              </a:rPr>
              <a:t>Exit Tag 1: </a:t>
            </a:r>
            <a:r>
              <a:rPr lang="en-US" sz="1200" b="0" dirty="0" err="1" smtClean="0">
                <a:latin typeface="Arial Narrow" pitchFamily="34" charset="0"/>
              </a:rPr>
              <a:t>nonexpandlogo_exit</a:t>
            </a:r>
            <a:endParaRPr lang="en-US" sz="1200" b="0" dirty="0">
              <a:latin typeface="Arial Narrow" pitchFamily="34" charset="0"/>
            </a:endParaRPr>
          </a:p>
        </p:txBody>
      </p:sp>
      <p:cxnSp>
        <p:nvCxnSpPr>
          <p:cNvPr id="98" name="Shape 27"/>
          <p:cNvCxnSpPr>
            <a:stCxn id="97" idx="2"/>
            <a:endCxn id="100" idx="1"/>
          </p:cNvCxnSpPr>
          <p:nvPr/>
        </p:nvCxnSpPr>
        <p:spPr bwMode="auto">
          <a:xfrm rot="5400000">
            <a:off x="995449" y="1670934"/>
            <a:ext cx="980131" cy="1380993"/>
          </a:xfrm>
          <a:prstGeom prst="bentConnector4">
            <a:avLst>
              <a:gd name="adj1" fmla="val 37749"/>
              <a:gd name="adj2" fmla="val 116553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0" name="Rectangle 23"/>
          <p:cNvSpPr>
            <a:spLocks noChangeArrowheads="1"/>
          </p:cNvSpPr>
          <p:nvPr/>
        </p:nvSpPr>
        <p:spPr bwMode="auto">
          <a:xfrm>
            <a:off x="795017" y="2611354"/>
            <a:ext cx="2560551" cy="48028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 Narrow" pitchFamily="34" charset="0"/>
            </a:endParaRPr>
          </a:p>
        </p:txBody>
      </p:sp>
      <p:cxnSp>
        <p:nvCxnSpPr>
          <p:cNvPr id="102" name="Shape 56"/>
          <p:cNvCxnSpPr>
            <a:stCxn id="23" idx="2"/>
          </p:cNvCxnSpPr>
          <p:nvPr/>
        </p:nvCxnSpPr>
        <p:spPr bwMode="auto">
          <a:xfrm rot="16200000" flipH="1">
            <a:off x="6107924" y="5091249"/>
            <a:ext cx="705820" cy="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8" name="Text Box 60"/>
          <p:cNvSpPr txBox="1">
            <a:spLocks noChangeArrowheads="1"/>
          </p:cNvSpPr>
          <p:nvPr/>
        </p:nvSpPr>
        <p:spPr bwMode="auto">
          <a:xfrm>
            <a:off x="5713433" y="5444159"/>
            <a:ext cx="18586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latin typeface="Arial Narrow" pitchFamily="34" charset="0"/>
              </a:rPr>
              <a:t>Exit Tag </a:t>
            </a:r>
            <a:r>
              <a:rPr lang="en-US" sz="1200" dirty="0" smtClean="0">
                <a:latin typeface="Arial Narrow" pitchFamily="34" charset="0"/>
              </a:rPr>
              <a:t>2: </a:t>
            </a:r>
            <a:r>
              <a:rPr lang="en-US" sz="1200" b="0" dirty="0" err="1" smtClean="0">
                <a:latin typeface="Arial Narrow" pitchFamily="34" charset="0"/>
              </a:rPr>
              <a:t>expandfindagent_exit</a:t>
            </a:r>
            <a:endParaRPr lang="en-US" sz="1200" b="0" dirty="0">
              <a:latin typeface="Arial Narrow" pitchFamily="34" charset="0"/>
            </a:endParaRPr>
          </a:p>
        </p:txBody>
      </p:sp>
      <p:sp>
        <p:nvSpPr>
          <p:cNvPr id="120" name="Text Box 60"/>
          <p:cNvSpPr txBox="1">
            <a:spLocks noChangeArrowheads="1"/>
          </p:cNvSpPr>
          <p:nvPr/>
        </p:nvSpPr>
        <p:spPr bwMode="auto">
          <a:xfrm>
            <a:off x="7407245" y="5548763"/>
            <a:ext cx="18586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latin typeface="Arial Narrow" pitchFamily="34" charset="0"/>
              </a:rPr>
              <a:t>Exit Tag </a:t>
            </a:r>
            <a:r>
              <a:rPr lang="en-US" sz="1200" dirty="0" smtClean="0">
                <a:latin typeface="Arial Narrow" pitchFamily="34" charset="0"/>
              </a:rPr>
              <a:t>3: </a:t>
            </a:r>
            <a:r>
              <a:rPr lang="en-US" sz="1200" dirty="0" err="1" smtClean="0">
                <a:latin typeface="Arial Narrow" pitchFamily="34" charset="0"/>
              </a:rPr>
              <a:t>expandlogo_exit</a:t>
            </a:r>
            <a:endParaRPr lang="en-US" sz="1200" b="0" dirty="0">
              <a:latin typeface="Arial Narrow" pitchFamily="34" charset="0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846254" y="4177175"/>
            <a:ext cx="1229159" cy="56116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7075413" y="4177175"/>
            <a:ext cx="1229159" cy="56116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 Narrow" pitchFamily="34" charset="0"/>
            </a:endParaRPr>
          </a:p>
        </p:txBody>
      </p:sp>
      <p:cxnSp>
        <p:nvCxnSpPr>
          <p:cNvPr id="28" name="Shape 56"/>
          <p:cNvCxnSpPr/>
          <p:nvPr/>
        </p:nvCxnSpPr>
        <p:spPr bwMode="auto">
          <a:xfrm rot="16200000" flipH="1">
            <a:off x="7439577" y="4992859"/>
            <a:ext cx="705819" cy="19678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158782" y="2864590"/>
            <a:ext cx="1854091" cy="107531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29" name="Text Box 60"/>
          <p:cNvSpPr txBox="1">
            <a:spLocks noChangeArrowheads="1"/>
          </p:cNvSpPr>
          <p:nvPr/>
        </p:nvSpPr>
        <p:spPr bwMode="auto">
          <a:xfrm>
            <a:off x="5333955" y="1283948"/>
            <a:ext cx="16405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latin typeface="Arial Narrow" pitchFamily="34" charset="0"/>
              </a:rPr>
              <a:t>Exit Tag </a:t>
            </a:r>
            <a:r>
              <a:rPr lang="en-US" sz="1200" dirty="0" smtClean="0">
                <a:latin typeface="Arial Narrow" pitchFamily="34" charset="0"/>
              </a:rPr>
              <a:t>4</a:t>
            </a:r>
            <a:r>
              <a:rPr lang="en-US" sz="1200" smtClean="0">
                <a:latin typeface="Arial Narrow" pitchFamily="34" charset="0"/>
              </a:rPr>
              <a:t>: </a:t>
            </a:r>
            <a:r>
              <a:rPr lang="en-US" sz="1200" b="0" smtClean="0">
                <a:latin typeface="Arial Narrow" pitchFamily="34" charset="0"/>
              </a:rPr>
              <a:t>exptreehouse_exit</a:t>
            </a:r>
            <a:endParaRPr lang="en-US" sz="1200" b="0" dirty="0">
              <a:latin typeface="Arial Narrow" pitchFamily="34" charset="0"/>
            </a:endParaRPr>
          </a:p>
        </p:txBody>
      </p:sp>
      <p:sp>
        <p:nvSpPr>
          <p:cNvPr id="30" name="Text Box 60"/>
          <p:cNvSpPr txBox="1">
            <a:spLocks noChangeArrowheads="1"/>
          </p:cNvSpPr>
          <p:nvPr/>
        </p:nvSpPr>
        <p:spPr bwMode="auto">
          <a:xfrm>
            <a:off x="5333955" y="1745613"/>
            <a:ext cx="13087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latin typeface="Arial Narrow" pitchFamily="34" charset="0"/>
              </a:rPr>
              <a:t>Exit Tag </a:t>
            </a:r>
            <a:r>
              <a:rPr lang="en-US" sz="1200" dirty="0" smtClean="0">
                <a:latin typeface="Arial Narrow" pitchFamily="34" charset="0"/>
              </a:rPr>
              <a:t>5: </a:t>
            </a:r>
            <a:r>
              <a:rPr lang="en-US" sz="1200" b="0" dirty="0" err="1" smtClean="0">
                <a:latin typeface="Arial Narrow" pitchFamily="34" charset="0"/>
              </a:rPr>
              <a:t>expalarm_exit</a:t>
            </a:r>
            <a:endParaRPr lang="en-US" sz="1200" b="0" dirty="0">
              <a:latin typeface="Arial Narrow" pitchFamily="34" charset="0"/>
            </a:endParaRPr>
          </a:p>
        </p:txBody>
      </p:sp>
      <p:sp>
        <p:nvSpPr>
          <p:cNvPr id="31" name="Text Box 60"/>
          <p:cNvSpPr txBox="1">
            <a:spLocks noChangeArrowheads="1"/>
          </p:cNvSpPr>
          <p:nvPr/>
        </p:nvSpPr>
        <p:spPr bwMode="auto">
          <a:xfrm>
            <a:off x="5333955" y="2146388"/>
            <a:ext cx="16405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latin typeface="Arial Narrow" pitchFamily="34" charset="0"/>
              </a:rPr>
              <a:t>Exit Tag </a:t>
            </a:r>
            <a:r>
              <a:rPr lang="en-US" sz="1200" dirty="0" smtClean="0">
                <a:latin typeface="Arial Narrow" pitchFamily="34" charset="0"/>
              </a:rPr>
              <a:t>6: </a:t>
            </a:r>
            <a:r>
              <a:rPr lang="en-US" sz="1200" b="0" dirty="0" err="1" smtClean="0">
                <a:latin typeface="Arial Narrow" pitchFamily="34" charset="0"/>
              </a:rPr>
              <a:t>expnightout_exit</a:t>
            </a:r>
            <a:endParaRPr lang="en-US" sz="1200" b="0" dirty="0">
              <a:latin typeface="Arial Narrow" pitchFamily="34" charset="0"/>
            </a:endParaRPr>
          </a:p>
        </p:txBody>
      </p:sp>
      <p:cxnSp>
        <p:nvCxnSpPr>
          <p:cNvPr id="32" name="Shape 27"/>
          <p:cNvCxnSpPr>
            <a:stCxn id="29" idx="1"/>
          </p:cNvCxnSpPr>
          <p:nvPr/>
        </p:nvCxnSpPr>
        <p:spPr bwMode="auto">
          <a:xfrm rot="10800000" flipV="1">
            <a:off x="4533379" y="1514780"/>
            <a:ext cx="800577" cy="1349809"/>
          </a:xfrm>
          <a:prstGeom prst="bentConnector2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hape 27"/>
          <p:cNvCxnSpPr>
            <a:stCxn id="31" idx="1"/>
          </p:cNvCxnSpPr>
          <p:nvPr/>
        </p:nvCxnSpPr>
        <p:spPr bwMode="auto">
          <a:xfrm rot="10800000" flipV="1">
            <a:off x="4533379" y="2377220"/>
            <a:ext cx="800577" cy="487369"/>
          </a:xfrm>
          <a:prstGeom prst="bentConnector2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hape 27"/>
          <p:cNvCxnSpPr>
            <a:stCxn id="30" idx="1"/>
          </p:cNvCxnSpPr>
          <p:nvPr/>
        </p:nvCxnSpPr>
        <p:spPr bwMode="auto">
          <a:xfrm rot="10800000" flipV="1">
            <a:off x="4533385" y="1976445"/>
            <a:ext cx="800571" cy="832819"/>
          </a:xfrm>
          <a:prstGeom prst="bentConnector2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 Box 60"/>
          <p:cNvSpPr txBox="1">
            <a:spLocks noChangeArrowheads="1"/>
          </p:cNvSpPr>
          <p:nvPr/>
        </p:nvSpPr>
        <p:spPr bwMode="auto">
          <a:xfrm>
            <a:off x="7352620" y="1292320"/>
            <a:ext cx="16405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 Narrow" pitchFamily="34" charset="0"/>
              </a:rPr>
              <a:t>Exit Tag 7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: </a:t>
            </a:r>
            <a:r>
              <a:rPr lang="en-US" sz="1200" b="0" dirty="0" err="1" smtClean="0">
                <a:solidFill>
                  <a:srgbClr val="FF0000"/>
                </a:solidFill>
                <a:latin typeface="Arial Narrow" pitchFamily="34" charset="0"/>
              </a:rPr>
              <a:t>exptips_exit</a:t>
            </a:r>
            <a:endParaRPr lang="en-US" sz="1200" b="0" dirty="0">
              <a:solidFill>
                <a:srgbClr val="FF0000"/>
              </a:solidFill>
              <a:latin typeface="Arial Narrow" pitchFamily="34" charset="0"/>
            </a:endParaRPr>
          </a:p>
        </p:txBody>
      </p:sp>
      <p:cxnSp>
        <p:nvCxnSpPr>
          <p:cNvPr id="40" name="Shape 27"/>
          <p:cNvCxnSpPr>
            <a:stCxn id="35" idx="1"/>
            <a:endCxn id="24" idx="3"/>
          </p:cNvCxnSpPr>
          <p:nvPr/>
        </p:nvCxnSpPr>
        <p:spPr bwMode="auto">
          <a:xfrm rot="10800000" flipV="1">
            <a:off x="6012874" y="1430820"/>
            <a:ext cx="1339747" cy="197142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Connector 25"/>
          <p:cNvCxnSpPr/>
          <p:nvPr/>
        </p:nvCxnSpPr>
        <p:spPr>
          <a:xfrm>
            <a:off x="6682747" y="1976445"/>
            <a:ext cx="8061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682747" y="2407150"/>
            <a:ext cx="8061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60"/>
          <p:cNvSpPr txBox="1">
            <a:spLocks noChangeArrowheads="1"/>
          </p:cNvSpPr>
          <p:nvPr/>
        </p:nvSpPr>
        <p:spPr bwMode="auto">
          <a:xfrm>
            <a:off x="7352620" y="1800936"/>
            <a:ext cx="1640568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 Narrow" pitchFamily="34" charset="0"/>
              </a:rPr>
              <a:t>Exit Tag 8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: </a:t>
            </a:r>
            <a:r>
              <a:rPr lang="en-US" sz="1200" b="0" dirty="0" err="1" smtClean="0">
                <a:solidFill>
                  <a:srgbClr val="FF0000"/>
                </a:solidFill>
                <a:latin typeface="Arial Narrow" pitchFamily="34" charset="0"/>
              </a:rPr>
              <a:t>exptools_exit</a:t>
            </a:r>
            <a:endParaRPr lang="en-US" sz="1200" b="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7" name="Text Box 60"/>
          <p:cNvSpPr txBox="1">
            <a:spLocks noChangeArrowheads="1"/>
          </p:cNvSpPr>
          <p:nvPr/>
        </p:nvSpPr>
        <p:spPr bwMode="auto">
          <a:xfrm>
            <a:off x="7352621" y="2137119"/>
            <a:ext cx="1640568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 Narrow" pitchFamily="34" charset="0"/>
              </a:rPr>
              <a:t>Exit Tag 9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: </a:t>
            </a:r>
            <a:r>
              <a:rPr lang="en-US" sz="1200" b="0" dirty="0" err="1" smtClean="0">
                <a:solidFill>
                  <a:srgbClr val="FF0000"/>
                </a:solidFill>
                <a:latin typeface="Arial Narrow" pitchFamily="34" charset="0"/>
              </a:rPr>
              <a:t>exprewards_exit</a:t>
            </a:r>
            <a:endParaRPr lang="en-US" sz="1200" b="0" dirty="0">
              <a:solidFill>
                <a:srgbClr val="FF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3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1770"/>
          <a:stretch/>
        </p:blipFill>
        <p:spPr bwMode="auto">
          <a:xfrm>
            <a:off x="200024" y="2247899"/>
            <a:ext cx="8772525" cy="4476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658386" y="2740114"/>
            <a:ext cx="1120424" cy="784521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900" dirty="0">
              <a:latin typeface="Arial Narrow" pitchFamily="34" charset="0"/>
            </a:endParaRPr>
          </a:p>
        </p:txBody>
      </p:sp>
      <p:cxnSp>
        <p:nvCxnSpPr>
          <p:cNvPr id="4" name="Shape 27"/>
          <p:cNvCxnSpPr>
            <a:stCxn id="6" idx="1"/>
            <a:endCxn id="3" idx="1"/>
          </p:cNvCxnSpPr>
          <p:nvPr/>
        </p:nvCxnSpPr>
        <p:spPr bwMode="auto">
          <a:xfrm rot="10800000" flipV="1">
            <a:off x="658387" y="1652275"/>
            <a:ext cx="384601" cy="1480100"/>
          </a:xfrm>
          <a:prstGeom prst="bentConnector3">
            <a:avLst>
              <a:gd name="adj1" fmla="val 159438"/>
            </a:avLst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" name="Rectangle 5"/>
          <p:cNvSpPr/>
          <p:nvPr/>
        </p:nvSpPr>
        <p:spPr>
          <a:xfrm>
            <a:off x="1042987" y="1190610"/>
            <a:ext cx="10662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latin typeface="Arial Narrow" pitchFamily="34" charset="0"/>
              </a:rPr>
              <a:t>Event Tag 2: </a:t>
            </a:r>
            <a:r>
              <a:rPr lang="en-US" sz="900" dirty="0" err="1">
                <a:solidFill>
                  <a:srgbClr val="FF0000"/>
                </a:solidFill>
                <a:latin typeface="Arial Narrow" pitchFamily="34" charset="0"/>
              </a:rPr>
              <a:t>unexptips_click</a:t>
            </a:r>
            <a:endParaRPr lang="en-US" sz="900" dirty="0">
              <a:solidFill>
                <a:srgbClr val="FF0000"/>
              </a:solidFill>
              <a:latin typeface="Arial Narrow" pitchFamily="34" charset="0"/>
            </a:endParaRPr>
          </a:p>
          <a:p>
            <a:r>
              <a:rPr lang="en-US" sz="900" b="1" i="1" dirty="0">
                <a:solidFill>
                  <a:srgbClr val="FF0000"/>
                </a:solidFill>
                <a:latin typeface="Arial Narrow" pitchFamily="34" charset="0"/>
              </a:rPr>
              <a:t>(TOTAL) </a:t>
            </a:r>
            <a:r>
              <a:rPr lang="en-US" sz="900" i="1" dirty="0">
                <a:solidFill>
                  <a:srgbClr val="FF0000"/>
                </a:solidFill>
                <a:latin typeface="Arial Narrow" pitchFamily="34" charset="0"/>
              </a:rPr>
              <a:t>Tag fires EACH time a user clicks on </a:t>
            </a:r>
            <a:r>
              <a:rPr lang="en-US" sz="900" dirty="0" err="1">
                <a:solidFill>
                  <a:srgbClr val="FF0000"/>
                </a:solidFill>
                <a:latin typeface="Arial Narrow" pitchFamily="34" charset="0"/>
              </a:rPr>
              <a:t>Treehouse</a:t>
            </a:r>
            <a:r>
              <a:rPr lang="en-US" sz="900" i="1" dirty="0">
                <a:solidFill>
                  <a:srgbClr val="FF0000"/>
                </a:solidFill>
                <a:latin typeface="Arial Narrow" pitchFamily="34" charset="0"/>
              </a:rPr>
              <a:t> to expand</a:t>
            </a: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2877711" y="2740115"/>
            <a:ext cx="1120424" cy="784521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900" dirty="0">
              <a:latin typeface="Arial Narrow" pitchFamily="34" charset="0"/>
            </a:endParaRPr>
          </a:p>
        </p:txBody>
      </p:sp>
      <p:cxnSp>
        <p:nvCxnSpPr>
          <p:cNvPr id="13" name="Shape 27"/>
          <p:cNvCxnSpPr>
            <a:stCxn id="14" idx="1"/>
            <a:endCxn id="12" idx="1"/>
          </p:cNvCxnSpPr>
          <p:nvPr/>
        </p:nvCxnSpPr>
        <p:spPr bwMode="auto">
          <a:xfrm rot="10800000" flipV="1">
            <a:off x="2877712" y="1363424"/>
            <a:ext cx="266119" cy="1768951"/>
          </a:xfrm>
          <a:prstGeom prst="bentConnector3">
            <a:avLst>
              <a:gd name="adj1" fmla="val 185901"/>
            </a:avLst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" name="Rectangle 13"/>
          <p:cNvSpPr/>
          <p:nvPr/>
        </p:nvSpPr>
        <p:spPr>
          <a:xfrm>
            <a:off x="3143830" y="901760"/>
            <a:ext cx="10662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latin typeface="Arial Narrow" pitchFamily="34" charset="0"/>
              </a:rPr>
              <a:t>Event Tag </a:t>
            </a:r>
            <a:r>
              <a:rPr lang="en-US" sz="900" dirty="0" smtClean="0">
                <a:solidFill>
                  <a:srgbClr val="FF0000"/>
                </a:solidFill>
                <a:latin typeface="Arial Narrow" pitchFamily="34" charset="0"/>
              </a:rPr>
              <a:t>3: </a:t>
            </a:r>
            <a:r>
              <a:rPr lang="en-US" sz="900" dirty="0" err="1" smtClean="0">
                <a:solidFill>
                  <a:srgbClr val="FF0000"/>
                </a:solidFill>
                <a:latin typeface="Arial Narrow" pitchFamily="34" charset="0"/>
              </a:rPr>
              <a:t>unexptools_click</a:t>
            </a:r>
            <a:endParaRPr lang="en-US" sz="900" dirty="0">
              <a:solidFill>
                <a:srgbClr val="FF0000"/>
              </a:solidFill>
              <a:latin typeface="Arial Narrow" pitchFamily="34" charset="0"/>
            </a:endParaRPr>
          </a:p>
          <a:p>
            <a:r>
              <a:rPr lang="en-US" sz="900" b="1" i="1" dirty="0">
                <a:solidFill>
                  <a:srgbClr val="FF0000"/>
                </a:solidFill>
                <a:latin typeface="Arial Narrow" pitchFamily="34" charset="0"/>
              </a:rPr>
              <a:t>(TOTAL) </a:t>
            </a:r>
            <a:r>
              <a:rPr lang="en-US" sz="900" i="1" dirty="0">
                <a:solidFill>
                  <a:srgbClr val="FF0000"/>
                </a:solidFill>
                <a:latin typeface="Arial Narrow" pitchFamily="34" charset="0"/>
              </a:rPr>
              <a:t>Tag fires EACH time a user clicks on </a:t>
            </a:r>
            <a:r>
              <a:rPr lang="en-US" sz="900" dirty="0" err="1">
                <a:solidFill>
                  <a:srgbClr val="FF0000"/>
                </a:solidFill>
                <a:latin typeface="Arial Narrow" pitchFamily="34" charset="0"/>
              </a:rPr>
              <a:t>Treehouse</a:t>
            </a:r>
            <a:r>
              <a:rPr lang="en-US" sz="900" i="1" dirty="0">
                <a:solidFill>
                  <a:srgbClr val="FF0000"/>
                </a:solidFill>
                <a:latin typeface="Arial Narrow" pitchFamily="34" charset="0"/>
              </a:rPr>
              <a:t> to expand</a:t>
            </a: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5163711" y="2733066"/>
            <a:ext cx="1120424" cy="784521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900" dirty="0">
              <a:latin typeface="Arial Narrow" pitchFamily="34" charset="0"/>
            </a:endParaRPr>
          </a:p>
        </p:txBody>
      </p:sp>
      <p:cxnSp>
        <p:nvCxnSpPr>
          <p:cNvPr id="17" name="Shape 27"/>
          <p:cNvCxnSpPr>
            <a:stCxn id="18" idx="1"/>
            <a:endCxn id="16" idx="1"/>
          </p:cNvCxnSpPr>
          <p:nvPr/>
        </p:nvCxnSpPr>
        <p:spPr bwMode="auto">
          <a:xfrm rot="10800000" flipV="1">
            <a:off x="5163712" y="1356375"/>
            <a:ext cx="266119" cy="1768951"/>
          </a:xfrm>
          <a:prstGeom prst="bentConnector3">
            <a:avLst>
              <a:gd name="adj1" fmla="val 185901"/>
            </a:avLst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5429830" y="894711"/>
            <a:ext cx="10662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latin typeface="Arial Narrow" pitchFamily="34" charset="0"/>
              </a:rPr>
              <a:t>Event Tag </a:t>
            </a:r>
            <a:r>
              <a:rPr lang="en-US" sz="900" dirty="0" smtClean="0">
                <a:solidFill>
                  <a:srgbClr val="FF0000"/>
                </a:solidFill>
                <a:latin typeface="Arial Narrow" pitchFamily="34" charset="0"/>
              </a:rPr>
              <a:t>4: </a:t>
            </a:r>
            <a:r>
              <a:rPr lang="en-US" sz="900" dirty="0" err="1" smtClean="0">
                <a:solidFill>
                  <a:srgbClr val="FF0000"/>
                </a:solidFill>
                <a:latin typeface="Arial Narrow" pitchFamily="34" charset="0"/>
              </a:rPr>
              <a:t>unexprewards_click</a:t>
            </a:r>
            <a:endParaRPr lang="en-US" sz="900" dirty="0">
              <a:solidFill>
                <a:srgbClr val="FF0000"/>
              </a:solidFill>
              <a:latin typeface="Arial Narrow" pitchFamily="34" charset="0"/>
            </a:endParaRPr>
          </a:p>
          <a:p>
            <a:r>
              <a:rPr lang="en-US" sz="900" b="1" i="1" dirty="0">
                <a:solidFill>
                  <a:srgbClr val="FF0000"/>
                </a:solidFill>
                <a:latin typeface="Arial Narrow" pitchFamily="34" charset="0"/>
              </a:rPr>
              <a:t>(TOTAL) </a:t>
            </a:r>
            <a:r>
              <a:rPr lang="en-US" sz="900" i="1" dirty="0">
                <a:solidFill>
                  <a:srgbClr val="FF0000"/>
                </a:solidFill>
                <a:latin typeface="Arial Narrow" pitchFamily="34" charset="0"/>
              </a:rPr>
              <a:t>Tag fires EACH time a user clicks on </a:t>
            </a:r>
            <a:r>
              <a:rPr lang="en-US" sz="900" dirty="0" err="1">
                <a:solidFill>
                  <a:srgbClr val="FF0000"/>
                </a:solidFill>
                <a:latin typeface="Arial Narrow" pitchFamily="34" charset="0"/>
              </a:rPr>
              <a:t>Treehouse</a:t>
            </a:r>
            <a:r>
              <a:rPr lang="en-US" sz="900" i="1" dirty="0">
                <a:solidFill>
                  <a:srgbClr val="FF0000"/>
                </a:solidFill>
                <a:latin typeface="Arial Narrow" pitchFamily="34" charset="0"/>
              </a:rPr>
              <a:t> to expand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7278260" y="3600836"/>
            <a:ext cx="1332339" cy="385211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900" dirty="0">
              <a:latin typeface="Arial Narrow" pitchFamily="34" charset="0"/>
            </a:endParaRPr>
          </a:p>
        </p:txBody>
      </p:sp>
      <p:cxnSp>
        <p:nvCxnSpPr>
          <p:cNvPr id="20" name="Shape 27"/>
          <p:cNvCxnSpPr>
            <a:stCxn id="21" idx="1"/>
            <a:endCxn id="19" idx="1"/>
          </p:cNvCxnSpPr>
          <p:nvPr/>
        </p:nvCxnSpPr>
        <p:spPr bwMode="auto">
          <a:xfrm rot="10800000" flipV="1">
            <a:off x="7278260" y="1540886"/>
            <a:ext cx="266120" cy="2252555"/>
          </a:xfrm>
          <a:prstGeom prst="bentConnector3">
            <a:avLst>
              <a:gd name="adj1" fmla="val 185901"/>
            </a:avLst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7544380" y="1286971"/>
            <a:ext cx="10662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 Narrow" pitchFamily="34" charset="0"/>
              </a:rPr>
              <a:t>Event </a:t>
            </a:r>
            <a:r>
              <a:rPr lang="en-US" sz="900" dirty="0" smtClean="0">
                <a:latin typeface="Arial Narrow" pitchFamily="34" charset="0"/>
              </a:rPr>
              <a:t>Tag 5: </a:t>
            </a:r>
            <a:r>
              <a:rPr lang="en-US" sz="900" dirty="0" err="1">
                <a:latin typeface="Arial Narrow" pitchFamily="34" charset="0"/>
              </a:rPr>
              <a:t>ctaplay_click</a:t>
            </a:r>
            <a:r>
              <a:rPr lang="en-US" sz="900" dirty="0">
                <a:latin typeface="Arial Narrow" pitchFamily="34" charset="0"/>
              </a:rPr>
              <a:t> </a:t>
            </a:r>
            <a:r>
              <a:rPr lang="en-US" sz="900" b="1" i="1" dirty="0">
                <a:latin typeface="Arial Narrow" pitchFamily="34" charset="0"/>
              </a:rPr>
              <a:t>(TOTAL) </a:t>
            </a:r>
            <a:endParaRPr lang="en-US" sz="900" dirty="0">
              <a:latin typeface="Arial Narrow" pitchFamily="34" charset="0"/>
            </a:endParaRPr>
          </a:p>
        </p:txBody>
      </p:sp>
      <p:sp>
        <p:nvSpPr>
          <p:cNvPr id="58" name="Title 5"/>
          <p:cNvSpPr txBox="1">
            <a:spLocks/>
          </p:cNvSpPr>
          <p:nvPr/>
        </p:nvSpPr>
        <p:spPr bwMode="auto">
          <a:xfrm>
            <a:off x="95250" y="199103"/>
            <a:ext cx="9144000" cy="420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2000" dirty="0" smtClean="0">
                <a:latin typeface="Arial Narrow" pitchFamily="34" charset="0"/>
                <a:ea typeface="+mj-ea"/>
                <a:cs typeface="+mj-cs"/>
              </a:rPr>
              <a:t>Event, Counter and Timer Tags (300x250)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50611" y="396180"/>
            <a:ext cx="1685926" cy="7848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latin typeface="Arial Narrow" pitchFamily="34" charset="0"/>
              </a:rPr>
              <a:t>Event Tag 1: </a:t>
            </a:r>
            <a:r>
              <a:rPr lang="en-US" sz="900" dirty="0" err="1">
                <a:latin typeface="Arial Narrow" pitchFamily="34" charset="0"/>
              </a:rPr>
              <a:t>initial_click</a:t>
            </a:r>
            <a:r>
              <a:rPr lang="en-US" sz="900" dirty="0">
                <a:latin typeface="Arial Narrow" pitchFamily="34" charset="0"/>
              </a:rPr>
              <a:t> (UNIQUE)</a:t>
            </a:r>
          </a:p>
          <a:p>
            <a:r>
              <a:rPr lang="en-US" sz="900" dirty="0">
                <a:latin typeface="Arial Narrow" pitchFamily="34" charset="0"/>
              </a:rPr>
              <a:t>Tag fires only the FIRST instance that the user clicks to expand per impression. This tag is unique per impression.</a:t>
            </a:r>
          </a:p>
        </p:txBody>
      </p:sp>
    </p:spTree>
    <p:extLst>
      <p:ext uri="{BB962C8B-B14F-4D97-AF65-F5344CB8AC3E}">
        <p14:creationId xmlns:p14="http://schemas.microsoft.com/office/powerpoint/2010/main" val="170079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410" y="1814003"/>
            <a:ext cx="3756300" cy="3705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204" y="1670126"/>
            <a:ext cx="1948973" cy="388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2371479" y="3101182"/>
            <a:ext cx="1120424" cy="617158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23" name="Text Box 60"/>
          <p:cNvSpPr txBox="1">
            <a:spLocks noChangeArrowheads="1"/>
          </p:cNvSpPr>
          <p:nvPr/>
        </p:nvSpPr>
        <p:spPr bwMode="auto">
          <a:xfrm>
            <a:off x="285750" y="1816868"/>
            <a:ext cx="130351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Arial Narrow" pitchFamily="34" charset="0"/>
              </a:rPr>
              <a:t>Event </a:t>
            </a:r>
            <a:r>
              <a:rPr lang="en-US" sz="900" dirty="0">
                <a:latin typeface="Arial Narrow" pitchFamily="34" charset="0"/>
              </a:rPr>
              <a:t>Tag 1: </a:t>
            </a:r>
            <a:r>
              <a:rPr lang="en-US" sz="900" b="0" dirty="0" err="1" smtClean="0">
                <a:latin typeface="Arial Narrow" pitchFamily="34" charset="0"/>
              </a:rPr>
              <a:t>initial_click</a:t>
            </a:r>
            <a:r>
              <a:rPr lang="en-US" sz="900" b="0" dirty="0" smtClean="0">
                <a:latin typeface="Arial Narrow" pitchFamily="34" charset="0"/>
              </a:rPr>
              <a:t> </a:t>
            </a:r>
            <a:r>
              <a:rPr lang="en-US" sz="900" b="1" dirty="0" smtClean="0">
                <a:latin typeface="Arial Narrow" pitchFamily="34" charset="0"/>
              </a:rPr>
              <a:t>(UNIQUE)</a:t>
            </a:r>
            <a:endParaRPr lang="en-US" sz="900" b="1" dirty="0">
              <a:latin typeface="Arial Narrow" pitchFamily="34" charset="0"/>
            </a:endParaRPr>
          </a:p>
          <a:p>
            <a:r>
              <a:rPr lang="en-US" sz="900" b="0" i="1" dirty="0" smtClean="0">
                <a:latin typeface="Arial Narrow" pitchFamily="34" charset="0"/>
              </a:rPr>
              <a:t>Tag fires only the FIRST instance that the user clicks to expand per impression. This tag is unique per impression.</a:t>
            </a:r>
          </a:p>
          <a:p>
            <a:endParaRPr lang="en-US" sz="900" dirty="0" smtClean="0">
              <a:latin typeface="Arial Narrow" pitchFamily="34" charset="0"/>
            </a:endParaRPr>
          </a:p>
          <a:p>
            <a:endParaRPr lang="en-US" sz="900" b="0" i="1" dirty="0" smtClean="0">
              <a:latin typeface="Arial Narrow" pitchFamily="34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Arial Narrow" pitchFamily="34" charset="0"/>
              </a:rPr>
              <a:t>Event Tag 2: </a:t>
            </a:r>
            <a:r>
              <a:rPr lang="en-US" sz="900" dirty="0" err="1" smtClean="0">
                <a:solidFill>
                  <a:srgbClr val="FF0000"/>
                </a:solidFill>
                <a:latin typeface="Arial Narrow" pitchFamily="34" charset="0"/>
              </a:rPr>
              <a:t>unexptips_click</a:t>
            </a:r>
            <a:endParaRPr lang="en-US" sz="900" dirty="0" smtClean="0">
              <a:solidFill>
                <a:srgbClr val="FF0000"/>
              </a:solidFill>
              <a:latin typeface="Arial Narrow" pitchFamily="34" charset="0"/>
            </a:endParaRPr>
          </a:p>
          <a:p>
            <a:r>
              <a:rPr lang="en-US" sz="900" b="1" i="1" dirty="0" smtClean="0">
                <a:solidFill>
                  <a:srgbClr val="FF0000"/>
                </a:solidFill>
                <a:latin typeface="Arial Narrow" pitchFamily="34" charset="0"/>
              </a:rPr>
              <a:t>(TOTAL) </a:t>
            </a:r>
            <a:r>
              <a:rPr lang="en-US" sz="900" b="0" i="1" dirty="0" smtClean="0">
                <a:solidFill>
                  <a:srgbClr val="FF0000"/>
                </a:solidFill>
                <a:latin typeface="Arial Narrow" pitchFamily="34" charset="0"/>
              </a:rPr>
              <a:t>Tag fires EACH time a user clicks on </a:t>
            </a:r>
            <a:r>
              <a:rPr lang="en-US" sz="900" dirty="0" err="1" smtClean="0">
                <a:solidFill>
                  <a:srgbClr val="FF0000"/>
                </a:solidFill>
                <a:latin typeface="Arial Narrow" pitchFamily="34" charset="0"/>
              </a:rPr>
              <a:t>Treehouse</a:t>
            </a:r>
            <a:r>
              <a:rPr lang="en-US" sz="900" b="0" i="1" dirty="0" smtClean="0">
                <a:solidFill>
                  <a:srgbClr val="FF0000"/>
                </a:solidFill>
                <a:latin typeface="Arial Narrow" pitchFamily="34" charset="0"/>
              </a:rPr>
              <a:t> to expand</a:t>
            </a:r>
          </a:p>
          <a:p>
            <a:endParaRPr lang="en-US" sz="900" b="0" i="1" dirty="0" smtClean="0">
              <a:solidFill>
                <a:srgbClr val="FF0000"/>
              </a:solidFill>
              <a:latin typeface="Arial Narrow" pitchFamily="34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Arial Narrow" pitchFamily="34" charset="0"/>
              </a:rPr>
              <a:t>Event Tag 3: </a:t>
            </a:r>
            <a:r>
              <a:rPr lang="en-US" sz="900" dirty="0" err="1" smtClean="0">
                <a:solidFill>
                  <a:srgbClr val="FF0000"/>
                </a:solidFill>
                <a:latin typeface="Arial Narrow" pitchFamily="34" charset="0"/>
              </a:rPr>
              <a:t>unexptools_click</a:t>
            </a:r>
            <a:endParaRPr lang="en-US" sz="900" dirty="0" smtClean="0">
              <a:solidFill>
                <a:srgbClr val="FF0000"/>
              </a:solidFill>
              <a:latin typeface="Arial Narrow" pitchFamily="34" charset="0"/>
            </a:endParaRPr>
          </a:p>
          <a:p>
            <a:r>
              <a:rPr lang="en-US" sz="900" b="1" i="1" dirty="0">
                <a:solidFill>
                  <a:srgbClr val="FF0000"/>
                </a:solidFill>
                <a:latin typeface="Arial Narrow" pitchFamily="34" charset="0"/>
              </a:rPr>
              <a:t>(TOTAL) </a:t>
            </a:r>
            <a:r>
              <a:rPr lang="en-US" sz="900" b="0" i="1" dirty="0" smtClean="0">
                <a:solidFill>
                  <a:srgbClr val="FF0000"/>
                </a:solidFill>
                <a:latin typeface="Arial Narrow" pitchFamily="34" charset="0"/>
              </a:rPr>
              <a:t>Tag fires EACH time a user clicks on Alarm to expand</a:t>
            </a:r>
          </a:p>
          <a:p>
            <a:endParaRPr lang="en-US" sz="900" i="1" dirty="0">
              <a:solidFill>
                <a:srgbClr val="FF0000"/>
              </a:solidFill>
              <a:latin typeface="Arial Narrow" pitchFamily="34" charset="0"/>
            </a:endParaRPr>
          </a:p>
          <a:p>
            <a:r>
              <a:rPr lang="en-US" sz="900" dirty="0" smtClean="0">
                <a:solidFill>
                  <a:srgbClr val="FF0000"/>
                </a:solidFill>
                <a:latin typeface="Arial Narrow" pitchFamily="34" charset="0"/>
              </a:rPr>
              <a:t>Event Tag 4: </a:t>
            </a:r>
            <a:r>
              <a:rPr lang="en-US" sz="900" dirty="0" err="1" smtClean="0">
                <a:solidFill>
                  <a:srgbClr val="FF0000"/>
                </a:solidFill>
                <a:latin typeface="Arial Narrow" pitchFamily="34" charset="0"/>
              </a:rPr>
              <a:t>unexprewards_click</a:t>
            </a:r>
            <a:endParaRPr lang="en-US" sz="900" dirty="0" smtClean="0">
              <a:solidFill>
                <a:srgbClr val="FF0000"/>
              </a:solidFill>
              <a:latin typeface="Arial Narrow" pitchFamily="34" charset="0"/>
            </a:endParaRPr>
          </a:p>
          <a:p>
            <a:r>
              <a:rPr lang="en-US" sz="900" b="1" i="1" dirty="0">
                <a:solidFill>
                  <a:srgbClr val="FF0000"/>
                </a:solidFill>
                <a:latin typeface="Arial Narrow" pitchFamily="34" charset="0"/>
              </a:rPr>
              <a:t>(TOTAL) </a:t>
            </a:r>
            <a:r>
              <a:rPr lang="en-US" sz="900" b="0" i="1" dirty="0" smtClean="0">
                <a:solidFill>
                  <a:srgbClr val="FF0000"/>
                </a:solidFill>
                <a:latin typeface="Arial Narrow" pitchFamily="34" charset="0"/>
              </a:rPr>
              <a:t>Tag fires EACH time a user clicks on Night Out to expand</a:t>
            </a:r>
          </a:p>
          <a:p>
            <a:endParaRPr lang="en-US" sz="900" b="0" i="1" dirty="0" smtClean="0">
              <a:solidFill>
                <a:schemeClr val="accent5">
                  <a:lumMod val="75000"/>
                </a:schemeClr>
              </a:solidFill>
              <a:latin typeface="Arial Narrow" pitchFamily="34" charset="0"/>
            </a:endParaRPr>
          </a:p>
          <a:p>
            <a:endParaRPr lang="en-US" sz="900" b="0" i="1" dirty="0">
              <a:latin typeface="Arial Narrow" pitchFamily="34" charset="0"/>
            </a:endParaRPr>
          </a:p>
        </p:txBody>
      </p:sp>
      <p:cxnSp>
        <p:nvCxnSpPr>
          <p:cNvPr id="28" name="Shape 27"/>
          <p:cNvCxnSpPr/>
          <p:nvPr/>
        </p:nvCxnSpPr>
        <p:spPr bwMode="auto">
          <a:xfrm flipV="1">
            <a:off x="1266825" y="3422461"/>
            <a:ext cx="1081484" cy="18908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1" name="Rectangle 23"/>
          <p:cNvSpPr>
            <a:spLocks noChangeArrowheads="1"/>
          </p:cNvSpPr>
          <p:nvPr/>
        </p:nvSpPr>
        <p:spPr bwMode="auto">
          <a:xfrm>
            <a:off x="2371479" y="3804936"/>
            <a:ext cx="1120424" cy="617158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52" name="Rectangle 23"/>
          <p:cNvSpPr>
            <a:spLocks noChangeArrowheads="1"/>
          </p:cNvSpPr>
          <p:nvPr/>
        </p:nvSpPr>
        <p:spPr bwMode="auto">
          <a:xfrm>
            <a:off x="2371479" y="4503582"/>
            <a:ext cx="1120424" cy="617158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 Narrow" pitchFamily="34" charset="0"/>
            </a:endParaRPr>
          </a:p>
        </p:txBody>
      </p:sp>
      <p:cxnSp>
        <p:nvCxnSpPr>
          <p:cNvPr id="56" name="Shape 27"/>
          <p:cNvCxnSpPr>
            <a:endCxn id="51" idx="1"/>
          </p:cNvCxnSpPr>
          <p:nvPr/>
        </p:nvCxnSpPr>
        <p:spPr bwMode="auto">
          <a:xfrm flipV="1">
            <a:off x="1266825" y="4113515"/>
            <a:ext cx="1104654" cy="6796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9" name="Shape 27"/>
          <p:cNvCxnSpPr>
            <a:endCxn id="52" idx="1"/>
          </p:cNvCxnSpPr>
          <p:nvPr/>
        </p:nvCxnSpPr>
        <p:spPr bwMode="auto">
          <a:xfrm flipV="1">
            <a:off x="1266825" y="4812161"/>
            <a:ext cx="1104654" cy="22656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9" name="Rectangle 78"/>
          <p:cNvSpPr/>
          <p:nvPr/>
        </p:nvSpPr>
        <p:spPr>
          <a:xfrm>
            <a:off x="-1" y="0"/>
            <a:ext cx="9128125" cy="7016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73000"/>
                </a:schemeClr>
              </a:gs>
              <a:gs pos="100000">
                <a:schemeClr val="bg1"/>
              </a:gs>
              <a:gs pos="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 Narrow" pitchFamily="34" charset="0"/>
            </a:endParaRPr>
          </a:p>
        </p:txBody>
      </p:sp>
      <p:pic>
        <p:nvPicPr>
          <p:cNvPr id="88" name="Picture 87" descr="Leo Penci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8893" y="299145"/>
            <a:ext cx="786784" cy="127197"/>
          </a:xfrm>
          <a:prstGeom prst="rect">
            <a:avLst/>
          </a:prstGeom>
        </p:spPr>
      </p:pic>
      <p:pic>
        <p:nvPicPr>
          <p:cNvPr id="91" name="Picture 2" descr="http://t1.gstatic.com/images?q=tbn:ANd9GcQLck_nY0VavpcsAhOLEc6HbDXuA3-UsJJzeP8j7t2BWBMrAvDBhZhx7uJI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88338" y="111125"/>
            <a:ext cx="704850" cy="503238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2" name="Title 5"/>
          <p:cNvSpPr txBox="1">
            <a:spLocks/>
          </p:cNvSpPr>
          <p:nvPr/>
        </p:nvSpPr>
        <p:spPr bwMode="auto">
          <a:xfrm>
            <a:off x="0" y="152741"/>
            <a:ext cx="7543800" cy="420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z="2000" dirty="0" smtClean="0">
                <a:latin typeface="Arial Narrow" pitchFamily="34" charset="0"/>
                <a:ea typeface="+mj-ea"/>
                <a:cs typeface="+mj-cs"/>
              </a:rPr>
              <a:t>National Home Rich Unit-V2: </a:t>
            </a:r>
            <a:r>
              <a:rPr lang="en-US" sz="2000" dirty="0" smtClean="0">
                <a:latin typeface="Arial Narrow" pitchFamily="34" charset="0"/>
                <a:ea typeface="+mj-ea"/>
                <a:cs typeface="+mj-cs"/>
              </a:rPr>
              <a:t>Tracking Requirements Document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93" name="Title 5"/>
          <p:cNvSpPr txBox="1">
            <a:spLocks/>
          </p:cNvSpPr>
          <p:nvPr/>
        </p:nvSpPr>
        <p:spPr bwMode="auto">
          <a:xfrm>
            <a:off x="0" y="863941"/>
            <a:ext cx="9144000" cy="420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2000" dirty="0" smtClean="0">
                <a:latin typeface="Arial Narrow" pitchFamily="34" charset="0"/>
                <a:ea typeface="+mj-ea"/>
                <a:cs typeface="+mj-cs"/>
              </a:rPr>
              <a:t>Event, Counter and Timer Tags (160x600 and 300x600)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2249559" y="5304928"/>
            <a:ext cx="1333500" cy="238512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 Narrow" pitchFamily="34" charset="0"/>
            </a:endParaRPr>
          </a:p>
        </p:txBody>
      </p:sp>
      <p:sp>
        <p:nvSpPr>
          <p:cNvPr id="36" name="Text Box 60"/>
          <p:cNvSpPr txBox="1">
            <a:spLocks noChangeArrowheads="1"/>
          </p:cNvSpPr>
          <p:nvPr/>
        </p:nvSpPr>
        <p:spPr bwMode="auto">
          <a:xfrm>
            <a:off x="2502123" y="5960991"/>
            <a:ext cx="859135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Arial Narrow" pitchFamily="34" charset="0"/>
              </a:rPr>
              <a:t>Event Tag </a:t>
            </a:r>
            <a:r>
              <a:rPr lang="en-US" sz="900" dirty="0">
                <a:latin typeface="Arial Narrow" pitchFamily="34" charset="0"/>
              </a:rPr>
              <a:t>5</a:t>
            </a:r>
            <a:r>
              <a:rPr lang="en-US" sz="900" dirty="0" smtClean="0">
                <a:latin typeface="Arial Narrow" pitchFamily="34" charset="0"/>
              </a:rPr>
              <a:t>: </a:t>
            </a:r>
            <a:r>
              <a:rPr lang="en-US" sz="900" dirty="0" err="1" smtClean="0">
                <a:latin typeface="Arial Narrow" pitchFamily="34" charset="0"/>
              </a:rPr>
              <a:t>ctaplay_click</a:t>
            </a:r>
            <a:r>
              <a:rPr lang="en-US" sz="900" dirty="0" smtClean="0">
                <a:latin typeface="Arial Narrow" pitchFamily="34" charset="0"/>
              </a:rPr>
              <a:t> </a:t>
            </a:r>
            <a:r>
              <a:rPr lang="en-US" sz="900" b="1" i="1" dirty="0">
                <a:latin typeface="Arial Narrow" pitchFamily="34" charset="0"/>
              </a:rPr>
              <a:t>(TOTAL) </a:t>
            </a:r>
            <a:endParaRPr lang="en-US" sz="900" b="0" dirty="0">
              <a:latin typeface="Arial Narrow" pitchFamily="34" charset="0"/>
            </a:endParaRPr>
          </a:p>
        </p:txBody>
      </p:sp>
      <p:cxnSp>
        <p:nvCxnSpPr>
          <p:cNvPr id="37" name="Shape 89"/>
          <p:cNvCxnSpPr>
            <a:stCxn id="36" idx="3"/>
            <a:endCxn id="31" idx="2"/>
          </p:cNvCxnSpPr>
          <p:nvPr/>
        </p:nvCxnSpPr>
        <p:spPr bwMode="auto">
          <a:xfrm flipH="1" flipV="1">
            <a:off x="2916309" y="5543440"/>
            <a:ext cx="444949" cy="671467"/>
          </a:xfrm>
          <a:prstGeom prst="bentConnector4">
            <a:avLst>
              <a:gd name="adj1" fmla="val -51377"/>
              <a:gd name="adj2" fmla="val 68907"/>
            </a:avLst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5160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847" y="1582043"/>
            <a:ext cx="4916483" cy="4850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4090" y="1351844"/>
            <a:ext cx="2033607" cy="4616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Event Timer 4: </a:t>
            </a:r>
            <a:r>
              <a:rPr lang="en-US" sz="1200" dirty="0" err="1" smtClean="0">
                <a:solidFill>
                  <a:srgbClr val="FF0000"/>
                </a:solidFill>
                <a:latin typeface="Arial Narrow" pitchFamily="34" charset="0"/>
              </a:rPr>
              <a:t>exptips_TMR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1200" b="1" i="1" dirty="0" smtClean="0">
                <a:solidFill>
                  <a:srgbClr val="FF0000"/>
                </a:solidFill>
                <a:latin typeface="Arial Narrow" pitchFamily="34" charset="0"/>
              </a:rPr>
              <a:t>(TOTAL SECONDS)</a:t>
            </a:r>
            <a:endParaRPr lang="en-US" sz="1200" b="1" i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090" y="2046098"/>
            <a:ext cx="18824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Event tag 13: Counter: </a:t>
            </a:r>
            <a:r>
              <a:rPr lang="en-US" sz="1200" dirty="0" err="1" smtClean="0">
                <a:solidFill>
                  <a:srgbClr val="FF0000"/>
                </a:solidFill>
                <a:latin typeface="Arial Narrow" pitchFamily="34" charset="0"/>
              </a:rPr>
              <a:t>exptips_play</a:t>
            </a:r>
            <a:r>
              <a:rPr lang="en-US" sz="1200" b="1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Arial Narrow" pitchFamily="34" charset="0"/>
              </a:rPr>
              <a:t>(</a:t>
            </a:r>
            <a:r>
              <a:rPr lang="en-US" sz="1200" b="1" i="1" dirty="0" smtClean="0">
                <a:solidFill>
                  <a:srgbClr val="FF0000"/>
                </a:solidFill>
                <a:latin typeface="Arial Narrow" pitchFamily="34" charset="0"/>
              </a:rPr>
              <a:t>TOTAL) </a:t>
            </a:r>
            <a:r>
              <a:rPr lang="en-US" sz="1200" i="1" dirty="0" smtClean="0">
                <a:solidFill>
                  <a:srgbClr val="FF0000"/>
                </a:solidFill>
                <a:latin typeface="Arial Narrow" pitchFamily="34" charset="0"/>
              </a:rPr>
              <a:t>(All </a:t>
            </a:r>
            <a:r>
              <a:rPr lang="en-US" sz="1200" i="1" dirty="0" smtClean="0">
                <a:solidFill>
                  <a:srgbClr val="FF0000"/>
                </a:solidFill>
                <a:latin typeface="Arial Narrow" pitchFamily="34" charset="0"/>
              </a:rPr>
              <a:t>“play” </a:t>
            </a:r>
            <a:r>
              <a:rPr lang="en-US" sz="1200" i="1" dirty="0" smtClean="0">
                <a:solidFill>
                  <a:srgbClr val="FF0000"/>
                </a:solidFill>
                <a:latin typeface="Arial Narrow" pitchFamily="34" charset="0"/>
              </a:rPr>
              <a:t>tags that follow count each time the video </a:t>
            </a:r>
            <a:r>
              <a:rPr lang="en-US" sz="1200" i="1" dirty="0" smtClean="0">
                <a:solidFill>
                  <a:srgbClr val="FF0000"/>
                </a:solidFill>
                <a:latin typeface="Arial Narrow" pitchFamily="34" charset="0"/>
              </a:rPr>
              <a:t>plays </a:t>
            </a:r>
            <a:r>
              <a:rPr lang="en-US" sz="1200" i="1" dirty="0" smtClean="0">
                <a:solidFill>
                  <a:srgbClr val="FF0000"/>
                </a:solidFill>
                <a:latin typeface="Arial Narrow" pitchFamily="34" charset="0"/>
              </a:rPr>
              <a:t>from the beginning)</a:t>
            </a:r>
            <a:endParaRPr lang="en-US" sz="1200" i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090" y="3336520"/>
            <a:ext cx="2033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Event tag 14: Counter: </a:t>
            </a:r>
            <a:r>
              <a:rPr lang="en-US" sz="1200" dirty="0" err="1" smtClean="0">
                <a:solidFill>
                  <a:srgbClr val="FF0000"/>
                </a:solidFill>
                <a:latin typeface="Arial Narrow" pitchFamily="34" charset="0"/>
              </a:rPr>
              <a:t>exptips_complete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Arial Narrow" pitchFamily="34" charset="0"/>
              </a:rPr>
              <a:t>(</a:t>
            </a: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TOTAL)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1" y="0"/>
            <a:ext cx="9128125" cy="7016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73000"/>
                </a:schemeClr>
              </a:gs>
              <a:gs pos="100000">
                <a:schemeClr val="bg1"/>
              </a:gs>
              <a:gs pos="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 Narrow" pitchFamily="34" charset="0"/>
            </a:endParaRPr>
          </a:p>
        </p:txBody>
      </p:sp>
      <p:pic>
        <p:nvPicPr>
          <p:cNvPr id="13" name="Picture 12" descr="Leo Penci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8893" y="299145"/>
            <a:ext cx="786784" cy="127197"/>
          </a:xfrm>
          <a:prstGeom prst="rect">
            <a:avLst/>
          </a:prstGeom>
        </p:spPr>
      </p:pic>
      <p:pic>
        <p:nvPicPr>
          <p:cNvPr id="14" name="Picture 2" descr="http://t1.gstatic.com/images?q=tbn:ANd9GcQLck_nY0VavpcsAhOLEc6HbDXuA3-UsJJzeP8j7t2BWBMrAvDBhZhx7uJI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88338" y="111125"/>
            <a:ext cx="704850" cy="503238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1" name="Title 5"/>
          <p:cNvSpPr txBox="1">
            <a:spLocks/>
          </p:cNvSpPr>
          <p:nvPr/>
        </p:nvSpPr>
        <p:spPr bwMode="auto">
          <a:xfrm>
            <a:off x="0" y="152741"/>
            <a:ext cx="7543800" cy="420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z="2000" dirty="0" smtClean="0">
                <a:latin typeface="Arial Narrow" pitchFamily="34" charset="0"/>
                <a:ea typeface="+mj-ea"/>
                <a:cs typeface="+mj-cs"/>
              </a:rPr>
              <a:t>National Home Rich Unit-V2: </a:t>
            </a:r>
            <a:r>
              <a:rPr lang="en-US" sz="2000" dirty="0" smtClean="0">
                <a:latin typeface="Arial Narrow" pitchFamily="34" charset="0"/>
                <a:ea typeface="+mj-ea"/>
                <a:cs typeface="+mj-cs"/>
              </a:rPr>
              <a:t>Tracking Requirements Document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75448" y="4952879"/>
            <a:ext cx="141288" cy="39275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39700" y="5355786"/>
            <a:ext cx="190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Event tag 17: Counter: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latin typeface="Arial Narrow" pitchFamily="34" charset="0"/>
              </a:rPr>
              <a:t>exptips_replay</a:t>
            </a:r>
            <a:endParaRPr lang="en-US" sz="1200" dirty="0" smtClean="0">
              <a:solidFill>
                <a:srgbClr val="FF0000"/>
              </a:solidFill>
              <a:latin typeface="Arial Narrow" pitchFamily="34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Arial Narrow" pitchFamily="34" charset="0"/>
              </a:rPr>
              <a:t> (</a:t>
            </a: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TOTAL)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cxnSp>
        <p:nvCxnSpPr>
          <p:cNvPr id="43" name="Elbow Connector 42"/>
          <p:cNvCxnSpPr/>
          <p:nvPr/>
        </p:nvCxnSpPr>
        <p:spPr>
          <a:xfrm flipV="1">
            <a:off x="1562100" y="5149258"/>
            <a:ext cx="2113348" cy="529695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5"/>
          <p:cNvSpPr txBox="1">
            <a:spLocks/>
          </p:cNvSpPr>
          <p:nvPr/>
        </p:nvSpPr>
        <p:spPr bwMode="auto">
          <a:xfrm>
            <a:off x="0" y="863941"/>
            <a:ext cx="9144000" cy="420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2000" dirty="0" smtClean="0">
                <a:latin typeface="Arial Narrow" pitchFamily="34" charset="0"/>
                <a:ea typeface="+mj-ea"/>
                <a:cs typeface="+mj-cs"/>
              </a:rPr>
              <a:t>Event, Counter and Timer Tags for Video </a:t>
            </a:r>
            <a:r>
              <a:rPr lang="en-US" sz="2000" dirty="0" smtClean="0">
                <a:latin typeface="Arial Narrow" pitchFamily="34" charset="0"/>
                <a:ea typeface="+mj-ea"/>
                <a:cs typeface="+mj-cs"/>
              </a:rPr>
              <a:t>Engagement: NEW VIDEOS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76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847" y="1582043"/>
            <a:ext cx="4916483" cy="4850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4090" y="1351844"/>
            <a:ext cx="2033607" cy="4616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Event Timer 5: </a:t>
            </a:r>
            <a:r>
              <a:rPr lang="en-US" sz="1200" dirty="0" err="1" smtClean="0">
                <a:solidFill>
                  <a:srgbClr val="FF0000"/>
                </a:solidFill>
                <a:latin typeface="Arial Narrow" pitchFamily="34" charset="0"/>
              </a:rPr>
              <a:t>exptools_TMR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1200" b="1" i="1" dirty="0" smtClean="0">
                <a:solidFill>
                  <a:srgbClr val="FF0000"/>
                </a:solidFill>
                <a:latin typeface="Arial Narrow" pitchFamily="34" charset="0"/>
              </a:rPr>
              <a:t>(TOTAL SECONDS)</a:t>
            </a:r>
            <a:endParaRPr lang="en-US" sz="1200" b="1" i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700" y="2239515"/>
            <a:ext cx="18824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Event tag 13: Counter: </a:t>
            </a:r>
            <a:r>
              <a:rPr lang="en-US" sz="1200" dirty="0" err="1" smtClean="0">
                <a:solidFill>
                  <a:srgbClr val="FF0000"/>
                </a:solidFill>
                <a:latin typeface="Arial Narrow" pitchFamily="34" charset="0"/>
              </a:rPr>
              <a:t>exptools_play</a:t>
            </a:r>
            <a:r>
              <a:rPr lang="en-US" sz="1200" b="1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Arial Narrow" pitchFamily="34" charset="0"/>
              </a:rPr>
              <a:t>(</a:t>
            </a:r>
            <a:r>
              <a:rPr lang="en-US" sz="1200" b="1" i="1" dirty="0" smtClean="0">
                <a:solidFill>
                  <a:srgbClr val="FF0000"/>
                </a:solidFill>
                <a:latin typeface="Arial Narrow" pitchFamily="34" charset="0"/>
              </a:rPr>
              <a:t>TOTAL) </a:t>
            </a:r>
            <a:r>
              <a:rPr lang="en-US" sz="1200" i="1" dirty="0" smtClean="0">
                <a:solidFill>
                  <a:srgbClr val="FF0000"/>
                </a:solidFill>
                <a:latin typeface="Arial Narrow" pitchFamily="34" charset="0"/>
              </a:rPr>
              <a:t>(All </a:t>
            </a:r>
            <a:r>
              <a:rPr lang="en-US" sz="1200" i="1" dirty="0" smtClean="0">
                <a:solidFill>
                  <a:srgbClr val="FF0000"/>
                </a:solidFill>
                <a:latin typeface="Arial Narrow" pitchFamily="34" charset="0"/>
              </a:rPr>
              <a:t>“play” </a:t>
            </a:r>
            <a:r>
              <a:rPr lang="en-US" sz="1200" i="1" dirty="0" smtClean="0">
                <a:solidFill>
                  <a:srgbClr val="FF0000"/>
                </a:solidFill>
                <a:latin typeface="Arial Narrow" pitchFamily="34" charset="0"/>
              </a:rPr>
              <a:t>tags that follow count each time the video </a:t>
            </a:r>
            <a:r>
              <a:rPr lang="en-US" sz="1200" i="1" dirty="0" smtClean="0">
                <a:solidFill>
                  <a:srgbClr val="FF0000"/>
                </a:solidFill>
                <a:latin typeface="Arial Narrow" pitchFamily="34" charset="0"/>
              </a:rPr>
              <a:t>plays </a:t>
            </a:r>
            <a:r>
              <a:rPr lang="en-US" sz="1200" i="1" dirty="0" smtClean="0">
                <a:solidFill>
                  <a:srgbClr val="FF0000"/>
                </a:solidFill>
                <a:latin typeface="Arial Narrow" pitchFamily="34" charset="0"/>
              </a:rPr>
              <a:t>from the beginning)</a:t>
            </a:r>
            <a:endParaRPr lang="en-US" sz="1200" i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090" y="3365095"/>
            <a:ext cx="2033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Event tag 14: Counter: </a:t>
            </a:r>
            <a:r>
              <a:rPr lang="en-US" sz="1200" dirty="0" err="1" smtClean="0">
                <a:solidFill>
                  <a:srgbClr val="FF0000"/>
                </a:solidFill>
                <a:latin typeface="Arial Narrow" pitchFamily="34" charset="0"/>
              </a:rPr>
              <a:t>exptools_complete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Arial Narrow" pitchFamily="34" charset="0"/>
              </a:rPr>
              <a:t>(</a:t>
            </a: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TOTAL)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1" y="0"/>
            <a:ext cx="9128125" cy="7016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73000"/>
                </a:schemeClr>
              </a:gs>
              <a:gs pos="100000">
                <a:schemeClr val="bg1"/>
              </a:gs>
              <a:gs pos="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 Narrow" pitchFamily="34" charset="0"/>
            </a:endParaRPr>
          </a:p>
        </p:txBody>
      </p:sp>
      <p:pic>
        <p:nvPicPr>
          <p:cNvPr id="13" name="Picture 12" descr="Leo Penci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8893" y="299145"/>
            <a:ext cx="786784" cy="127197"/>
          </a:xfrm>
          <a:prstGeom prst="rect">
            <a:avLst/>
          </a:prstGeom>
        </p:spPr>
      </p:pic>
      <p:pic>
        <p:nvPicPr>
          <p:cNvPr id="14" name="Picture 2" descr="http://t1.gstatic.com/images?q=tbn:ANd9GcQLck_nY0VavpcsAhOLEc6HbDXuA3-UsJJzeP8j7t2BWBMrAvDBhZhx7uJI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88338" y="111125"/>
            <a:ext cx="704850" cy="503238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18" name="Elbow Connector 17"/>
          <p:cNvCxnSpPr/>
          <p:nvPr/>
        </p:nvCxnSpPr>
        <p:spPr>
          <a:xfrm flipV="1">
            <a:off x="1514475" y="5149258"/>
            <a:ext cx="2057400" cy="529693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5"/>
          <p:cNvSpPr txBox="1">
            <a:spLocks/>
          </p:cNvSpPr>
          <p:nvPr/>
        </p:nvSpPr>
        <p:spPr bwMode="auto">
          <a:xfrm>
            <a:off x="0" y="152741"/>
            <a:ext cx="7543800" cy="420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z="2000" dirty="0" smtClean="0">
                <a:latin typeface="Arial Narrow" pitchFamily="34" charset="0"/>
                <a:ea typeface="+mj-ea"/>
                <a:cs typeface="+mj-cs"/>
              </a:rPr>
              <a:t>National Home Rich Unit-V2: </a:t>
            </a:r>
            <a:r>
              <a:rPr lang="en-US" sz="2000" dirty="0" smtClean="0">
                <a:latin typeface="Arial Narrow" pitchFamily="34" charset="0"/>
                <a:ea typeface="+mj-ea"/>
                <a:cs typeface="+mj-cs"/>
              </a:rPr>
              <a:t>Tracking Requirements Document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700" y="5355786"/>
            <a:ext cx="190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Event tag 17: Counter</a:t>
            </a:r>
          </a:p>
          <a:p>
            <a:r>
              <a:rPr lang="en-US" sz="1200" dirty="0" err="1" smtClean="0">
                <a:solidFill>
                  <a:srgbClr val="FF0000"/>
                </a:solidFill>
                <a:latin typeface="Arial Narrow" pitchFamily="34" charset="0"/>
              </a:rPr>
              <a:t>exptools_replay</a:t>
            </a:r>
            <a:endParaRPr lang="en-US" sz="1200" dirty="0" smtClean="0">
              <a:solidFill>
                <a:srgbClr val="FF0000"/>
              </a:solidFill>
              <a:latin typeface="Arial Narrow" pitchFamily="34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Arial Narrow" pitchFamily="34" charset="0"/>
              </a:rPr>
              <a:t> (</a:t>
            </a: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TOTAL)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46" name="Title 5"/>
          <p:cNvSpPr txBox="1">
            <a:spLocks/>
          </p:cNvSpPr>
          <p:nvPr/>
        </p:nvSpPr>
        <p:spPr bwMode="auto">
          <a:xfrm>
            <a:off x="0" y="863941"/>
            <a:ext cx="9144000" cy="420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2000" dirty="0" smtClean="0">
                <a:latin typeface="Arial Narrow" pitchFamily="34" charset="0"/>
                <a:ea typeface="+mj-ea"/>
                <a:cs typeface="+mj-cs"/>
              </a:rPr>
              <a:t>Event, Counter and Timer Tags for Video </a:t>
            </a:r>
            <a:r>
              <a:rPr lang="en-US" sz="2000" dirty="0" smtClean="0">
                <a:latin typeface="Arial Narrow" pitchFamily="34" charset="0"/>
                <a:ea typeface="+mj-ea"/>
                <a:cs typeface="+mj-cs"/>
              </a:rPr>
              <a:t>Engagement: NEW VIDEOS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516" y="3073592"/>
            <a:ext cx="2805518" cy="1897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3675448" y="4952879"/>
            <a:ext cx="141288" cy="39275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5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847" y="1582043"/>
            <a:ext cx="4916483" cy="4850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4090" y="1351844"/>
            <a:ext cx="2033607" cy="4616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Event Timer 6: </a:t>
            </a:r>
            <a:r>
              <a:rPr lang="en-US" sz="1200" dirty="0" err="1" smtClean="0">
                <a:solidFill>
                  <a:srgbClr val="FF0000"/>
                </a:solidFill>
                <a:latin typeface="Arial Narrow" pitchFamily="34" charset="0"/>
              </a:rPr>
              <a:t>exprewards_TMR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1200" b="1" i="1" dirty="0" smtClean="0">
                <a:solidFill>
                  <a:srgbClr val="FF0000"/>
                </a:solidFill>
                <a:latin typeface="Arial Narrow" pitchFamily="34" charset="0"/>
              </a:rPr>
              <a:t>(TOTAL SECONDS)</a:t>
            </a:r>
            <a:endParaRPr lang="en-US" sz="1200" b="1" i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893" y="2277615"/>
            <a:ext cx="18824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Event tag 13: Counter: </a:t>
            </a:r>
            <a:r>
              <a:rPr lang="en-US" sz="1200" dirty="0" err="1" smtClean="0">
                <a:solidFill>
                  <a:srgbClr val="FF0000"/>
                </a:solidFill>
                <a:latin typeface="Arial Narrow" pitchFamily="34" charset="0"/>
              </a:rPr>
              <a:t>exprewards_play</a:t>
            </a:r>
            <a:r>
              <a:rPr lang="en-US" sz="1200" b="1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Arial Narrow" pitchFamily="34" charset="0"/>
              </a:rPr>
              <a:t>(</a:t>
            </a:r>
            <a:r>
              <a:rPr lang="en-US" sz="1200" b="1" i="1" dirty="0" smtClean="0">
                <a:solidFill>
                  <a:srgbClr val="FF0000"/>
                </a:solidFill>
                <a:latin typeface="Arial Narrow" pitchFamily="34" charset="0"/>
              </a:rPr>
              <a:t>TOTAL) </a:t>
            </a:r>
            <a:r>
              <a:rPr lang="en-US" sz="1200" i="1" dirty="0" smtClean="0">
                <a:solidFill>
                  <a:srgbClr val="FF0000"/>
                </a:solidFill>
                <a:latin typeface="Arial Narrow" pitchFamily="34" charset="0"/>
              </a:rPr>
              <a:t>(All </a:t>
            </a:r>
            <a:r>
              <a:rPr lang="en-US" sz="1200" i="1" dirty="0" smtClean="0">
                <a:solidFill>
                  <a:srgbClr val="FF0000"/>
                </a:solidFill>
                <a:latin typeface="Arial Narrow" pitchFamily="34" charset="0"/>
              </a:rPr>
              <a:t>“play” </a:t>
            </a:r>
            <a:r>
              <a:rPr lang="en-US" sz="1200" i="1" dirty="0" smtClean="0">
                <a:solidFill>
                  <a:srgbClr val="FF0000"/>
                </a:solidFill>
                <a:latin typeface="Arial Narrow" pitchFamily="34" charset="0"/>
              </a:rPr>
              <a:t>tags that follow count each time the video </a:t>
            </a:r>
            <a:r>
              <a:rPr lang="en-US" sz="1200" i="1" dirty="0" smtClean="0">
                <a:solidFill>
                  <a:srgbClr val="FF0000"/>
                </a:solidFill>
                <a:latin typeface="Arial Narrow" pitchFamily="34" charset="0"/>
              </a:rPr>
              <a:t>plays </a:t>
            </a:r>
            <a:r>
              <a:rPr lang="en-US" sz="1200" i="1" dirty="0" smtClean="0">
                <a:solidFill>
                  <a:srgbClr val="FF0000"/>
                </a:solidFill>
                <a:latin typeface="Arial Narrow" pitchFamily="34" charset="0"/>
              </a:rPr>
              <a:t>from the beginning)</a:t>
            </a:r>
            <a:endParaRPr lang="en-US" sz="1200" i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090" y="3579138"/>
            <a:ext cx="2033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Event tag 14: Counter: </a:t>
            </a:r>
            <a:r>
              <a:rPr lang="en-US" sz="1200" dirty="0" err="1" smtClean="0">
                <a:solidFill>
                  <a:srgbClr val="FF0000"/>
                </a:solidFill>
                <a:latin typeface="Arial Narrow" pitchFamily="34" charset="0"/>
              </a:rPr>
              <a:t>exprewards_complete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Arial Narrow" pitchFamily="34" charset="0"/>
              </a:rPr>
              <a:t>(</a:t>
            </a: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TOTAL)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1" y="0"/>
            <a:ext cx="9128125" cy="7016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73000"/>
                </a:schemeClr>
              </a:gs>
              <a:gs pos="100000">
                <a:schemeClr val="bg1"/>
              </a:gs>
              <a:gs pos="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 Narrow" pitchFamily="34" charset="0"/>
            </a:endParaRPr>
          </a:p>
        </p:txBody>
      </p:sp>
      <p:pic>
        <p:nvPicPr>
          <p:cNvPr id="13" name="Picture 12" descr="Leo Penci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8893" y="299145"/>
            <a:ext cx="786784" cy="127197"/>
          </a:xfrm>
          <a:prstGeom prst="rect">
            <a:avLst/>
          </a:prstGeom>
        </p:spPr>
      </p:pic>
      <p:pic>
        <p:nvPicPr>
          <p:cNvPr id="14" name="Picture 2" descr="http://t1.gstatic.com/images?q=tbn:ANd9GcQLck_nY0VavpcsAhOLEc6HbDXuA3-UsJJzeP8j7t2BWBMrAvDBhZhx7uJI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88338" y="111125"/>
            <a:ext cx="704850" cy="503238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1" name="Title 5"/>
          <p:cNvSpPr txBox="1">
            <a:spLocks/>
          </p:cNvSpPr>
          <p:nvPr/>
        </p:nvSpPr>
        <p:spPr bwMode="auto">
          <a:xfrm>
            <a:off x="0" y="152741"/>
            <a:ext cx="7543800" cy="420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z="2000" dirty="0" smtClean="0">
                <a:latin typeface="Arial Narrow" pitchFamily="34" charset="0"/>
                <a:ea typeface="+mj-ea"/>
                <a:cs typeface="+mj-cs"/>
              </a:rPr>
              <a:t>National Home Rich Unit-V2: </a:t>
            </a:r>
            <a:r>
              <a:rPr lang="en-US" sz="2000" dirty="0" smtClean="0">
                <a:latin typeface="Arial Narrow" pitchFamily="34" charset="0"/>
                <a:ea typeface="+mj-ea"/>
                <a:cs typeface="+mj-cs"/>
              </a:rPr>
              <a:t>Tracking Requirements Document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700" y="5355786"/>
            <a:ext cx="190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Event tag 17: Counter: </a:t>
            </a:r>
            <a:r>
              <a:rPr lang="en-US" sz="1200" dirty="0" err="1" smtClean="0">
                <a:solidFill>
                  <a:srgbClr val="FF0000"/>
                </a:solidFill>
                <a:latin typeface="Arial Narrow" pitchFamily="34" charset="0"/>
              </a:rPr>
              <a:t>exprewards_replay</a:t>
            </a:r>
            <a:endParaRPr lang="en-US" sz="1200" dirty="0" smtClean="0">
              <a:solidFill>
                <a:srgbClr val="FF0000"/>
              </a:solidFill>
              <a:latin typeface="Arial Narrow" pitchFamily="34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Arial Narrow" pitchFamily="34" charset="0"/>
              </a:rPr>
              <a:t> (</a:t>
            </a:r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TOTAL)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cxnSp>
        <p:nvCxnSpPr>
          <p:cNvPr id="43" name="Elbow Connector 42"/>
          <p:cNvCxnSpPr/>
          <p:nvPr/>
        </p:nvCxnSpPr>
        <p:spPr>
          <a:xfrm flipV="1">
            <a:off x="1665513" y="5149258"/>
            <a:ext cx="1925412" cy="569565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5"/>
          <p:cNvSpPr txBox="1">
            <a:spLocks/>
          </p:cNvSpPr>
          <p:nvPr/>
        </p:nvSpPr>
        <p:spPr bwMode="auto">
          <a:xfrm>
            <a:off x="0" y="863941"/>
            <a:ext cx="9144000" cy="420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2000" dirty="0" smtClean="0">
                <a:latin typeface="Arial Narrow" pitchFamily="34" charset="0"/>
                <a:ea typeface="+mj-ea"/>
                <a:cs typeface="+mj-cs"/>
              </a:rPr>
              <a:t>Event, Counter and Timer Tags for Video </a:t>
            </a:r>
            <a:r>
              <a:rPr lang="en-US" sz="2000" dirty="0" smtClean="0">
                <a:latin typeface="Arial Narrow" pitchFamily="34" charset="0"/>
                <a:ea typeface="+mj-ea"/>
                <a:cs typeface="+mj-cs"/>
              </a:rPr>
              <a:t>Engagement: NEW VIDEOS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516" y="3061760"/>
            <a:ext cx="2851249" cy="1920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3675448" y="4952879"/>
            <a:ext cx="141288" cy="39275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5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322" y="1663925"/>
            <a:ext cx="4861637" cy="486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387" y="1351844"/>
            <a:ext cx="2162232" cy="4616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Narrow" pitchFamily="34" charset="0"/>
              </a:rPr>
              <a:t>Event Timer 1: </a:t>
            </a:r>
            <a:r>
              <a:rPr lang="en-US" sz="1200" dirty="0" err="1" smtClean="0">
                <a:latin typeface="Arial Narrow" pitchFamily="34" charset="0"/>
              </a:rPr>
              <a:t>exptreehouse_TMR</a:t>
            </a:r>
            <a:endParaRPr lang="en-US" sz="1200" dirty="0" smtClean="0">
              <a:latin typeface="Arial Narrow" pitchFamily="34" charset="0"/>
            </a:endParaRPr>
          </a:p>
          <a:p>
            <a:r>
              <a:rPr lang="en-US" sz="1200" dirty="0" smtClean="0">
                <a:latin typeface="Arial Narrow" pitchFamily="34" charset="0"/>
              </a:rPr>
              <a:t> </a:t>
            </a:r>
            <a:r>
              <a:rPr lang="en-US" sz="1200" b="1" i="1" dirty="0" smtClean="0">
                <a:latin typeface="Arial Narrow" pitchFamily="34" charset="0"/>
              </a:rPr>
              <a:t>(TOTAL SECONDS)</a:t>
            </a:r>
            <a:endParaRPr lang="en-US" sz="1200" b="1" i="1" dirty="0">
              <a:latin typeface="Arial Narrow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290" y="2249040"/>
            <a:ext cx="18824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Narrow" pitchFamily="34" charset="0"/>
              </a:rPr>
              <a:t>Event tag 6: Counter: </a:t>
            </a:r>
            <a:r>
              <a:rPr lang="en-US" sz="1200" dirty="0" err="1" smtClean="0">
                <a:latin typeface="Arial Narrow" pitchFamily="34" charset="0"/>
              </a:rPr>
              <a:t>exptreehouse_play</a:t>
            </a:r>
            <a:r>
              <a:rPr lang="en-US" sz="1200" b="1" dirty="0" smtClean="0">
                <a:latin typeface="Arial Narrow" pitchFamily="34" charset="0"/>
              </a:rPr>
              <a:t> </a:t>
            </a:r>
            <a:r>
              <a:rPr lang="en-US" sz="1200" b="1" dirty="0" smtClean="0">
                <a:latin typeface="Arial Narrow" pitchFamily="34" charset="0"/>
              </a:rPr>
              <a:t>(</a:t>
            </a:r>
            <a:r>
              <a:rPr lang="en-US" sz="1200" b="1" i="1" dirty="0" smtClean="0">
                <a:latin typeface="Arial Narrow" pitchFamily="34" charset="0"/>
              </a:rPr>
              <a:t>TOTAL) </a:t>
            </a:r>
            <a:r>
              <a:rPr lang="en-US" sz="1200" i="1" dirty="0" smtClean="0">
                <a:latin typeface="Arial Narrow" pitchFamily="34" charset="0"/>
              </a:rPr>
              <a:t>(All </a:t>
            </a:r>
            <a:r>
              <a:rPr lang="en-US" sz="1200" i="1" dirty="0" smtClean="0">
                <a:latin typeface="Arial Narrow" pitchFamily="34" charset="0"/>
              </a:rPr>
              <a:t>“play” </a:t>
            </a:r>
            <a:r>
              <a:rPr lang="en-US" sz="1200" i="1" dirty="0" smtClean="0">
                <a:latin typeface="Arial Narrow" pitchFamily="34" charset="0"/>
              </a:rPr>
              <a:t>tags that follow count each time the video </a:t>
            </a:r>
            <a:r>
              <a:rPr lang="en-US" sz="1200" i="1" dirty="0" smtClean="0">
                <a:latin typeface="Arial Narrow" pitchFamily="34" charset="0"/>
              </a:rPr>
              <a:t>plays </a:t>
            </a:r>
            <a:r>
              <a:rPr lang="en-US" sz="1200" i="1" dirty="0" smtClean="0">
                <a:latin typeface="Arial Narrow" pitchFamily="34" charset="0"/>
              </a:rPr>
              <a:t>from the beginning)</a:t>
            </a:r>
            <a:endParaRPr lang="en-US" sz="1200" i="1" dirty="0"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9700" y="3528479"/>
            <a:ext cx="2033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Narrow" pitchFamily="34" charset="0"/>
              </a:rPr>
              <a:t>Event tag 7: Counter: </a:t>
            </a:r>
            <a:r>
              <a:rPr lang="en-US" sz="1200" dirty="0" err="1" smtClean="0">
                <a:latin typeface="Arial Narrow" pitchFamily="34" charset="0"/>
              </a:rPr>
              <a:t>exptreehouse_complete</a:t>
            </a:r>
            <a:r>
              <a:rPr lang="en-US" sz="1200" dirty="0" smtClean="0">
                <a:latin typeface="Arial Narrow" pitchFamily="34" charset="0"/>
              </a:rPr>
              <a:t> </a:t>
            </a:r>
            <a:r>
              <a:rPr lang="en-US" sz="1200" b="1" dirty="0" smtClean="0">
                <a:latin typeface="Arial Narrow" pitchFamily="34" charset="0"/>
              </a:rPr>
              <a:t> </a:t>
            </a:r>
            <a:r>
              <a:rPr lang="en-US" sz="1200" b="1" dirty="0">
                <a:latin typeface="Arial Narrow" pitchFamily="34" charset="0"/>
              </a:rPr>
              <a:t>(</a:t>
            </a:r>
            <a:r>
              <a:rPr lang="en-US" sz="1200" b="1" i="1" dirty="0">
                <a:latin typeface="Arial Narrow" pitchFamily="34" charset="0"/>
              </a:rPr>
              <a:t>TOTAL)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1" y="0"/>
            <a:ext cx="9128125" cy="7016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73000"/>
                </a:schemeClr>
              </a:gs>
              <a:gs pos="100000">
                <a:schemeClr val="bg1"/>
              </a:gs>
              <a:gs pos="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 Narrow" pitchFamily="34" charset="0"/>
            </a:endParaRPr>
          </a:p>
        </p:txBody>
      </p:sp>
      <p:pic>
        <p:nvPicPr>
          <p:cNvPr id="13" name="Picture 12" descr="Leo Penci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8893" y="299145"/>
            <a:ext cx="786784" cy="127197"/>
          </a:xfrm>
          <a:prstGeom prst="rect">
            <a:avLst/>
          </a:prstGeom>
        </p:spPr>
      </p:pic>
      <p:pic>
        <p:nvPicPr>
          <p:cNvPr id="14" name="Picture 2" descr="http://t1.gstatic.com/images?q=tbn:ANd9GcQLck_nY0VavpcsAhOLEc6HbDXuA3-UsJJzeP8j7t2BWBMrAvDBhZhx7uJI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88338" y="111125"/>
            <a:ext cx="704850" cy="503238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1" name="Title 5"/>
          <p:cNvSpPr txBox="1">
            <a:spLocks/>
          </p:cNvSpPr>
          <p:nvPr/>
        </p:nvSpPr>
        <p:spPr bwMode="auto">
          <a:xfrm>
            <a:off x="0" y="152741"/>
            <a:ext cx="7543800" cy="420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z="2000" dirty="0" smtClean="0">
                <a:latin typeface="Arial Narrow" pitchFamily="34" charset="0"/>
                <a:ea typeface="+mj-ea"/>
                <a:cs typeface="+mj-cs"/>
              </a:rPr>
              <a:t>National Home Rich Unit-V2: </a:t>
            </a:r>
            <a:r>
              <a:rPr lang="en-US" sz="2000" dirty="0" smtClean="0">
                <a:latin typeface="Arial Narrow" pitchFamily="34" charset="0"/>
                <a:ea typeface="+mj-ea"/>
                <a:cs typeface="+mj-cs"/>
              </a:rPr>
              <a:t>Tracking Requirements Document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75448" y="4952879"/>
            <a:ext cx="141288" cy="39275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39700" y="5355786"/>
            <a:ext cx="190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Narrow" pitchFamily="34" charset="0"/>
              </a:rPr>
              <a:t>Event tag 8: </a:t>
            </a:r>
            <a:r>
              <a:rPr lang="en-US" sz="1200" dirty="0" err="1" smtClean="0">
                <a:latin typeface="Arial Narrow" pitchFamily="34" charset="0"/>
              </a:rPr>
              <a:t>exptreehouse_replay</a:t>
            </a:r>
            <a:endParaRPr lang="en-US" sz="1200" dirty="0" smtClean="0">
              <a:latin typeface="Arial Narrow" pitchFamily="34" charset="0"/>
            </a:endParaRPr>
          </a:p>
          <a:p>
            <a:r>
              <a:rPr lang="en-US" sz="1200" b="1" dirty="0">
                <a:latin typeface="Arial Narrow" pitchFamily="34" charset="0"/>
              </a:rPr>
              <a:t> (</a:t>
            </a:r>
            <a:r>
              <a:rPr lang="en-US" sz="1200" b="1" i="1" dirty="0">
                <a:latin typeface="Arial Narrow" pitchFamily="34" charset="0"/>
              </a:rPr>
              <a:t>TOTAL)</a:t>
            </a:r>
            <a:endParaRPr lang="en-US" sz="1200" dirty="0">
              <a:latin typeface="Arial Narrow" pitchFamily="34" charset="0"/>
            </a:endParaRPr>
          </a:p>
        </p:txBody>
      </p:sp>
      <p:cxnSp>
        <p:nvCxnSpPr>
          <p:cNvPr id="43" name="Elbow Connector 42"/>
          <p:cNvCxnSpPr/>
          <p:nvPr/>
        </p:nvCxnSpPr>
        <p:spPr>
          <a:xfrm flipV="1">
            <a:off x="1447800" y="5149258"/>
            <a:ext cx="2227648" cy="529694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5"/>
          <p:cNvSpPr txBox="1">
            <a:spLocks/>
          </p:cNvSpPr>
          <p:nvPr/>
        </p:nvSpPr>
        <p:spPr bwMode="auto">
          <a:xfrm>
            <a:off x="0" y="863941"/>
            <a:ext cx="9144000" cy="420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2000" dirty="0" smtClean="0">
                <a:latin typeface="Arial Narrow" pitchFamily="34" charset="0"/>
                <a:ea typeface="+mj-ea"/>
                <a:cs typeface="+mj-cs"/>
              </a:rPr>
              <a:t>Event, Counter and Timer Tags for Video </a:t>
            </a:r>
            <a:r>
              <a:rPr lang="en-US" sz="2000" dirty="0" smtClean="0">
                <a:latin typeface="Arial Narrow" pitchFamily="34" charset="0"/>
                <a:ea typeface="+mj-ea"/>
                <a:cs typeface="+mj-cs"/>
              </a:rPr>
              <a:t>Engagement: EXISTING VIDEOS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0216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1142</Words>
  <Application>Microsoft Office PowerPoint</Application>
  <PresentationFormat>On-screen Show (4:3)</PresentationFormat>
  <Paragraphs>139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Publicis Groupe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 Smalley</dc:creator>
  <cp:lastModifiedBy>Samantha Thorgaard</cp:lastModifiedBy>
  <cp:revision>38</cp:revision>
  <dcterms:created xsi:type="dcterms:W3CDTF">2013-05-08T21:25:19Z</dcterms:created>
  <dcterms:modified xsi:type="dcterms:W3CDTF">2013-07-16T18:42:36Z</dcterms:modified>
</cp:coreProperties>
</file>