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2" r:id="rId4"/>
    <p:sldId id="263" r:id="rId5"/>
    <p:sldId id="265" r:id="rId6"/>
    <p:sldId id="267" r:id="rId7"/>
    <p:sldId id="266" r:id="rId8"/>
    <p:sldId id="268" r:id="rId9"/>
    <p:sldId id="269" r:id="rId10"/>
    <p:sldId id="270" r:id="rId11"/>
    <p:sldId id="260" r:id="rId1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5F6C-2A87-45A7-BF19-CD237E48C4C4}"/>
              </a:ext>
            </a:extLst>
          </p:cNvPr>
          <p:cNvSpPr txBox="1"/>
          <p:nvPr/>
        </p:nvSpPr>
        <p:spPr>
          <a:xfrm>
            <a:off x="5708468" y="3291113"/>
            <a:ext cx="68710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</a:t>
            </a:r>
            <a:r>
              <a:rPr lang="ko-KR" altLang="en-US" sz="6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장 후반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B3408732-D4EF-ADED-0CE3-5421D966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7F7BAC-C4A7-AA07-2B5D-FE9A3DE6019D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인코딩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116B5-155B-24CA-AE71-A51AAB97659D}"/>
              </a:ext>
            </a:extLst>
          </p:cNvPr>
          <p:cNvSpPr txBox="1"/>
          <p:nvPr/>
        </p:nvSpPr>
        <p:spPr>
          <a:xfrm>
            <a:off x="659481" y="1879522"/>
            <a:ext cx="157514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40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StandardScaler</a:t>
            </a:r>
            <a:r>
              <a:rPr lang="en-US" altLang="ko-KR" sz="40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앞의 표준화를 쉽게 지원하기 위한 클래스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                      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데이터가 </a:t>
            </a: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가우시안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정규 분포를 가질 수 있도록 변환해줌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40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MinMaxScaler</a:t>
            </a:r>
            <a:r>
              <a:rPr lang="en-US" altLang="ko-KR" sz="40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데이터값을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사이의 범위의 값으로 변환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D0C2F-DD9E-707D-5798-E26929FBFE76}"/>
              </a:ext>
            </a:extLst>
          </p:cNvPr>
          <p:cNvSpPr txBox="1"/>
          <p:nvPr/>
        </p:nvSpPr>
        <p:spPr>
          <a:xfrm>
            <a:off x="715627" y="4198974"/>
            <a:ext cx="13542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학습 데이터와 테스트 데이터의 스케일링 변환 시 유의점</a:t>
            </a:r>
            <a:endParaRPr lang="en-US" altLang="ko-KR" sz="4800" b="1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0BE98-EC6E-5F8C-58F7-027A3B784045}"/>
              </a:ext>
            </a:extLst>
          </p:cNvPr>
          <p:cNvSpPr txBox="1"/>
          <p:nvPr/>
        </p:nvSpPr>
        <p:spPr>
          <a:xfrm>
            <a:off x="715627" y="5290116"/>
            <a:ext cx="160957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Scaler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객체를 이용해 학습 데이터 세트로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fit()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과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transform()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을 적용했을 때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-&gt;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테스트 데이터 세트로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수행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x!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학습 데이터의 기준 정보를 그대로 적용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이유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둘의 스케일링이 맞지 않을 수 있음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fit_transform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() 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같은 이유로 테스트 데이터에서는 절대 사용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42507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C658A-8DC8-4BDA-8B30-3A8E5E38D40C}"/>
              </a:ext>
            </a:extLst>
          </p:cNvPr>
          <p:cNvSpPr txBox="1"/>
          <p:nvPr/>
        </p:nvSpPr>
        <p:spPr>
          <a:xfrm>
            <a:off x="661851" y="6078583"/>
            <a:ext cx="11887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THANK YOU</a:t>
            </a:r>
            <a:endParaRPr lang="ko-KR" altLang="en-US" sz="88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97DD6-6782-4D6B-B88A-0567D2DE2EF8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2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장 후반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15C61-21E6-479A-AEDF-0797C60D5A55}"/>
              </a:ext>
            </a:extLst>
          </p:cNvPr>
          <p:cNvSpPr txBox="1"/>
          <p:nvPr/>
        </p:nvSpPr>
        <p:spPr>
          <a:xfrm>
            <a:off x="692457" y="2161994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#1 </a:t>
            </a:r>
            <a:r>
              <a:rPr lang="en-US" altLang="ko-KR" sz="28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GridSearchCV</a:t>
            </a:r>
            <a:endParaRPr lang="ko-KR" altLang="en-US" sz="28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5D0A7-CF8D-42D7-9BE5-6C5EA10DCAD7}"/>
              </a:ext>
            </a:extLst>
          </p:cNvPr>
          <p:cNvSpPr txBox="1"/>
          <p:nvPr/>
        </p:nvSpPr>
        <p:spPr>
          <a:xfrm>
            <a:off x="692456" y="3611356"/>
            <a:ext cx="766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#2 </a:t>
            </a:r>
            <a:r>
              <a:rPr lang="ko-KR" altLang="en-US" sz="28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 인코딩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 descr="preencoded.png">
            <a:extLst>
              <a:ext uri="{FF2B5EF4-FFF2-40B4-BE49-F238E27FC236}">
                <a16:creationId xmlns:a16="http://schemas.microsoft.com/office/drawing/2014/main" id="{B89020EE-6BAB-215A-BE06-6CC18963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8B970F-5489-19EA-6671-CB5501FFA14D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GridSearchCV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CAAF5-287F-3B84-9017-B3C8102D728B}"/>
              </a:ext>
            </a:extLst>
          </p:cNvPr>
          <p:cNvSpPr txBox="1"/>
          <p:nvPr/>
        </p:nvSpPr>
        <p:spPr>
          <a:xfrm>
            <a:off x="900111" y="2081828"/>
            <a:ext cx="1521442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GridSearchCV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:</a:t>
            </a:r>
          </a:p>
          <a:p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하이퍼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파라미터를 순차적으로 입력하면서 </a:t>
            </a:r>
            <a:r>
              <a:rPr lang="ko-KR" altLang="en-US" sz="40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최적의 파라미터를 도출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할 수 있는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방안을 제공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DEC62-2384-7159-9804-DBF9FB7423AE}"/>
              </a:ext>
            </a:extLst>
          </p:cNvPr>
          <p:cNvSpPr txBox="1"/>
          <p:nvPr/>
        </p:nvSpPr>
        <p:spPr>
          <a:xfrm>
            <a:off x="900110" y="4472102"/>
            <a:ext cx="12827551" cy="707886"/>
          </a:xfrm>
          <a:prstGeom prst="rect">
            <a:avLst/>
          </a:prstGeom>
          <a:noFill/>
          <a:ln>
            <a:solidFill>
              <a:srgbClr val="00462A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ex) mission 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결정 트리 알고리즘의 최적의 파라미터 조합 찾기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03F060-6212-CC33-4086-35E45A81B7EF}"/>
              </a:ext>
            </a:extLst>
          </p:cNvPr>
          <p:cNvSpPr txBox="1"/>
          <p:nvPr/>
        </p:nvSpPr>
        <p:spPr>
          <a:xfrm>
            <a:off x="3266320" y="6541529"/>
            <a:ext cx="106022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462A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grid_parameters</a:t>
            </a:r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 = {‘</a:t>
            </a:r>
            <a:r>
              <a:rPr lang="en-US" altLang="ko-KR" sz="36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max_depth</a:t>
            </a:r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’: [1, 2, 3],</a:t>
            </a:r>
          </a:p>
          <a:p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				      ‘</a:t>
            </a:r>
            <a:r>
              <a:rPr lang="en-US" altLang="ko-KR" sz="36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min_samples_split</a:t>
            </a:r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’: [2, 3]</a:t>
            </a:r>
          </a:p>
          <a:p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                        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E7C38-FFBF-9D99-6A0D-6E4E6C43E836}"/>
              </a:ext>
            </a:extLst>
          </p:cNvPr>
          <p:cNvSpPr txBox="1"/>
          <p:nvPr/>
        </p:nvSpPr>
        <p:spPr>
          <a:xfrm>
            <a:off x="1694195" y="5496739"/>
            <a:ext cx="609333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1. </a:t>
            </a:r>
            <a:r>
              <a:rPr lang="ko-KR" altLang="en-US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파라미터의 집합 만들기 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예시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83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CC5343FD-AA63-FD35-AA54-E8139976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7F5572-2447-14D5-A2A5-BB7C0F7B2200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GridSearchCV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57F0B-9951-5C07-B6F8-AA6C5871ED4D}"/>
              </a:ext>
            </a:extLst>
          </p:cNvPr>
          <p:cNvSpPr txBox="1"/>
          <p:nvPr/>
        </p:nvSpPr>
        <p:spPr>
          <a:xfrm>
            <a:off x="683542" y="1911328"/>
            <a:ext cx="1188819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2. </a:t>
            </a:r>
            <a:r>
              <a:rPr lang="ko-KR" altLang="en-US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모든 파라미터를 순차적으로 성능 측정 과정에 적용하기 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(</a:t>
            </a:r>
            <a:r>
              <a:rPr lang="ko-KR" altLang="en-US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예시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)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364EEE-5BEE-383C-A4FE-DA4A066D8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17558"/>
              </p:ext>
            </p:extLst>
          </p:nvPr>
        </p:nvGraphicFramePr>
        <p:xfrm>
          <a:off x="2422358" y="2836111"/>
          <a:ext cx="10956759" cy="36271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52253">
                  <a:extLst>
                    <a:ext uri="{9D8B030D-6E8A-4147-A177-3AD203B41FA5}">
                      <a16:colId xmlns:a16="http://schemas.microsoft.com/office/drawing/2014/main" val="1012250610"/>
                    </a:ext>
                  </a:extLst>
                </a:gridCol>
                <a:gridCol w="3652253">
                  <a:extLst>
                    <a:ext uri="{9D8B030D-6E8A-4147-A177-3AD203B41FA5}">
                      <a16:colId xmlns:a16="http://schemas.microsoft.com/office/drawing/2014/main" val="4247956995"/>
                    </a:ext>
                  </a:extLst>
                </a:gridCol>
                <a:gridCol w="3652253">
                  <a:extLst>
                    <a:ext uri="{9D8B030D-6E8A-4147-A177-3AD203B41FA5}">
                      <a16:colId xmlns:a16="http://schemas.microsoft.com/office/drawing/2014/main" val="2118047901"/>
                    </a:ext>
                  </a:extLst>
                </a:gridCol>
              </a:tblGrid>
              <a:tr h="412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max_depth</a:t>
                      </a:r>
                      <a:endParaRPr lang="ko-KR" altLang="en-US" sz="2800" b="1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min_samples_split</a:t>
                      </a:r>
                      <a:endParaRPr lang="ko-KR" altLang="en-US" sz="2800" b="1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74316"/>
                  </a:ext>
                </a:extLst>
              </a:tr>
              <a:tr h="412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1</a:t>
                      </a:r>
                      <a:endParaRPr lang="ko-KR" altLang="en-US" sz="2800" b="1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1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2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52843"/>
                  </a:ext>
                </a:extLst>
              </a:tr>
              <a:tr h="412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2</a:t>
                      </a:r>
                      <a:endParaRPr lang="ko-KR" altLang="en-US" sz="2800" b="1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1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3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8145"/>
                  </a:ext>
                </a:extLst>
              </a:tr>
              <a:tr h="412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3</a:t>
                      </a:r>
                      <a:endParaRPr lang="ko-KR" altLang="en-US" sz="2800" b="1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2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2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115149"/>
                  </a:ext>
                </a:extLst>
              </a:tr>
              <a:tr h="412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4</a:t>
                      </a:r>
                      <a:endParaRPr lang="ko-KR" altLang="en-US" sz="2800" b="1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2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3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37138"/>
                  </a:ext>
                </a:extLst>
              </a:tr>
              <a:tr h="412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5</a:t>
                      </a:r>
                      <a:endParaRPr lang="ko-KR" altLang="en-US" sz="2800" b="1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3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2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54599"/>
                  </a:ext>
                </a:extLst>
              </a:tr>
              <a:tr h="412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6</a:t>
                      </a:r>
                      <a:endParaRPr lang="ko-KR" altLang="en-US" sz="2800" b="1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3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a뉴굴림1" panose="02020600000000000000" pitchFamily="18" charset="-127"/>
                          <a:ea typeface="a뉴굴림1" panose="02020600000000000000" pitchFamily="18" charset="-127"/>
                        </a:rPr>
                        <a:t>3</a:t>
                      </a:r>
                      <a:endParaRPr lang="ko-KR" altLang="en-US" sz="2800" b="0" dirty="0">
                        <a:latin typeface="a뉴굴림1" panose="02020600000000000000" pitchFamily="18" charset="-127"/>
                        <a:ea typeface="a뉴굴림1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920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4AB2EA-AB41-2184-C59A-A3052C6A12C8}"/>
              </a:ext>
            </a:extLst>
          </p:cNvPr>
          <p:cNvSpPr txBox="1"/>
          <p:nvPr/>
        </p:nvSpPr>
        <p:spPr>
          <a:xfrm>
            <a:off x="683542" y="6948549"/>
            <a:ext cx="121210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3. </a:t>
            </a:r>
            <a:r>
              <a:rPr lang="ko-KR" altLang="en-US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파라미터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, CV</a:t>
            </a:r>
            <a:r>
              <a:rPr lang="ko-KR" altLang="en-US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에 따라 학습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/</a:t>
            </a:r>
            <a:r>
              <a:rPr lang="ko-KR" altLang="en-US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평가 후 평균값으로 성능을 측정하기</a:t>
            </a:r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77E92-D13E-9200-79BB-DA1DB36A9A35}"/>
              </a:ext>
            </a:extLst>
          </p:cNvPr>
          <p:cNvSpPr txBox="1"/>
          <p:nvPr/>
        </p:nvSpPr>
        <p:spPr>
          <a:xfrm>
            <a:off x="2762689" y="8052506"/>
            <a:ext cx="1106585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462A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if)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cv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=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3 :</a:t>
            </a:r>
          </a:p>
          <a:p>
            <a:r>
              <a:rPr lang="ko-KR" altLang="en-US" sz="3200" u="sng" dirty="0">
                <a:latin typeface="a뉴굴림1" panose="02020600000000000000" pitchFamily="18" charset="-127"/>
                <a:ea typeface="a뉴굴림1" panose="02020600000000000000" pitchFamily="18" charset="-127"/>
              </a:rPr>
              <a:t>파라미터 조합마다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3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개의 </a:t>
            </a:r>
            <a:r>
              <a:rPr lang="ko-KR" altLang="en-US" sz="32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폴딩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 세트를 </a:t>
            </a:r>
            <a:r>
              <a:rPr lang="en-US" altLang="ko-KR" sz="3200" u="sng" dirty="0">
                <a:latin typeface="a뉴굴림1" panose="02020600000000000000" pitchFamily="18" charset="-127"/>
                <a:ea typeface="a뉴굴림1" panose="02020600000000000000" pitchFamily="18" charset="-127"/>
              </a:rPr>
              <a:t>3</a:t>
            </a:r>
            <a:r>
              <a:rPr lang="ko-KR" altLang="en-US" sz="3200" u="sng" dirty="0">
                <a:latin typeface="a뉴굴림1" panose="02020600000000000000" pitchFamily="18" charset="-127"/>
                <a:ea typeface="a뉴굴림1" panose="02020600000000000000" pitchFamily="18" charset="-127"/>
              </a:rPr>
              <a:t>회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에 걸쳐 학습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/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평가</a:t>
            </a:r>
            <a:endParaRPr lang="en-US" altLang="ko-KR" sz="3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è"/>
            </a:pPr>
            <a:r>
              <a:rPr lang="ko-KR" altLang="en-US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총 </a:t>
            </a:r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6x3 = </a:t>
            </a:r>
            <a:r>
              <a:rPr lang="en-US" altLang="ko-KR" sz="3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18</a:t>
            </a:r>
            <a:r>
              <a:rPr lang="ko-KR" altLang="en-US" sz="3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회</a:t>
            </a:r>
            <a:r>
              <a:rPr lang="en-US" altLang="ko-KR" sz="3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!</a:t>
            </a:r>
            <a:endParaRPr lang="en-US" altLang="ko-KR" sz="32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57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84DBD911-D661-8544-CA12-8FB4ECB9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06C2F2-4DEE-3B30-3B21-1488CB605263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GridSearchCV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A9246-B1D2-F980-CF33-57261963BCD0}"/>
              </a:ext>
            </a:extLst>
          </p:cNvPr>
          <p:cNvSpPr txBox="1"/>
          <p:nvPr/>
        </p:nvSpPr>
        <p:spPr>
          <a:xfrm>
            <a:off x="587290" y="1739859"/>
            <a:ext cx="7301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실제 실행 코드와 결과 </a:t>
            </a:r>
            <a:r>
              <a:rPr lang="en-US" altLang="ko-KR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&amp; </a:t>
            </a:r>
            <a:r>
              <a:rPr lang="ko-KR" altLang="en-US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해석</a:t>
            </a:r>
            <a:endParaRPr lang="en-US" altLang="ko-KR" sz="44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28EEF0-AAED-96C1-3A7B-3E8627B41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18" y="2787837"/>
            <a:ext cx="14776422" cy="6681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C3451-0D21-42F0-8A58-4A2AA8A43AA8}"/>
              </a:ext>
            </a:extLst>
          </p:cNvPr>
          <p:cNvSpPr txBox="1"/>
          <p:nvPr/>
        </p:nvSpPr>
        <p:spPr>
          <a:xfrm>
            <a:off x="9724511" y="2735575"/>
            <a:ext cx="484139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&lt;- </a:t>
            </a:r>
            <a:r>
              <a:rPr lang="ko-KR" altLang="en-US" sz="28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파라미터</a:t>
            </a:r>
            <a:r>
              <a:rPr lang="en-US" altLang="ko-KR" sz="28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딕셔너리로</a:t>
            </a:r>
            <a:r>
              <a:rPr lang="ko-KR" altLang="en-US" sz="28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선언</a:t>
            </a:r>
            <a:endParaRPr lang="en-US" altLang="ko-KR" sz="2800" dirty="0">
              <a:solidFill>
                <a:schemeClr val="bg1"/>
              </a:solidFill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9DBC7-7EE4-7A22-1334-0710C8DBECFA}"/>
              </a:ext>
            </a:extLst>
          </p:cNvPr>
          <p:cNvSpPr txBox="1"/>
          <p:nvPr/>
        </p:nvSpPr>
        <p:spPr>
          <a:xfrm>
            <a:off x="9258037" y="3768970"/>
            <a:ext cx="5774338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&lt;- estimator, parameter </a:t>
            </a:r>
            <a:r>
              <a:rPr lang="ko-KR" altLang="en-US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선택</a:t>
            </a:r>
            <a:r>
              <a:rPr lang="en-US" altLang="ko-KR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cv(</a:t>
            </a:r>
            <a:r>
              <a:rPr lang="ko-KR" altLang="en-US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분할</a:t>
            </a:r>
            <a:r>
              <a:rPr lang="en-US" altLang="ko-KR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) = 3, </a:t>
            </a:r>
            <a:r>
              <a:rPr lang="ko-KR" altLang="en-US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최적의 파라미터로</a:t>
            </a:r>
            <a:r>
              <a:rPr lang="en-US" altLang="ko-KR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ko-KR" altLang="en-US" sz="2400" dirty="0" err="1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재학습</a:t>
            </a:r>
            <a:r>
              <a:rPr lang="en-US" altLang="ko-KR" sz="2400" dirty="0">
                <a:solidFill>
                  <a:schemeClr val="bg1"/>
                </a:solidFill>
                <a:latin typeface="a뉴굴림1" panose="02020600000000000000" pitchFamily="18" charset="-127"/>
                <a:ea typeface="a뉴굴림1" panose="02020600000000000000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C78BF-4927-4B4C-481A-7ED370157830}"/>
              </a:ext>
            </a:extLst>
          </p:cNvPr>
          <p:cNvSpPr txBox="1"/>
          <p:nvPr/>
        </p:nvSpPr>
        <p:spPr>
          <a:xfrm>
            <a:off x="2146573" y="9605146"/>
            <a:ext cx="13919195" cy="461665"/>
          </a:xfrm>
          <a:prstGeom prst="rect">
            <a:avLst/>
          </a:prstGeom>
          <a:noFill/>
          <a:ln>
            <a:solidFill>
              <a:srgbClr val="00462A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뉴굴림1" panose="02020600000000000000" pitchFamily="18" charset="-127"/>
                <a:ea typeface="a뉴굴림1" panose="02020600000000000000" pitchFamily="18" charset="-127"/>
              </a:rPr>
              <a:t>적용된 파라미터             </a:t>
            </a:r>
            <a:r>
              <a:rPr lang="ko-KR" altLang="en-US" sz="24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폴딩</a:t>
            </a:r>
            <a:r>
              <a:rPr lang="ko-KR" altLang="en-US" sz="2400" dirty="0">
                <a:latin typeface="a뉴굴림1" panose="02020600000000000000" pitchFamily="18" charset="-127"/>
                <a:ea typeface="a뉴굴림1" panose="02020600000000000000" pitchFamily="18" charset="-127"/>
              </a:rPr>
              <a:t> 테스트 결과 평균값      순위                         각 </a:t>
            </a:r>
            <a:r>
              <a:rPr lang="ko-KR" altLang="en-US" sz="2400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폴딩</a:t>
            </a:r>
            <a:r>
              <a:rPr lang="ko-KR" altLang="en-US" sz="2400" dirty="0">
                <a:latin typeface="a뉴굴림1" panose="02020600000000000000" pitchFamily="18" charset="-127"/>
                <a:ea typeface="a뉴굴림1" panose="02020600000000000000" pitchFamily="18" charset="-127"/>
              </a:rPr>
              <a:t> 테스트 별 점수   </a:t>
            </a:r>
          </a:p>
        </p:txBody>
      </p:sp>
    </p:spTree>
    <p:extLst>
      <p:ext uri="{BB962C8B-B14F-4D97-AF65-F5344CB8AC3E}">
        <p14:creationId xmlns:p14="http://schemas.microsoft.com/office/powerpoint/2010/main" val="344537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6B75B60B-BF21-2441-EB8F-F948E555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74B44C-041A-6201-3E36-ABC6294C4639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#01 </a:t>
            </a:r>
            <a:r>
              <a:rPr lang="en-US" altLang="ko-KR" sz="6000" dirty="0" err="1">
                <a:latin typeface="a아시아헤드2" panose="02020600000000000000" pitchFamily="18" charset="-127"/>
                <a:ea typeface="a아시아헤드2" panose="02020600000000000000" pitchFamily="18" charset="-127"/>
              </a:rPr>
              <a:t>GridSearchCV</a:t>
            </a:r>
            <a:endParaRPr lang="ko-KR" altLang="en-US" sz="60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AA285-2151-2AB3-9180-828C7D321601}"/>
              </a:ext>
            </a:extLst>
          </p:cNvPr>
          <p:cNvSpPr txBox="1"/>
          <p:nvPr/>
        </p:nvSpPr>
        <p:spPr>
          <a:xfrm>
            <a:off x="587290" y="1739859"/>
            <a:ext cx="7301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실제 실행 코드와 결과 </a:t>
            </a:r>
            <a:r>
              <a:rPr lang="en-US" altLang="ko-KR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&amp; </a:t>
            </a:r>
            <a:r>
              <a:rPr lang="ko-KR" altLang="en-US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해석</a:t>
            </a:r>
            <a:endParaRPr lang="en-US" altLang="ko-KR" sz="44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769375-8307-28D1-21D1-E5CC6B317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12" y="2898640"/>
            <a:ext cx="14428326" cy="4489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509F73-057B-7E76-7CD1-0B2D00903596}"/>
              </a:ext>
            </a:extLst>
          </p:cNvPr>
          <p:cNvSpPr txBox="1"/>
          <p:nvPr/>
        </p:nvSpPr>
        <p:spPr>
          <a:xfrm>
            <a:off x="3099610" y="7716143"/>
            <a:ext cx="10891764" cy="1569660"/>
          </a:xfrm>
          <a:prstGeom prst="rect">
            <a:avLst/>
          </a:prstGeom>
          <a:noFill/>
          <a:ln>
            <a:solidFill>
              <a:srgbClr val="00462A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best_params</a:t>
            </a:r>
            <a:r>
              <a:rPr lang="en-US" altLang="ko-KR" sz="32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_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: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 학습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/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평가 후 저장된 최적의 파라미터</a:t>
            </a:r>
            <a:endParaRPr lang="en-US" altLang="ko-KR" sz="3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r>
              <a:rPr lang="en-US" altLang="ko-KR" sz="3200" b="1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best_score</a:t>
            </a:r>
            <a:r>
              <a:rPr lang="en-US" altLang="ko-KR" sz="32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_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 : 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학습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/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평가 시 얻은 최고 정확도</a:t>
            </a:r>
            <a:endParaRPr lang="en-US" altLang="ko-KR" sz="32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r>
              <a:rPr lang="en-US" altLang="ko-KR" sz="3200" b="1" dirty="0" err="1">
                <a:latin typeface="a뉴굴림1" panose="02020600000000000000" pitchFamily="18" charset="-127"/>
                <a:ea typeface="a뉴굴림1" panose="02020600000000000000" pitchFamily="18" charset="-127"/>
              </a:rPr>
              <a:t>best_estimator</a:t>
            </a:r>
            <a:r>
              <a:rPr lang="en-US" altLang="ko-KR" sz="32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_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: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r>
              <a:rPr lang="en-US" altLang="ko-KR" sz="3200" u="sng" dirty="0">
                <a:latin typeface="a뉴굴림1" panose="02020600000000000000" pitchFamily="18" charset="-127"/>
                <a:ea typeface="a뉴굴림1" panose="02020600000000000000" pitchFamily="18" charset="-127"/>
              </a:rPr>
              <a:t>refit </a:t>
            </a:r>
            <a:r>
              <a:rPr lang="ko-KR" altLang="en-US" sz="3200" u="sng" dirty="0">
                <a:latin typeface="a뉴굴림1" panose="02020600000000000000" pitchFamily="18" charset="-127"/>
                <a:ea typeface="a뉴굴림1" panose="02020600000000000000" pitchFamily="18" charset="-127"/>
              </a:rPr>
              <a:t>옵션</a:t>
            </a:r>
            <a:r>
              <a:rPr lang="ko-KR" altLang="en-US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으로 학습된 최적의 </a:t>
            </a:r>
            <a:r>
              <a:rPr lang="en-US" altLang="ko-KR" sz="3200" dirty="0">
                <a:latin typeface="a뉴굴림1" panose="02020600000000000000" pitchFamily="18" charset="-127"/>
                <a:ea typeface="a뉴굴림1" panose="02020600000000000000" pitchFamily="18" charset="-127"/>
              </a:rPr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371117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7458B744-3989-E17F-6084-FACD9569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BB0D8C-BFA9-5B5F-793D-E7F7AF3D8A73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인코딩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B5983-BD03-7DC5-B209-7E10C5799872}"/>
              </a:ext>
            </a:extLst>
          </p:cNvPr>
          <p:cNvSpPr txBox="1"/>
          <p:nvPr/>
        </p:nvSpPr>
        <p:spPr>
          <a:xfrm>
            <a:off x="659481" y="1879522"/>
            <a:ext cx="148553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ML 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데이터에 기반한 알고리즘 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-&gt; </a:t>
            </a:r>
            <a:r>
              <a:rPr lang="ko-KR" altLang="en-US" sz="40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어떤 데이터를 입력으로 가지는지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 매우 중요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결손값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en-US" altLang="ko-KR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NaN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NULL)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은 허용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 </a:t>
            </a: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-&gt;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다른 값으로 대체하거나 일정 비율 이상일 시 해당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feature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를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drop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 </a:t>
            </a: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문자열 </a:t>
            </a: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입력값으로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허용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</a:t>
            </a: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-&gt;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문자열 값을 숫자 형으로 변환하는 과정 필요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문자열 피처의 종류 및 변환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78EC522-2890-4598-2979-01E71F40D036}"/>
              </a:ext>
            </a:extLst>
          </p:cNvPr>
          <p:cNvSpPr/>
          <p:nvPr/>
        </p:nvSpPr>
        <p:spPr>
          <a:xfrm>
            <a:off x="2965785" y="6492807"/>
            <a:ext cx="4325352" cy="2836409"/>
          </a:xfrm>
          <a:prstGeom prst="roundRect">
            <a:avLst/>
          </a:prstGeom>
          <a:solidFill>
            <a:srgbClr val="0046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카테고리형 피처</a:t>
            </a:r>
            <a:endParaRPr lang="en-US" altLang="ko-KR" sz="36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/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-&gt; </a:t>
            </a:r>
            <a:r>
              <a:rPr lang="ko-KR" altLang="en-US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코드 값으로 표현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9BDCA4-F41E-514C-D633-9C4A4F484383}"/>
              </a:ext>
            </a:extLst>
          </p:cNvPr>
          <p:cNvSpPr/>
          <p:nvPr/>
        </p:nvSpPr>
        <p:spPr>
          <a:xfrm>
            <a:off x="9195134" y="6492807"/>
            <a:ext cx="4325352" cy="2836409"/>
          </a:xfrm>
          <a:prstGeom prst="roundRect">
            <a:avLst/>
          </a:prstGeom>
          <a:solidFill>
            <a:srgbClr val="0046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latin typeface="a뉴굴림1" panose="02020600000000000000" pitchFamily="18" charset="-127"/>
                <a:ea typeface="a뉴굴림1" panose="02020600000000000000" pitchFamily="18" charset="-127"/>
              </a:rPr>
              <a:t>텍스트형 피처</a:t>
            </a:r>
            <a:endParaRPr lang="en-US" altLang="ko-KR" sz="3600" b="1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/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-&gt; </a:t>
            </a:r>
            <a:r>
              <a:rPr lang="ko-KR" altLang="en-US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벡터화</a:t>
            </a:r>
            <a:endParaRPr lang="en-US" altLang="ko-KR" sz="3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  <a:p>
            <a:pPr algn="ctr"/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or </a:t>
            </a:r>
            <a:r>
              <a:rPr lang="ko-KR" altLang="en-US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삭제</a:t>
            </a:r>
            <a:r>
              <a:rPr lang="en-US" altLang="ko-KR" sz="3600" dirty="0">
                <a:latin typeface="a뉴굴림1" panose="02020600000000000000" pitchFamily="18" charset="-127"/>
                <a:ea typeface="a뉴굴림1" panose="02020600000000000000" pitchFamily="18" charset="-127"/>
              </a:rPr>
              <a:t> </a:t>
            </a:r>
            <a:endParaRPr lang="ko-KR" altLang="en-US" sz="3600" dirty="0">
              <a:latin typeface="a뉴굴림1" panose="02020600000000000000" pitchFamily="18" charset="-127"/>
              <a:ea typeface="a뉴굴림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7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ACB264BA-1A2B-0410-0E01-DE7BE5EB6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25F46C-3219-E405-4E7A-CA7F4C200001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인코딩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A068B-A6B2-A563-8458-C140A1EA3989}"/>
              </a:ext>
            </a:extLst>
          </p:cNvPr>
          <p:cNvSpPr txBox="1"/>
          <p:nvPr/>
        </p:nvSpPr>
        <p:spPr>
          <a:xfrm>
            <a:off x="587290" y="1739859"/>
            <a:ext cx="3515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레이블 인코딩</a:t>
            </a:r>
            <a:endParaRPr lang="en-US" altLang="ko-KR" sz="44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48A79-2430-F1BF-E58E-359700BB9C7B}"/>
              </a:ext>
            </a:extLst>
          </p:cNvPr>
          <p:cNvSpPr txBox="1"/>
          <p:nvPr/>
        </p:nvSpPr>
        <p:spPr>
          <a:xfrm>
            <a:off x="659481" y="2621578"/>
            <a:ext cx="132154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카테고리 피처를 코드형 숫자 값으로 변환하는 인코딩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ko-KR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LabelEncoder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클래스를 통해 구현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숫자의 크고 작음의 차이가 존재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성능 저하를 일으킬 수 있음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</a:t>
            </a: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-&gt;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회귀에는 사용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x,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트리에는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DD545-FBA1-FE86-73E2-4861903EF0DA}"/>
              </a:ext>
            </a:extLst>
          </p:cNvPr>
          <p:cNvSpPr txBox="1"/>
          <p:nvPr/>
        </p:nvSpPr>
        <p:spPr>
          <a:xfrm>
            <a:off x="715627" y="5646109"/>
            <a:ext cx="3283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원</a:t>
            </a:r>
            <a:r>
              <a:rPr lang="en-US" altLang="ko-KR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-</a:t>
            </a:r>
            <a:r>
              <a:rPr lang="ko-KR" altLang="en-US" sz="4800" b="1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핫 인코딩</a:t>
            </a:r>
            <a:endParaRPr lang="en-US" altLang="ko-KR" sz="44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C5328-8699-2F65-2CB6-B9286E75D15A}"/>
              </a:ext>
            </a:extLst>
          </p:cNvPr>
          <p:cNvSpPr txBox="1"/>
          <p:nvPr/>
        </p:nvSpPr>
        <p:spPr>
          <a:xfrm>
            <a:off x="787818" y="6527828"/>
            <a:ext cx="161970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피처 값의 유형에 따라 새로운 피처 추가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행 형태인 고유 값을 열로 차원 변환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)</a:t>
            </a: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-&gt;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고유 값 칼럼에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표시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나머지 칼럼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표시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en-US" altLang="ko-KR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OneHotEncoder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판다스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get_dummies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()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통해 구현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사용 시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문자열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-&gt;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숫자형 변환 필요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,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입력 값으로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2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차원 데이터 필요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66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0361712-387E-12A5-8E8E-9120DF43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11A6C-65A8-970B-1351-A7A0B757C1C3}"/>
              </a:ext>
            </a:extLst>
          </p:cNvPr>
          <p:cNvSpPr txBox="1"/>
          <p:nvPr/>
        </p:nvSpPr>
        <p:spPr>
          <a:xfrm>
            <a:off x="164955" y="220189"/>
            <a:ext cx="1188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#02 </a:t>
            </a:r>
            <a:r>
              <a:rPr lang="ko-KR" altLang="en-US" sz="60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데이터 인코딩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4B8D5-65A5-1E89-B7AD-AB41FFB65B1C}"/>
              </a:ext>
            </a:extLst>
          </p:cNvPr>
          <p:cNvSpPr txBox="1"/>
          <p:nvPr/>
        </p:nvSpPr>
        <p:spPr>
          <a:xfrm>
            <a:off x="659481" y="1879522"/>
            <a:ext cx="1593224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피처 스케일링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서로 다른 변수의 값을 일정한 수준으로 맞추는 작업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-&gt;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표준화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(Standardization),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정규화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(Normalization)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표준화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데이터의 피처 각각이 평균이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0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이고 분산이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1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인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              </a:t>
            </a:r>
            <a:r>
              <a:rPr lang="ko-KR" altLang="en-US" sz="4000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가우시안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정규 분포를 가진 값으로 변환하는 것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정규화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서로 다른 피처의 크기를 통일하기 위해 크기를 변환해주는 것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	  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개별 데이터의 크기를 모두 똑같은 단위로 변경하는 것</a:t>
            </a:r>
            <a:endParaRPr lang="en-US" altLang="ko-KR" sz="4000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ko-KR" altLang="en-US" sz="4000" b="1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사이킷런의</a:t>
            </a:r>
            <a:r>
              <a:rPr lang="ko-KR" altLang="en-US" sz="40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 </a:t>
            </a:r>
            <a:r>
              <a:rPr lang="en-US" altLang="ko-KR" sz="4000" b="1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Normalizer 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: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선형대수의 정규화 개념 적용 </a:t>
            </a:r>
            <a:r>
              <a:rPr lang="en-US" altLang="ko-KR" sz="40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(</a:t>
            </a:r>
            <a:r>
              <a:rPr lang="ko-KR" altLang="en-US" sz="40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위의 정규화와 다름</a:t>
            </a:r>
            <a:r>
              <a:rPr lang="en-US" altLang="ko-KR" sz="4000" u="sng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!)</a:t>
            </a:r>
          </a:p>
          <a:p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						 </a:t>
            </a:r>
            <a:r>
              <a:rPr lang="ko-KR" altLang="en-US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개별 벡터를 모든 피처 벡터의 크기로 나눠 줌</a:t>
            </a:r>
            <a:r>
              <a:rPr lang="en-US" altLang="ko-KR" sz="4000" dirty="0">
                <a:latin typeface="a아시아헤드1" panose="02020600000000000000" pitchFamily="18" charset="-127"/>
                <a:ea typeface="a아시아헤드1" panose="02020600000000000000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C482C1-78DA-14ED-688C-AD28E91A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7" y="7234938"/>
            <a:ext cx="5131226" cy="15408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58743A-9E95-6D81-210F-D681C04D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84" y="7234938"/>
            <a:ext cx="5663713" cy="15408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1DA323-9CED-5FE7-EB40-D387E7A4A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9204" y="7234938"/>
            <a:ext cx="4793797" cy="15408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E0330F-2AED-FC14-F641-2B2AD466A305}"/>
              </a:ext>
            </a:extLst>
          </p:cNvPr>
          <p:cNvSpPr txBox="1"/>
          <p:nvPr/>
        </p:nvSpPr>
        <p:spPr>
          <a:xfrm>
            <a:off x="2248041" y="9014621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latin typeface="a아시아헤드2" panose="02020600000000000000" pitchFamily="18" charset="-127"/>
                <a:ea typeface="a아시아헤드2" panose="02020600000000000000" pitchFamily="18" charset="-127"/>
              </a:rPr>
              <a:t>표준화</a:t>
            </a:r>
            <a:endParaRPr lang="ko-KR" altLang="en-US" sz="3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E4785-4C24-69D3-EBA0-48F41E9AAF85}"/>
              </a:ext>
            </a:extLst>
          </p:cNvPr>
          <p:cNvSpPr txBox="1"/>
          <p:nvPr/>
        </p:nvSpPr>
        <p:spPr>
          <a:xfrm>
            <a:off x="8194087" y="9014621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정규화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6BDCD-8D5C-E41D-1212-B7A5466B89A2}"/>
              </a:ext>
            </a:extLst>
          </p:cNvPr>
          <p:cNvSpPr txBox="1"/>
          <p:nvPr/>
        </p:nvSpPr>
        <p:spPr>
          <a:xfrm>
            <a:off x="12898449" y="9014621"/>
            <a:ext cx="2433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아시아헤드2" panose="02020600000000000000" pitchFamily="18" charset="-127"/>
                <a:ea typeface="a아시아헤드2" panose="02020600000000000000" pitchFamily="18" charset="-127"/>
              </a:rPr>
              <a:t>Normalizer</a:t>
            </a:r>
            <a:endParaRPr lang="ko-KR" altLang="en-US" sz="3600" dirty="0">
              <a:latin typeface="a아시아헤드2" panose="02020600000000000000" pitchFamily="18" charset="-127"/>
              <a:ea typeface="a아시아헤드2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BC000A-E8BA-6DD6-E9B5-4526825B62CF}"/>
              </a:ext>
            </a:extLst>
          </p:cNvPr>
          <p:cNvCxnSpPr/>
          <p:nvPr/>
        </p:nvCxnSpPr>
        <p:spPr>
          <a:xfrm>
            <a:off x="659481" y="7102344"/>
            <a:ext cx="15980023" cy="0"/>
          </a:xfrm>
          <a:prstGeom prst="line">
            <a:avLst/>
          </a:prstGeom>
          <a:ln>
            <a:solidFill>
              <a:srgbClr val="0046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8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618</Words>
  <Application>Microsoft Office PowerPoint</Application>
  <PresentationFormat>사용자 지정</PresentationFormat>
  <Paragraphs>100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a뉴굴림1</vt:lpstr>
      <vt:lpstr>a아시아헤드1</vt:lpstr>
      <vt:lpstr>a아시아헤드2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이채원(컴퓨터공학전공)</cp:lastModifiedBy>
  <cp:revision>6</cp:revision>
  <dcterms:created xsi:type="dcterms:W3CDTF">2022-02-26T11:26:54Z</dcterms:created>
  <dcterms:modified xsi:type="dcterms:W3CDTF">2024-03-16T15:01:10Z</dcterms:modified>
</cp:coreProperties>
</file>