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87" autoAdjust="0"/>
    <p:restoredTop sz="94660"/>
  </p:normalViewPr>
  <p:slideViewPr>
    <p:cSldViewPr snapToGrid="0">
      <p:cViewPr>
        <p:scale>
          <a:sx n="75" d="100"/>
          <a:sy n="75" d="100"/>
        </p:scale>
        <p:origin x="792" y="85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784B3-4BCC-4CA4-B6FE-645F51914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22D45D-A5DA-4269-87FE-654697C17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B3DB6-046A-4DCD-8153-273F0D286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2CA7-B5A7-4BF3-BB1D-1EED31ECF29A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64D6E-92C4-402D-B924-1413EB13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44084-7644-47D6-8AAB-19530521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F641-9051-4848-8ED8-B3A90C8C0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27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49CE0-FAEE-421A-86E3-F606053A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9F2884-7EED-46B0-868B-B5B6FFB52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FAFE34-6099-46D9-A281-5B9FC9389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2CA7-B5A7-4BF3-BB1D-1EED31ECF29A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2355D4-B9A1-463D-9135-36984E0D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064E55-AD4B-4735-ABEF-05E67BB7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F641-9051-4848-8ED8-B3A90C8C0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48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3B1197-1546-4A95-9280-A7EAB8384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E85947-66AC-4FE3-8CC2-9BB7A82D1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EC316-7022-41D7-B30C-B9D1318C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2CA7-B5A7-4BF3-BB1D-1EED31ECF29A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7486E-278A-428A-88BE-F944A4E5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5C0DBE-60A8-4BB9-9B0A-F6A01171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F641-9051-4848-8ED8-B3A90C8C0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8590C-1603-49BD-8417-D9239CB7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18D76-144C-4942-B385-F5DFF61BD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646447-2097-4609-8177-4C52EF53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2CA7-B5A7-4BF3-BB1D-1EED31ECF29A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960F9-B5DE-4B5F-9A43-4D2F5BCB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D750A-CF06-4729-9504-2911980D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F641-9051-4848-8ED8-B3A90C8C0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0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C4D0B-7548-4363-AE64-F6B0F777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B3E90B-1E20-42A0-A9D0-292351610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8F7D6-9904-4F76-BD6C-C929BA7B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2CA7-B5A7-4BF3-BB1D-1EED31ECF29A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F6ADC-2476-4753-A93D-DA016A9B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FDA5D-1E19-4C10-BF27-ED7C3F3D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F641-9051-4848-8ED8-B3A90C8C0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9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DA613-E1D4-4369-ABAA-6D5A28FD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781806-E378-487B-B816-B8DB90D77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513098-C8E8-476B-8F5C-03E446563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77515A-0CFE-47B3-B62C-3D44AADA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2CA7-B5A7-4BF3-BB1D-1EED31ECF29A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AE8BEC-6695-4969-A461-69304578A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E64077-D28F-4B56-B074-19515E3C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F641-9051-4848-8ED8-B3A90C8C0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43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A146E-BA52-4D34-ABA6-623E296A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72AA39-75F5-45DF-B066-66F8F100E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096740-F86B-4AFC-B010-D2ACA9986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77247B-30D7-4E29-A315-386D847E6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61A497-3D0D-4E6B-B604-DC5B59A59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CD52E8-D104-4E7D-A27B-9461414C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2CA7-B5A7-4BF3-BB1D-1EED31ECF29A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10AF47-8977-4770-B96F-DA4941BC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358FFE-5944-4E96-AAA9-2559139A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F641-9051-4848-8ED8-B3A90C8C0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7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0DD7C-F7D3-4827-8515-B507F36EE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7C8DD3-1A92-4605-AB7A-79004B06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2CA7-B5A7-4BF3-BB1D-1EED31ECF29A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0E2C08-B052-41D5-8C62-4EA06580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848505-11A3-42C4-BC9D-D8F6A4DE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F641-9051-4848-8ED8-B3A90C8C0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3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39FC6D-0712-4552-932F-B785F1A6D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2CA7-B5A7-4BF3-BB1D-1EED31ECF29A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367D51-3EE9-41DB-94F3-BBDD8D12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88B712-BFF8-458A-95FC-484B6D11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F641-9051-4848-8ED8-B3A90C8C0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66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8FA5C-0882-4F5C-87F3-A55BCF30F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0337A-2D8D-456D-8C66-1BEB4830B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CF5A0-21A7-4F5A-84FE-A78CC83B6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BCDC78-D2B3-4073-82DF-E7793909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2CA7-B5A7-4BF3-BB1D-1EED31ECF29A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2E1DE2-06DF-455E-A880-22CE3B4C9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1C471C-B911-458A-80C0-FFEEAF63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F641-9051-4848-8ED8-B3A90C8C0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10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28567-C63A-4032-890E-8C3B6BBC2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9B6E0E-AE8B-48D1-8436-9FB8CBA85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362CFC-8B5E-4908-9006-9E446151A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6A9643-55D6-4057-9BB5-3414009E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2CA7-B5A7-4BF3-BB1D-1EED31ECF29A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D0D200-84E9-4F3B-AC78-74E322366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DDC533-E683-48AE-BE86-0CAB2D2B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F641-9051-4848-8ED8-B3A90C8C0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35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FE87C0-36D6-4E60-8CAB-FAE4BFBB0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8BEB34-ABA6-4A07-B975-43CA333C5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11B89F-869C-4EE7-8615-14E67375D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32CA7-B5A7-4BF3-BB1D-1EED31ECF29A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192FA5-60A9-4077-A411-4870B1317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30B1F-60FE-4E2B-A448-59EC35439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4F641-9051-4848-8ED8-B3A90C8C0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45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000" b="1"/>
              <a:t>시</a:t>
            </a:r>
            <a:r>
              <a:rPr lang="ko-KR" altLang="en-US" sz="4500" b="1"/>
              <a:t>선 추정 및 감정 인식 기반 </a:t>
            </a:r>
            <a:br>
              <a:rPr lang="en-US" altLang="ko-KR" sz="4500" b="1"/>
            </a:br>
            <a:r>
              <a:rPr lang="ko-KR" altLang="en-US" sz="4500" b="1"/>
              <a:t>집중도 예측 </a:t>
            </a:r>
            <a:r>
              <a:rPr lang="en-US" altLang="ko-KR" sz="4500" b="1"/>
              <a:t>DNN</a:t>
            </a:r>
            <a:endParaRPr lang="ko-KR" altLang="en-US" sz="4500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96967"/>
          </a:xfrm>
        </p:spPr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en-US" altLang="ko-KR"/>
              <a:t>Deep neural network for engagement prediction </a:t>
            </a:r>
          </a:p>
          <a:p>
            <a:pPr lvl="0">
              <a:defRPr/>
            </a:pPr>
            <a:r>
              <a:rPr lang="en-US" altLang="ko-KR"/>
              <a:t>based on gaze estimation and emotion recognition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/>
          <p:nvPr/>
        </p:nvSpPr>
        <p:spPr>
          <a:xfrm>
            <a:off x="4325935" y="2606866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4800" b="1"/>
              <a:t>감사합니다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9558" y="22692"/>
            <a:ext cx="10515600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800" b="1"/>
              <a:t>Intro</a:t>
            </a:r>
            <a:endParaRPr lang="ko-KR" altLang="en-US" sz="48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5765"/>
            <a:ext cx="11214100" cy="577335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Overall Framework</a:t>
            </a:r>
            <a:endParaRPr lang="ko-KR" altLang="en-US" b="1"/>
          </a:p>
        </p:txBody>
      </p:sp>
      <p:sp>
        <p:nvSpPr>
          <p:cNvPr id="9" name="내용 개체 틀 2"/>
          <p:cNvSpPr txBox="1"/>
          <p:nvPr/>
        </p:nvSpPr>
        <p:spPr>
          <a:xfrm>
            <a:off x="977609" y="1818278"/>
            <a:ext cx="11214100" cy="57733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2200"/>
              <a:t> Gaze network</a:t>
            </a:r>
            <a:r>
              <a:rPr lang="ko-KR" altLang="en-US" sz="2200"/>
              <a:t>와 </a:t>
            </a:r>
            <a:r>
              <a:rPr lang="en-US" altLang="ko-KR" sz="2200"/>
              <a:t>FER network</a:t>
            </a:r>
            <a:r>
              <a:rPr lang="ko-KR" altLang="en-US" sz="2200"/>
              <a:t>를 활용해 </a:t>
            </a:r>
            <a:r>
              <a:rPr lang="en-US" altLang="ko-KR" sz="2200"/>
              <a:t>input data</a:t>
            </a:r>
            <a:r>
              <a:rPr lang="ko-KR" altLang="en-US" sz="2200"/>
              <a:t>의 집중도 추정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E491C25-A4FC-1191-B3DD-C176039DB113}"/>
              </a:ext>
            </a:extLst>
          </p:cNvPr>
          <p:cNvGrpSpPr/>
          <p:nvPr/>
        </p:nvGrpSpPr>
        <p:grpSpPr>
          <a:xfrm>
            <a:off x="1901985" y="2385661"/>
            <a:ext cx="8388031" cy="3847612"/>
            <a:chOff x="3939933" y="2385661"/>
            <a:chExt cx="8388031" cy="384761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l="34726" t="13946" r="34043" b="38154"/>
            <a:stretch/>
          </p:blipFill>
          <p:spPr>
            <a:xfrm>
              <a:off x="4005903" y="3744129"/>
              <a:ext cx="887788" cy="10446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2" name="사다리꼴 21"/>
            <p:cNvSpPr/>
            <p:nvPr/>
          </p:nvSpPr>
          <p:spPr>
            <a:xfrm rot="5400000">
              <a:off x="5690472" y="4926081"/>
              <a:ext cx="1726596" cy="887787"/>
            </a:xfrm>
            <a:prstGeom prst="trapezoid">
              <a:avLst>
                <a:gd name="adj" fmla="val 49593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사다리꼴 11"/>
            <p:cNvSpPr/>
            <p:nvPr/>
          </p:nvSpPr>
          <p:spPr>
            <a:xfrm rot="5400000">
              <a:off x="5690471" y="2805065"/>
              <a:ext cx="1726596" cy="887787"/>
            </a:xfrm>
            <a:prstGeom prst="trapezoid">
              <a:avLst>
                <a:gd name="adj" fmla="val 49593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85337" y="3010581"/>
              <a:ext cx="73686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2000"/>
                <a:t>gaze</a:t>
              </a:r>
              <a:endParaRPr lang="ko-KR" altLang="en-US" sz="20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2788" y="5181036"/>
              <a:ext cx="62196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2000"/>
                <a:t>FER</a:t>
              </a:r>
              <a:endParaRPr lang="ko-KR" altLang="en-US" sz="200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3D53054-A8CE-D5DF-2B01-20096E2C7B57}"/>
                </a:ext>
              </a:extLst>
            </p:cNvPr>
            <p:cNvGrpSpPr/>
            <p:nvPr/>
          </p:nvGrpSpPr>
          <p:grpSpPr>
            <a:xfrm>
              <a:off x="9050882" y="3500794"/>
              <a:ext cx="1307088" cy="1497888"/>
              <a:chOff x="8691465" y="3857309"/>
              <a:chExt cx="1307088" cy="1497888"/>
            </a:xfrm>
          </p:grpSpPr>
          <p:sp>
            <p:nvSpPr>
              <p:cNvPr id="24" name="사다리꼴 23"/>
              <p:cNvSpPr/>
              <p:nvPr/>
            </p:nvSpPr>
            <p:spPr>
              <a:xfrm rot="5400000">
                <a:off x="8596066" y="4061993"/>
                <a:ext cx="1497888" cy="1088520"/>
              </a:xfrm>
              <a:prstGeom prst="trapezoid">
                <a:avLst>
                  <a:gd name="adj" fmla="val 37592"/>
                </a:avLst>
              </a:prstGeom>
              <a:solidFill>
                <a:srgbClr val="E1CDC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691465" y="4287586"/>
                <a:ext cx="130708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en-US" altLang="ko-KR" sz="1400"/>
                  <a:t>Engagement network</a:t>
                </a:r>
                <a:endParaRPr lang="ko-KR" altLang="en-US" sz="1400"/>
              </a:p>
            </p:txBody>
          </p:sp>
        </p:grpSp>
        <p:cxnSp>
          <p:nvCxnSpPr>
            <p:cNvPr id="30" name="직선 화살표 연결선 29"/>
            <p:cNvCxnSpPr/>
            <p:nvPr/>
          </p:nvCxnSpPr>
          <p:spPr>
            <a:xfrm>
              <a:off x="10242450" y="4249738"/>
              <a:ext cx="340324" cy="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cxnSpLocks/>
              <a:endCxn id="22" idx="2"/>
            </p:cNvCxnSpPr>
            <p:nvPr/>
          </p:nvCxnSpPr>
          <p:spPr>
            <a:xfrm>
              <a:off x="4928879" y="4266442"/>
              <a:ext cx="1180998" cy="11035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917921" y="2394205"/>
              <a:ext cx="18349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/>
                <a:t>Predicted gaze</a:t>
              </a:r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18569" y="5762387"/>
              <a:ext cx="7080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/>
                <a:t>(V, A)</a:t>
              </a:r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242450" y="3960433"/>
              <a:ext cx="2085514" cy="6458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en-US" altLang="ko-KR"/>
                <a:t>Engagement</a:t>
              </a:r>
            </a:p>
            <a:p>
              <a:pPr algn="ctr">
                <a:defRPr/>
              </a:pPr>
              <a:r>
                <a:rPr lang="en-US" altLang="ko-KR"/>
                <a:t>(0-3)</a:t>
              </a:r>
              <a:endParaRPr lang="ko-KR" altLang="en-US"/>
            </a:p>
          </p:txBody>
        </p:sp>
        <p:cxnSp>
          <p:nvCxnSpPr>
            <p:cNvPr id="61" name="직선 화살표 연결선 60"/>
            <p:cNvCxnSpPr>
              <a:cxnSpLocks/>
              <a:stCxn id="12" idx="0"/>
              <a:endCxn id="66" idx="0"/>
            </p:cNvCxnSpPr>
            <p:nvPr/>
          </p:nvCxnSpPr>
          <p:spPr>
            <a:xfrm>
              <a:off x="6997663" y="3248959"/>
              <a:ext cx="749864" cy="8161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cxnSpLocks/>
              <a:stCxn id="22" idx="0"/>
              <a:endCxn id="66" idx="2"/>
            </p:cNvCxnSpPr>
            <p:nvPr/>
          </p:nvCxnSpPr>
          <p:spPr>
            <a:xfrm flipV="1">
              <a:off x="6997664" y="4434404"/>
              <a:ext cx="749863" cy="9355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6997663" y="4065072"/>
              <a:ext cx="14997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>
                  <a:ln w="9525">
                    <a:solidFill>
                      <a:srgbClr val="FF0000"/>
                    </a:solidFill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concatenate</a:t>
              </a:r>
              <a:endParaRPr lang="ko-KR" altLang="en-US">
                <a:ln w="9525">
                  <a:solidFill>
                    <a:srgbClr val="FF0000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7" name="직선 화살표 연결선 76"/>
            <p:cNvCxnSpPr>
              <a:cxnSpLocks/>
              <a:stCxn id="66" idx="3"/>
            </p:cNvCxnSpPr>
            <p:nvPr/>
          </p:nvCxnSpPr>
          <p:spPr>
            <a:xfrm>
              <a:off x="8497391" y="4249738"/>
              <a:ext cx="6627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endCxn id="12" idx="2"/>
            </p:cNvCxnSpPr>
            <p:nvPr/>
          </p:nvCxnSpPr>
          <p:spPr>
            <a:xfrm flipV="1">
              <a:off x="4928879" y="3248959"/>
              <a:ext cx="1180997" cy="10332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EB06D8F-5615-5874-95FF-42B8A69ACF4A}"/>
                </a:ext>
              </a:extLst>
            </p:cNvPr>
            <p:cNvSpPr txBox="1"/>
            <p:nvPr/>
          </p:nvSpPr>
          <p:spPr>
            <a:xfrm>
              <a:off x="3939933" y="4800937"/>
              <a:ext cx="101972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/>
                <a:t>Input image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41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4500" y="1825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	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2692"/>
            <a:ext cx="10515600" cy="4589463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DAiSEE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73760"/>
          <a:stretch>
            <a:fillRect/>
          </a:stretch>
        </p:blipFill>
        <p:spPr>
          <a:xfrm>
            <a:off x="5233510" y="3647423"/>
            <a:ext cx="6589081" cy="28897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4400" y="2110203"/>
            <a:ext cx="47879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/>
              <a:buChar char="§"/>
              <a:defRPr/>
            </a:pPr>
            <a:r>
              <a:rPr lang="en-US" altLang="ko-KR" sz="2000"/>
              <a:t>Train dataset : 4,200</a:t>
            </a:r>
            <a:r>
              <a:rPr lang="en-US" altLang="ko-KR" sz="3200"/>
              <a:t> </a:t>
            </a:r>
            <a:endParaRPr lang="en-US" altLang="ko-KR" sz="2000"/>
          </a:p>
          <a:p>
            <a:pPr marL="342900" indent="-342900">
              <a:buFont typeface="Wingdings"/>
              <a:buChar char="§"/>
              <a:defRPr/>
            </a:pPr>
            <a:r>
              <a:rPr lang="en-US" altLang="ko-KR" sz="2000"/>
              <a:t>Test dataset : 350</a:t>
            </a:r>
          </a:p>
          <a:p>
            <a:pPr marL="342900" indent="-342900">
              <a:buFont typeface="Wingdings"/>
              <a:buChar char="§"/>
              <a:defRPr/>
            </a:pPr>
            <a:r>
              <a:rPr lang="en-US" altLang="ko-KR" sz="2000"/>
              <a:t>5 frames per video</a:t>
            </a:r>
          </a:p>
          <a:p>
            <a:pPr lvl="0">
              <a:defRPr/>
            </a:pPr>
            <a:endParaRPr lang="en-US" altLang="ko-KR" sz="2000"/>
          </a:p>
          <a:p>
            <a:pPr marL="342900" indent="-342900">
              <a:buFont typeface="Wingdings"/>
              <a:buChar char="§"/>
              <a:defRPr/>
            </a:pPr>
            <a:r>
              <a:rPr lang="en-US" altLang="ko-KR" sz="2000"/>
              <a:t>Label : Engagement</a:t>
            </a:r>
          </a:p>
          <a:p>
            <a:pPr lvl="0">
              <a:defRPr/>
            </a:pPr>
            <a:r>
              <a:rPr lang="en-US" altLang="ko-KR" sz="2000"/>
              <a:t>    </a:t>
            </a:r>
            <a:r>
              <a:rPr lang="en-US" altLang="ko-KR" sz="2000" b="1"/>
              <a:t>0 : very low </a:t>
            </a:r>
          </a:p>
          <a:p>
            <a:pPr lvl="0">
              <a:defRPr/>
            </a:pPr>
            <a:r>
              <a:rPr lang="en-US" altLang="ko-KR" sz="2000" b="1"/>
              <a:t>    1 : low</a:t>
            </a:r>
          </a:p>
          <a:p>
            <a:pPr lvl="0">
              <a:defRPr/>
            </a:pPr>
            <a:r>
              <a:rPr lang="en-US" altLang="ko-KR" sz="2000" b="1"/>
              <a:t>    2 : high</a:t>
            </a:r>
          </a:p>
          <a:p>
            <a:pPr lvl="0">
              <a:defRPr/>
            </a:pPr>
            <a:r>
              <a:rPr lang="en-US" altLang="ko-KR" sz="2000" b="1"/>
              <a:t>    3 : very high</a:t>
            </a:r>
            <a:endParaRPr lang="ko-KR" altLang="en-US" sz="2000" b="1"/>
          </a:p>
        </p:txBody>
      </p:sp>
      <p:sp>
        <p:nvSpPr>
          <p:cNvPr id="11" name="제목 1"/>
          <p:cNvSpPr txBox="1"/>
          <p:nvPr/>
        </p:nvSpPr>
        <p:spPr>
          <a:xfrm>
            <a:off x="469558" y="22692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4800" b="1"/>
              <a:t>Dataset</a:t>
            </a:r>
            <a:endParaRPr lang="ko-KR" altLang="en-US" sz="4800" b="1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93588" y="277703"/>
            <a:ext cx="2919685" cy="344633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91061" y="4253948"/>
            <a:ext cx="1133061" cy="2375452"/>
          </a:xfrm>
          <a:prstGeom prst="rect">
            <a:avLst/>
          </a:prstGeom>
          <a:solidFill>
            <a:srgbClr val="4472C4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25662"/>
            <a:ext cx="10515600" cy="68156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Data preprocess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79645" y="1457584"/>
            <a:ext cx="5945829" cy="388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endParaRPr lang="en-US" altLang="ko-KR" sz="2000"/>
          </a:p>
        </p:txBody>
      </p:sp>
      <p:sp>
        <p:nvSpPr>
          <p:cNvPr id="20" name="제목 1"/>
          <p:cNvSpPr txBox="1"/>
          <p:nvPr/>
        </p:nvSpPr>
        <p:spPr>
          <a:xfrm>
            <a:off x="511297" y="244096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4800" b="1"/>
              <a:t>Dataset</a:t>
            </a:r>
          </a:p>
        </p:txBody>
      </p:sp>
      <p:sp>
        <p:nvSpPr>
          <p:cNvPr id="38" name="TextBox 9"/>
          <p:cNvSpPr txBox="1"/>
          <p:nvPr/>
        </p:nvSpPr>
        <p:spPr>
          <a:xfrm>
            <a:off x="1042271" y="4628052"/>
            <a:ext cx="10107456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/>
              <a:buChar char="§"/>
              <a:defRPr/>
            </a:pPr>
            <a:r>
              <a:rPr lang="en-US" altLang="ko-KR" sz="2500"/>
              <a:t>Gaze </a:t>
            </a:r>
            <a:r>
              <a:rPr lang="ko-KR" altLang="en-US" sz="2500"/>
              <a:t>및 </a:t>
            </a:r>
            <a:r>
              <a:rPr lang="en-US" altLang="ko-KR" sz="2500"/>
              <a:t>FER network</a:t>
            </a:r>
            <a:r>
              <a:rPr lang="ko-KR" altLang="en-US" sz="2500"/>
              <a:t>의 성능이 </a:t>
            </a:r>
            <a:r>
              <a:rPr lang="en-US" altLang="ko-KR" sz="2500"/>
              <a:t>background</a:t>
            </a:r>
            <a:r>
              <a:rPr lang="ko-KR" altLang="en-US" sz="2500"/>
              <a:t>의 너무 큰 영향을 받음</a:t>
            </a:r>
            <a:endParaRPr lang="en-US" altLang="ko-KR" sz="2500"/>
          </a:p>
          <a:p>
            <a:pPr marL="342900" indent="-342900">
              <a:buFont typeface="Wingdings"/>
              <a:buChar char="§"/>
              <a:defRPr/>
            </a:pPr>
            <a:r>
              <a:rPr lang="en-US" altLang="ko-KR" sz="2500"/>
              <a:t>frame</a:t>
            </a:r>
            <a:r>
              <a:rPr lang="ko-KR" altLang="en-US" sz="2500"/>
              <a:t>을 </a:t>
            </a:r>
            <a:r>
              <a:rPr lang="en-US" altLang="ko-KR" sz="2500"/>
              <a:t>face dectector</a:t>
            </a:r>
            <a:r>
              <a:rPr lang="ko-KR" altLang="en-US" sz="2500"/>
              <a:t>를 통해 얼굴부분을 </a:t>
            </a:r>
            <a:r>
              <a:rPr lang="en-US" altLang="ko-KR" sz="2500"/>
              <a:t>crop</a:t>
            </a:r>
            <a:r>
              <a:rPr lang="ko-KR" altLang="en-US" sz="2500"/>
              <a:t>하여 </a:t>
            </a:r>
            <a:r>
              <a:rPr lang="en-US" altLang="ko-KR" sz="2500"/>
              <a:t>gaze,</a:t>
            </a:r>
            <a:r>
              <a:rPr lang="ko-KR" altLang="en-US" sz="2500"/>
              <a:t> </a:t>
            </a:r>
            <a:r>
              <a:rPr lang="en-US" altLang="ko-KR" sz="2500"/>
              <a:t>FER</a:t>
            </a:r>
            <a:r>
              <a:rPr lang="ko-KR" altLang="en-US" sz="2500"/>
              <a:t> </a:t>
            </a:r>
            <a:r>
              <a:rPr lang="en-US" altLang="ko-KR" sz="2500"/>
              <a:t>network</a:t>
            </a:r>
            <a:r>
              <a:rPr lang="ko-KR" altLang="en-US" sz="2500"/>
              <a:t>의 </a:t>
            </a:r>
            <a:r>
              <a:rPr lang="en-US" altLang="ko-KR" sz="2500"/>
              <a:t>input</a:t>
            </a:r>
            <a:r>
              <a:rPr lang="ko-KR" altLang="en-US" sz="2500"/>
              <a:t>으로 </a:t>
            </a:r>
            <a:r>
              <a:rPr lang="en-US" altLang="ko-KR" sz="2500"/>
              <a:t>preprocessing</a:t>
            </a:r>
          </a:p>
          <a:p>
            <a:pPr marL="342900" indent="-342900">
              <a:buFont typeface="Wingdings"/>
              <a:buChar char="§"/>
              <a:defRPr/>
            </a:pPr>
            <a:endParaRPr lang="en-US" altLang="ko-KR" sz="2500"/>
          </a:p>
          <a:p>
            <a:pPr marL="342900" indent="-342900">
              <a:buFont typeface="Wingdings"/>
              <a:buChar char="§"/>
              <a:defRPr/>
            </a:pPr>
            <a:endParaRPr lang="en-US" altLang="ko-KR" sz="2500"/>
          </a:p>
        </p:txBody>
      </p:sp>
      <p:sp>
        <p:nvSpPr>
          <p:cNvPr id="40" name="TextBox 9"/>
          <p:cNvSpPr txBox="1"/>
          <p:nvPr/>
        </p:nvSpPr>
        <p:spPr>
          <a:xfrm>
            <a:off x="732592" y="7465233"/>
            <a:ext cx="10726816" cy="47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/>
              <a:buChar char="§"/>
              <a:defRPr/>
            </a:pPr>
            <a:r>
              <a:rPr lang="ko-KR" altLang="en-US" sz="2500"/>
              <a:t>연속적인 </a:t>
            </a:r>
            <a:r>
              <a:rPr lang="en-US" altLang="ko-KR" sz="2500"/>
              <a:t>frame</a:t>
            </a:r>
            <a:r>
              <a:rPr lang="ko-KR" altLang="en-US" sz="2500"/>
              <a:t>은 중복되어 무의미함을 고려해 </a:t>
            </a:r>
            <a:r>
              <a:rPr lang="en-US" altLang="ko-KR" sz="2500"/>
              <a:t>1</a:t>
            </a:r>
            <a:r>
              <a:rPr lang="ko-KR" altLang="en-US" sz="2500"/>
              <a:t>영상당 </a:t>
            </a:r>
            <a:r>
              <a:rPr lang="en-US" altLang="ko-KR" sz="2500"/>
              <a:t>5</a:t>
            </a:r>
            <a:r>
              <a:rPr lang="ko-KR" altLang="en-US" sz="2500"/>
              <a:t>장추출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27062" y="2103437"/>
            <a:ext cx="666749" cy="65087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79462" y="2255837"/>
            <a:ext cx="666749" cy="65087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31862" y="2408237"/>
            <a:ext cx="666749" cy="65087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084263" y="2560637"/>
            <a:ext cx="666749" cy="65087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681163" y="3103562"/>
            <a:ext cx="666749" cy="65087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493837" y="2772092"/>
            <a:ext cx="698501" cy="542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000" b="1"/>
              <a:t>..</a:t>
            </a:r>
            <a:r>
              <a:rPr kumimoji="0" lang="en-US" altLang="ko-KR" sz="3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33563" y="3255962"/>
            <a:ext cx="666749" cy="65087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985963" y="3408362"/>
            <a:ext cx="666749" cy="65087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138363" y="3560762"/>
            <a:ext cx="666749" cy="65087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6" name="직선 화살표 연결선 55"/>
          <p:cNvCxnSpPr>
            <a:cxnSpLocks/>
          </p:cNvCxnSpPr>
          <p:nvPr/>
        </p:nvCxnSpPr>
        <p:spPr>
          <a:xfrm flipV="1">
            <a:off x="2700163" y="3061759"/>
            <a:ext cx="1352485" cy="887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69937" y="3817937"/>
            <a:ext cx="1222375" cy="361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video</a:t>
            </a:r>
          </a:p>
        </p:txBody>
      </p:sp>
      <p:sp>
        <p:nvSpPr>
          <p:cNvPr id="58" name="사각형: 잘린 한쪽 모서리 57"/>
          <p:cNvSpPr/>
          <p:nvPr/>
        </p:nvSpPr>
        <p:spPr>
          <a:xfrm>
            <a:off x="10564813" y="2520950"/>
            <a:ext cx="936624" cy="603249"/>
          </a:xfrm>
          <a:prstGeom prst="snip1Rect">
            <a:avLst>
              <a:gd name="adj" fmla="val 16667"/>
            </a:avLst>
          </a:prstGeom>
          <a:solidFill>
            <a:srgbClr val="ECD174"/>
          </a:solidFill>
          <a:ln>
            <a:solidFill>
              <a:schemeClr val="dk1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60" name="사각형: 잘린 한쪽 모서리 59"/>
          <p:cNvSpPr/>
          <p:nvPr/>
        </p:nvSpPr>
        <p:spPr>
          <a:xfrm>
            <a:off x="10717213" y="2673350"/>
            <a:ext cx="936624" cy="603249"/>
          </a:xfrm>
          <a:prstGeom prst="snip1Rect">
            <a:avLst>
              <a:gd name="adj" fmla="val 16667"/>
            </a:avLst>
          </a:prstGeom>
          <a:solidFill>
            <a:srgbClr val="ECD174"/>
          </a:solidFill>
          <a:ln>
            <a:solidFill>
              <a:schemeClr val="dk1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61" name="사각형: 잘린 한쪽 모서리 60"/>
          <p:cNvSpPr/>
          <p:nvPr/>
        </p:nvSpPr>
        <p:spPr>
          <a:xfrm>
            <a:off x="10869613" y="2825750"/>
            <a:ext cx="936624" cy="603249"/>
          </a:xfrm>
          <a:prstGeom prst="snip1Rect">
            <a:avLst>
              <a:gd name="adj" fmla="val 16667"/>
            </a:avLst>
          </a:prstGeom>
          <a:solidFill>
            <a:srgbClr val="ECD174"/>
          </a:solidFill>
          <a:ln>
            <a:solidFill>
              <a:schemeClr val="dk1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62" name="사각형: 잘린 한쪽 모서리 61"/>
          <p:cNvSpPr/>
          <p:nvPr/>
        </p:nvSpPr>
        <p:spPr>
          <a:xfrm>
            <a:off x="11022013" y="2978150"/>
            <a:ext cx="936624" cy="603249"/>
          </a:xfrm>
          <a:prstGeom prst="snip1Rect">
            <a:avLst>
              <a:gd name="adj" fmla="val 16667"/>
            </a:avLst>
          </a:prstGeom>
          <a:solidFill>
            <a:srgbClr val="ECD174"/>
          </a:solidFill>
          <a:ln>
            <a:solidFill>
              <a:schemeClr val="dk1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9676080" y="3119436"/>
            <a:ext cx="828972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866438" y="3881437"/>
            <a:ext cx="801053" cy="3648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folder</a:t>
            </a:r>
          </a:p>
        </p:txBody>
      </p:sp>
      <p:cxnSp>
        <p:nvCxnSpPr>
          <p:cNvPr id="66" name="직선 화살표 연결선 65"/>
          <p:cNvCxnSpPr/>
          <p:nvPr/>
        </p:nvCxnSpPr>
        <p:spPr>
          <a:xfrm rot="16200000" flipH="1">
            <a:off x="10812751" y="2125372"/>
            <a:ext cx="565148" cy="76779"/>
          </a:xfrm>
          <a:prstGeom prst="straightConnector1">
            <a:avLst/>
          </a:prstGeom>
          <a:ln w="38100">
            <a:solidFill>
              <a:schemeClr val="dk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437814" y="1333499"/>
            <a:ext cx="1127124" cy="541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/>
              <a:t>label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92759CE-55F8-BFA9-0964-DF50291A77FB}"/>
              </a:ext>
            </a:extLst>
          </p:cNvPr>
          <p:cNvGrpSpPr/>
          <p:nvPr/>
        </p:nvGrpSpPr>
        <p:grpSpPr>
          <a:xfrm>
            <a:off x="4267987" y="2587863"/>
            <a:ext cx="4902482" cy="1166962"/>
            <a:chOff x="3876812" y="4150068"/>
            <a:chExt cx="4902482" cy="116696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DD3CB2-D990-FF71-0ECA-AE5DF2B47F21}"/>
                </a:ext>
              </a:extLst>
            </p:cNvPr>
            <p:cNvSpPr/>
            <p:nvPr/>
          </p:nvSpPr>
          <p:spPr>
            <a:xfrm>
              <a:off x="5644509" y="4279586"/>
              <a:ext cx="1344267" cy="6796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Face detector [1]</a:t>
              </a:r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53E3FA0-AA69-E034-1DF2-64D2766733F6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5096262" y="4619397"/>
              <a:ext cx="5482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C7DFA4BB-B2AD-1C77-D096-A88F4B70ADB6}"/>
                </a:ext>
              </a:extLst>
            </p:cNvPr>
            <p:cNvCxnSpPr>
              <a:cxnSpLocks/>
            </p:cNvCxnSpPr>
            <p:nvPr/>
          </p:nvCxnSpPr>
          <p:spPr>
            <a:xfrm>
              <a:off x="6988776" y="4619397"/>
              <a:ext cx="5482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081910BF-4AA7-513E-10AB-9465BA3CD5CC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5130" t="4576" r="84081" b="83547"/>
            <a:stretch/>
          </p:blipFill>
          <p:spPr>
            <a:xfrm>
              <a:off x="7751119" y="4245672"/>
              <a:ext cx="540000" cy="540000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AC6D4F15-FFD2-FE69-8D86-EA918463D0B5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32501" t="6237" r="56710" b="81887"/>
            <a:stretch/>
          </p:blipFill>
          <p:spPr>
            <a:xfrm>
              <a:off x="7969294" y="4511351"/>
              <a:ext cx="540000" cy="540000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B9873CFF-AAD3-06FA-BB4A-5336277EFDD8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3600" t="51844" r="85611" b="41431"/>
            <a:stretch/>
          </p:blipFill>
          <p:spPr>
            <a:xfrm>
              <a:off x="8239294" y="4777030"/>
              <a:ext cx="540000" cy="540000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58880232-07E4-52AA-5E76-9D9738CD7D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717" b="79567"/>
            <a:stretch/>
          </p:blipFill>
          <p:spPr>
            <a:xfrm>
              <a:off x="3876812" y="4150068"/>
              <a:ext cx="648000" cy="643607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63361903-1D16-6E37-F645-22D8E9FD0B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055" r="50662" b="79567"/>
            <a:stretch/>
          </p:blipFill>
          <p:spPr>
            <a:xfrm>
              <a:off x="4064507" y="4334675"/>
              <a:ext cx="648000" cy="643606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56E2524F-BF5F-A418-0F53-CFA02516A9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42" t="40683" r="75727" b="41431"/>
            <a:stretch/>
          </p:blipFill>
          <p:spPr>
            <a:xfrm>
              <a:off x="4270512" y="4555165"/>
              <a:ext cx="648000" cy="596600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D835244B-07F1-7012-A1F3-72F73BA5713F}"/>
              </a:ext>
            </a:extLst>
          </p:cNvPr>
          <p:cNvSpPr txBox="1"/>
          <p:nvPr/>
        </p:nvSpPr>
        <p:spPr>
          <a:xfrm>
            <a:off x="317500" y="6126762"/>
            <a:ext cx="10642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0">
                <a:effectLst/>
                <a:latin typeface="+mj-lt"/>
              </a:rPr>
              <a:t>[1] Zhang et al., Joint face detection and alignment using multitask cascaded convolutional networks. IEEE Signal Processing Letters, 2016.</a:t>
            </a:r>
            <a:endParaRPr lang="ko-KR" altLang="en-US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589463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Gaze Network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830"/>
          <a:stretch>
            <a:fillRect/>
          </a:stretch>
        </p:blipFill>
        <p:spPr>
          <a:xfrm>
            <a:off x="1092312" y="2634284"/>
            <a:ext cx="4029248" cy="2753579"/>
          </a:xfrm>
          <a:prstGeom prst="rect">
            <a:avLst/>
          </a:prstGeom>
        </p:spPr>
      </p:pic>
      <p:sp>
        <p:nvSpPr>
          <p:cNvPr id="6" name="내용 개체 틀 2"/>
          <p:cNvSpPr txBox="1"/>
          <p:nvPr/>
        </p:nvSpPr>
        <p:spPr>
          <a:xfrm>
            <a:off x="6909802" y="1359607"/>
            <a:ext cx="4109565" cy="54269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/>
              <a:t>FER Network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90122" y="2067397"/>
            <a:ext cx="4109566" cy="4109566"/>
          </a:xfrm>
          <a:prstGeom prst="rect">
            <a:avLst/>
          </a:prstGeom>
        </p:spPr>
      </p:pic>
      <p:sp>
        <p:nvSpPr>
          <p:cNvPr id="12" name="제목 1"/>
          <p:cNvSpPr txBox="1"/>
          <p:nvPr/>
        </p:nvSpPr>
        <p:spPr>
          <a:xfrm>
            <a:off x="469558" y="22692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4800" b="1"/>
              <a:t>Method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25662"/>
            <a:ext cx="10515600" cy="68156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Engagement Network</a:t>
            </a:r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949601" y="2508312"/>
            <a:ext cx="2023306" cy="3466035"/>
            <a:chOff x="4245251" y="1973540"/>
            <a:chExt cx="2023306" cy="3466035"/>
          </a:xfrm>
        </p:grpSpPr>
        <p:sp>
          <p:nvSpPr>
            <p:cNvPr id="8" name="직사각형 7"/>
            <p:cNvSpPr/>
            <p:nvPr/>
          </p:nvSpPr>
          <p:spPr>
            <a:xfrm>
              <a:off x="5792307" y="3135312"/>
              <a:ext cx="476250" cy="10985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fc</a:t>
              </a:r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915176" y="3686703"/>
              <a:ext cx="476250" cy="12916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5401365" y="3686704"/>
              <a:ext cx="3790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270651" y="1973540"/>
              <a:ext cx="18161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/>
                <a:t>Output vector</a:t>
              </a:r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45251" y="5070243"/>
              <a:ext cx="18161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/>
                <a:t>(concatenation)</a:t>
              </a:r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915176" y="2382455"/>
              <a:ext cx="476250" cy="129169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879779" y="2821080"/>
            <a:ext cx="4672527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 altLang="ko-KR" sz="2000"/>
              <a:t>Optimizer</a:t>
            </a:r>
          </a:p>
          <a:p>
            <a:pPr>
              <a:defRPr/>
            </a:pPr>
            <a:r>
              <a:rPr lang="en-US" altLang="ko-KR" sz="2000"/>
              <a:t>   - Adam optimizer</a:t>
            </a:r>
          </a:p>
          <a:p>
            <a:pPr lvl="0">
              <a:defRPr/>
            </a:pPr>
            <a:endParaRPr lang="en-US" altLang="ko-KR" sz="2000"/>
          </a:p>
          <a:p>
            <a:pPr marL="285750" indent="-285750">
              <a:buFont typeface="Arial"/>
              <a:buChar char="•"/>
              <a:defRPr/>
            </a:pPr>
            <a:r>
              <a:rPr lang="en-US" altLang="ko-KR" sz="2000"/>
              <a:t>Loss function </a:t>
            </a:r>
          </a:p>
          <a:p>
            <a:pPr lvl="0">
              <a:defRPr/>
            </a:pPr>
            <a:r>
              <a:rPr lang="ko-KR" altLang="en-US"/>
              <a:t> </a:t>
            </a:r>
            <a:r>
              <a:rPr lang="en-US" altLang="ko-KR"/>
              <a:t>  -</a:t>
            </a:r>
            <a:r>
              <a:rPr lang="ko-KR" altLang="en-US"/>
              <a:t> </a:t>
            </a:r>
            <a:r>
              <a:rPr lang="en-US" altLang="ko-KR"/>
              <a:t>Cross Entropy loss</a:t>
            </a:r>
          </a:p>
          <a:p>
            <a:pPr lvl="0">
              <a:defRPr/>
            </a:pPr>
            <a:endParaRPr lang="en-US" altLang="ko-KR"/>
          </a:p>
          <a:p>
            <a:pPr marL="285750" indent="-285750">
              <a:buFont typeface="Arial"/>
              <a:buChar char="•"/>
              <a:defRPr/>
            </a:pPr>
            <a:r>
              <a:rPr lang="en-US" altLang="ko-KR" sz="2000"/>
              <a:t>Regularization</a:t>
            </a:r>
          </a:p>
          <a:p>
            <a:pPr>
              <a:defRPr/>
            </a:pPr>
            <a:r>
              <a:rPr lang="en-US" altLang="ko-KR" sz="2000"/>
              <a:t>   </a:t>
            </a:r>
            <a:r>
              <a:rPr lang="en-US" altLang="ko-KR"/>
              <a:t>- L2 Regularization</a:t>
            </a:r>
          </a:p>
          <a:p>
            <a:pPr lvl="0">
              <a:defRPr/>
            </a:pPr>
            <a:r>
              <a:rPr lang="en-US" altLang="ko-KR"/>
              <a:t>   </a:t>
            </a:r>
            <a:endParaRPr lang="en-US" altLang="ko-KR" sz="2000"/>
          </a:p>
        </p:txBody>
      </p:sp>
      <p:sp>
        <p:nvSpPr>
          <p:cNvPr id="4" name="TextBox 3"/>
          <p:cNvSpPr txBox="1"/>
          <p:nvPr/>
        </p:nvSpPr>
        <p:spPr>
          <a:xfrm>
            <a:off x="5618865" y="3941360"/>
            <a:ext cx="1186248" cy="571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b="1"/>
              <a:t>집중도 </a:t>
            </a:r>
          </a:p>
          <a:p>
            <a:pPr lvl="0">
              <a:defRPr/>
            </a:pPr>
            <a:r>
              <a:rPr lang="en-US" altLang="ko-KR" sz="1600" b="1"/>
              <a:t>level(0-3)</a:t>
            </a:r>
            <a:endParaRPr lang="ko-KR" altLang="en-US" b="1"/>
          </a:p>
        </p:txBody>
      </p:sp>
      <p:sp>
        <p:nvSpPr>
          <p:cNvPr id="20" name="제목 1"/>
          <p:cNvSpPr txBox="1"/>
          <p:nvPr/>
        </p:nvSpPr>
        <p:spPr>
          <a:xfrm>
            <a:off x="511297" y="244096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4800" b="1"/>
              <a:t>Method</a:t>
            </a:r>
            <a:endParaRPr lang="ko-KR" altLang="en-US" sz="4800" b="1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268842" y="4219359"/>
            <a:ext cx="336829" cy="21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973734" y="4224790"/>
            <a:ext cx="3790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785965" y="3676713"/>
            <a:ext cx="476250" cy="10985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fc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404964" y="4228104"/>
            <a:ext cx="3790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3359422" y="3939544"/>
            <a:ext cx="1045600" cy="5330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ReLU</a:t>
            </a:r>
          </a:p>
          <a:p>
            <a:pPr algn="ctr">
              <a:defRPr/>
            </a:pPr>
            <a:endParaRPr kumimoji="1" lang="ko-Kore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8B340E9-4FE9-3CCE-846B-5445DA5DB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692"/>
            <a:ext cx="10515600" cy="4589463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Learning rate</a:t>
            </a:r>
            <a:r>
              <a:rPr lang="ko-KR" altLang="en-US"/>
              <a:t>에 따른 성능 변화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20" name="제목 1"/>
          <p:cNvSpPr txBox="1"/>
          <p:nvPr/>
        </p:nvSpPr>
        <p:spPr>
          <a:xfrm>
            <a:off x="511297" y="244096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4800" b="1"/>
              <a:t>Experimental result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300DB33-F329-5CD8-B9E1-346A5AFAF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80414"/>
              </p:ext>
            </p:extLst>
          </p:nvPr>
        </p:nvGraphicFramePr>
        <p:xfrm>
          <a:off x="2032000" y="520047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11603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77087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72724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05939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lr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1e-4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3e-4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1e-3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389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Ours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1.562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34.375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55.469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129645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26FE5F8B-5785-F061-04F4-EBE20BBE89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753" y="2340756"/>
            <a:ext cx="4827650" cy="253604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50024B8-D20B-4430-7723-B2EBFD0D06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0756"/>
            <a:ext cx="4827650" cy="25360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679645" y="1457584"/>
            <a:ext cx="5945829" cy="388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endParaRPr lang="en-US" altLang="ko-KR" sz="2000"/>
          </a:p>
        </p:txBody>
      </p:sp>
      <p:sp>
        <p:nvSpPr>
          <p:cNvPr id="20" name="제목 1"/>
          <p:cNvSpPr txBox="1"/>
          <p:nvPr/>
        </p:nvSpPr>
        <p:spPr>
          <a:xfrm>
            <a:off x="511297" y="244096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4800" b="1"/>
              <a:t>Conclusion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EF26C0D-2ADD-1032-2034-C40217E8F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292"/>
            <a:ext cx="10668000" cy="479410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결론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Weight initialization</a:t>
            </a:r>
            <a:r>
              <a:rPr lang="ko-KR" altLang="en-US"/>
              <a:t>에 따른 성능의 변화 폭이 큼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Learning rate</a:t>
            </a:r>
            <a:r>
              <a:rPr lang="ko-KR" altLang="en-US"/>
              <a:t>가 </a:t>
            </a:r>
            <a:r>
              <a:rPr lang="en-US" altLang="ko-KR"/>
              <a:t>1e-3</a:t>
            </a:r>
            <a:r>
              <a:rPr lang="ko-KR" altLang="en-US"/>
              <a:t>일때 가장 좋은 성능인 정확도 </a:t>
            </a:r>
            <a:r>
              <a:rPr lang="en-US" altLang="ko-KR"/>
              <a:t>55.469%</a:t>
            </a:r>
            <a:r>
              <a:rPr lang="ko-KR" altLang="en-US"/>
              <a:t>를 얻었음</a:t>
            </a:r>
            <a:endParaRPr lang="en-US" altLang="ko-KR"/>
          </a:p>
          <a:p>
            <a:pPr marL="457200" lvl="1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아쉬운점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DaiSEE </a:t>
            </a:r>
            <a:r>
              <a:rPr lang="ko-KR" altLang="en-US"/>
              <a:t>전체 </a:t>
            </a:r>
            <a:r>
              <a:rPr lang="en-US" altLang="ko-KR"/>
              <a:t>train dataset</a:t>
            </a:r>
            <a:r>
              <a:rPr lang="ko-KR" altLang="en-US"/>
              <a:t>으로 훈련하면 더 나은 성능이 나올 것으로 기대됨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Weight initialization </a:t>
            </a:r>
            <a:r>
              <a:rPr lang="ko-KR" altLang="en-US"/>
              <a:t>기법을 적용하면 더 안정적으로 학습이 될 것으로 예상됨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679645" y="1457584"/>
            <a:ext cx="5945829" cy="388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endParaRPr lang="en-US" altLang="ko-KR" sz="2000"/>
          </a:p>
        </p:txBody>
      </p:sp>
      <p:sp>
        <p:nvSpPr>
          <p:cNvPr id="20" name="제목 1"/>
          <p:cNvSpPr txBox="1"/>
          <p:nvPr/>
        </p:nvSpPr>
        <p:spPr>
          <a:xfrm>
            <a:off x="511297" y="244096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4800" b="1"/>
              <a:t>Role distribution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EF26C0D-2ADD-1032-2034-C40217E8F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6292"/>
            <a:ext cx="10668000" cy="4794108"/>
          </a:xfrm>
        </p:spPr>
        <p:txBody>
          <a:bodyPr/>
          <a:lstStyle/>
          <a:p>
            <a:pPr marL="457200" lvl="1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Dataset preprocessing – </a:t>
            </a:r>
            <a:r>
              <a:rPr lang="ko-KR" altLang="en-US"/>
              <a:t>김희제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Custom dataset </a:t>
            </a:r>
            <a:r>
              <a:rPr lang="ko-KR" altLang="en-US"/>
              <a:t>및 </a:t>
            </a:r>
            <a:r>
              <a:rPr lang="en-US" altLang="ko-KR"/>
              <a:t>dataloader </a:t>
            </a:r>
            <a:r>
              <a:rPr lang="ko-KR" altLang="en-US"/>
              <a:t>구현</a:t>
            </a:r>
            <a:r>
              <a:rPr lang="en-US" altLang="ko-KR"/>
              <a:t> - </a:t>
            </a:r>
            <a:r>
              <a:rPr lang="ko-KR" altLang="en-US"/>
              <a:t>이채연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Model training – </a:t>
            </a:r>
            <a:r>
              <a:rPr lang="ko-KR" altLang="en-US"/>
              <a:t>유다훈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Model evaluation</a:t>
            </a:r>
            <a:r>
              <a:rPr lang="ko-KR" altLang="en-US"/>
              <a:t> </a:t>
            </a:r>
            <a:r>
              <a:rPr lang="en-US" altLang="ko-KR"/>
              <a:t>– </a:t>
            </a:r>
            <a:r>
              <a:rPr lang="ko-KR" altLang="en-US"/>
              <a:t>김희제</a:t>
            </a:r>
            <a:r>
              <a:rPr lang="en-US" altLang="ko-KR"/>
              <a:t>, </a:t>
            </a:r>
            <a:r>
              <a:rPr lang="ko-KR" altLang="en-US"/>
              <a:t>유다훈</a:t>
            </a:r>
            <a:r>
              <a:rPr lang="en-US" altLang="ko-KR"/>
              <a:t>, </a:t>
            </a:r>
            <a:r>
              <a:rPr lang="ko-KR" altLang="en-US"/>
              <a:t>이채연</a:t>
            </a:r>
            <a:r>
              <a:rPr lang="en-US" altLang="ko-KR"/>
              <a:t> </a:t>
            </a:r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91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296</Words>
  <Application>Microsoft Office PowerPoint</Application>
  <PresentationFormat>와이드스크린</PresentationFormat>
  <Paragraphs>85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시선 추정 및 감정 인식 기반  집중도 예측 DNN</vt:lpstr>
      <vt:lpstr>Intro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시선 추정 및 감정 인식 기반  집중도 예측 DNN</dc:title>
  <dc:creator>Lim Sohwi</dc:creator>
  <cp:lastModifiedBy>이 승훈</cp:lastModifiedBy>
  <cp:revision>47</cp:revision>
  <dcterms:created xsi:type="dcterms:W3CDTF">2022-04-02T12:20:04Z</dcterms:created>
  <dcterms:modified xsi:type="dcterms:W3CDTF">2022-06-16T17:22:17Z</dcterms:modified>
  <cp:version>1000.0000.01</cp:version>
</cp:coreProperties>
</file>