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F41-6145-4445-921A-C63F1B7800B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F42F-EFE7-42E5-B00D-23D684A5A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0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F41-6145-4445-921A-C63F1B7800B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F42F-EFE7-42E5-B00D-23D684A5A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6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F41-6145-4445-921A-C63F1B7800B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F42F-EFE7-42E5-B00D-23D684A5A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9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471138" y="556260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0EDE05-C835-48E0-A571-5451096FD65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94850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F41-6145-4445-921A-C63F1B7800B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F42F-EFE7-42E5-B00D-23D684A5A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F41-6145-4445-921A-C63F1B7800B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F42F-EFE7-42E5-B00D-23D684A5A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5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F41-6145-4445-921A-C63F1B7800B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F42F-EFE7-42E5-B00D-23D684A5A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5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F41-6145-4445-921A-C63F1B7800B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F42F-EFE7-42E5-B00D-23D684A5A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87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F41-6145-4445-921A-C63F1B7800B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F42F-EFE7-42E5-B00D-23D684A5A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4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F41-6145-4445-921A-C63F1B7800B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F42F-EFE7-42E5-B00D-23D684A5A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9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F41-6145-4445-921A-C63F1B7800B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F42F-EFE7-42E5-B00D-23D684A5A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6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F41-6145-4445-921A-C63F1B7800B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F42F-EFE7-42E5-B00D-23D684A5A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2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BFF41-6145-4445-921A-C63F1B7800B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9F42F-EFE7-42E5-B00D-23D684A5A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20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5126990" h="3081654">
                <a:moveTo>
                  <a:pt x="0" y="3081528"/>
                </a:moveTo>
                <a:lnTo>
                  <a:pt x="5126736" y="3081528"/>
                </a:lnTo>
                <a:lnTo>
                  <a:pt x="5126736" y="0"/>
                </a:lnTo>
                <a:lnTo>
                  <a:pt x="0" y="0"/>
                </a:lnTo>
                <a:lnTo>
                  <a:pt x="0" y="3081528"/>
                </a:lnTo>
                <a:close/>
              </a:path>
            </a:pathLst>
          </a:custGeom>
          <a:solidFill>
            <a:schemeClr val="tx2">
              <a:lumMod val="75000"/>
              <a:alpha val="80000"/>
            </a:schemeClr>
          </a:solid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819400" y="2851785"/>
            <a:ext cx="67056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200" b="1">
                <a:solidFill>
                  <a:schemeClr val="bg1"/>
                </a:solidFill>
              </a:rPr>
              <a:t>문자열의 비밀</a:t>
            </a:r>
          </a:p>
        </p:txBody>
      </p:sp>
    </p:spTree>
    <p:extLst>
      <p:ext uri="{BB962C8B-B14F-4D97-AF65-F5344CB8AC3E}">
        <p14:creationId xmlns:p14="http://schemas.microsoft.com/office/powerpoint/2010/main" val="58110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5126990" h="3081654">
                <a:moveTo>
                  <a:pt x="0" y="3081528"/>
                </a:moveTo>
                <a:lnTo>
                  <a:pt x="5126736" y="3081528"/>
                </a:lnTo>
                <a:lnTo>
                  <a:pt x="5126736" y="0"/>
                </a:lnTo>
                <a:lnTo>
                  <a:pt x="0" y="0"/>
                </a:lnTo>
                <a:lnTo>
                  <a:pt x="0" y="3081528"/>
                </a:lnTo>
                <a:close/>
              </a:path>
            </a:pathLst>
          </a:custGeom>
          <a:solidFill>
            <a:schemeClr val="tx2">
              <a:lumMod val="75000"/>
              <a:alpha val="80000"/>
            </a:schemeClr>
          </a:solid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819400" y="2851785"/>
            <a:ext cx="67056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200" b="1">
                <a:solidFill>
                  <a:schemeClr val="bg1"/>
                </a:solidFill>
              </a:rPr>
              <a:t>문자열 함수</a:t>
            </a:r>
          </a:p>
        </p:txBody>
      </p:sp>
    </p:spTree>
    <p:extLst>
      <p:ext uri="{BB962C8B-B14F-4D97-AF65-F5344CB8AC3E}">
        <p14:creationId xmlns:p14="http://schemas.microsoft.com/office/powerpoint/2010/main" val="67392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문자열 자르기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946089" y="1606347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288989" y="1505381"/>
            <a:ext cx="32480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en-US" altLang="ko-KR" sz="2300" b="1">
                <a:ln w="0"/>
                <a:latin typeface="+mn-ea"/>
              </a:rPr>
              <a:t>split !!</a:t>
            </a:r>
            <a:endParaRPr lang="en-US" altLang="ko-KR" sz="2300" b="1">
              <a:latin typeface="+mn-ea"/>
            </a:endParaRPr>
          </a:p>
        </p:txBody>
      </p:sp>
      <p:cxnSp>
        <p:nvCxnSpPr>
          <p:cNvPr id="318" name="직선 연결선 32"/>
          <p:cNvCxnSpPr/>
          <p:nvPr/>
        </p:nvCxnSpPr>
        <p:spPr>
          <a:xfrm flipH="1">
            <a:off x="2362200" y="2267381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3"/>
          <p:cNvSpPr txBox="1"/>
          <p:nvPr/>
        </p:nvSpPr>
        <p:spPr>
          <a:xfrm>
            <a:off x="3113524" y="2067356"/>
            <a:ext cx="6563877" cy="415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rgbClr val="FF0000"/>
                </a:solidFill>
                <a:latin typeface="맑은 고딕"/>
              </a:rPr>
              <a:t>특정 패턴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이 있는 자료를 처리할 때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,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 주로 사용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!</a:t>
            </a:r>
          </a:p>
        </p:txBody>
      </p:sp>
      <p:grpSp>
        <p:nvGrpSpPr>
          <p:cNvPr id="321" name="그룹 320"/>
          <p:cNvGrpSpPr/>
          <p:nvPr/>
        </p:nvGrpSpPr>
        <p:grpSpPr>
          <a:xfrm>
            <a:off x="2209800" y="2787230"/>
            <a:ext cx="7391400" cy="1556170"/>
            <a:chOff x="1066800" y="3667125"/>
            <a:chExt cx="7391400" cy="1556170"/>
          </a:xfrm>
        </p:grpSpPr>
        <p:sp>
          <p:nvSpPr>
            <p:cNvPr id="322" name="직사각형 3"/>
            <p:cNvSpPr/>
            <p:nvPr/>
          </p:nvSpPr>
          <p:spPr>
            <a:xfrm>
              <a:off x="1235261" y="3810000"/>
              <a:ext cx="6841939" cy="64155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defRPr/>
              </a:pPr>
              <a:r>
                <a:rPr lang="ko-KR" altLang="en-US" sz="3600" b="1">
                  <a:ln w="0"/>
                  <a:latin typeface="+mn-ea"/>
                </a:rPr>
                <a:t>문자열</a:t>
              </a:r>
              <a:r>
                <a:rPr lang="en-US" altLang="ko-KR" sz="3600" b="1">
                  <a:ln w="0"/>
                  <a:latin typeface="+mn-ea"/>
                </a:rPr>
                <a:t>.split(</a:t>
              </a:r>
              <a:r>
                <a:rPr lang="ko-KR" altLang="en-US" sz="3600" b="1">
                  <a:ln w="0"/>
                  <a:solidFill>
                    <a:srgbClr val="FF0000"/>
                  </a:solidFill>
                  <a:latin typeface="+mn-ea"/>
                </a:rPr>
                <a:t>문자</a:t>
              </a:r>
              <a:r>
                <a:rPr lang="en-US" altLang="ko-KR" sz="3600" b="1">
                  <a:ln w="0"/>
                  <a:latin typeface="+mn-ea"/>
                </a:rPr>
                <a:t>)</a:t>
              </a:r>
              <a:endParaRPr lang="en-US" altLang="ko-KR" sz="3600" b="1">
                <a:latin typeface="+mn-ea"/>
              </a:endParaRPr>
            </a:p>
          </p:txBody>
        </p:sp>
        <p:sp>
          <p:nvSpPr>
            <p:cNvPr id="323" name="TextBox 33"/>
            <p:cNvSpPr txBox="1"/>
            <p:nvPr/>
          </p:nvSpPr>
          <p:spPr>
            <a:xfrm>
              <a:off x="1165290" y="4810125"/>
              <a:ext cx="6988110" cy="4131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100" b="1">
                  <a:solidFill>
                    <a:schemeClr val="dk1"/>
                  </a:solidFill>
                  <a:latin typeface="맑은 고딕"/>
                </a:rPr>
                <a:t>문자열을 </a:t>
              </a:r>
              <a:r>
                <a:rPr lang="ko-KR" altLang="en-US" sz="2100" b="1">
                  <a:solidFill>
                    <a:srgbClr val="FF0000"/>
                  </a:solidFill>
                  <a:latin typeface="맑은 고딕"/>
                </a:rPr>
                <a:t>특정문자</a:t>
              </a:r>
              <a:r>
                <a:rPr lang="ko-KR" altLang="en-US" sz="2100" b="1">
                  <a:solidFill>
                    <a:schemeClr val="dk1"/>
                  </a:solidFill>
                  <a:latin typeface="맑은 고딕"/>
                </a:rPr>
                <a:t>를 기준으로 자른다</a:t>
              </a:r>
              <a:r>
                <a:rPr lang="en-US" altLang="ko-KR" sz="2100" b="1">
                  <a:solidFill>
                    <a:schemeClr val="dk1"/>
                  </a:solidFill>
                  <a:latin typeface="맑은 고딕"/>
                </a:rPr>
                <a:t>!</a:t>
              </a:r>
              <a:r>
                <a:rPr lang="ko-KR" altLang="en-US" sz="2100" b="1">
                  <a:solidFill>
                    <a:schemeClr val="dk1"/>
                  </a:solidFill>
                  <a:latin typeface="맑은 고딕"/>
                </a:rPr>
                <a:t> </a:t>
              </a:r>
              <a:r>
                <a:rPr lang="ko-KR" altLang="en-US" sz="2100" b="1">
                  <a:solidFill>
                    <a:srgbClr val="FF0000"/>
                  </a:solidFill>
                  <a:latin typeface="맑은 고딕"/>
                </a:rPr>
                <a:t>반환 </a:t>
              </a:r>
              <a:r>
                <a:rPr lang="en-US" altLang="ko-KR" sz="2100" b="1">
                  <a:solidFill>
                    <a:srgbClr val="FF0000"/>
                  </a:solidFill>
                  <a:latin typeface="맑은 고딕"/>
                </a:rPr>
                <a:t>:</a:t>
              </a:r>
              <a:r>
                <a:rPr lang="ko-KR" altLang="en-US" sz="2100" b="1">
                  <a:solidFill>
                    <a:srgbClr val="FF0000"/>
                  </a:solidFill>
                  <a:latin typeface="맑은 고딕"/>
                </a:rPr>
                <a:t> 리스트</a:t>
              </a:r>
              <a:r>
                <a:rPr lang="en-US" altLang="ko-KR" sz="2100" b="1">
                  <a:solidFill>
                    <a:srgbClr val="FF0000"/>
                  </a:solidFill>
                  <a:latin typeface="맑은 고딕"/>
                </a:rPr>
                <a:t>!!</a:t>
              </a:r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1066800" y="3667125"/>
              <a:ext cx="7391400" cy="942975"/>
            </a:xfrm>
            <a:prstGeom prst="rect">
              <a:avLst/>
            </a:prstGeom>
            <a:noFill/>
            <a:ln w="5715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120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 animBg="1"/>
      <p:bldP spid="3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문자열 </a:t>
            </a:r>
            <a:r>
              <a:rPr lang="en-US" altLang="ko-KR" b="1">
                <a:latin typeface="+mn-ea"/>
              </a:rPr>
              <a:t>replace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2092513" y="2047660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435412" y="1946694"/>
            <a:ext cx="5864412" cy="4423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>
                <a:ln w="0"/>
                <a:latin typeface="+mn-ea"/>
              </a:rPr>
              <a:t>문자열</a:t>
            </a:r>
            <a:r>
              <a:rPr lang="en-US" altLang="ko-KR" sz="2300" b="1">
                <a:ln w="0"/>
                <a:latin typeface="+mn-ea"/>
              </a:rPr>
              <a:t>.replace(A,B)</a:t>
            </a:r>
            <a:endParaRPr lang="en-US" altLang="ko-KR" sz="2300" b="1">
              <a:latin typeface="+mn-ea"/>
            </a:endParaRPr>
          </a:p>
        </p:txBody>
      </p:sp>
      <p:cxnSp>
        <p:nvCxnSpPr>
          <p:cNvPr id="318" name="직선 연결선 32"/>
          <p:cNvCxnSpPr/>
          <p:nvPr/>
        </p:nvCxnSpPr>
        <p:spPr>
          <a:xfrm flipH="1">
            <a:off x="2244912" y="2876766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3"/>
          <p:cNvSpPr txBox="1"/>
          <p:nvPr/>
        </p:nvSpPr>
        <p:spPr>
          <a:xfrm>
            <a:off x="2996236" y="2676742"/>
            <a:ext cx="7290765" cy="413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문자열 안의 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A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 를 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B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 로 바꿔서 문자열 반환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!</a:t>
            </a:r>
          </a:p>
        </p:txBody>
      </p:sp>
      <p:sp>
        <p:nvSpPr>
          <p:cNvPr id="327" name="직사각형 3"/>
          <p:cNvSpPr/>
          <p:nvPr/>
        </p:nvSpPr>
        <p:spPr>
          <a:xfrm>
            <a:off x="2743200" y="3699510"/>
            <a:ext cx="6705601" cy="643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3600" b="1">
                <a:ln w="0"/>
                <a:latin typeface="+mn-ea"/>
              </a:rPr>
              <a:t>a = </a:t>
            </a:r>
            <a:r>
              <a:rPr lang="en-US" altLang="ko-KR" sz="3600" b="1">
                <a:ln w="0"/>
                <a:solidFill>
                  <a:srgbClr val="FF0000"/>
                </a:solidFill>
                <a:latin typeface="+mn-ea"/>
              </a:rPr>
              <a:t>‘hello’</a:t>
            </a:r>
            <a:r>
              <a:rPr lang="en-US" altLang="ko-KR" sz="3600" b="1">
                <a:ln w="0"/>
                <a:latin typeface="+mn-ea"/>
              </a:rPr>
              <a:t>.replace(’l’,’p’)</a:t>
            </a:r>
            <a:endParaRPr lang="en-US" altLang="ko-KR" sz="36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03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 animBg="1"/>
      <p:bldP spid="319" grpId="0" animBg="1"/>
      <p:bldP spid="3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문자열 </a:t>
            </a:r>
            <a:r>
              <a:rPr lang="en-US" altLang="ko-KR" b="1">
                <a:latin typeface="+mn-ea"/>
              </a:rPr>
              <a:t>count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981201" y="1929766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324100" y="1828800"/>
            <a:ext cx="5864412" cy="4423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>
                <a:ln w="0"/>
                <a:latin typeface="+mn-ea"/>
              </a:rPr>
              <a:t>문자열</a:t>
            </a:r>
            <a:r>
              <a:rPr lang="en-US" altLang="ko-KR" sz="2300" b="1">
                <a:ln w="0"/>
                <a:latin typeface="+mn-ea"/>
              </a:rPr>
              <a:t>.count(A)</a:t>
            </a:r>
            <a:endParaRPr lang="en-US" altLang="ko-KR" sz="2300" b="1">
              <a:latin typeface="+mn-ea"/>
            </a:endParaRPr>
          </a:p>
        </p:txBody>
      </p:sp>
      <p:cxnSp>
        <p:nvCxnSpPr>
          <p:cNvPr id="318" name="직선 연결선 32"/>
          <p:cNvCxnSpPr/>
          <p:nvPr/>
        </p:nvCxnSpPr>
        <p:spPr>
          <a:xfrm flipH="1">
            <a:off x="2133600" y="2758872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3"/>
          <p:cNvSpPr txBox="1"/>
          <p:nvPr/>
        </p:nvSpPr>
        <p:spPr>
          <a:xfrm>
            <a:off x="2884924" y="2558848"/>
            <a:ext cx="7290765" cy="413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문자열 안의 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A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 의 개수를 반환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!</a:t>
            </a:r>
          </a:p>
        </p:txBody>
      </p:sp>
      <p:sp>
        <p:nvSpPr>
          <p:cNvPr id="327" name="직사각형 3"/>
          <p:cNvSpPr/>
          <p:nvPr/>
        </p:nvSpPr>
        <p:spPr>
          <a:xfrm>
            <a:off x="2743200" y="3429000"/>
            <a:ext cx="6705601" cy="643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3600" b="1">
                <a:ln w="0"/>
                <a:latin typeface="+mn-ea"/>
              </a:rPr>
              <a:t>a = </a:t>
            </a:r>
            <a:r>
              <a:rPr lang="en-US" altLang="ko-KR" sz="3600" b="1">
                <a:ln w="0"/>
                <a:solidFill>
                  <a:srgbClr val="FF0000"/>
                </a:solidFill>
                <a:latin typeface="+mn-ea"/>
              </a:rPr>
              <a:t>‘hello’</a:t>
            </a:r>
            <a:r>
              <a:rPr lang="en-US" altLang="ko-KR" sz="3600" b="1">
                <a:ln w="0"/>
                <a:latin typeface="+mn-ea"/>
              </a:rPr>
              <a:t>.count(’l’)</a:t>
            </a:r>
            <a:endParaRPr lang="en-US" altLang="ko-KR" sz="36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462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 animBg="1"/>
      <p:bldP spid="319" grpId="0" animBg="1"/>
      <p:bldP spid="3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문자열 </a:t>
            </a:r>
            <a:r>
              <a:rPr lang="en-US" altLang="ko-KR" b="1">
                <a:latin typeface="+mn-ea"/>
              </a:rPr>
              <a:t>strip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981201" y="2276476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324100" y="2175510"/>
            <a:ext cx="5864412" cy="4423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>
                <a:ln w="0"/>
                <a:latin typeface="+mn-ea"/>
              </a:rPr>
              <a:t>문자열</a:t>
            </a:r>
            <a:r>
              <a:rPr lang="en-US" altLang="ko-KR" sz="2300" b="1">
                <a:ln w="0"/>
                <a:latin typeface="+mn-ea"/>
              </a:rPr>
              <a:t>.strip()</a:t>
            </a:r>
            <a:endParaRPr lang="en-US" altLang="ko-KR" sz="2300" b="1">
              <a:latin typeface="+mn-ea"/>
            </a:endParaRPr>
          </a:p>
        </p:txBody>
      </p:sp>
      <p:cxnSp>
        <p:nvCxnSpPr>
          <p:cNvPr id="318" name="직선 연결선 32"/>
          <p:cNvCxnSpPr/>
          <p:nvPr/>
        </p:nvCxnSpPr>
        <p:spPr>
          <a:xfrm flipH="1">
            <a:off x="2133600" y="3105582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3"/>
          <p:cNvSpPr txBox="1"/>
          <p:nvPr/>
        </p:nvSpPr>
        <p:spPr>
          <a:xfrm>
            <a:off x="2884924" y="2905558"/>
            <a:ext cx="7290765" cy="413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문자열의 양쪽 공백 제거</a:t>
            </a:r>
          </a:p>
        </p:txBody>
      </p:sp>
      <p:sp>
        <p:nvSpPr>
          <p:cNvPr id="327" name="직사각형 3"/>
          <p:cNvSpPr/>
          <p:nvPr/>
        </p:nvSpPr>
        <p:spPr>
          <a:xfrm>
            <a:off x="2743200" y="3699510"/>
            <a:ext cx="6705601" cy="643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3600" b="1">
                <a:ln w="0"/>
                <a:latin typeface="+mn-ea"/>
              </a:rPr>
              <a:t>a = </a:t>
            </a:r>
            <a:r>
              <a:rPr lang="en-US" altLang="ko-KR" sz="3600" b="1">
                <a:ln w="0"/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3600" b="1">
                <a:ln w="0"/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3600" b="1">
                <a:ln w="0"/>
                <a:solidFill>
                  <a:srgbClr val="FF0000"/>
                </a:solidFill>
                <a:latin typeface="+mn-ea"/>
              </a:rPr>
              <a:t>hello</a:t>
            </a:r>
            <a:r>
              <a:rPr lang="ko-KR" altLang="en-US" sz="3600" b="1">
                <a:ln w="0"/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ko-KR" sz="3600" b="1">
                <a:ln w="0"/>
                <a:solidFill>
                  <a:srgbClr val="FF0000"/>
                </a:solidFill>
                <a:latin typeface="+mn-ea"/>
              </a:rPr>
              <a:t>’</a:t>
            </a:r>
            <a:r>
              <a:rPr lang="en-US" altLang="ko-KR" sz="3600" b="1">
                <a:ln w="0"/>
                <a:latin typeface="+mn-ea"/>
              </a:rPr>
              <a:t>.strip()</a:t>
            </a:r>
            <a:endParaRPr lang="en-US" altLang="ko-KR" sz="36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160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 animBg="1"/>
      <p:bldP spid="319" grpId="0" animBg="1"/>
      <p:bldP spid="3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문자열 대문자 전환</a:t>
            </a:r>
            <a:r>
              <a:rPr lang="en-US" altLang="ko-KR" b="1">
                <a:latin typeface="+mn-ea"/>
              </a:rPr>
              <a:t>,</a:t>
            </a:r>
            <a:r>
              <a:rPr lang="ko-KR" altLang="en-US" b="1">
                <a:latin typeface="+mn-ea"/>
              </a:rPr>
              <a:t> 소문자 전환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981200" y="1648867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324099" y="1547901"/>
            <a:ext cx="5864412" cy="4423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>
                <a:ln w="0"/>
                <a:latin typeface="+mn-ea"/>
              </a:rPr>
              <a:t>문자열</a:t>
            </a:r>
            <a:r>
              <a:rPr lang="en-US" altLang="ko-KR" sz="2300" b="1">
                <a:ln w="0"/>
                <a:latin typeface="+mn-ea"/>
              </a:rPr>
              <a:t>.upper()</a:t>
            </a:r>
            <a:endParaRPr lang="en-US" altLang="ko-KR" sz="2300" b="1">
              <a:latin typeface="+mn-ea"/>
            </a:endParaRPr>
          </a:p>
        </p:txBody>
      </p:sp>
      <p:cxnSp>
        <p:nvCxnSpPr>
          <p:cNvPr id="318" name="직선 연결선 32"/>
          <p:cNvCxnSpPr/>
          <p:nvPr/>
        </p:nvCxnSpPr>
        <p:spPr>
          <a:xfrm flipH="1">
            <a:off x="2133599" y="2342718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3"/>
          <p:cNvSpPr txBox="1"/>
          <p:nvPr/>
        </p:nvSpPr>
        <p:spPr>
          <a:xfrm>
            <a:off x="2884923" y="2133600"/>
            <a:ext cx="7290765" cy="415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모든 글자 대문자로</a:t>
            </a:r>
          </a:p>
        </p:txBody>
      </p:sp>
      <p:sp>
        <p:nvSpPr>
          <p:cNvPr id="327" name="직사각형 3"/>
          <p:cNvSpPr/>
          <p:nvPr/>
        </p:nvSpPr>
        <p:spPr>
          <a:xfrm>
            <a:off x="2743200" y="2641803"/>
            <a:ext cx="6705601" cy="643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3600" b="1">
                <a:ln w="0"/>
                <a:latin typeface="+mn-ea"/>
              </a:rPr>
              <a:t>a = </a:t>
            </a:r>
            <a:r>
              <a:rPr lang="en-US" altLang="ko-KR" sz="3600" b="1">
                <a:ln w="0"/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3600" b="1">
                <a:ln w="0"/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3600" b="1">
                <a:ln w="0"/>
                <a:solidFill>
                  <a:srgbClr val="FF0000"/>
                </a:solidFill>
                <a:latin typeface="+mn-ea"/>
              </a:rPr>
              <a:t>hello</a:t>
            </a:r>
            <a:r>
              <a:rPr lang="ko-KR" altLang="en-US" sz="3600" b="1">
                <a:ln w="0"/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ko-KR" sz="3600" b="1">
                <a:ln w="0"/>
                <a:solidFill>
                  <a:srgbClr val="FF0000"/>
                </a:solidFill>
                <a:latin typeface="+mn-ea"/>
              </a:rPr>
              <a:t>’</a:t>
            </a:r>
            <a:r>
              <a:rPr lang="en-US" altLang="ko-KR" sz="3600" b="1">
                <a:ln w="0"/>
                <a:latin typeface="+mn-ea"/>
              </a:rPr>
              <a:t>.upper()</a:t>
            </a:r>
            <a:endParaRPr lang="en-US" altLang="ko-KR" sz="3600" b="1">
              <a:latin typeface="+mn-ea"/>
            </a:endParaRPr>
          </a:p>
        </p:txBody>
      </p:sp>
      <p:sp>
        <p:nvSpPr>
          <p:cNvPr id="332" name="직사각형 35"/>
          <p:cNvSpPr/>
          <p:nvPr/>
        </p:nvSpPr>
        <p:spPr>
          <a:xfrm>
            <a:off x="1981201" y="3920059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333" name="직사각형 3"/>
          <p:cNvSpPr/>
          <p:nvPr/>
        </p:nvSpPr>
        <p:spPr>
          <a:xfrm>
            <a:off x="2324100" y="3819093"/>
            <a:ext cx="5864412" cy="4423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>
                <a:ln w="0"/>
                <a:latin typeface="+mn-ea"/>
              </a:rPr>
              <a:t>문자열</a:t>
            </a:r>
            <a:r>
              <a:rPr lang="en-US" altLang="ko-KR" sz="2300" b="1">
                <a:ln w="0"/>
                <a:latin typeface="+mn-ea"/>
              </a:rPr>
              <a:t>.lower()</a:t>
            </a:r>
            <a:endParaRPr lang="en-US" altLang="ko-KR" sz="2300" b="1">
              <a:latin typeface="+mn-ea"/>
            </a:endParaRPr>
          </a:p>
        </p:txBody>
      </p:sp>
      <p:cxnSp>
        <p:nvCxnSpPr>
          <p:cNvPr id="334" name="직선 연결선 32"/>
          <p:cNvCxnSpPr/>
          <p:nvPr/>
        </p:nvCxnSpPr>
        <p:spPr>
          <a:xfrm flipH="1">
            <a:off x="2133600" y="4613910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"/>
          <p:cNvSpPr txBox="1"/>
          <p:nvPr/>
        </p:nvSpPr>
        <p:spPr>
          <a:xfrm>
            <a:off x="2884924" y="4404792"/>
            <a:ext cx="7290765" cy="415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모든 글자 소문자로</a:t>
            </a:r>
          </a:p>
        </p:txBody>
      </p:sp>
      <p:sp>
        <p:nvSpPr>
          <p:cNvPr id="336" name="직사각형 3"/>
          <p:cNvSpPr/>
          <p:nvPr/>
        </p:nvSpPr>
        <p:spPr>
          <a:xfrm>
            <a:off x="2743200" y="4918710"/>
            <a:ext cx="6705601" cy="643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3600" b="1">
                <a:ln w="0"/>
                <a:latin typeface="+mn-ea"/>
              </a:rPr>
              <a:t>a = </a:t>
            </a:r>
            <a:r>
              <a:rPr lang="en-US" altLang="ko-KR" sz="3600" b="1">
                <a:ln w="0"/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3600" b="1">
                <a:ln w="0"/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3600" b="1">
                <a:ln w="0"/>
                <a:solidFill>
                  <a:srgbClr val="FF0000"/>
                </a:solidFill>
                <a:latin typeface="+mn-ea"/>
              </a:rPr>
              <a:t>HeLLo</a:t>
            </a:r>
            <a:r>
              <a:rPr lang="ko-KR" altLang="en-US" sz="3600" b="1">
                <a:ln w="0"/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ko-KR" sz="3600" b="1">
                <a:ln w="0"/>
                <a:solidFill>
                  <a:srgbClr val="FF0000"/>
                </a:solidFill>
                <a:latin typeface="+mn-ea"/>
              </a:rPr>
              <a:t>’</a:t>
            </a:r>
            <a:r>
              <a:rPr lang="en-US" altLang="ko-KR" sz="3600" b="1">
                <a:ln w="0"/>
                <a:latin typeface="+mn-ea"/>
              </a:rPr>
              <a:t>.lower()</a:t>
            </a:r>
            <a:endParaRPr lang="en-US" altLang="ko-KR" sz="36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267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 animBg="1"/>
      <p:bldP spid="319" grpId="0" animBg="1"/>
      <p:bldP spid="327" grpId="0" animBg="1"/>
      <p:bldP spid="334" grpId="0" animBg="1"/>
      <p:bldP spid="335" grpId="0" animBg="1"/>
      <p:bldP spid="3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문자열 대문자 전환</a:t>
            </a:r>
            <a:r>
              <a:rPr lang="en-US" altLang="ko-KR" b="1">
                <a:latin typeface="+mn-ea"/>
              </a:rPr>
              <a:t>,</a:t>
            </a:r>
            <a:r>
              <a:rPr lang="ko-KR" altLang="en-US" b="1">
                <a:latin typeface="+mn-ea"/>
              </a:rPr>
              <a:t> 소문자 전환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676401" y="1309777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019300" y="1208811"/>
            <a:ext cx="5864412" cy="4423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>
                <a:ln w="0"/>
                <a:latin typeface="+mn-ea"/>
              </a:rPr>
              <a:t>문자열 대소비교</a:t>
            </a:r>
          </a:p>
        </p:txBody>
      </p:sp>
      <p:cxnSp>
        <p:nvCxnSpPr>
          <p:cNvPr id="318" name="직선 연결선 32"/>
          <p:cNvCxnSpPr/>
          <p:nvPr/>
        </p:nvCxnSpPr>
        <p:spPr>
          <a:xfrm flipH="1">
            <a:off x="1828800" y="2003628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3"/>
          <p:cNvSpPr txBox="1"/>
          <p:nvPr/>
        </p:nvSpPr>
        <p:spPr>
          <a:xfrm>
            <a:off x="2580124" y="1794510"/>
            <a:ext cx="7290765" cy="415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유니코드 체제로 생각하면 된다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!</a:t>
            </a:r>
          </a:p>
        </p:txBody>
      </p:sp>
      <p:sp>
        <p:nvSpPr>
          <p:cNvPr id="337" name="직사각형 3"/>
          <p:cNvSpPr/>
          <p:nvPr/>
        </p:nvSpPr>
        <p:spPr>
          <a:xfrm>
            <a:off x="2628899" y="2667000"/>
            <a:ext cx="6705601" cy="643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3600" b="1">
                <a:ln w="0"/>
                <a:solidFill>
                  <a:srgbClr val="FF0000"/>
                </a:solidFill>
                <a:latin typeface="+mn-ea"/>
              </a:rPr>
              <a:t>ord(</a:t>
            </a:r>
            <a:r>
              <a:rPr lang="ko-KR" altLang="en-US" sz="3600" b="1">
                <a:ln w="0"/>
                <a:solidFill>
                  <a:srgbClr val="FF0000"/>
                </a:solidFill>
                <a:latin typeface="+mn-ea"/>
              </a:rPr>
              <a:t> 문자</a:t>
            </a:r>
            <a:r>
              <a:rPr lang="en-US" altLang="ko-KR" sz="3600" b="1">
                <a:ln w="0"/>
                <a:solidFill>
                  <a:srgbClr val="FF0000"/>
                </a:solidFill>
                <a:latin typeface="+mn-ea"/>
              </a:rPr>
              <a:t> )</a:t>
            </a:r>
          </a:p>
        </p:txBody>
      </p:sp>
      <p:sp>
        <p:nvSpPr>
          <p:cNvPr id="339" name="직사각형 3"/>
          <p:cNvSpPr/>
          <p:nvPr/>
        </p:nvSpPr>
        <p:spPr>
          <a:xfrm>
            <a:off x="2628900" y="4842510"/>
            <a:ext cx="6705601" cy="643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3600" b="1">
                <a:ln w="0"/>
                <a:solidFill>
                  <a:srgbClr val="FF0000"/>
                </a:solidFill>
                <a:latin typeface="+mn-ea"/>
              </a:rPr>
              <a:t>chr(</a:t>
            </a:r>
            <a:r>
              <a:rPr lang="ko-KR" altLang="en-US" sz="3600" b="1">
                <a:ln w="0"/>
                <a:solidFill>
                  <a:srgbClr val="FF0000"/>
                </a:solidFill>
                <a:latin typeface="+mn-ea"/>
              </a:rPr>
              <a:t> 유니코드</a:t>
            </a:r>
            <a:r>
              <a:rPr lang="en-US" altLang="ko-KR" sz="3600" b="1">
                <a:ln w="0"/>
                <a:solidFill>
                  <a:srgbClr val="FF0000"/>
                </a:solidFill>
                <a:latin typeface="+mn-ea"/>
              </a:rPr>
              <a:t> )</a:t>
            </a:r>
          </a:p>
        </p:txBody>
      </p:sp>
      <p:sp>
        <p:nvSpPr>
          <p:cNvPr id="340" name="직사각형 3"/>
          <p:cNvSpPr/>
          <p:nvPr/>
        </p:nvSpPr>
        <p:spPr>
          <a:xfrm>
            <a:off x="1600199" y="3385185"/>
            <a:ext cx="3028951" cy="11391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유니코드</a:t>
            </a:r>
          </a:p>
        </p:txBody>
      </p:sp>
      <p:sp>
        <p:nvSpPr>
          <p:cNvPr id="341" name="직사각형 3"/>
          <p:cNvSpPr/>
          <p:nvPr/>
        </p:nvSpPr>
        <p:spPr>
          <a:xfrm>
            <a:off x="7258050" y="3356610"/>
            <a:ext cx="3028951" cy="11391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문자</a:t>
            </a:r>
          </a:p>
        </p:txBody>
      </p:sp>
      <p:cxnSp>
        <p:nvCxnSpPr>
          <p:cNvPr id="342" name="직선 연결선 32"/>
          <p:cNvCxnSpPr/>
          <p:nvPr/>
        </p:nvCxnSpPr>
        <p:spPr>
          <a:xfrm rot="10800000">
            <a:off x="4610100" y="4495799"/>
            <a:ext cx="2978337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2"/>
          <p:cNvCxnSpPr/>
          <p:nvPr/>
        </p:nvCxnSpPr>
        <p:spPr>
          <a:xfrm>
            <a:off x="4576259" y="3657600"/>
            <a:ext cx="29558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82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 animBg="1"/>
      <p:bldP spid="319" grpId="0" animBg="1"/>
      <p:bldP spid="337" grpId="0" animBg="1"/>
      <p:bldP spid="339" grpId="0" animBg="1"/>
      <p:bldP spid="342" grpId="0" animBg="1"/>
      <p:bldP spid="3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5126990" h="3081654">
                <a:moveTo>
                  <a:pt x="0" y="3081528"/>
                </a:moveTo>
                <a:lnTo>
                  <a:pt x="5126736" y="3081528"/>
                </a:lnTo>
                <a:lnTo>
                  <a:pt x="5126736" y="0"/>
                </a:lnTo>
                <a:lnTo>
                  <a:pt x="0" y="0"/>
                </a:lnTo>
                <a:lnTo>
                  <a:pt x="0" y="3081528"/>
                </a:lnTo>
                <a:close/>
              </a:path>
            </a:pathLst>
          </a:custGeom>
          <a:solidFill>
            <a:schemeClr val="tx2">
              <a:lumMod val="75000"/>
              <a:alpha val="80000"/>
            </a:schemeClr>
          </a:solid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819400" y="2851785"/>
            <a:ext cx="67056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200" b="1">
                <a:solidFill>
                  <a:schemeClr val="bg1"/>
                </a:solidFill>
              </a:rPr>
              <a:t>문자열</a:t>
            </a:r>
            <a:r>
              <a:rPr lang="en-US" altLang="ko-KR" sz="5200" b="1">
                <a:solidFill>
                  <a:schemeClr val="bg1"/>
                </a:solidFill>
              </a:rPr>
              <a:t> formatting</a:t>
            </a:r>
          </a:p>
        </p:txBody>
      </p:sp>
    </p:spTree>
    <p:extLst>
      <p:ext uri="{BB962C8B-B14F-4D97-AF65-F5344CB8AC3E}">
        <p14:creationId xmlns:p14="http://schemas.microsoft.com/office/powerpoint/2010/main" val="413667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문자열 포맷팅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905001" y="1396366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288989" y="1200151"/>
            <a:ext cx="3248025" cy="5693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en-US" altLang="ko-KR" sz="3100" b="1">
                <a:ln w="0"/>
                <a:latin typeface="+mn-ea"/>
              </a:rPr>
              <a:t>“</a:t>
            </a:r>
            <a:r>
              <a:rPr lang="ko-KR" altLang="en-US" sz="3100" b="1">
                <a:ln w="0"/>
                <a:latin typeface="+mn-ea"/>
              </a:rPr>
              <a:t>  </a:t>
            </a:r>
            <a:r>
              <a:rPr lang="en-US" altLang="ko-KR" sz="3100" b="1">
                <a:ln w="0"/>
                <a:latin typeface="+mn-ea"/>
              </a:rPr>
              <a:t>“.format(</a:t>
            </a:r>
            <a:r>
              <a:rPr lang="ko-KR" altLang="en-US" sz="3100" b="1">
                <a:ln w="0"/>
                <a:solidFill>
                  <a:srgbClr val="FF0000"/>
                </a:solidFill>
                <a:latin typeface="+mn-ea"/>
              </a:rPr>
              <a:t>자료</a:t>
            </a:r>
            <a:r>
              <a:rPr lang="en-US" altLang="ko-KR" sz="3100" b="1">
                <a:ln w="0"/>
                <a:latin typeface="+mn-ea"/>
              </a:rPr>
              <a:t>)</a:t>
            </a:r>
            <a:endParaRPr lang="en-US" altLang="ko-KR" sz="3100" b="1">
              <a:latin typeface="+mn-ea"/>
            </a:endParaRPr>
          </a:p>
        </p:txBody>
      </p:sp>
      <p:cxnSp>
        <p:nvCxnSpPr>
          <p:cNvPr id="318" name="직선 연결선 32"/>
          <p:cNvCxnSpPr/>
          <p:nvPr/>
        </p:nvCxnSpPr>
        <p:spPr>
          <a:xfrm flipH="1">
            <a:off x="2362200" y="2190750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3"/>
          <p:cNvSpPr txBox="1"/>
          <p:nvPr/>
        </p:nvSpPr>
        <p:spPr>
          <a:xfrm>
            <a:off x="3113524" y="1990725"/>
            <a:ext cx="6563877" cy="415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변수를 문자열에 나타낼 때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,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 주로 사용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!</a:t>
            </a:r>
          </a:p>
        </p:txBody>
      </p:sp>
      <p:cxnSp>
        <p:nvCxnSpPr>
          <p:cNvPr id="325" name="직선 연결선 32"/>
          <p:cNvCxnSpPr/>
          <p:nvPr/>
        </p:nvCxnSpPr>
        <p:spPr>
          <a:xfrm flipH="1">
            <a:off x="2362200" y="2720556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3"/>
          <p:cNvSpPr txBox="1"/>
          <p:nvPr/>
        </p:nvSpPr>
        <p:spPr>
          <a:xfrm>
            <a:off x="3113524" y="2453857"/>
            <a:ext cx="7021077" cy="932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문자열 안에 빈칸을 뚫어주고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,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 괄호안에 빈칸에 들어갈 값을 넣어줌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!!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 </a:t>
            </a:r>
            <a:endParaRPr lang="en-US" altLang="ko-KR" sz="2100" b="1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27" name="직사각형 3"/>
          <p:cNvSpPr/>
          <p:nvPr/>
        </p:nvSpPr>
        <p:spPr>
          <a:xfrm>
            <a:off x="3038475" y="3619501"/>
            <a:ext cx="6705601" cy="6438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en-US" altLang="ko-KR" sz="3600" b="1">
                <a:ln w="0"/>
                <a:latin typeface="+mn-ea"/>
              </a:rPr>
              <a:t>a = ‘hello</a:t>
            </a:r>
            <a:r>
              <a:rPr lang="ko-KR" altLang="en-US" sz="3600" b="1">
                <a:ln w="0"/>
                <a:latin typeface="+mn-ea"/>
              </a:rPr>
              <a:t> </a:t>
            </a:r>
            <a:r>
              <a:rPr lang="en-US" altLang="ko-KR" sz="3600" b="1">
                <a:ln w="0"/>
                <a:latin typeface="+mn-ea"/>
              </a:rPr>
              <a:t>{}’.format(’world’)</a:t>
            </a:r>
            <a:endParaRPr lang="en-US" altLang="ko-KR" sz="3600" b="1">
              <a:latin typeface="+mn-ea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3024187" y="4533901"/>
            <a:ext cx="6143625" cy="640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>
                <a:ln w="0"/>
                <a:latin typeface="+mn-ea"/>
              </a:rPr>
              <a:t>a = ‘hello {1}’.format(’!’, ’!!’)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1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 animBg="1"/>
      <p:bldP spid="319" grpId="0" animBg="1"/>
      <p:bldP spid="325" grpId="0" animBg="1"/>
      <p:bldP spid="326" grpId="0" animBg="1"/>
      <p:bldP spid="3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문자열 포맷팅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905001" y="2219326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441388" y="2023110"/>
            <a:ext cx="3807012" cy="5676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en-US" altLang="ko-KR" sz="3100" b="1">
                <a:ln w="0"/>
                <a:latin typeface="+mn-ea"/>
              </a:rPr>
              <a:t>f“</a:t>
            </a:r>
            <a:r>
              <a:rPr lang="ko-KR" altLang="en-US" sz="3100" b="1">
                <a:ln w="0"/>
                <a:latin typeface="+mn-ea"/>
              </a:rPr>
              <a:t> </a:t>
            </a:r>
            <a:r>
              <a:rPr lang="en-US" altLang="ko-KR" sz="3100" b="1">
                <a:ln w="0"/>
                <a:latin typeface="+mn-ea"/>
              </a:rPr>
              <a:t>{</a:t>
            </a:r>
            <a:r>
              <a:rPr lang="ko-KR" altLang="en-US" sz="3100" b="1">
                <a:ln w="0"/>
                <a:latin typeface="+mn-ea"/>
              </a:rPr>
              <a:t>변수나 자료</a:t>
            </a:r>
            <a:r>
              <a:rPr lang="en-US" altLang="ko-KR" sz="3100" b="1">
                <a:ln w="0"/>
                <a:latin typeface="+mn-ea"/>
              </a:rPr>
              <a:t>}</a:t>
            </a:r>
            <a:r>
              <a:rPr lang="ko-KR" altLang="en-US" sz="3100" b="1">
                <a:ln w="0"/>
                <a:latin typeface="+mn-ea"/>
              </a:rPr>
              <a:t> </a:t>
            </a:r>
            <a:r>
              <a:rPr lang="en-US" altLang="ko-KR" sz="3100" b="1">
                <a:ln w="0"/>
                <a:latin typeface="+mn-ea"/>
              </a:rPr>
              <a:t>“</a:t>
            </a:r>
          </a:p>
        </p:txBody>
      </p:sp>
      <p:sp>
        <p:nvSpPr>
          <p:cNvPr id="327" name="직사각형 3"/>
          <p:cNvSpPr/>
          <p:nvPr/>
        </p:nvSpPr>
        <p:spPr>
          <a:xfrm>
            <a:off x="3657600" y="3107055"/>
            <a:ext cx="6705601" cy="643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en-US" altLang="ko-KR" sz="3600" b="1">
                <a:ln w="0"/>
                <a:latin typeface="+mn-ea"/>
              </a:rPr>
              <a:t>a = f”hello</a:t>
            </a:r>
            <a:r>
              <a:rPr lang="ko-KR" altLang="en-US" sz="3600" b="1">
                <a:ln w="0"/>
                <a:latin typeface="+mn-ea"/>
              </a:rPr>
              <a:t> </a:t>
            </a:r>
            <a:r>
              <a:rPr lang="en-US" altLang="ko-KR" sz="3600" b="1">
                <a:ln w="0"/>
                <a:latin typeface="+mn-ea"/>
              </a:rPr>
              <a:t>{’world’}”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3643310" y="4021455"/>
            <a:ext cx="6143625" cy="643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>
                <a:ln w="0"/>
                <a:latin typeface="+mn-ea"/>
              </a:rPr>
              <a:t>a = f”{i}x{j}={i*j}”</a:t>
            </a:r>
          </a:p>
        </p:txBody>
      </p:sp>
    </p:spTree>
    <p:extLst>
      <p:ext uri="{BB962C8B-B14F-4D97-AF65-F5344CB8AC3E}">
        <p14:creationId xmlns:p14="http://schemas.microsoft.com/office/powerpoint/2010/main" val="17698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직사각형 3"/>
          <p:cNvSpPr/>
          <p:nvPr/>
        </p:nvSpPr>
        <p:spPr>
          <a:xfrm>
            <a:off x="7391400" y="4581525"/>
            <a:ext cx="41148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endParaRPr lang="ko-KR" altLang="en-US" sz="2500" b="1">
              <a:ln w="0"/>
              <a:latin typeface="+mn-ea"/>
            </a:endParaRPr>
          </a:p>
        </p:txBody>
      </p:sp>
      <p:sp>
        <p:nvSpPr>
          <p:cNvPr id="304" name="직사각형 3"/>
          <p:cNvSpPr/>
          <p:nvPr/>
        </p:nvSpPr>
        <p:spPr>
          <a:xfrm>
            <a:off x="1295400" y="1371600"/>
            <a:ext cx="6172200" cy="643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문자열 또한 순서가있다 </a:t>
            </a:r>
            <a:r>
              <a:rPr lang="en-US" altLang="ko-KR" sz="3600" b="1">
                <a:ln w="0"/>
                <a:latin typeface="+mn-ea"/>
              </a:rPr>
              <a:t>!!!</a:t>
            </a:r>
            <a:endParaRPr lang="en-US" altLang="ko-KR" sz="3600" b="1">
              <a:latin typeface="+mn-ea"/>
            </a:endParaRPr>
          </a:p>
        </p:txBody>
      </p:sp>
      <p:sp>
        <p:nvSpPr>
          <p:cNvPr id="305" name="직사각형 3"/>
          <p:cNvSpPr/>
          <p:nvPr/>
        </p:nvSpPr>
        <p:spPr>
          <a:xfrm>
            <a:off x="1981200" y="3505200"/>
            <a:ext cx="4343400" cy="643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3600" b="1">
                <a:ln w="0"/>
                <a:latin typeface="+mn-ea"/>
              </a:rPr>
              <a:t>a = ‘hello world’</a:t>
            </a:r>
            <a:endParaRPr lang="en-US" altLang="ko-KR" sz="3600" b="1">
              <a:latin typeface="+mn-ea"/>
            </a:endParaRPr>
          </a:p>
        </p:txBody>
      </p:sp>
      <p:sp>
        <p:nvSpPr>
          <p:cNvPr id="306" name="직사각형 3"/>
          <p:cNvSpPr/>
          <p:nvPr/>
        </p:nvSpPr>
        <p:spPr>
          <a:xfrm>
            <a:off x="7010400" y="3514726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3600" b="1">
                <a:ln w="0"/>
                <a:latin typeface="+mn-ea"/>
              </a:rPr>
              <a:t>a[0] = ?</a:t>
            </a:r>
          </a:p>
          <a:p>
            <a:pPr algn="ctr">
              <a:defRPr/>
            </a:pPr>
            <a:r>
              <a:rPr lang="en-US" altLang="ko-KR" sz="3600" b="1">
                <a:ln w="0"/>
                <a:latin typeface="+mn-ea"/>
              </a:rPr>
              <a:t>a[2] = ?</a:t>
            </a:r>
          </a:p>
        </p:txBody>
      </p:sp>
      <p:cxnSp>
        <p:nvCxnSpPr>
          <p:cNvPr id="307" name="직선 연결선 306"/>
          <p:cNvCxnSpPr/>
          <p:nvPr/>
        </p:nvCxnSpPr>
        <p:spPr>
          <a:xfrm>
            <a:off x="4289033" y="2015490"/>
            <a:ext cx="27782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2"/>
          <p:cNvCxnSpPr/>
          <p:nvPr/>
        </p:nvCxnSpPr>
        <p:spPr>
          <a:xfrm flipH="1">
            <a:off x="4343400" y="2367916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3"/>
          <p:cNvSpPr txBox="1"/>
          <p:nvPr/>
        </p:nvSpPr>
        <p:spPr>
          <a:xfrm>
            <a:off x="5094724" y="2167891"/>
            <a:ext cx="4571053" cy="415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solidFill>
                  <a:srgbClr val="FF0000"/>
                </a:solidFill>
                <a:latin typeface="맑은 고딕"/>
              </a:rPr>
              <a:t>index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 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개념이 존재한다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!!</a:t>
            </a:r>
          </a:p>
        </p:txBody>
      </p:sp>
      <p:cxnSp>
        <p:nvCxnSpPr>
          <p:cNvPr id="311" name="직선 연결선 32"/>
          <p:cNvCxnSpPr/>
          <p:nvPr/>
        </p:nvCxnSpPr>
        <p:spPr>
          <a:xfrm flipH="1">
            <a:off x="5414519" y="5633300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3"/>
          <p:cNvSpPr txBox="1"/>
          <p:nvPr/>
        </p:nvSpPr>
        <p:spPr>
          <a:xfrm>
            <a:off x="6165843" y="5433275"/>
            <a:ext cx="4571053" cy="415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for 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문에 활용가능하다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!!</a:t>
            </a:r>
          </a:p>
        </p:txBody>
      </p:sp>
      <p:sp>
        <p:nvSpPr>
          <p:cNvPr id="313" name="직사각형 3"/>
          <p:cNvSpPr/>
          <p:nvPr/>
        </p:nvSpPr>
        <p:spPr>
          <a:xfrm>
            <a:off x="2266951" y="4625340"/>
            <a:ext cx="69342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en-US" altLang="ko-KR" sz="3600" b="1">
                <a:ln w="0"/>
                <a:latin typeface="+mn-ea"/>
              </a:rPr>
              <a:t>for i in a:</a:t>
            </a:r>
          </a:p>
          <a:p>
            <a:pPr>
              <a:defRPr/>
            </a:pPr>
            <a:r>
              <a:rPr lang="en-US" altLang="ko-KR" sz="3600" b="1">
                <a:ln w="0"/>
                <a:latin typeface="+mn-ea"/>
              </a:rPr>
              <a:t>	print(i)</a:t>
            </a:r>
          </a:p>
        </p:txBody>
      </p:sp>
      <p:sp>
        <p:nvSpPr>
          <p:cNvPr id="314" name="직사각형 35"/>
          <p:cNvSpPr/>
          <p:nvPr/>
        </p:nvSpPr>
        <p:spPr>
          <a:xfrm>
            <a:off x="1770336" y="3743326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315" name="직사각형 35"/>
          <p:cNvSpPr/>
          <p:nvPr/>
        </p:nvSpPr>
        <p:spPr>
          <a:xfrm>
            <a:off x="1779861" y="4844415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316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17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1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문자열</a:t>
            </a:r>
            <a:r>
              <a:rPr lang="en-US" altLang="ko-KR" b="1"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3604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 animBg="1"/>
      <p:bldP spid="306" grpId="0" animBg="1"/>
      <p:bldP spid="308" grpId="0" animBg="1"/>
      <p:bldP spid="309" grpId="0" animBg="1"/>
      <p:bldP spid="311" grpId="0" animBg="1"/>
      <p:bldP spid="312" grpId="0" animBg="1"/>
      <p:bldP spid="313" grpId="0" animBg="1"/>
      <p:bldP spid="314" grpId="0" animBg="1"/>
      <p:bldP spid="3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문자열 포맷팅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946089" y="1641679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288989" y="1540713"/>
            <a:ext cx="32480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>
                <a:ln w="0"/>
                <a:latin typeface="+mn-ea"/>
              </a:rPr>
              <a:t>변환명세 표기법</a:t>
            </a:r>
            <a:endParaRPr lang="ko-KR" altLang="en-US" sz="2300" b="1">
              <a:latin typeface="+mn-ea"/>
            </a:endParaRPr>
          </a:p>
        </p:txBody>
      </p:sp>
      <p:cxnSp>
        <p:nvCxnSpPr>
          <p:cNvPr id="318" name="직선 연결선 32"/>
          <p:cNvCxnSpPr/>
          <p:nvPr/>
        </p:nvCxnSpPr>
        <p:spPr>
          <a:xfrm flipH="1">
            <a:off x="2362200" y="2589111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3"/>
          <p:cNvSpPr txBox="1"/>
          <p:nvPr/>
        </p:nvSpPr>
        <p:spPr>
          <a:xfrm>
            <a:off x="3113524" y="2389086"/>
            <a:ext cx="6563877" cy="415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정수형자료가 들어갈 곳은 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%d</a:t>
            </a:r>
          </a:p>
        </p:txBody>
      </p:sp>
      <p:cxnSp>
        <p:nvCxnSpPr>
          <p:cNvPr id="325" name="직선 연결선 32"/>
          <p:cNvCxnSpPr/>
          <p:nvPr/>
        </p:nvCxnSpPr>
        <p:spPr>
          <a:xfrm flipH="1">
            <a:off x="2362200" y="3118917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3"/>
          <p:cNvSpPr txBox="1"/>
          <p:nvPr/>
        </p:nvSpPr>
        <p:spPr>
          <a:xfrm>
            <a:off x="3113524" y="2852218"/>
            <a:ext cx="7021077" cy="508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문자열자료가 들어갈 곳은 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%s</a:t>
            </a:r>
          </a:p>
        </p:txBody>
      </p:sp>
      <p:sp>
        <p:nvSpPr>
          <p:cNvPr id="327" name="직사각형 3"/>
          <p:cNvSpPr/>
          <p:nvPr/>
        </p:nvSpPr>
        <p:spPr>
          <a:xfrm>
            <a:off x="2743200" y="4495801"/>
            <a:ext cx="6705601" cy="6438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3600" b="1">
                <a:ln w="0"/>
                <a:latin typeface="+mn-ea"/>
              </a:rPr>
              <a:t>a = </a:t>
            </a:r>
            <a:r>
              <a:rPr lang="en-US" altLang="ko-KR" sz="3600" b="1">
                <a:ln w="0"/>
                <a:solidFill>
                  <a:srgbClr val="FF0000"/>
                </a:solidFill>
                <a:latin typeface="+mn-ea"/>
              </a:rPr>
              <a:t>‘%d %s’</a:t>
            </a:r>
            <a:r>
              <a:rPr lang="en-US" altLang="ko-KR" sz="3600" b="1">
                <a:ln w="0"/>
                <a:latin typeface="+mn-ea"/>
              </a:rPr>
              <a:t> </a:t>
            </a:r>
            <a:r>
              <a:rPr lang="en-US" altLang="ko-KR" sz="3600" b="1">
                <a:ln w="0"/>
                <a:solidFill>
                  <a:srgbClr val="FF0000"/>
                </a:solidFill>
                <a:latin typeface="+mn-ea"/>
              </a:rPr>
              <a:t>% </a:t>
            </a:r>
            <a:r>
              <a:rPr lang="en-US" altLang="ko-KR" sz="3600" b="1">
                <a:ln w="0"/>
                <a:latin typeface="+mn-ea"/>
              </a:rPr>
              <a:t>(1,’a’)</a:t>
            </a:r>
            <a:endParaRPr lang="en-US" altLang="ko-KR" sz="3600" b="1">
              <a:latin typeface="+mn-ea"/>
            </a:endParaRPr>
          </a:p>
        </p:txBody>
      </p:sp>
      <p:cxnSp>
        <p:nvCxnSpPr>
          <p:cNvPr id="330" name="직선 연결선 32"/>
          <p:cNvCxnSpPr/>
          <p:nvPr/>
        </p:nvCxnSpPr>
        <p:spPr>
          <a:xfrm flipH="1">
            <a:off x="2372877" y="3646386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"/>
          <p:cNvSpPr txBox="1"/>
          <p:nvPr/>
        </p:nvSpPr>
        <p:spPr>
          <a:xfrm>
            <a:off x="3124201" y="3379686"/>
            <a:ext cx="7021077" cy="512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실수형자료가 들어갈 곳은 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%f</a:t>
            </a:r>
          </a:p>
        </p:txBody>
      </p:sp>
    </p:spTree>
    <p:extLst>
      <p:ext uri="{BB962C8B-B14F-4D97-AF65-F5344CB8AC3E}">
        <p14:creationId xmlns:p14="http://schemas.microsoft.com/office/powerpoint/2010/main" val="364091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 animBg="1"/>
      <p:bldP spid="319" grpId="0" animBg="1"/>
      <p:bldP spid="325" grpId="0" animBg="1"/>
      <p:bldP spid="326" grpId="0" animBg="1"/>
      <p:bldP spid="327" grpId="0" animBg="1"/>
      <p:bldP spid="330" grpId="0" animBg="1"/>
      <p:bldP spid="3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직사각형 3"/>
          <p:cNvSpPr/>
          <p:nvPr/>
        </p:nvSpPr>
        <p:spPr>
          <a:xfrm>
            <a:off x="1578368" y="1219201"/>
            <a:ext cx="6172200" cy="5693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3100" b="1">
                <a:ln w="0"/>
                <a:latin typeface="+mn-ea"/>
              </a:rPr>
              <a:t>마이너스 </a:t>
            </a:r>
            <a:r>
              <a:rPr lang="en-US" altLang="ko-KR" sz="3100" b="1">
                <a:ln w="0"/>
                <a:latin typeface="+mn-ea"/>
              </a:rPr>
              <a:t>Index</a:t>
            </a:r>
            <a:r>
              <a:rPr lang="ko-KR" altLang="en-US" sz="3100" b="1">
                <a:ln w="0"/>
                <a:latin typeface="+mn-ea"/>
              </a:rPr>
              <a:t> </a:t>
            </a:r>
            <a:r>
              <a:rPr lang="en-US" altLang="ko-KR" sz="3100" b="1">
                <a:ln w="0"/>
                <a:latin typeface="+mn-ea"/>
              </a:rPr>
              <a:t>??</a:t>
            </a:r>
            <a:endParaRPr lang="en-US" altLang="ko-KR" sz="3100" b="1">
              <a:latin typeface="+mn-ea"/>
            </a:endParaRPr>
          </a:p>
        </p:txBody>
      </p:sp>
      <p:sp>
        <p:nvSpPr>
          <p:cNvPr id="305" name="직사각형 3"/>
          <p:cNvSpPr/>
          <p:nvPr/>
        </p:nvSpPr>
        <p:spPr>
          <a:xfrm>
            <a:off x="2344466" y="2376649"/>
            <a:ext cx="4343401" cy="643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en-US" altLang="ko-KR" sz="3600" b="1">
                <a:ln w="0"/>
                <a:latin typeface="+mn-ea"/>
              </a:rPr>
              <a:t>a = [1, 2, 3]</a:t>
            </a:r>
            <a:endParaRPr lang="en-US" altLang="ko-KR" sz="3600" b="1">
              <a:latin typeface="+mn-ea"/>
            </a:endParaRPr>
          </a:p>
        </p:txBody>
      </p:sp>
      <p:sp>
        <p:nvSpPr>
          <p:cNvPr id="314" name="직사각형 35"/>
          <p:cNvSpPr/>
          <p:nvPr/>
        </p:nvSpPr>
        <p:spPr>
          <a:xfrm>
            <a:off x="1828801" y="2639540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316" name="TextBox 33"/>
          <p:cNvSpPr txBox="1"/>
          <p:nvPr/>
        </p:nvSpPr>
        <p:spPr>
          <a:xfrm>
            <a:off x="3429001" y="2065237"/>
            <a:ext cx="45710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>
                <a:solidFill>
                  <a:srgbClr val="FF0000"/>
                </a:solidFill>
                <a:latin typeface="맑은 고딕"/>
              </a:rPr>
              <a:t>0    1    2</a:t>
            </a:r>
            <a:r>
              <a:rPr lang="en-US" altLang="ko-KR" sz="2200" b="1">
                <a:solidFill>
                  <a:schemeClr val="dk1"/>
                </a:solidFill>
                <a:latin typeface="맑은 고딕"/>
              </a:rPr>
              <a:t> </a:t>
            </a:r>
          </a:p>
        </p:txBody>
      </p:sp>
      <p:sp>
        <p:nvSpPr>
          <p:cNvPr id="317" name="TextBox 33"/>
          <p:cNvSpPr txBox="1"/>
          <p:nvPr/>
        </p:nvSpPr>
        <p:spPr>
          <a:xfrm>
            <a:off x="3345538" y="2928094"/>
            <a:ext cx="45710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>
                <a:solidFill>
                  <a:srgbClr val="FF0000"/>
                </a:solidFill>
                <a:latin typeface="맑은 고딕"/>
              </a:rPr>
              <a:t>-3   -2   -1</a:t>
            </a:r>
            <a:r>
              <a:rPr lang="en-US" altLang="ko-KR" sz="2200" b="1">
                <a:solidFill>
                  <a:schemeClr val="dk1"/>
                </a:solidFill>
                <a:latin typeface="맑은 고딕"/>
              </a:rPr>
              <a:t> </a:t>
            </a:r>
          </a:p>
        </p:txBody>
      </p:sp>
      <p:sp>
        <p:nvSpPr>
          <p:cNvPr id="318" name="TextBox 33"/>
          <p:cNvSpPr txBox="1"/>
          <p:nvPr/>
        </p:nvSpPr>
        <p:spPr>
          <a:xfrm>
            <a:off x="3009900" y="5073016"/>
            <a:ext cx="6172200" cy="413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마이너스를 보면 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len(a) 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를 더하면 안헷갈림</a:t>
            </a:r>
          </a:p>
        </p:txBody>
      </p:sp>
      <p:sp>
        <p:nvSpPr>
          <p:cNvPr id="319" name="직사각형 3"/>
          <p:cNvSpPr/>
          <p:nvPr/>
        </p:nvSpPr>
        <p:spPr>
          <a:xfrm>
            <a:off x="3810000" y="3657601"/>
            <a:ext cx="457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3600" b="1">
                <a:ln w="0"/>
                <a:latin typeface="+mn-ea"/>
              </a:rPr>
              <a:t>a[-1]</a:t>
            </a:r>
            <a:r>
              <a:rPr lang="ko-KR" altLang="en-US" sz="3600" b="1">
                <a:ln w="0"/>
                <a:latin typeface="+mn-ea"/>
              </a:rPr>
              <a:t> </a:t>
            </a:r>
            <a:r>
              <a:rPr lang="en-US" altLang="ko-KR" sz="3600" b="1">
                <a:ln w="0"/>
                <a:latin typeface="+mn-ea"/>
              </a:rPr>
              <a:t>=</a:t>
            </a:r>
            <a:r>
              <a:rPr lang="ko-KR" altLang="en-US" sz="3600" b="1">
                <a:ln w="0"/>
                <a:latin typeface="+mn-ea"/>
              </a:rPr>
              <a:t> </a:t>
            </a:r>
            <a:r>
              <a:rPr lang="en-US" altLang="ko-KR" sz="3600" b="1">
                <a:ln w="0"/>
                <a:latin typeface="+mn-ea"/>
              </a:rPr>
              <a:t>a[2] = 3</a:t>
            </a:r>
          </a:p>
          <a:p>
            <a:pPr algn="ctr">
              <a:defRPr/>
            </a:pPr>
            <a:r>
              <a:rPr lang="en-US" altLang="ko-KR" sz="3600" b="1">
                <a:ln w="0"/>
                <a:latin typeface="+mn-ea"/>
              </a:rPr>
              <a:t>a[-3] = a[0] = 1</a:t>
            </a:r>
          </a:p>
        </p:txBody>
      </p:sp>
      <p:sp>
        <p:nvSpPr>
          <p:cNvPr id="320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1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2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문자열</a:t>
            </a:r>
            <a:r>
              <a:rPr lang="en-US" altLang="ko-KR" b="1"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820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순서있는 자료형 지정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946089" y="1320166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288989" y="1219200"/>
            <a:ext cx="32480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>
                <a:ln w="0"/>
                <a:latin typeface="+mn-ea"/>
              </a:rPr>
              <a:t>슬라이싱</a:t>
            </a:r>
            <a:endParaRPr lang="ko-KR" altLang="en-US" sz="2300" b="1">
              <a:latin typeface="+mn-ea"/>
            </a:endParaRPr>
          </a:p>
        </p:txBody>
      </p:sp>
      <p:cxnSp>
        <p:nvCxnSpPr>
          <p:cNvPr id="318" name="직선 연결선 32"/>
          <p:cNvCxnSpPr/>
          <p:nvPr/>
        </p:nvCxnSpPr>
        <p:spPr>
          <a:xfrm flipH="1">
            <a:off x="2362200" y="1981200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3"/>
          <p:cNvSpPr txBox="1"/>
          <p:nvPr/>
        </p:nvSpPr>
        <p:spPr>
          <a:xfrm>
            <a:off x="3113524" y="1781175"/>
            <a:ext cx="6563877" cy="415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rgbClr val="FF0000"/>
                </a:solidFill>
                <a:latin typeface="맑은 고딕"/>
              </a:rPr>
              <a:t>특정 패턴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이 있는 자료를 처리할 때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,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 주로 사용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!</a:t>
            </a:r>
          </a:p>
        </p:txBody>
      </p:sp>
      <p:pic>
        <p:nvPicPr>
          <p:cNvPr id="320" name="그림 3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39176" y="2577249"/>
            <a:ext cx="7113649" cy="3200400"/>
          </a:xfrm>
          <a:prstGeom prst="rect">
            <a:avLst/>
          </a:prstGeom>
          <a:ln w="57150">
            <a:solidFill>
              <a:srgbClr val="26456D"/>
            </a:solidFill>
          </a:ln>
        </p:spPr>
      </p:pic>
    </p:spTree>
    <p:extLst>
      <p:ext uri="{BB962C8B-B14F-4D97-AF65-F5344CB8AC3E}">
        <p14:creationId xmlns:p14="http://schemas.microsoft.com/office/powerpoint/2010/main" val="212388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 animBg="1"/>
      <p:bldP spid="3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순서있는 자료형 지정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946089" y="1320166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288989" y="1219200"/>
            <a:ext cx="32480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>
                <a:ln w="0"/>
                <a:latin typeface="+mn-ea"/>
              </a:rPr>
              <a:t>슬라이싱</a:t>
            </a:r>
            <a:endParaRPr lang="ko-KR" altLang="en-US" sz="2300" b="1">
              <a:latin typeface="+mn-ea"/>
            </a:endParaRPr>
          </a:p>
        </p:txBody>
      </p:sp>
      <p:sp>
        <p:nvSpPr>
          <p:cNvPr id="321" name="직사각형 3"/>
          <p:cNvSpPr/>
          <p:nvPr/>
        </p:nvSpPr>
        <p:spPr>
          <a:xfrm>
            <a:off x="2677182" y="2133600"/>
            <a:ext cx="683763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4000" b="1">
                <a:ln w="0"/>
                <a:solidFill>
                  <a:srgbClr val="FF0000"/>
                </a:solidFill>
                <a:latin typeface="+mn-ea"/>
              </a:rPr>
              <a:t>자료</a:t>
            </a:r>
            <a:r>
              <a:rPr lang="en-US" altLang="ko-KR" sz="4000" b="1">
                <a:ln w="0"/>
                <a:solidFill>
                  <a:srgbClr val="FF0000"/>
                </a:solidFill>
                <a:latin typeface="+mn-ea"/>
              </a:rPr>
              <a:t> [</a:t>
            </a:r>
            <a:r>
              <a:rPr lang="ko-KR" altLang="en-US" sz="4000" b="1">
                <a:ln w="0"/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4000" b="1">
                <a:ln w="0"/>
                <a:solidFill>
                  <a:srgbClr val="FF0000"/>
                </a:solidFill>
                <a:latin typeface="+mn-ea"/>
              </a:rPr>
              <a:t>start</a:t>
            </a:r>
            <a:r>
              <a:rPr lang="ko-KR" altLang="en-US" sz="4000" b="1">
                <a:ln w="0"/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4000" b="1">
                <a:ln w="0"/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sz="4000" b="1">
                <a:ln w="0"/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4000" b="1">
                <a:ln w="0"/>
                <a:solidFill>
                  <a:srgbClr val="FF0000"/>
                </a:solidFill>
                <a:latin typeface="+mn-ea"/>
              </a:rPr>
              <a:t>stop : step ]</a:t>
            </a:r>
          </a:p>
        </p:txBody>
      </p:sp>
      <p:sp>
        <p:nvSpPr>
          <p:cNvPr id="322" name="TextBox 33"/>
          <p:cNvSpPr txBox="1"/>
          <p:nvPr/>
        </p:nvSpPr>
        <p:spPr>
          <a:xfrm>
            <a:off x="2743200" y="3114675"/>
            <a:ext cx="61722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solidFill>
                  <a:schemeClr val="dk1"/>
                </a:solidFill>
                <a:latin typeface="맑은 고딕"/>
              </a:rPr>
              <a:t>start </a:t>
            </a:r>
            <a:r>
              <a:rPr lang="ko-KR" altLang="en-US" sz="2500" b="1">
                <a:solidFill>
                  <a:schemeClr val="dk1"/>
                </a:solidFill>
                <a:latin typeface="맑은 고딕"/>
              </a:rPr>
              <a:t>부터 </a:t>
            </a:r>
            <a:r>
              <a:rPr lang="en-US" altLang="ko-KR" sz="2500" b="1">
                <a:solidFill>
                  <a:schemeClr val="dk1"/>
                </a:solidFill>
                <a:latin typeface="맑은 고딕"/>
              </a:rPr>
              <a:t>stop-1 </a:t>
            </a:r>
            <a:r>
              <a:rPr lang="ko-KR" altLang="en-US" sz="2500" b="1">
                <a:solidFill>
                  <a:schemeClr val="dk1"/>
                </a:solidFill>
                <a:latin typeface="맑은 고딕"/>
              </a:rPr>
              <a:t>까지 지정</a:t>
            </a:r>
          </a:p>
        </p:txBody>
      </p:sp>
      <p:sp>
        <p:nvSpPr>
          <p:cNvPr id="323" name="직사각형 3"/>
          <p:cNvSpPr/>
          <p:nvPr/>
        </p:nvSpPr>
        <p:spPr>
          <a:xfrm>
            <a:off x="1697068" y="4343401"/>
            <a:ext cx="87978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200" b="1">
                <a:ln w="0"/>
                <a:solidFill>
                  <a:srgbClr val="FF0000"/>
                </a:solidFill>
                <a:latin typeface="+mn-ea"/>
              </a:rPr>
              <a:t>인덱스 있는 자료형</a:t>
            </a:r>
            <a:r>
              <a:rPr lang="ko-KR" altLang="en-US" sz="3200" b="1">
                <a:ln w="0"/>
                <a:latin typeface="+mn-ea"/>
              </a:rPr>
              <a:t>은 </a:t>
            </a:r>
            <a:r>
              <a:rPr lang="ko-KR" altLang="en-US" sz="3200" b="1">
                <a:ln w="0"/>
                <a:solidFill>
                  <a:srgbClr val="FF0000"/>
                </a:solidFill>
                <a:latin typeface="+mn-ea"/>
              </a:rPr>
              <a:t>슬라이싱 모두 가능</a:t>
            </a:r>
          </a:p>
        </p:txBody>
      </p:sp>
    </p:spTree>
    <p:extLst>
      <p:ext uri="{BB962C8B-B14F-4D97-AF65-F5344CB8AC3E}">
        <p14:creationId xmlns:p14="http://schemas.microsoft.com/office/powerpoint/2010/main" val="4624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순서있는 자료형 지정</a:t>
            </a:r>
          </a:p>
        </p:txBody>
      </p:sp>
      <p:pic>
        <p:nvPicPr>
          <p:cNvPr id="321" name="그림 3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00200" y="990600"/>
            <a:ext cx="7216898" cy="2229358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  <p:pic>
        <p:nvPicPr>
          <p:cNvPr id="322" name="그림 3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75106" y="3657601"/>
            <a:ext cx="6640495" cy="2088261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</p:spTree>
    <p:extLst>
      <p:ext uri="{BB962C8B-B14F-4D97-AF65-F5344CB8AC3E}">
        <p14:creationId xmlns:p14="http://schemas.microsoft.com/office/powerpoint/2010/main" val="39898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순서있는 자료형 지정</a:t>
            </a:r>
          </a:p>
        </p:txBody>
      </p:sp>
      <p:pic>
        <p:nvPicPr>
          <p:cNvPr id="323" name="그림 3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57401" y="1371600"/>
            <a:ext cx="5525253" cy="2724150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  <p:sp>
        <p:nvSpPr>
          <p:cNvPr id="324" name="TextBox 33"/>
          <p:cNvSpPr txBox="1"/>
          <p:nvPr/>
        </p:nvSpPr>
        <p:spPr>
          <a:xfrm>
            <a:off x="2133600" y="4476751"/>
            <a:ext cx="80772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solidFill>
                  <a:schemeClr val="dk1"/>
                </a:solidFill>
                <a:latin typeface="맑은 고딕"/>
              </a:rPr>
              <a:t>리스트에서도 슬라이싱 가능 </a:t>
            </a:r>
          </a:p>
          <a:p>
            <a:pPr>
              <a:defRPr/>
            </a:pPr>
            <a:endParaRPr lang="ko-KR" altLang="en-US" sz="2500" b="1">
              <a:solidFill>
                <a:schemeClr val="dk1"/>
              </a:solidFill>
              <a:latin typeface="맑은 고딕"/>
            </a:endParaRPr>
          </a:p>
          <a:p>
            <a:pPr algn="r">
              <a:defRPr/>
            </a:pPr>
            <a:r>
              <a:rPr lang="en-US" altLang="ko-KR" sz="2500" b="1">
                <a:solidFill>
                  <a:schemeClr val="dk1"/>
                </a:solidFill>
                <a:latin typeface="맑은 고딕"/>
              </a:rPr>
              <a:t>(</a:t>
            </a:r>
            <a:r>
              <a:rPr lang="ko-KR" altLang="en-US" sz="2500" b="1">
                <a:solidFill>
                  <a:schemeClr val="dk1"/>
                </a:solidFill>
                <a:latin typeface="맑은 고딕"/>
              </a:rPr>
              <a:t>상위 몇개의 자료만 확인할 때 사용</a:t>
            </a:r>
            <a:r>
              <a:rPr lang="en-US" altLang="ko-KR" sz="2500" b="1">
                <a:solidFill>
                  <a:schemeClr val="dk1"/>
                </a:solidFill>
                <a:latin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70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직사각형 3"/>
          <p:cNvSpPr/>
          <p:nvPr/>
        </p:nvSpPr>
        <p:spPr>
          <a:xfrm>
            <a:off x="1543051" y="2606040"/>
            <a:ext cx="9105901" cy="17373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생년월일을 입력했을 때</a:t>
            </a:r>
          </a:p>
          <a:p>
            <a:pPr algn="ctr">
              <a:defRPr/>
            </a:pPr>
            <a:endParaRPr lang="ko-KR" altLang="en-US" sz="3600" b="1">
              <a:ln w="0"/>
              <a:latin typeface="+mn-ea"/>
            </a:endParaRPr>
          </a:p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연도</a:t>
            </a:r>
            <a:r>
              <a:rPr lang="en-US" altLang="ko-KR" sz="3600" b="1">
                <a:ln w="0"/>
                <a:latin typeface="+mn-ea"/>
              </a:rPr>
              <a:t>,</a:t>
            </a:r>
            <a:r>
              <a:rPr lang="ko-KR" altLang="en-US" sz="3600" b="1">
                <a:ln w="0"/>
                <a:latin typeface="+mn-ea"/>
              </a:rPr>
              <a:t> 월</a:t>
            </a:r>
            <a:r>
              <a:rPr lang="en-US" altLang="ko-KR" sz="3600" b="1">
                <a:ln w="0"/>
                <a:latin typeface="+mn-ea"/>
              </a:rPr>
              <a:t>,</a:t>
            </a:r>
            <a:r>
              <a:rPr lang="ko-KR" altLang="en-US" sz="3600" b="1">
                <a:ln w="0"/>
                <a:latin typeface="+mn-ea"/>
              </a:rPr>
              <a:t> 일을 추출하는 프로그램</a:t>
            </a:r>
          </a:p>
        </p:txBody>
      </p:sp>
      <p:sp>
        <p:nvSpPr>
          <p:cNvPr id="320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1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2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순서있는 자료형 지정</a:t>
            </a:r>
          </a:p>
        </p:txBody>
      </p:sp>
    </p:spTree>
    <p:extLst>
      <p:ext uri="{BB962C8B-B14F-4D97-AF65-F5344CB8AC3E}">
        <p14:creationId xmlns:p14="http://schemas.microsoft.com/office/powerpoint/2010/main" val="124889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직사각형 3"/>
          <p:cNvSpPr/>
          <p:nvPr/>
        </p:nvSpPr>
        <p:spPr>
          <a:xfrm>
            <a:off x="1438276" y="1108710"/>
            <a:ext cx="9105901" cy="643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영단어 끝말잇기</a:t>
            </a:r>
          </a:p>
        </p:txBody>
      </p:sp>
      <p:sp>
        <p:nvSpPr>
          <p:cNvPr id="31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1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1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문자열 실습</a:t>
            </a:r>
          </a:p>
        </p:txBody>
      </p:sp>
      <p:pic>
        <p:nvPicPr>
          <p:cNvPr id="317" name="그림 3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71875" y="2057400"/>
            <a:ext cx="5048250" cy="3600450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</p:spTree>
    <p:extLst>
      <p:ext uri="{BB962C8B-B14F-4D97-AF65-F5344CB8AC3E}">
        <p14:creationId xmlns:p14="http://schemas.microsoft.com/office/powerpoint/2010/main" val="15749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와이드스크린</PresentationFormat>
  <Paragraphs>86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</cp:revision>
  <dcterms:created xsi:type="dcterms:W3CDTF">2021-11-22T12:49:30Z</dcterms:created>
  <dcterms:modified xsi:type="dcterms:W3CDTF">2021-11-22T12:49:45Z</dcterms:modified>
</cp:coreProperties>
</file>