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image" Target="../media/image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399" y="2851785"/>
            <a:ext cx="6705600" cy="88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반복문 </a:t>
            </a:r>
            <a:r>
              <a:rPr lang="en-US" altLang="ko-KR" sz="5200" b="1">
                <a:solidFill>
                  <a:schemeClr val="bg1"/>
                </a:solidFill>
              </a:rPr>
              <a:t>(for)</a:t>
            </a:r>
            <a:endParaRPr lang="en-US" altLang="ko-KR" sz="5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285" name="직사각형 35"/>
          <p:cNvSpPr/>
          <p:nvPr/>
        </p:nvSpPr>
        <p:spPr>
          <a:xfrm>
            <a:off x="1676400" y="217507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019300" y="2074113"/>
            <a:ext cx="3248025" cy="440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유용한 표현</a:t>
            </a: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!!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57375" y="3048000"/>
            <a:ext cx="8477250" cy="11430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수를 입력받고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(N)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리스트에 추가하는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수를 입력받고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(N)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홀수이면 리스트에 추가하는 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50" y="2680334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세 개의 수를 입력받고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평균을 출력해주는 프로그램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!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84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5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6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직사각형 3"/>
          <p:cNvSpPr/>
          <p:nvPr/>
        </p:nvSpPr>
        <p:spPr>
          <a:xfrm>
            <a:off x="1543049" y="2209800"/>
            <a:ext cx="9105901" cy="643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반복문과는 무슨관계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...?</a:t>
            </a:r>
            <a:endParaRPr lang="en-US" altLang="ko-KR" sz="36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4034806" y="3318510"/>
            <a:ext cx="6172202" cy="110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6700" b="1"/>
              <a:t>iterable</a:t>
            </a:r>
            <a:r>
              <a:rPr lang="ko-KR" altLang="en-US" sz="6700" b="1"/>
              <a:t> </a:t>
            </a:r>
            <a:r>
              <a:rPr lang="ko-KR" altLang="en-US" sz="4100" b="1"/>
              <a:t>하다</a:t>
            </a:r>
            <a:endParaRPr lang="ko-KR" altLang="en-US" sz="4100" b="1"/>
          </a:p>
        </p:txBody>
      </p:sp>
      <p:sp>
        <p:nvSpPr>
          <p:cNvPr id="284" name="포인트가 5개인 별 324"/>
          <p:cNvSpPr/>
          <p:nvPr/>
        </p:nvSpPr>
        <p:spPr>
          <a:xfrm rot="2133019">
            <a:off x="3883355" y="3047051"/>
            <a:ext cx="381000" cy="381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5" name="포인트가 5개인 별 324"/>
          <p:cNvSpPr/>
          <p:nvPr/>
        </p:nvSpPr>
        <p:spPr>
          <a:xfrm rot="2133019">
            <a:off x="3504252" y="3349955"/>
            <a:ext cx="381000" cy="381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6" name=""/>
          <p:cNvSpPr txBox="1"/>
          <p:nvPr/>
        </p:nvSpPr>
        <p:spPr>
          <a:xfrm>
            <a:off x="3924299" y="4541520"/>
            <a:ext cx="617220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/>
              <a:t>str, list, tuple, set, dict </a:t>
            </a:r>
            <a:endParaRPr lang="en-US" altLang="ko-KR" sz="3600" b="1"/>
          </a:p>
        </p:txBody>
      </p:sp>
      <p:sp>
        <p:nvSpPr>
          <p:cNvPr id="28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89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iterable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6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56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  <p:bldP spid="285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285" name="직사각형 35"/>
          <p:cNvSpPr/>
          <p:nvPr/>
        </p:nvSpPr>
        <p:spPr>
          <a:xfrm>
            <a:off x="1752600" y="13963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095500" y="1295400"/>
            <a:ext cx="3248025" cy="4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반복문</a:t>
            </a:r>
            <a:endParaRPr lang="ko-KR" altLang="en-US" sz="23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2" name="TextBox 33"/>
          <p:cNvSpPr txBox="1"/>
          <p:nvPr/>
        </p:nvSpPr>
        <p:spPr>
          <a:xfrm>
            <a:off x="2308035" y="1978500"/>
            <a:ext cx="7061574" cy="41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for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[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 반복문에서 사용될 변수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]</a:t>
            </a:r>
            <a:r>
              <a:rPr lang="en-US" altLang="ko-KR" sz="2100" b="1">
                <a:latin typeface="맑은 고딕"/>
              </a:rPr>
              <a:t> in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[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iterable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 자료형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]:</a:t>
            </a:r>
            <a:r>
              <a:rPr lang="ko-KR" altLang="en-US" sz="2100" b="1">
                <a:latin typeface="맑은 고딕"/>
              </a:rPr>
              <a:t> </a:t>
            </a:r>
            <a:endParaRPr lang="ko-KR" altLang="en-US" sz="2100" b="1">
              <a:latin typeface="맑은 고딕"/>
            </a:endParaRPr>
          </a:p>
        </p:txBody>
      </p:sp>
      <p:sp>
        <p:nvSpPr>
          <p:cNvPr id="314" name="TextBox 33"/>
          <p:cNvSpPr txBox="1"/>
          <p:nvPr/>
        </p:nvSpPr>
        <p:spPr>
          <a:xfrm>
            <a:off x="2555686" y="3239121"/>
            <a:ext cx="7080628" cy="1167492"/>
          </a:xfrm>
          <a:prstGeom prst="rect">
            <a:avLst/>
          </a:prstGeom>
          <a:noFill/>
          <a:ln w="38100">
            <a:solidFill>
              <a:srgbClr val="335c91"/>
            </a:solidFill>
          </a:ln>
        </p:spPr>
        <p:txBody>
          <a:bodyPr wrap="square" lIns="447534" tIns="198024" bIns="144018">
            <a:spAutoFit/>
          </a:bodyPr>
          <a:lstStyle/>
          <a:p>
            <a:pPr>
              <a:defRPr/>
            </a:pPr>
            <a:r>
              <a:rPr lang="ko-KR" altLang="en-US" sz="2100" b="1">
                <a:latin typeface="맑은 고딕"/>
              </a:rPr>
              <a:t>반복 횟수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자료형의 크기 만큼 종속문장 실행</a:t>
            </a:r>
            <a:endParaRPr lang="ko-KR" altLang="en-US" sz="2100" b="1">
              <a:latin typeface="맑은 고딕"/>
            </a:endParaRPr>
          </a:p>
          <a:p>
            <a:pPr>
              <a:lnSpc>
                <a:spcPct val="160000"/>
              </a:lnSpc>
              <a:defRPr/>
            </a:pPr>
            <a:r>
              <a:rPr lang="ko-KR" altLang="en-US" sz="2100" b="1">
                <a:latin typeface="맑은 고딕"/>
              </a:rPr>
              <a:t>반복문에서 사용될 변수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자료형</a:t>
            </a:r>
            <a:r>
              <a:rPr lang="en-US" altLang="ko-KR" sz="2100" b="1">
                <a:latin typeface="맑은 고딕"/>
              </a:rPr>
              <a:t> </a:t>
            </a:r>
            <a:r>
              <a:rPr lang="ko-KR" altLang="en-US" sz="2100" b="1">
                <a:latin typeface="맑은 고딕"/>
              </a:rPr>
              <a:t>내 자료들 </a:t>
            </a:r>
            <a:endParaRPr lang="ko-KR" altLang="en-US" sz="2100" b="1">
              <a:latin typeface="맑은 고딕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2971800" y="2426175"/>
            <a:ext cx="3048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  <a:endParaRPr lang="en-US" altLang="ko-KR" b="1"/>
          </a:p>
        </p:txBody>
      </p:sp>
      <p:sp>
        <p:nvSpPr>
          <p:cNvPr id="319" name="직사각형 318"/>
          <p:cNvSpPr/>
          <p:nvPr/>
        </p:nvSpPr>
        <p:spPr>
          <a:xfrm>
            <a:off x="2400300" y="2454750"/>
            <a:ext cx="590550" cy="295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0" name="TextBox 33"/>
          <p:cNvSpPr txBox="1"/>
          <p:nvPr/>
        </p:nvSpPr>
        <p:spPr>
          <a:xfrm>
            <a:off x="2565213" y="4938870"/>
            <a:ext cx="7061574" cy="54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>
                <a:latin typeface="맑은 고딕"/>
              </a:rPr>
              <a:t>for</a:t>
            </a:r>
            <a:r>
              <a:rPr lang="en-US" altLang="ko-KR" sz="3000" b="1">
                <a:solidFill>
                  <a:srgbClr val="ff0000"/>
                </a:solidFill>
                <a:latin typeface="맑은 고딕"/>
              </a:rPr>
              <a:t> i </a:t>
            </a:r>
            <a:r>
              <a:rPr lang="en-US" altLang="ko-KR" sz="2100" b="1">
                <a:latin typeface="맑은 고딕"/>
              </a:rPr>
              <a:t>in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[1,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2,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3,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4,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5,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6,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7,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8,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9]</a:t>
            </a:r>
            <a:r>
              <a:rPr lang="en-US" altLang="ko-KR" sz="2100" b="1">
                <a:latin typeface="맑은 고딕"/>
              </a:rPr>
              <a:t>:</a:t>
            </a:r>
            <a:endParaRPr lang="en-US" altLang="ko-KR" sz="21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285" name="직사각형 35"/>
          <p:cNvSpPr/>
          <p:nvPr/>
        </p:nvSpPr>
        <p:spPr>
          <a:xfrm>
            <a:off x="1752600" y="17773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095500" y="1676400"/>
            <a:ext cx="3248025" cy="4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반복문</a:t>
            </a:r>
            <a:endParaRPr lang="ko-KR" altLang="en-US" sz="23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0" name="TextBox 33"/>
          <p:cNvSpPr txBox="1"/>
          <p:nvPr/>
        </p:nvSpPr>
        <p:spPr>
          <a:xfrm>
            <a:off x="2412814" y="2317590"/>
            <a:ext cx="7061574" cy="54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for</a:t>
            </a:r>
            <a:r>
              <a:rPr lang="en-US" altLang="ko-KR" sz="3000" b="1">
                <a:solidFill>
                  <a:srgbClr val="ff0000"/>
                </a:solidFill>
                <a:latin typeface="맑은 고딕"/>
              </a:rPr>
              <a:t> i </a:t>
            </a:r>
            <a:r>
              <a:rPr lang="en-US" altLang="ko-KR" sz="2100" b="1">
                <a:latin typeface="맑은 고딕"/>
              </a:rPr>
              <a:t>in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[1,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2,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3,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4,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5,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6,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7,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8,</a:t>
            </a:r>
            <a:r>
              <a:rPr lang="ko-KR" altLang="en-US" sz="28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800" b="1">
                <a:solidFill>
                  <a:srgbClr val="ff0000"/>
                </a:solidFill>
                <a:latin typeface="맑은 고딕"/>
              </a:rPr>
              <a:t>9]</a:t>
            </a:r>
            <a:r>
              <a:rPr lang="en-US" altLang="ko-KR" sz="2100" b="1">
                <a:latin typeface="맑은 고딕"/>
              </a:rPr>
              <a:t>:</a:t>
            </a:r>
            <a:endParaRPr lang="en-US" altLang="ko-KR" sz="2100" b="1">
              <a:latin typeface="맑은 고딕"/>
            </a:endParaRPr>
          </a:p>
        </p:txBody>
      </p:sp>
      <p:sp>
        <p:nvSpPr>
          <p:cNvPr id="321" name="TextBox 33"/>
          <p:cNvSpPr txBox="1"/>
          <p:nvPr/>
        </p:nvSpPr>
        <p:spPr>
          <a:xfrm>
            <a:off x="2743200" y="3186270"/>
            <a:ext cx="7061575" cy="1691640"/>
          </a:xfrm>
          <a:prstGeom prst="rect">
            <a:avLst/>
          </a:prstGeom>
          <a:noFill/>
          <a:ln w="38100">
            <a:solidFill>
              <a:srgbClr val="335c9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latin typeface="맑은 고딕"/>
              </a:rPr>
              <a:t>반복 횟수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len([1,2,3,4,5,6,7,8,9]) = 9</a:t>
            </a:r>
            <a:endParaRPr lang="en-US" altLang="ko-KR" sz="2100" b="1">
              <a:latin typeface="맑은 고딕"/>
            </a:endParaRPr>
          </a:p>
          <a:p>
            <a:pPr>
              <a:defRPr/>
            </a:pPr>
            <a:r>
              <a:rPr lang="en-US" altLang="ko-KR" sz="2100" b="1">
                <a:latin typeface="맑은 고딕"/>
              </a:rPr>
              <a:t>1</a:t>
            </a:r>
            <a:r>
              <a:rPr lang="ko-KR" altLang="en-US" sz="2100" b="1">
                <a:latin typeface="맑은 고딕"/>
              </a:rPr>
              <a:t>회 반복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= 1</a:t>
            </a:r>
            <a:endParaRPr lang="en-US" altLang="ko-KR" sz="2100" b="1">
              <a:latin typeface="맑은 고딕"/>
            </a:endParaRPr>
          </a:p>
          <a:p>
            <a:pPr>
              <a:defRPr/>
            </a:pPr>
            <a:r>
              <a:rPr lang="en-US" altLang="ko-KR" sz="2100" b="1">
                <a:latin typeface="맑은 고딕"/>
              </a:rPr>
              <a:t>2</a:t>
            </a:r>
            <a:r>
              <a:rPr lang="ko-KR" altLang="en-US" sz="2100" b="1">
                <a:latin typeface="맑은 고딕"/>
              </a:rPr>
              <a:t>회 반복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= 2</a:t>
            </a:r>
            <a:endParaRPr lang="en-US" altLang="ko-KR" sz="2100" b="1">
              <a:latin typeface="맑은 고딕"/>
            </a:endParaRPr>
          </a:p>
          <a:p>
            <a:pPr>
              <a:defRPr/>
            </a:pPr>
            <a:r>
              <a:rPr lang="en-US" altLang="ko-KR" sz="2100" b="1">
                <a:latin typeface="맑은 고딕"/>
              </a:rPr>
              <a:t>....</a:t>
            </a:r>
            <a:endParaRPr lang="en-US" altLang="ko-KR" sz="2100" b="1">
              <a:latin typeface="맑은 고딕"/>
            </a:endParaRPr>
          </a:p>
          <a:p>
            <a:pPr>
              <a:defRPr/>
            </a:pPr>
            <a:r>
              <a:rPr lang="en-US" altLang="ko-KR" sz="2100" b="1">
                <a:latin typeface="맑은 고딕"/>
              </a:rPr>
              <a:t>9</a:t>
            </a:r>
            <a:r>
              <a:rPr lang="ko-KR" altLang="en-US" sz="2100" b="1">
                <a:latin typeface="맑은 고딕"/>
              </a:rPr>
              <a:t>회 반복 </a:t>
            </a:r>
            <a:r>
              <a:rPr lang="en-US" altLang="ko-KR" sz="2100" b="1">
                <a:latin typeface="맑은 고딕"/>
              </a:rPr>
              <a:t>: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= 9</a:t>
            </a:r>
            <a:endParaRPr lang="en-US" altLang="ko-KR" sz="21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  <a:endParaRPr lang="ko-KR" altLang="en-US" b="1">
              <a:latin typeface="+mn-ea"/>
            </a:endParaRPr>
          </a:p>
        </p:txBody>
      </p:sp>
      <p:sp>
        <p:nvSpPr>
          <p:cNvPr id="320" name="TextBox 33"/>
          <p:cNvSpPr txBox="1"/>
          <p:nvPr/>
        </p:nvSpPr>
        <p:spPr>
          <a:xfrm>
            <a:off x="2505075" y="2743200"/>
            <a:ext cx="7061574" cy="41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1 </a:t>
            </a:r>
            <a:r>
              <a:rPr lang="ko-KR" altLang="en-US" sz="2100" b="1">
                <a:latin typeface="맑은 고딕"/>
              </a:rPr>
              <a:t>회 반복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</a:t>
            </a:r>
            <a:r>
              <a:rPr lang="ko-KR" altLang="en-US" sz="2100" b="1">
                <a:latin typeface="맑은 고딕"/>
              </a:rPr>
              <a:t>는 리스트 첫 번째 자료 </a:t>
            </a:r>
            <a:r>
              <a:rPr lang="en-US" altLang="ko-KR" sz="2100" b="1">
                <a:latin typeface="맑은 고딕"/>
              </a:rPr>
              <a:t>&gt;   print( 1 )</a:t>
            </a:r>
            <a:r>
              <a:rPr lang="ko-KR" altLang="en-US" sz="2100" b="1">
                <a:latin typeface="맑은 고딕"/>
              </a:rPr>
              <a:t> 실행</a:t>
            </a:r>
            <a:r>
              <a:rPr lang="en-US" altLang="ko-KR" sz="2100" b="1">
                <a:latin typeface="맑은 고딕"/>
              </a:rPr>
              <a:t> </a:t>
            </a:r>
            <a:endParaRPr lang="en-US" altLang="ko-KR" sz="2100" b="1">
              <a:latin typeface="맑은 고딕"/>
            </a:endParaRPr>
          </a:p>
        </p:txBody>
      </p:sp>
      <p:sp>
        <p:nvSpPr>
          <p:cNvPr id="321" name="TextBox 33"/>
          <p:cNvSpPr txBox="1"/>
          <p:nvPr/>
        </p:nvSpPr>
        <p:spPr>
          <a:xfrm>
            <a:off x="2511051" y="3352800"/>
            <a:ext cx="7061574" cy="41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2 </a:t>
            </a:r>
            <a:r>
              <a:rPr lang="ko-KR" altLang="en-US" sz="2100" b="1">
                <a:latin typeface="맑은 고딕"/>
              </a:rPr>
              <a:t>회 반복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</a:t>
            </a:r>
            <a:r>
              <a:rPr lang="ko-KR" altLang="en-US" sz="2100" b="1">
                <a:latin typeface="맑은 고딕"/>
              </a:rPr>
              <a:t>는 리스트 두 번째 자료 </a:t>
            </a:r>
            <a:r>
              <a:rPr lang="en-US" altLang="ko-KR" sz="2100" b="1">
                <a:latin typeface="맑은 고딕"/>
              </a:rPr>
              <a:t>&gt;   print( 2 )</a:t>
            </a:r>
            <a:r>
              <a:rPr lang="ko-KR" altLang="en-US" sz="2100" b="1">
                <a:latin typeface="맑은 고딕"/>
              </a:rPr>
              <a:t> 실행</a:t>
            </a:r>
            <a:r>
              <a:rPr lang="en-US" altLang="ko-KR" sz="2100" b="1">
                <a:latin typeface="맑은 고딕"/>
              </a:rPr>
              <a:t> </a:t>
            </a:r>
            <a:endParaRPr lang="en-US" altLang="ko-KR" sz="2100" b="1">
              <a:latin typeface="맑은 고딕"/>
            </a:endParaRPr>
          </a:p>
        </p:txBody>
      </p:sp>
      <p:grpSp>
        <p:nvGrpSpPr>
          <p:cNvPr id="323" name=""/>
          <p:cNvGrpSpPr/>
          <p:nvPr/>
        </p:nvGrpSpPr>
        <p:grpSpPr>
          <a:xfrm rot="0">
            <a:off x="1752600" y="990600"/>
            <a:ext cx="8534400" cy="1219200"/>
            <a:chOff x="609600" y="990600"/>
            <a:chExt cx="8534400" cy="1219200"/>
          </a:xfrm>
        </p:grpSpPr>
        <p:sp>
          <p:nvSpPr>
            <p:cNvPr id="317" name="TextBox 33"/>
            <p:cNvSpPr txBox="1"/>
            <p:nvPr/>
          </p:nvSpPr>
          <p:spPr>
            <a:xfrm>
              <a:off x="787026" y="1143000"/>
              <a:ext cx="7061574" cy="4129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100" b="1">
                  <a:latin typeface="맑은 고딕"/>
                </a:rPr>
                <a:t>for  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i</a:t>
              </a:r>
              <a:r>
                <a:rPr lang="en-US" altLang="ko-KR" sz="2100" b="1">
                  <a:latin typeface="맑은 고딕"/>
                </a:rPr>
                <a:t>   in  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[1,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2,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3,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4,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5,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6,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7,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8,</a:t>
              </a:r>
              <a:r>
                <a:rPr lang="ko-KR" altLang="en-US" sz="2100" b="1">
                  <a:solidFill>
                    <a:srgbClr val="ff0000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rgbClr val="ff0000"/>
                  </a:solidFill>
                  <a:latin typeface="맑은 고딕"/>
                </a:rPr>
                <a:t>9] </a:t>
              </a:r>
              <a:r>
                <a:rPr lang="en-US" altLang="ko-KR" sz="2100" b="1">
                  <a:latin typeface="맑은 고딕"/>
                </a:rPr>
                <a:t>:</a:t>
              </a:r>
              <a:endParaRPr lang="en-US" altLang="ko-KR" sz="2100" b="1">
                <a:latin typeface="맑은 고딕"/>
              </a:endParaRPr>
            </a:p>
          </p:txBody>
        </p:sp>
        <p:sp>
          <p:nvSpPr>
            <p:cNvPr id="319" name="TextBox 33"/>
            <p:cNvSpPr txBox="1"/>
            <p:nvPr/>
          </p:nvSpPr>
          <p:spPr>
            <a:xfrm>
              <a:off x="1320426" y="1644447"/>
              <a:ext cx="4242174" cy="4129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100" b="1">
                  <a:latin typeface="맑은 고딕"/>
                </a:rPr>
                <a:t>print( i )</a:t>
              </a:r>
              <a:endParaRPr lang="en-US" altLang="ko-KR" sz="2100" b="1">
                <a:latin typeface="맑은 고딕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609600" y="990600"/>
              <a:ext cx="8534400" cy="1219200"/>
            </a:xfrm>
            <a:prstGeom prst="rect">
              <a:avLst/>
            </a:prstGeom>
            <a:noFill/>
            <a:ln w="57150">
              <a:solidFill>
                <a:srgbClr val="455f7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24" name="TextBox 33"/>
          <p:cNvSpPr txBox="1"/>
          <p:nvPr/>
        </p:nvSpPr>
        <p:spPr>
          <a:xfrm>
            <a:off x="2520576" y="3952875"/>
            <a:ext cx="7061574" cy="41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3 </a:t>
            </a:r>
            <a:r>
              <a:rPr lang="ko-KR" altLang="en-US" sz="2100" b="1">
                <a:latin typeface="맑은 고딕"/>
              </a:rPr>
              <a:t>회 반복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</a:t>
            </a:r>
            <a:r>
              <a:rPr lang="ko-KR" altLang="en-US" sz="2100" b="1">
                <a:latin typeface="맑은 고딕"/>
              </a:rPr>
              <a:t>는 리스트 세 번째 자료 </a:t>
            </a:r>
            <a:r>
              <a:rPr lang="en-US" altLang="ko-KR" sz="2100" b="1">
                <a:latin typeface="맑은 고딕"/>
              </a:rPr>
              <a:t>&gt;   print( 3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)</a:t>
            </a:r>
            <a:r>
              <a:rPr lang="ko-KR" altLang="en-US" sz="2100" b="1">
                <a:latin typeface="맑은 고딕"/>
              </a:rPr>
              <a:t> 실행</a:t>
            </a:r>
            <a:r>
              <a:rPr lang="en-US" altLang="ko-KR" sz="2100" b="1">
                <a:latin typeface="맑은 고딕"/>
              </a:rPr>
              <a:t> </a:t>
            </a:r>
            <a:endParaRPr lang="en-US" altLang="ko-KR" sz="2100" b="1">
              <a:latin typeface="맑은 고딕"/>
            </a:endParaRPr>
          </a:p>
        </p:txBody>
      </p:sp>
      <p:sp>
        <p:nvSpPr>
          <p:cNvPr id="325" name="TextBox 33"/>
          <p:cNvSpPr txBox="1"/>
          <p:nvPr/>
        </p:nvSpPr>
        <p:spPr>
          <a:xfrm>
            <a:off x="2505075" y="5715000"/>
            <a:ext cx="7061574" cy="412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9 </a:t>
            </a:r>
            <a:r>
              <a:rPr lang="ko-KR" altLang="en-US" sz="2100" b="1">
                <a:latin typeface="맑은 고딕"/>
              </a:rPr>
              <a:t>회 반복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i </a:t>
            </a:r>
            <a:r>
              <a:rPr lang="ko-KR" altLang="en-US" sz="2100" b="1">
                <a:latin typeface="맑은 고딕"/>
              </a:rPr>
              <a:t>는 리스트 아홉번째 자료 </a:t>
            </a:r>
            <a:r>
              <a:rPr lang="en-US" altLang="ko-KR" sz="2100" b="1">
                <a:latin typeface="맑은 고딕"/>
              </a:rPr>
              <a:t>&gt;  print( 9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)</a:t>
            </a:r>
            <a:r>
              <a:rPr lang="ko-KR" altLang="en-US" sz="2100" b="1">
                <a:latin typeface="맑은 고딕"/>
              </a:rPr>
              <a:t> 실행</a:t>
            </a:r>
            <a:r>
              <a:rPr lang="en-US" altLang="ko-KR" sz="2100" b="1">
                <a:latin typeface="맑은 고딕"/>
              </a:rPr>
              <a:t> </a:t>
            </a:r>
            <a:endParaRPr lang="en-US" altLang="ko-KR" sz="2100" b="1">
              <a:latin typeface="맑은 고딕"/>
            </a:endParaRPr>
          </a:p>
        </p:txBody>
      </p:sp>
      <p:sp>
        <p:nvSpPr>
          <p:cNvPr id="326" name="TextBox 33"/>
          <p:cNvSpPr txBox="1"/>
          <p:nvPr/>
        </p:nvSpPr>
        <p:spPr>
          <a:xfrm>
            <a:off x="5857875" y="4429125"/>
            <a:ext cx="355974" cy="104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.</a:t>
            </a:r>
            <a:endParaRPr lang="en-US" altLang="ko-KR" sz="2100" b="1">
              <a:latin typeface="맑은 고딕"/>
            </a:endParaRPr>
          </a:p>
          <a:p>
            <a:pPr>
              <a:defRPr/>
            </a:pPr>
            <a:r>
              <a:rPr lang="en-US" altLang="ko-KR" sz="2100" b="1">
                <a:latin typeface="맑은 고딕"/>
              </a:rPr>
              <a:t>.</a:t>
            </a:r>
            <a:endParaRPr lang="en-US" altLang="ko-KR" sz="2100" b="1">
              <a:latin typeface="맑은 고딕"/>
            </a:endParaRPr>
          </a:p>
          <a:p>
            <a:pPr>
              <a:defRPr/>
            </a:pPr>
            <a:r>
              <a:rPr lang="en-US" altLang="ko-KR" sz="2100" b="1">
                <a:latin typeface="맑은 고딕"/>
              </a:rPr>
              <a:t>.</a:t>
            </a:r>
            <a:endParaRPr lang="en-US" altLang="ko-KR" sz="2100" b="1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543049" y="2520314"/>
            <a:ext cx="9105901" cy="11372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 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 화면에 출력하기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543049" y="1956434"/>
            <a:ext cx="9105901" cy="3225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리스트를 만들고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그 안의 자료들을 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출력하는 프로그램을 작성하세요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.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sp>
        <p:nvSpPr>
          <p:cNvPr id="277" name="TextBox 33"/>
          <p:cNvSpPr txBox="1"/>
          <p:nvPr/>
        </p:nvSpPr>
        <p:spPr>
          <a:xfrm>
            <a:off x="2209800" y="1708785"/>
            <a:ext cx="7543800" cy="62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latin typeface="맑은 고딕"/>
              </a:rPr>
              <a:t>Python</a:t>
            </a:r>
            <a:r>
              <a:rPr lang="ko-KR" altLang="en-US" sz="3500" b="1">
                <a:latin typeface="맑은 고딕"/>
              </a:rPr>
              <a:t> 에서 사용되는 자료의 형태</a:t>
            </a:r>
            <a:endParaRPr lang="ko-KR" altLang="en-US" sz="3500" b="1">
              <a:latin typeface="맑은 고딕"/>
            </a:endParaRPr>
          </a:p>
        </p:txBody>
      </p:sp>
      <p:sp>
        <p:nvSpPr>
          <p:cNvPr id="278" name="직사각형 35"/>
          <p:cNvSpPr/>
          <p:nvPr/>
        </p:nvSpPr>
        <p:spPr>
          <a:xfrm>
            <a:off x="3227660" y="3700100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3561035" y="3521029"/>
            <a:ext cx="978580" cy="575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맑은 고딕"/>
              </a:rPr>
              <a:t>숫자</a:t>
            </a:r>
            <a:endParaRPr lang="ko-KR" altLang="en-US" sz="3200" b="1">
              <a:latin typeface="맑은 고딕"/>
            </a:endParaRPr>
          </a:p>
        </p:txBody>
      </p:sp>
      <p:sp>
        <p:nvSpPr>
          <p:cNvPr id="280" name="직사각형 35"/>
          <p:cNvSpPr/>
          <p:nvPr/>
        </p:nvSpPr>
        <p:spPr>
          <a:xfrm>
            <a:off x="3227660" y="445638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561035" y="4283029"/>
            <a:ext cx="1369105" cy="577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맑은 고딕"/>
              </a:rPr>
              <a:t>문자열</a:t>
            </a:r>
            <a:endParaRPr lang="ko-KR" altLang="en-US" sz="3200" b="1">
              <a:latin typeface="맑은 고딕"/>
            </a:endParaRPr>
          </a:p>
        </p:txBody>
      </p:sp>
      <p:sp>
        <p:nvSpPr>
          <p:cNvPr id="282" name="직사각형 35"/>
          <p:cNvSpPr/>
          <p:nvPr/>
        </p:nvSpPr>
        <p:spPr>
          <a:xfrm>
            <a:off x="6656660" y="320545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990035" y="3048000"/>
            <a:ext cx="1369105" cy="574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맑은 고딕"/>
              </a:rPr>
              <a:t>리스트</a:t>
            </a:r>
            <a:endParaRPr lang="ko-KR" altLang="en-US" sz="3200" b="1">
              <a:latin typeface="맑은 고딕"/>
            </a:endParaRPr>
          </a:p>
        </p:txBody>
      </p:sp>
      <p:sp>
        <p:nvSpPr>
          <p:cNvPr id="284" name="직사각형 35"/>
          <p:cNvSpPr/>
          <p:nvPr/>
        </p:nvSpPr>
        <p:spPr>
          <a:xfrm>
            <a:off x="6669995" y="3985850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012895" y="3805533"/>
            <a:ext cx="974770" cy="577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맑은 고딕"/>
              </a:rPr>
              <a:t>튜플</a:t>
            </a:r>
            <a:endParaRPr lang="ko-KR" altLang="en-US" sz="3200" b="1">
              <a:latin typeface="맑은 고딕"/>
            </a:endParaRPr>
          </a:p>
        </p:txBody>
      </p:sp>
      <p:sp>
        <p:nvSpPr>
          <p:cNvPr id="286" name="직사각형 35"/>
          <p:cNvSpPr/>
          <p:nvPr/>
        </p:nvSpPr>
        <p:spPr>
          <a:xfrm>
            <a:off x="6673805" y="4709093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007180" y="4544015"/>
            <a:ext cx="980485" cy="574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맑은 고딕"/>
              </a:rPr>
              <a:t>세트</a:t>
            </a:r>
            <a:endParaRPr lang="ko-KR" altLang="en-US" sz="3200" b="1">
              <a:latin typeface="맑은 고딕"/>
            </a:endParaRPr>
          </a:p>
        </p:txBody>
      </p:sp>
      <p:sp>
        <p:nvSpPr>
          <p:cNvPr id="288" name="직사각형 35"/>
          <p:cNvSpPr/>
          <p:nvPr/>
        </p:nvSpPr>
        <p:spPr>
          <a:xfrm>
            <a:off x="6686550" y="5443833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019200" y="5298395"/>
            <a:ext cx="1759040" cy="576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>
                <a:latin typeface="맑은 고딕"/>
              </a:rPr>
              <a:t>딕셔너리</a:t>
            </a:r>
            <a:endParaRPr lang="ko-KR" altLang="en-US" sz="3200" b="1">
              <a:latin typeface="맑은 고딕"/>
            </a:endParaRPr>
          </a:p>
        </p:txBody>
      </p:sp>
      <p:grpSp>
        <p:nvGrpSpPr>
          <p:cNvPr id="294" name="그룹 293"/>
          <p:cNvGrpSpPr/>
          <p:nvPr/>
        </p:nvGrpSpPr>
        <p:grpSpPr>
          <a:xfrm rot="0">
            <a:off x="6629400" y="2743199"/>
            <a:ext cx="361949" cy="609601"/>
            <a:chOff x="561975" y="2371724"/>
            <a:chExt cx="361949" cy="609601"/>
          </a:xfrm>
        </p:grpSpPr>
        <p:cxnSp>
          <p:nvCxnSpPr>
            <p:cNvPr id="292" name="직선 연결선 291"/>
            <p:cNvCxnSpPr/>
            <p:nvPr/>
          </p:nvCxnSpPr>
          <p:spPr>
            <a:xfrm rot="16200000" flipH="1">
              <a:off x="447675" y="2714625"/>
              <a:ext cx="381000" cy="152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5400000">
              <a:off x="504824" y="2562224"/>
              <a:ext cx="609600" cy="228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 rot="0">
            <a:off x="6629400" y="3505199"/>
            <a:ext cx="361949" cy="609601"/>
            <a:chOff x="561975" y="2371724"/>
            <a:chExt cx="361949" cy="609601"/>
          </a:xfrm>
        </p:grpSpPr>
        <p:cxnSp>
          <p:nvCxnSpPr>
            <p:cNvPr id="296" name="직선 연결선 295"/>
            <p:cNvCxnSpPr/>
            <p:nvPr/>
          </p:nvCxnSpPr>
          <p:spPr>
            <a:xfrm rot="16200000" flipH="1">
              <a:off x="447675" y="2714625"/>
              <a:ext cx="381000" cy="152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5400000">
              <a:off x="504824" y="2562224"/>
              <a:ext cx="609600" cy="228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직사각형 35"/>
          <p:cNvSpPr/>
          <p:nvPr/>
        </p:nvSpPr>
        <p:spPr>
          <a:xfrm>
            <a:off x="3230880" y="5184752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3564255" y="5011396"/>
            <a:ext cx="1061085" cy="577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200" b="1">
                <a:latin typeface="맑은 고딕"/>
              </a:rPr>
              <a:t>Bool</a:t>
            </a:r>
            <a:endParaRPr lang="ko-KR" altLang="en-US" sz="3200" b="1">
              <a:latin typeface="맑은 고딕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2590800" y="3200400"/>
            <a:ext cx="3124200" cy="2743200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6096000" y="4495800"/>
            <a:ext cx="3124200" cy="2057400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295" grpId="1" animBg="1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  <a:endParaRPr lang="ko-KR" altLang="en-US" b="1">
              <a:latin typeface="+mn-ea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543049" y="2139315"/>
            <a:ext cx="9105901" cy="11372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에서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 출력해보자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!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28" name="직사각형 3"/>
          <p:cNvSpPr/>
          <p:nvPr/>
        </p:nvSpPr>
        <p:spPr>
          <a:xfrm>
            <a:off x="4038600" y="3979545"/>
            <a:ext cx="5334000" cy="1202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2600" b="1" cap="none" spc="0">
                <a:ln w="0"/>
                <a:solidFill>
                  <a:srgbClr val="ff0000"/>
                </a:solidFill>
                <a:latin typeface="+mn-ea"/>
              </a:rPr>
              <a:t>1. print(1) ~~</a:t>
            </a:r>
            <a:r>
              <a:rPr lang="ko-KR" altLang="en-US" sz="2600" b="1" cap="none" spc="0">
                <a:ln w="0"/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600" b="1" cap="none" spc="0">
                <a:ln w="0"/>
                <a:solidFill>
                  <a:srgbClr val="ff0000"/>
                </a:solidFill>
                <a:latin typeface="+mn-ea"/>
              </a:rPr>
              <a:t>print(1000) ?</a:t>
            </a:r>
            <a:endParaRPr lang="en-US" altLang="ko-KR" sz="2600" b="1" cap="none" spc="0">
              <a:ln w="0"/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2600" b="1" cap="none" spc="0">
                <a:ln w="0"/>
                <a:solidFill>
                  <a:srgbClr val="ff0000"/>
                </a:solidFill>
                <a:latin typeface="+mn-ea"/>
              </a:rPr>
              <a:t>2. [1,2,3,4,...,1000] ?</a:t>
            </a:r>
            <a:endParaRPr lang="en-US" altLang="ko-KR" sz="2600" b="1" cap="none" spc="0">
              <a:ln w="0"/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9" name=""/>
          <p:cNvCxnSpPr/>
          <p:nvPr/>
        </p:nvCxnSpPr>
        <p:spPr>
          <a:xfrm>
            <a:off x="4724400" y="3657600"/>
            <a:ext cx="2895600" cy="2133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"/>
          <p:cNvCxnSpPr/>
          <p:nvPr/>
        </p:nvCxnSpPr>
        <p:spPr>
          <a:xfrm flipV="1">
            <a:off x="4648200" y="3657600"/>
            <a:ext cx="2895600" cy="2133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285" name="직사각형 35"/>
          <p:cNvSpPr/>
          <p:nvPr/>
        </p:nvSpPr>
        <p:spPr>
          <a:xfrm>
            <a:off x="2019300" y="1981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362200" y="1880609"/>
            <a:ext cx="5562600" cy="4415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 cap="none" spc="0">
                <a:ln w="0"/>
                <a:solidFill>
                  <a:srgbClr val="ff0000"/>
                </a:solidFill>
                <a:latin typeface="+mn-ea"/>
              </a:rPr>
              <a:t>range( [start:0] , stop , [step:1] )</a:t>
            </a:r>
            <a:endParaRPr lang="en-US" altLang="ko-KR" sz="2300" b="1" cap="none" spc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1" name="직선 연결선 32"/>
          <p:cNvCxnSpPr/>
          <p:nvPr/>
        </p:nvCxnSpPr>
        <p:spPr>
          <a:xfrm flipH="1">
            <a:off x="1937715" y="2680551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3"/>
          <p:cNvSpPr txBox="1"/>
          <p:nvPr/>
        </p:nvSpPr>
        <p:spPr>
          <a:xfrm>
            <a:off x="2689038" y="2480526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start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부터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stop - 1 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까지의 리스트로 반환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증감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:</a:t>
            </a: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step)</a:t>
            </a:r>
            <a:endParaRPr lang="en-US" altLang="ko-KR" sz="2100" b="1">
              <a:solidFill>
                <a:schemeClr val="dk1"/>
              </a:solidFill>
              <a:latin typeface="맑은 고딕"/>
            </a:endParaRPr>
          </a:p>
        </p:txBody>
      </p:sp>
      <p:grpSp>
        <p:nvGrpSpPr>
          <p:cNvPr id="325" name="그룹 324"/>
          <p:cNvGrpSpPr/>
          <p:nvPr/>
        </p:nvGrpSpPr>
        <p:grpSpPr>
          <a:xfrm rot="0">
            <a:off x="2209800" y="3467100"/>
            <a:ext cx="7416986" cy="2514014"/>
            <a:chOff x="1066800" y="3467100"/>
            <a:chExt cx="7416986" cy="2514014"/>
          </a:xfrm>
        </p:grpSpPr>
        <p:sp>
          <p:nvSpPr>
            <p:cNvPr id="320" name="직사각형 3"/>
            <p:cNvSpPr/>
            <p:nvPr/>
          </p:nvSpPr>
          <p:spPr>
            <a:xfrm>
              <a:off x="1235261" y="3724275"/>
              <a:ext cx="3924301" cy="64389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altLang="ko-KR" sz="3600" b="1" cap="none" spc="0">
                  <a:ln w="0"/>
                  <a:solidFill>
                    <a:schemeClr val="tx1"/>
                  </a:solidFill>
                  <a:latin typeface="+mn-ea"/>
                </a:rPr>
                <a:t>range( 1,</a:t>
              </a:r>
              <a:r>
                <a:rPr lang="ko-KR" altLang="en-US" sz="3600" b="1" cap="none" spc="0">
                  <a:ln w="0"/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3600" b="1" cap="none" spc="0">
                  <a:ln w="0"/>
                  <a:solidFill>
                    <a:schemeClr val="tx1"/>
                  </a:solidFill>
                  <a:latin typeface="+mn-ea"/>
                </a:rPr>
                <a:t>10, 2)</a:t>
              </a:r>
              <a:endParaRPr lang="en-US" altLang="ko-KR" sz="3600" b="1" cap="none" spc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3" name="TextBox 33"/>
            <p:cNvSpPr txBox="1"/>
            <p:nvPr/>
          </p:nvSpPr>
          <p:spPr>
            <a:xfrm>
              <a:off x="1422212" y="4583429"/>
              <a:ext cx="7061574" cy="10534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1 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부터 </a:t>
              </a: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9 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까지의 리스트로 반환 </a:t>
              </a: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(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증감 </a:t>
              </a: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: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2)</a:t>
              </a:r>
              <a:endParaRPr lang="en-US" altLang="ko-KR" sz="2100" b="1">
                <a:solidFill>
                  <a:schemeClr val="dk1"/>
                </a:solidFill>
                <a:latin typeface="맑은 고딕"/>
              </a:endParaRPr>
            </a:p>
            <a:p>
              <a:pPr>
                <a:defRPr/>
              </a:pPr>
              <a:endParaRPr lang="en-US" altLang="ko-KR" sz="2100" b="1">
                <a:solidFill>
                  <a:schemeClr val="dk1"/>
                </a:solidFill>
                <a:latin typeface="맑은 고딕"/>
              </a:endParaRPr>
            </a:p>
            <a:p>
              <a:pPr algn="ctr">
                <a:defRPr/>
              </a:pP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=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 </a:t>
              </a:r>
              <a:r>
                <a:rPr lang="en-US" altLang="ko-KR" sz="2100" b="1">
                  <a:solidFill>
                    <a:schemeClr val="dk1"/>
                  </a:solidFill>
                  <a:latin typeface="맑은 고딕"/>
                </a:rPr>
                <a:t>[ 1, 3, 5, 7, 9 ] </a:t>
              </a:r>
              <a:r>
                <a:rPr lang="ko-KR" altLang="en-US" sz="2100" b="1">
                  <a:solidFill>
                    <a:schemeClr val="dk1"/>
                  </a:solidFill>
                  <a:latin typeface="맑은 고딕"/>
                </a:rPr>
                <a:t>과 동일</a:t>
              </a:r>
              <a:endParaRPr lang="ko-KR" altLang="en-US" sz="2100" b="1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1066800" y="3467100"/>
              <a:ext cx="7391400" cy="2514014"/>
            </a:xfrm>
            <a:prstGeom prst="rect">
              <a:avLst/>
            </a:prstGeom>
            <a:noFill/>
            <a:ln w="57150">
              <a:solidFill>
                <a:schemeClr val="accent1">
                  <a:shade val="2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  <a:endParaRPr lang="ko-KR" altLang="en-US" b="1">
              <a:latin typeface="+mn-ea"/>
            </a:endParaRPr>
          </a:p>
        </p:txBody>
      </p:sp>
      <p:sp>
        <p:nvSpPr>
          <p:cNvPr id="330" name="직사각형 3"/>
          <p:cNvSpPr/>
          <p:nvPr/>
        </p:nvSpPr>
        <p:spPr>
          <a:xfrm>
            <a:off x="2609849" y="1579243"/>
            <a:ext cx="3486151" cy="32213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range(100)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range(1,20)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range(1,11,3)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31" name="직사각형 3"/>
          <p:cNvSpPr/>
          <p:nvPr/>
        </p:nvSpPr>
        <p:spPr>
          <a:xfrm>
            <a:off x="6858000" y="1569718"/>
            <a:ext cx="2514600" cy="32213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0 ~ 99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 ~ 19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1, 4, 7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제어문 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 반복문</a:t>
            </a:r>
            <a:endParaRPr lang="ko-KR" altLang="en-US" b="1">
              <a:latin typeface="+mn-ea"/>
            </a:endParaRPr>
          </a:p>
        </p:txBody>
      </p:sp>
      <p:sp>
        <p:nvSpPr>
          <p:cNvPr id="330" name="직사각형 3"/>
          <p:cNvSpPr/>
          <p:nvPr/>
        </p:nvSpPr>
        <p:spPr>
          <a:xfrm>
            <a:off x="2114549" y="2286000"/>
            <a:ext cx="3486151" cy="32213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0 ~ 39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 ~ 99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세 자리수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32" name="직사각형 35"/>
          <p:cNvSpPr/>
          <p:nvPr/>
        </p:nvSpPr>
        <p:spPr>
          <a:xfrm>
            <a:off x="1828800" y="17773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33" name="직사각형 3"/>
          <p:cNvSpPr/>
          <p:nvPr/>
        </p:nvSpPr>
        <p:spPr>
          <a:xfrm>
            <a:off x="2209800" y="1657350"/>
            <a:ext cx="5562600" cy="4415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 cap="none" spc="0">
                <a:ln w="0"/>
                <a:solidFill>
                  <a:schemeClr val="dk1"/>
                </a:solidFill>
                <a:latin typeface="+mn-ea"/>
              </a:rPr>
              <a:t>range </a:t>
            </a:r>
            <a:r>
              <a:rPr lang="ko-KR" altLang="en-US" sz="2300" b="1" cap="none" spc="0">
                <a:ln w="0"/>
                <a:solidFill>
                  <a:schemeClr val="dk1"/>
                </a:solidFill>
                <a:latin typeface="+mn-ea"/>
              </a:rPr>
              <a:t>설정해보기</a:t>
            </a:r>
            <a:endParaRPr lang="ko-KR" altLang="en-US" sz="2300" b="1" cap="none" spc="0">
              <a:ln w="0"/>
              <a:solidFill>
                <a:schemeClr val="dk1"/>
              </a:solidFill>
              <a:latin typeface="+mn-ea"/>
            </a:endParaRPr>
          </a:p>
        </p:txBody>
      </p:sp>
      <p:sp>
        <p:nvSpPr>
          <p:cNvPr id="334" name="직사각형 3"/>
          <p:cNvSpPr/>
          <p:nvPr/>
        </p:nvSpPr>
        <p:spPr>
          <a:xfrm>
            <a:off x="6000749" y="2265043"/>
            <a:ext cx="3943351" cy="32194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range(40)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range(10,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range(100,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1000)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543048" y="2860357"/>
            <a:ext cx="9105901" cy="11382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 출력하기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543048" y="2860357"/>
            <a:ext cx="9105901" cy="11382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에서부터 입력받은 수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(N)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 출력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8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79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  <p:sp>
        <p:nvSpPr>
          <p:cNvPr id="327" name="직사각형 3"/>
          <p:cNvSpPr/>
          <p:nvPr/>
        </p:nvSpPr>
        <p:spPr>
          <a:xfrm>
            <a:off x="1543048" y="2860357"/>
            <a:ext cx="9105901" cy="11382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90000"/>
              </a:lnSpc>
              <a:defRPr/>
            </a:pP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입력받은 두 수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(A,B)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사이의 수 출력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sp>
        <p:nvSpPr>
          <p:cNvPr id="302" name="TextBox 33"/>
          <p:cNvSpPr txBox="1"/>
          <p:nvPr/>
        </p:nvSpPr>
        <p:spPr>
          <a:xfrm>
            <a:off x="2520575" y="1337310"/>
            <a:ext cx="7061575" cy="49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 b="1">
                <a:solidFill>
                  <a:schemeClr val="dk1"/>
                </a:solidFill>
                <a:latin typeface="맑은 고딕"/>
              </a:rPr>
              <a:t>복합연산자</a:t>
            </a:r>
            <a:endParaRPr lang="ko-KR" altLang="en-US" sz="2600" b="1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03" name="직사각형 35"/>
          <p:cNvSpPr/>
          <p:nvPr/>
        </p:nvSpPr>
        <p:spPr>
          <a:xfrm>
            <a:off x="2152650" y="146113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pic>
        <p:nvPicPr>
          <p:cNvPr id="304" name="그림 30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5700" y="2209800"/>
            <a:ext cx="4800600" cy="3931057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직사각형 3"/>
          <p:cNvSpPr/>
          <p:nvPr/>
        </p:nvSpPr>
        <p:spPr>
          <a:xfrm>
            <a:off x="1543050" y="3168015"/>
            <a:ext cx="9105901" cy="641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부터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100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까지의 합 구하기</a:t>
            </a:r>
            <a:endParaRPr lang="ko-KR" altLang="en-US" sz="36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4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직사각형 3"/>
          <p:cNvSpPr/>
          <p:nvPr/>
        </p:nvSpPr>
        <p:spPr>
          <a:xfrm>
            <a:off x="7543800" y="6248400"/>
            <a:ext cx="4114800" cy="464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500" b="1" cap="none" spc="0">
                <a:ln w="0"/>
                <a:solidFill>
                  <a:schemeClr val="tx1"/>
                </a:solidFill>
                <a:latin typeface="+mn-ea"/>
              </a:rPr>
              <a:t>반복문 사용</a:t>
            </a:r>
            <a:endParaRPr lang="ko-KR" altLang="en-US" sz="25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9" name="직사각형 3"/>
          <p:cNvSpPr/>
          <p:nvPr/>
        </p:nvSpPr>
        <p:spPr>
          <a:xfrm>
            <a:off x="1543050" y="3168015"/>
            <a:ext cx="9105901" cy="641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부터 </a:t>
            </a: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 까지의 합 구하기</a:t>
            </a:r>
            <a:endParaRPr lang="ko-KR" altLang="en-US" sz="36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4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5"/>
          <p:cNvSpPr/>
          <p:nvPr/>
        </p:nvSpPr>
        <p:spPr>
          <a:xfrm>
            <a:off x="1828800" y="15487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" name="직사각형 3"/>
          <p:cNvSpPr/>
          <p:nvPr/>
        </p:nvSpPr>
        <p:spPr>
          <a:xfrm>
            <a:off x="2171700" y="1447800"/>
            <a:ext cx="6667500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리스트 자료형 </a:t>
            </a: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 튜플 자료형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1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2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cxnSp>
        <p:nvCxnSpPr>
          <p:cNvPr id="38" name="직선 연결선 32"/>
          <p:cNvCxnSpPr/>
          <p:nvPr/>
        </p:nvCxnSpPr>
        <p:spPr>
          <a:xfrm flipH="1">
            <a:off x="1937715" y="2316912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3"/>
          <p:cNvSpPr txBox="1"/>
          <p:nvPr/>
        </p:nvSpPr>
        <p:spPr>
          <a:xfrm>
            <a:off x="2689038" y="2116887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자료들의 자료형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ko-KR" altLang="en-US" sz="2100" b="1">
                <a:solidFill>
                  <a:schemeClr val="tx1"/>
                </a:solidFill>
                <a:latin typeface="맑은 고딕"/>
              </a:rPr>
              <a:t>순서가 있다</a:t>
            </a:r>
            <a:r>
              <a:rPr lang="en-US" altLang="ko-KR" sz="2100" b="1">
                <a:solidFill>
                  <a:schemeClr val="tx1"/>
                </a:solidFill>
                <a:latin typeface="맑은 고딕"/>
              </a:rPr>
              <a:t>!</a:t>
            </a:r>
            <a:endParaRPr lang="en-US" altLang="ko-KR" sz="2100" b="1">
              <a:solidFill>
                <a:schemeClr val="tx1"/>
              </a:solidFill>
              <a:latin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 rot="0">
            <a:off x="1524000" y="3124200"/>
            <a:ext cx="3733800" cy="2743199"/>
            <a:chOff x="609600" y="3162300"/>
            <a:chExt cx="3733800" cy="2743199"/>
          </a:xfrm>
        </p:grpSpPr>
        <p:sp>
          <p:nvSpPr>
            <p:cNvPr id="48" name="TextBox 47"/>
            <p:cNvSpPr txBox="1"/>
            <p:nvPr/>
          </p:nvSpPr>
          <p:spPr>
            <a:xfrm>
              <a:off x="1104900" y="3729991"/>
              <a:ext cx="1205865" cy="575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atin typeface="맑은 고딕"/>
                </a:rPr>
                <a:t>자료</a:t>
              </a:r>
              <a:r>
                <a:rPr lang="en-US" altLang="ko-KR" sz="3200" b="1">
                  <a:latin typeface="맑은 고딕"/>
                </a:rPr>
                <a:t>1</a:t>
              </a:r>
              <a:endParaRPr lang="en-US" altLang="ko-KR" sz="3200" b="1">
                <a:latin typeface="맑은 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2746" y="4223387"/>
              <a:ext cx="1207769" cy="577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atin typeface="맑은 고딕"/>
                </a:rPr>
                <a:t>자료</a:t>
              </a:r>
              <a:r>
                <a:rPr lang="en-US" altLang="ko-KR" sz="3200" b="1">
                  <a:latin typeface="맑은 고딕"/>
                </a:rPr>
                <a:t>2</a:t>
              </a:r>
              <a:endParaRPr lang="en-US" altLang="ko-KR" sz="3200" b="1">
                <a:latin typeface="맑은 고딕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38300" y="4953000"/>
              <a:ext cx="1205865" cy="575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atin typeface="맑은 고딕"/>
                </a:rPr>
                <a:t>자료</a:t>
              </a:r>
              <a:r>
                <a:rPr lang="en-US" altLang="ko-KR" sz="3200" b="1">
                  <a:latin typeface="맑은 고딕"/>
                </a:rPr>
                <a:t>3</a:t>
              </a:r>
              <a:endParaRPr lang="en-US" altLang="ko-KR" sz="3200" b="1">
                <a:latin typeface="맑은 고딕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09600" y="3162300"/>
              <a:ext cx="3733800" cy="2743200"/>
            </a:xfrm>
            <a:prstGeom prst="ellipse">
              <a:avLst/>
            </a:prstGeom>
            <a:noFill/>
            <a:ln w="57150">
              <a:solidFill>
                <a:srgbClr val="335c9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715000" y="3486150"/>
            <a:ext cx="4572000" cy="176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대괄호</a:t>
            </a:r>
            <a:r>
              <a:rPr lang="ko-KR" altLang="en-US" sz="2200" b="1"/>
              <a:t>를 사용하여 묶어주면 리스트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[</a:t>
            </a:r>
            <a:r>
              <a:rPr lang="ko-KR" altLang="en-US" sz="2200" b="1"/>
              <a:t> </a:t>
            </a:r>
            <a:r>
              <a:rPr lang="en-US" altLang="ko-KR" sz="2200" b="1"/>
              <a:t>1,</a:t>
            </a:r>
            <a:r>
              <a:rPr lang="ko-KR" altLang="en-US" sz="2200" b="1"/>
              <a:t> </a:t>
            </a:r>
            <a:r>
              <a:rPr lang="en-US" altLang="ko-KR" sz="2200" b="1"/>
              <a:t>2,</a:t>
            </a:r>
            <a:r>
              <a:rPr lang="ko-KR" altLang="en-US" sz="2200" b="1"/>
              <a:t> </a:t>
            </a:r>
            <a:r>
              <a:rPr lang="en-US" altLang="ko-KR" sz="2200" b="1"/>
              <a:t>3,</a:t>
            </a:r>
            <a:r>
              <a:rPr lang="ko-KR" altLang="en-US" sz="2200" b="1"/>
              <a:t> </a:t>
            </a:r>
            <a:r>
              <a:rPr lang="en-US" altLang="ko-KR" sz="2200" b="1"/>
              <a:t>‘a’, ‘c’, True ]</a:t>
            </a:r>
            <a:endParaRPr lang="en-US" altLang="ko-KR" sz="2200" b="1"/>
          </a:p>
          <a:p>
            <a:pPr>
              <a:defRPr/>
            </a:pPr>
            <a:endParaRPr lang="ko-KR" altLang="en-US" sz="2200" b="1"/>
          </a:p>
          <a:p>
            <a:pPr>
              <a:defRPr/>
            </a:pPr>
            <a:r>
              <a:rPr lang="ko-KR" altLang="en-US" sz="2200" b="1">
                <a:solidFill>
                  <a:srgbClr val="ff0000"/>
                </a:solidFill>
              </a:rPr>
              <a:t>소괄호</a:t>
            </a:r>
            <a:r>
              <a:rPr lang="ko-KR" altLang="en-US" sz="2200" b="1"/>
              <a:t>를 사용하여 묶어주면 튜플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(</a:t>
            </a:r>
            <a:r>
              <a:rPr lang="ko-KR" altLang="en-US" sz="2200" b="1"/>
              <a:t> </a:t>
            </a:r>
            <a:r>
              <a:rPr lang="en-US" altLang="ko-KR" sz="2200" b="1"/>
              <a:t>1,</a:t>
            </a:r>
            <a:r>
              <a:rPr lang="ko-KR" altLang="en-US" sz="2200" b="1"/>
              <a:t> </a:t>
            </a:r>
            <a:r>
              <a:rPr lang="en-US" altLang="ko-KR" sz="2200" b="1"/>
              <a:t>2,</a:t>
            </a:r>
            <a:r>
              <a:rPr lang="ko-KR" altLang="en-US" sz="2200" b="1"/>
              <a:t> </a:t>
            </a:r>
            <a:r>
              <a:rPr lang="en-US" altLang="ko-KR" sz="2200" b="1"/>
              <a:t>3,</a:t>
            </a:r>
            <a:r>
              <a:rPr lang="ko-KR" altLang="en-US" sz="2200" b="1"/>
              <a:t> </a:t>
            </a:r>
            <a:r>
              <a:rPr lang="en-US" altLang="ko-KR" sz="2200" b="1"/>
              <a:t>‘a’, ‘c’, True )</a:t>
            </a:r>
            <a:endParaRPr lang="en-US" altLang="ko-KR" sz="2200" b="1"/>
          </a:p>
        </p:txBody>
      </p:sp>
      <p:sp>
        <p:nvSpPr>
          <p:cNvPr id="59" name=""/>
          <p:cNvSpPr txBox="1"/>
          <p:nvPr/>
        </p:nvSpPr>
        <p:spPr>
          <a:xfrm>
            <a:off x="7162800" y="2023109"/>
            <a:ext cx="3143250" cy="56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 b="1"/>
              <a:t>iterable</a:t>
            </a:r>
            <a:endParaRPr lang="en-US" altLang="ko-KR" sz="3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직사각형 3"/>
          <p:cNvSpPr/>
          <p:nvPr/>
        </p:nvSpPr>
        <p:spPr>
          <a:xfrm>
            <a:off x="7543800" y="6248400"/>
            <a:ext cx="4114800" cy="464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2500" b="1" cap="none" spc="0">
                <a:ln w="0"/>
                <a:solidFill>
                  <a:schemeClr val="tx1"/>
                </a:solidFill>
                <a:latin typeface="+mn-ea"/>
              </a:rPr>
              <a:t>반복문 사용</a:t>
            </a:r>
            <a:endParaRPr lang="ko-KR" altLang="en-US" sz="25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9" name="직사각형 3"/>
          <p:cNvSpPr/>
          <p:nvPr/>
        </p:nvSpPr>
        <p:spPr>
          <a:xfrm>
            <a:off x="1543049" y="2561272"/>
            <a:ext cx="9105901" cy="17354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factorial </a:t>
            </a:r>
            <a:r>
              <a:rPr lang="ko-KR" altLang="en-US" sz="3600" b="1" cap="none" spc="0">
                <a:ln w="0"/>
                <a:solidFill>
                  <a:schemeClr val="tx1"/>
                </a:solidFill>
                <a:latin typeface="+mn-ea"/>
              </a:rPr>
              <a:t>프로그램</a:t>
            </a: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36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3600" b="1" cap="none" spc="0">
                <a:ln w="0"/>
                <a:solidFill>
                  <a:schemeClr val="tx1"/>
                </a:solidFill>
                <a:latin typeface="+mn-ea"/>
              </a:rPr>
              <a:t>N! = N * N-1 * N-2 * ... * 1</a:t>
            </a:r>
            <a:endParaRPr lang="en-US" altLang="ko-KR" sz="36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21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solidFill>
            <a:srgbClr val="455f7e"/>
          </a:solidFill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2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solidFill>
            <a:srgbClr val="455f7e"/>
          </a:solidFill>
          <a:ln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24" name="TextBox 157"/>
          <p:cNvSpPr txBox="1"/>
          <p:nvPr/>
        </p:nvSpPr>
        <p:spPr>
          <a:xfrm>
            <a:off x="1524000" y="14601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간단 </a:t>
            </a:r>
            <a:r>
              <a:rPr lang="en-US" altLang="ko-KR" b="1">
                <a:latin typeface="+mn-ea"/>
              </a:rPr>
              <a:t>TEST (for)</a:t>
            </a:r>
            <a:endParaRPr lang="en-US" altLang="ko-KR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5"/>
          <p:cNvSpPr/>
          <p:nvPr/>
        </p:nvSpPr>
        <p:spPr>
          <a:xfrm>
            <a:off x="1828800" y="15487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" name="직사각형 3"/>
          <p:cNvSpPr/>
          <p:nvPr/>
        </p:nvSpPr>
        <p:spPr>
          <a:xfrm>
            <a:off x="2171700" y="1447800"/>
            <a:ext cx="6667500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리스트 자료형 </a:t>
            </a: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 튜플 자료형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1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2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7400" y="2514600"/>
            <a:ext cx="4038599" cy="3098104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  <p:sp>
        <p:nvSpPr>
          <p:cNvPr id="57" name=""/>
          <p:cNvSpPr/>
          <p:nvPr/>
        </p:nvSpPr>
        <p:spPr>
          <a:xfrm>
            <a:off x="2857500" y="4267200"/>
            <a:ext cx="29718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24600" y="2463800"/>
            <a:ext cx="3997097" cy="3175000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  <p:sp>
        <p:nvSpPr>
          <p:cNvPr id="59" name=""/>
          <p:cNvSpPr/>
          <p:nvPr/>
        </p:nvSpPr>
        <p:spPr>
          <a:xfrm>
            <a:off x="7162799" y="4267200"/>
            <a:ext cx="29718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5"/>
          <p:cNvSpPr/>
          <p:nvPr/>
        </p:nvSpPr>
        <p:spPr>
          <a:xfrm>
            <a:off x="1828800" y="15487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" name="직사각형 3"/>
          <p:cNvSpPr/>
          <p:nvPr/>
        </p:nvSpPr>
        <p:spPr>
          <a:xfrm>
            <a:off x="2171700" y="1447800"/>
            <a:ext cx="6667500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리스트 자료형 </a:t>
            </a: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 튜플 자료형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1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2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cxnSp>
        <p:nvCxnSpPr>
          <p:cNvPr id="38" name="직선 연결선 32"/>
          <p:cNvCxnSpPr/>
          <p:nvPr/>
        </p:nvCxnSpPr>
        <p:spPr>
          <a:xfrm flipH="1">
            <a:off x="1937715" y="2316912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3"/>
          <p:cNvSpPr txBox="1"/>
          <p:nvPr/>
        </p:nvSpPr>
        <p:spPr>
          <a:xfrm>
            <a:off x="2689038" y="2116887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자료들</a:t>
            </a:r>
            <a:r>
              <a:rPr lang="ko-KR" altLang="en-US" sz="2100" b="1">
                <a:latin typeface="맑은 고딕"/>
              </a:rPr>
              <a:t>의 자료형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순서가 있다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!</a:t>
            </a:r>
            <a:endParaRPr lang="en-US" altLang="ko-KR" sz="2100" b="1">
              <a:solidFill>
                <a:srgbClr val="ff0000"/>
              </a:solidFill>
              <a:latin typeface="맑은 고딕"/>
            </a:endParaRPr>
          </a:p>
        </p:txBody>
      </p:sp>
      <p:grpSp>
        <p:nvGrpSpPr>
          <p:cNvPr id="55" name="그룹 54"/>
          <p:cNvGrpSpPr/>
          <p:nvPr/>
        </p:nvGrpSpPr>
        <p:grpSpPr>
          <a:xfrm rot="0">
            <a:off x="1524000" y="3124200"/>
            <a:ext cx="3733800" cy="2743199"/>
            <a:chOff x="609600" y="3162300"/>
            <a:chExt cx="3733800" cy="2743199"/>
          </a:xfrm>
        </p:grpSpPr>
        <p:sp>
          <p:nvSpPr>
            <p:cNvPr id="48" name="TextBox 47"/>
            <p:cNvSpPr txBox="1"/>
            <p:nvPr/>
          </p:nvSpPr>
          <p:spPr>
            <a:xfrm>
              <a:off x="1104900" y="3729991"/>
              <a:ext cx="1205865" cy="575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atin typeface="맑은 고딕"/>
                </a:rPr>
                <a:t>자료</a:t>
              </a:r>
              <a:r>
                <a:rPr lang="en-US" altLang="ko-KR" sz="3200" b="1">
                  <a:latin typeface="맑은 고딕"/>
                </a:rPr>
                <a:t>1</a:t>
              </a:r>
              <a:endParaRPr lang="en-US" altLang="ko-KR" sz="3200" b="1">
                <a:latin typeface="맑은 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12746" y="4223387"/>
              <a:ext cx="1207769" cy="577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atin typeface="맑은 고딕"/>
                </a:rPr>
                <a:t>자료</a:t>
              </a:r>
              <a:r>
                <a:rPr lang="en-US" altLang="ko-KR" sz="3200" b="1">
                  <a:latin typeface="맑은 고딕"/>
                </a:rPr>
                <a:t>2</a:t>
              </a:r>
              <a:endParaRPr lang="en-US" altLang="ko-KR" sz="3200" b="1">
                <a:latin typeface="맑은 고딕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38300" y="4953000"/>
              <a:ext cx="1205865" cy="575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200" b="1">
                  <a:latin typeface="맑은 고딕"/>
                </a:rPr>
                <a:t>자료</a:t>
              </a:r>
              <a:r>
                <a:rPr lang="en-US" altLang="ko-KR" sz="3200" b="1">
                  <a:latin typeface="맑은 고딕"/>
                </a:rPr>
                <a:t>3</a:t>
              </a:r>
              <a:endParaRPr lang="en-US" altLang="ko-KR" sz="3200" b="1">
                <a:latin typeface="맑은 고딕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609600" y="3162300"/>
              <a:ext cx="3733800" cy="2743200"/>
            </a:xfrm>
            <a:prstGeom prst="ellipse">
              <a:avLst/>
            </a:prstGeom>
            <a:noFill/>
            <a:ln w="57150">
              <a:solidFill>
                <a:srgbClr val="335c9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715000" y="3486150"/>
            <a:ext cx="4572000" cy="176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solidFill>
                  <a:schemeClr val="dk1"/>
                </a:solidFill>
              </a:rPr>
              <a:t>대괄호를 </a:t>
            </a:r>
            <a:r>
              <a:rPr lang="ko-KR" altLang="en-US" sz="2200" b="1"/>
              <a:t>사용하여 묶어주면 리스트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[</a:t>
            </a:r>
            <a:r>
              <a:rPr lang="ko-KR" altLang="en-US" sz="2200" b="1"/>
              <a:t> </a:t>
            </a:r>
            <a:r>
              <a:rPr lang="en-US" altLang="ko-KR" sz="2200" b="1"/>
              <a:t>1,</a:t>
            </a:r>
            <a:r>
              <a:rPr lang="ko-KR" altLang="en-US" sz="2200" b="1"/>
              <a:t> </a:t>
            </a:r>
            <a:r>
              <a:rPr lang="en-US" altLang="ko-KR" sz="2200" b="1"/>
              <a:t>2,</a:t>
            </a:r>
            <a:r>
              <a:rPr lang="ko-KR" altLang="en-US" sz="2200" b="1"/>
              <a:t> </a:t>
            </a:r>
            <a:r>
              <a:rPr lang="en-US" altLang="ko-KR" sz="2200" b="1"/>
              <a:t>3,</a:t>
            </a:r>
            <a:r>
              <a:rPr lang="ko-KR" altLang="en-US" sz="2200" b="1"/>
              <a:t> </a:t>
            </a:r>
            <a:r>
              <a:rPr lang="en-US" altLang="ko-KR" sz="2200" b="1"/>
              <a:t>‘a’, ‘c’, True ]</a:t>
            </a:r>
            <a:endParaRPr lang="en-US" altLang="ko-KR" sz="2200" b="1"/>
          </a:p>
          <a:p>
            <a:pPr>
              <a:defRPr/>
            </a:pPr>
            <a:endParaRPr lang="ko-KR" altLang="en-US" sz="2200" b="1"/>
          </a:p>
          <a:p>
            <a:pPr>
              <a:defRPr/>
            </a:pPr>
            <a:r>
              <a:rPr lang="ko-KR" altLang="en-US" sz="2200" b="1">
                <a:solidFill>
                  <a:schemeClr val="dk1"/>
                </a:solidFill>
              </a:rPr>
              <a:t>소괄호</a:t>
            </a:r>
            <a:r>
              <a:rPr lang="ko-KR" altLang="en-US" sz="2200" b="1"/>
              <a:t>를 사용하여 묶어주면 튜플</a:t>
            </a:r>
            <a:endParaRPr lang="ko-KR" altLang="en-US" sz="2200" b="1"/>
          </a:p>
          <a:p>
            <a:pPr>
              <a:defRPr/>
            </a:pPr>
            <a:r>
              <a:rPr lang="en-US" altLang="ko-KR" sz="2200" b="1"/>
              <a:t>(</a:t>
            </a:r>
            <a:r>
              <a:rPr lang="ko-KR" altLang="en-US" sz="2200" b="1"/>
              <a:t> </a:t>
            </a:r>
            <a:r>
              <a:rPr lang="en-US" altLang="ko-KR" sz="2200" b="1"/>
              <a:t>1,</a:t>
            </a:r>
            <a:r>
              <a:rPr lang="ko-KR" altLang="en-US" sz="2200" b="1"/>
              <a:t> </a:t>
            </a:r>
            <a:r>
              <a:rPr lang="en-US" altLang="ko-KR" sz="2200" b="1"/>
              <a:t>2,</a:t>
            </a:r>
            <a:r>
              <a:rPr lang="ko-KR" altLang="en-US" sz="2200" b="1"/>
              <a:t> </a:t>
            </a:r>
            <a:r>
              <a:rPr lang="en-US" altLang="ko-KR" sz="2200" b="1"/>
              <a:t>3,</a:t>
            </a:r>
            <a:r>
              <a:rPr lang="ko-KR" altLang="en-US" sz="2200" b="1"/>
              <a:t> </a:t>
            </a:r>
            <a:r>
              <a:rPr lang="en-US" altLang="ko-KR" sz="2200" b="1"/>
              <a:t>‘a’, ‘c’, True )</a:t>
            </a:r>
            <a:endParaRPr lang="en-US" altLang="ko-KR" sz="2200" b="1"/>
          </a:p>
        </p:txBody>
      </p:sp>
      <p:sp>
        <p:nvSpPr>
          <p:cNvPr id="56" name=""/>
          <p:cNvSpPr txBox="1"/>
          <p:nvPr/>
        </p:nvSpPr>
        <p:spPr>
          <a:xfrm>
            <a:off x="7219950" y="2023109"/>
            <a:ext cx="3143250" cy="5676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 b="1"/>
              <a:t>subscriptable</a:t>
            </a:r>
            <a:endParaRPr lang="en-US" altLang="ko-KR" sz="3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5"/>
          <p:cNvSpPr/>
          <p:nvPr/>
        </p:nvSpPr>
        <p:spPr>
          <a:xfrm>
            <a:off x="1828800" y="15487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" name="직사각형 3"/>
          <p:cNvSpPr/>
          <p:nvPr/>
        </p:nvSpPr>
        <p:spPr>
          <a:xfrm>
            <a:off x="2171700" y="1447800"/>
            <a:ext cx="6667500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순서가 있다</a:t>
            </a: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!</a:t>
            </a:r>
            <a:endParaRPr lang="en-US" altLang="ko-KR" sz="23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1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2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cxnSp>
        <p:nvCxnSpPr>
          <p:cNvPr id="38" name="직선 연결선 32"/>
          <p:cNvCxnSpPr/>
          <p:nvPr/>
        </p:nvCxnSpPr>
        <p:spPr>
          <a:xfrm flipH="1">
            <a:off x="1937715" y="2316912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3"/>
          <p:cNvSpPr txBox="1"/>
          <p:nvPr/>
        </p:nvSpPr>
        <p:spPr>
          <a:xfrm>
            <a:off x="2689038" y="2116887"/>
            <a:ext cx="7061574" cy="415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chemeClr val="dk1"/>
                </a:solidFill>
                <a:latin typeface="맑은 고딕"/>
              </a:rPr>
              <a:t>각각의 자료에 번호가 부여되어 있음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(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index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)</a:t>
            </a:r>
            <a:endParaRPr lang="en-US" altLang="ko-KR" sz="2100" b="1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9797" y="4267200"/>
            <a:ext cx="5181603" cy="51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/>
              <a:t>a = [</a:t>
            </a:r>
            <a:r>
              <a:rPr lang="ko-KR" altLang="en-US" sz="2800" b="1"/>
              <a:t> </a:t>
            </a:r>
            <a:r>
              <a:rPr lang="en-US" altLang="ko-KR" sz="2800" b="1"/>
              <a:t>1,</a:t>
            </a:r>
            <a:r>
              <a:rPr lang="ko-KR" altLang="en-US" sz="2800" b="1"/>
              <a:t> </a:t>
            </a:r>
            <a:r>
              <a:rPr lang="en-US" altLang="ko-KR" sz="2800" b="1"/>
              <a:t>2,</a:t>
            </a:r>
            <a:r>
              <a:rPr lang="ko-KR" altLang="en-US" sz="2800" b="1"/>
              <a:t> </a:t>
            </a:r>
            <a:r>
              <a:rPr lang="en-US" altLang="ko-KR" sz="2800" b="1"/>
              <a:t>3,</a:t>
            </a:r>
            <a:r>
              <a:rPr lang="ko-KR" altLang="en-US" sz="2800" b="1"/>
              <a:t> </a:t>
            </a:r>
            <a:r>
              <a:rPr lang="en-US" altLang="ko-KR" sz="2800" b="1"/>
              <a:t>‘a’, ‘c’, True ]</a:t>
            </a:r>
            <a:endParaRPr lang="en-US" altLang="ko-KR" sz="2800" b="1"/>
          </a:p>
        </p:txBody>
      </p:sp>
      <p:sp>
        <p:nvSpPr>
          <p:cNvPr id="57" name="TextBox 56"/>
          <p:cNvSpPr txBox="1"/>
          <p:nvPr/>
        </p:nvSpPr>
        <p:spPr>
          <a:xfrm>
            <a:off x="2200272" y="5196841"/>
            <a:ext cx="5156736" cy="518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/>
              <a:t>b = (</a:t>
            </a:r>
            <a:r>
              <a:rPr lang="ko-KR" altLang="en-US" sz="2800" b="1"/>
              <a:t> </a:t>
            </a:r>
            <a:r>
              <a:rPr lang="en-US" altLang="ko-KR" sz="2800" b="1"/>
              <a:t>1,</a:t>
            </a:r>
            <a:r>
              <a:rPr lang="ko-KR" altLang="en-US" sz="2800" b="1"/>
              <a:t> </a:t>
            </a:r>
            <a:r>
              <a:rPr lang="en-US" altLang="ko-KR" sz="2800" b="1"/>
              <a:t>2,</a:t>
            </a:r>
            <a:r>
              <a:rPr lang="ko-KR" altLang="en-US" sz="2800" b="1"/>
              <a:t> </a:t>
            </a:r>
            <a:r>
              <a:rPr lang="en-US" altLang="ko-KR" sz="2800" b="1"/>
              <a:t>3,</a:t>
            </a:r>
            <a:r>
              <a:rPr lang="ko-KR" altLang="en-US" sz="2800" b="1"/>
              <a:t> </a:t>
            </a:r>
            <a:r>
              <a:rPr lang="en-US" altLang="ko-KR" sz="2800" b="1"/>
              <a:t>‘a’, ‘c’, True )</a:t>
            </a:r>
            <a:endParaRPr lang="en-US" altLang="ko-KR" sz="2800" b="1"/>
          </a:p>
        </p:txBody>
      </p:sp>
      <p:cxnSp>
        <p:nvCxnSpPr>
          <p:cNvPr id="58" name="직선 연결선 57"/>
          <p:cNvCxnSpPr/>
          <p:nvPr/>
        </p:nvCxnSpPr>
        <p:spPr>
          <a:xfrm>
            <a:off x="7315200" y="2514600"/>
            <a:ext cx="744269" cy="0"/>
          </a:xfrm>
          <a:prstGeom prst="line">
            <a:avLst/>
          </a:prstGeom>
          <a:ln w="57150">
            <a:solidFill>
              <a:srgbClr val="335c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3"/>
          <p:cNvSpPr txBox="1"/>
          <p:nvPr/>
        </p:nvSpPr>
        <p:spPr>
          <a:xfrm>
            <a:off x="7248525" y="2604135"/>
            <a:ext cx="2108574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ff0000"/>
                </a:solidFill>
                <a:latin typeface="맑은 고딕"/>
              </a:rPr>
              <a:t>0</a:t>
            </a:r>
            <a:r>
              <a:rPr lang="ko-KR" altLang="en-US" b="1">
                <a:solidFill>
                  <a:srgbClr val="ff0000"/>
                </a:solidFill>
                <a:latin typeface="맑은 고딕"/>
              </a:rPr>
              <a:t> 부터 시작 </a:t>
            </a:r>
            <a:r>
              <a:rPr lang="en-US" altLang="ko-KR" b="1">
                <a:solidFill>
                  <a:srgbClr val="ff0000"/>
                </a:solidFill>
                <a:latin typeface="맑은 고딕"/>
              </a:rPr>
              <a:t>!</a:t>
            </a:r>
            <a:endParaRPr lang="en-US" altLang="ko-KR" b="1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05000" y="3030855"/>
            <a:ext cx="3810000" cy="79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/>
              <a:t>인덱싱</a:t>
            </a:r>
            <a:endParaRPr lang="ko-KR" altLang="en-US" sz="2300" b="1"/>
          </a:p>
          <a:p>
            <a:pPr>
              <a:defRPr/>
            </a:pPr>
            <a:r>
              <a:rPr lang="ko-KR" altLang="en-US" sz="2300" b="1"/>
              <a:t>리스트</a:t>
            </a:r>
            <a:r>
              <a:rPr lang="en-US" altLang="ko-KR" sz="2300" b="1"/>
              <a:t>,</a:t>
            </a:r>
            <a:r>
              <a:rPr lang="ko-KR" altLang="en-US" sz="2300" b="1"/>
              <a:t> 튜플의 이름 </a:t>
            </a:r>
            <a:r>
              <a:rPr lang="en-US" altLang="ko-KR" sz="2300" b="1">
                <a:solidFill>
                  <a:srgbClr val="ff0000"/>
                </a:solidFill>
              </a:rPr>
              <a:t>[</a:t>
            </a:r>
            <a:r>
              <a:rPr lang="en-US" altLang="ko-KR" sz="2300" b="1"/>
              <a:t> index </a:t>
            </a:r>
            <a:r>
              <a:rPr lang="en-US" altLang="ko-KR" sz="2300" b="1">
                <a:solidFill>
                  <a:srgbClr val="ff0000"/>
                </a:solidFill>
              </a:rPr>
              <a:t>] </a:t>
            </a:r>
            <a:r>
              <a:rPr lang="ko-KR" altLang="en-US" sz="2300" b="1"/>
              <a:t> </a:t>
            </a:r>
            <a:endParaRPr lang="ko-KR" altLang="en-US" sz="2300" b="1"/>
          </a:p>
        </p:txBody>
      </p:sp>
      <p:sp>
        <p:nvSpPr>
          <p:cNvPr id="62" name="TextBox 61"/>
          <p:cNvSpPr txBox="1"/>
          <p:nvPr/>
        </p:nvSpPr>
        <p:spPr>
          <a:xfrm>
            <a:off x="7086600" y="4291966"/>
            <a:ext cx="1905000" cy="1415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/>
              <a:t>a[2] = </a:t>
            </a:r>
            <a:endParaRPr lang="en-US" altLang="ko-KR" sz="2900" b="1"/>
          </a:p>
          <a:p>
            <a:pPr>
              <a:defRPr/>
            </a:pPr>
            <a:endParaRPr lang="en-US" altLang="ko-KR" sz="2900" b="1"/>
          </a:p>
          <a:p>
            <a:pPr>
              <a:defRPr/>
            </a:pPr>
            <a:r>
              <a:rPr lang="en-US" altLang="ko-KR" sz="2900" b="1"/>
              <a:t>b[4] = </a:t>
            </a:r>
            <a:endParaRPr lang="en-US" altLang="ko-KR" sz="2900" b="1"/>
          </a:p>
        </p:txBody>
      </p:sp>
      <p:sp>
        <p:nvSpPr>
          <p:cNvPr id="63" name="TextBox 62"/>
          <p:cNvSpPr txBox="1"/>
          <p:nvPr/>
        </p:nvSpPr>
        <p:spPr>
          <a:xfrm>
            <a:off x="8119110" y="4267200"/>
            <a:ext cx="421005" cy="567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100">
                <a:solidFill>
                  <a:srgbClr val="ff0000"/>
                </a:solidFill>
              </a:rPr>
              <a:t>?</a:t>
            </a:r>
            <a:endParaRPr lang="en-US" altLang="ko-KR" sz="310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9110" y="5208270"/>
            <a:ext cx="421005" cy="567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100">
                <a:solidFill>
                  <a:srgbClr val="ff0000"/>
                </a:solidFill>
              </a:rPr>
              <a:t>?</a:t>
            </a:r>
            <a:endParaRPr lang="en-US" altLang="ko-KR" sz="31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5"/>
          <p:cNvSpPr/>
          <p:nvPr/>
        </p:nvSpPr>
        <p:spPr>
          <a:xfrm>
            <a:off x="2247899" y="1733551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" name="직사각형 3"/>
          <p:cNvSpPr/>
          <p:nvPr/>
        </p:nvSpPr>
        <p:spPr>
          <a:xfrm>
            <a:off x="2590799" y="1632586"/>
            <a:ext cx="2857500" cy="4426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리스트 자료형</a:t>
            </a:r>
            <a:endParaRPr lang="ko-KR" altLang="en-US" sz="2300" b="1" cap="none" spc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1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2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자료형</a:t>
            </a:r>
            <a:endParaRPr lang="ko-KR" altLang="en-US" b="1">
              <a:latin typeface="+mn-ea"/>
            </a:endParaRPr>
          </a:p>
        </p:txBody>
      </p:sp>
      <p:sp>
        <p:nvSpPr>
          <p:cNvPr id="54" name="직사각형 35"/>
          <p:cNvSpPr/>
          <p:nvPr/>
        </p:nvSpPr>
        <p:spPr>
          <a:xfrm>
            <a:off x="2219324" y="3105151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55" name="직사각형 3"/>
          <p:cNvSpPr/>
          <p:nvPr/>
        </p:nvSpPr>
        <p:spPr>
          <a:xfrm>
            <a:off x="2562224" y="3004186"/>
            <a:ext cx="2857500" cy="4432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튜플 자료형</a:t>
            </a:r>
            <a:endParaRPr lang="ko-KR" altLang="en-US" sz="2300" b="1" cap="none" spc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직선 연결선 32"/>
          <p:cNvCxnSpPr/>
          <p:nvPr/>
        </p:nvCxnSpPr>
        <p:spPr>
          <a:xfrm flipH="1">
            <a:off x="2750200" y="2318386"/>
            <a:ext cx="33589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3"/>
          <p:cNvSpPr txBox="1"/>
          <p:nvPr/>
        </p:nvSpPr>
        <p:spPr>
          <a:xfrm>
            <a:off x="3121676" y="2137411"/>
            <a:ext cx="4724401" cy="37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>
                <a:latin typeface="맑은 고딕"/>
              </a:rPr>
              <a:t>자료변경 </a:t>
            </a:r>
            <a:r>
              <a:rPr lang="ko-KR" altLang="en-US" sz="1900" b="1">
                <a:solidFill>
                  <a:srgbClr val="ff0000"/>
                </a:solidFill>
                <a:latin typeface="맑은 고딕"/>
              </a:rPr>
              <a:t>가능</a:t>
            </a:r>
            <a:endParaRPr lang="ko-KR" altLang="en-US" sz="1900" b="1">
              <a:solidFill>
                <a:srgbClr val="ff0000"/>
              </a:solidFill>
              <a:latin typeface="맑은 고딕"/>
            </a:endParaRPr>
          </a:p>
        </p:txBody>
      </p:sp>
      <p:cxnSp>
        <p:nvCxnSpPr>
          <p:cNvPr id="60" name="직선 연결선 32"/>
          <p:cNvCxnSpPr/>
          <p:nvPr/>
        </p:nvCxnSpPr>
        <p:spPr>
          <a:xfrm flipH="1">
            <a:off x="2752724" y="3715705"/>
            <a:ext cx="33589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3"/>
          <p:cNvSpPr txBox="1"/>
          <p:nvPr/>
        </p:nvSpPr>
        <p:spPr>
          <a:xfrm>
            <a:off x="3124199" y="3534730"/>
            <a:ext cx="4724401" cy="37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>
                <a:latin typeface="맑은 고딕"/>
              </a:rPr>
              <a:t>자료변경 </a:t>
            </a:r>
            <a:r>
              <a:rPr lang="ko-KR" altLang="en-US" sz="1900" b="1">
                <a:solidFill>
                  <a:srgbClr val="ff0000"/>
                </a:solidFill>
                <a:latin typeface="맑은 고딕"/>
              </a:rPr>
              <a:t>불가능</a:t>
            </a:r>
            <a:endParaRPr lang="ko-KR" altLang="en-US" sz="1900" b="1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66" name="직사각형 3"/>
          <p:cNvSpPr/>
          <p:nvPr/>
        </p:nvSpPr>
        <p:spPr>
          <a:xfrm>
            <a:off x="6162676" y="1708786"/>
            <a:ext cx="3886200" cy="2558414"/>
          </a:xfrm>
          <a:prstGeom prst="rect">
            <a:avLst/>
          </a:prstGeom>
          <a:noFill/>
          <a:ln w="76200">
            <a:solidFill>
              <a:srgbClr val="455f7e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700" b="1" cap="none" spc="0">
                <a:ln w="0"/>
                <a:solidFill>
                  <a:schemeClr val="tx1"/>
                </a:solidFill>
                <a:latin typeface="+mn-ea"/>
              </a:rPr>
              <a:t>다루는 자료의 특성에 따라 맞는 자료형을 </a:t>
            </a:r>
            <a:endParaRPr lang="ko-KR" altLang="en-US" sz="2700" b="1" cap="none" spc="0">
              <a:ln w="0"/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2700" b="1" cap="none" spc="0">
                <a:ln w="0"/>
                <a:solidFill>
                  <a:schemeClr val="tx1"/>
                </a:solidFill>
                <a:latin typeface="+mn-ea"/>
              </a:rPr>
              <a:t>선택해서 사용</a:t>
            </a:r>
            <a:r>
              <a:rPr lang="en-US" altLang="ko-KR" sz="2700" b="1" cap="none" spc="0">
                <a:ln w="0"/>
                <a:solidFill>
                  <a:schemeClr val="tx1"/>
                </a:solidFill>
                <a:latin typeface="+mn-ea"/>
              </a:rPr>
              <a:t>!!</a:t>
            </a:r>
            <a:endParaRPr lang="en-US" altLang="ko-KR" sz="27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09797" y="4722498"/>
            <a:ext cx="5181603" cy="51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/>
              <a:t>a = [</a:t>
            </a:r>
            <a:r>
              <a:rPr lang="ko-KR" altLang="en-US" sz="2800" b="1"/>
              <a:t> </a:t>
            </a:r>
            <a:r>
              <a:rPr lang="en-US" altLang="ko-KR" sz="2800" b="1"/>
              <a:t>1,</a:t>
            </a:r>
            <a:r>
              <a:rPr lang="ko-KR" altLang="en-US" sz="2800" b="1"/>
              <a:t> </a:t>
            </a:r>
            <a:r>
              <a:rPr lang="en-US" altLang="ko-KR" sz="2800" b="1"/>
              <a:t>2,</a:t>
            </a:r>
            <a:r>
              <a:rPr lang="ko-KR" altLang="en-US" sz="2800" b="1"/>
              <a:t> </a:t>
            </a:r>
            <a:r>
              <a:rPr lang="en-US" altLang="ko-KR" sz="2800" b="1"/>
              <a:t>3,</a:t>
            </a:r>
            <a:r>
              <a:rPr lang="ko-KR" altLang="en-US" sz="2800" b="1"/>
              <a:t> </a:t>
            </a:r>
            <a:r>
              <a:rPr lang="en-US" altLang="ko-KR" sz="2800" b="1"/>
              <a:t>‘a’, ‘c’, True ]</a:t>
            </a:r>
            <a:endParaRPr lang="en-US" altLang="ko-KR" sz="2800" b="1"/>
          </a:p>
        </p:txBody>
      </p:sp>
      <p:sp>
        <p:nvSpPr>
          <p:cNvPr id="74" name="TextBox 73"/>
          <p:cNvSpPr txBox="1"/>
          <p:nvPr/>
        </p:nvSpPr>
        <p:spPr>
          <a:xfrm>
            <a:off x="2200272" y="5347339"/>
            <a:ext cx="5156736" cy="518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/>
              <a:t>b = (</a:t>
            </a:r>
            <a:r>
              <a:rPr lang="ko-KR" altLang="en-US" sz="2800" b="1"/>
              <a:t> </a:t>
            </a:r>
            <a:r>
              <a:rPr lang="en-US" altLang="ko-KR" sz="2800" b="1"/>
              <a:t>1,</a:t>
            </a:r>
            <a:r>
              <a:rPr lang="ko-KR" altLang="en-US" sz="2800" b="1"/>
              <a:t> </a:t>
            </a:r>
            <a:r>
              <a:rPr lang="en-US" altLang="ko-KR" sz="2800" b="1"/>
              <a:t>2,</a:t>
            </a:r>
            <a:r>
              <a:rPr lang="ko-KR" altLang="en-US" sz="2800" b="1"/>
              <a:t> </a:t>
            </a:r>
            <a:r>
              <a:rPr lang="en-US" altLang="ko-KR" sz="2800" b="1"/>
              <a:t>3,</a:t>
            </a:r>
            <a:r>
              <a:rPr lang="ko-KR" altLang="en-US" sz="2800" b="1"/>
              <a:t> </a:t>
            </a:r>
            <a:r>
              <a:rPr lang="en-US" altLang="ko-KR" sz="2800" b="1"/>
              <a:t>‘a’, ‘c’, True )</a:t>
            </a:r>
            <a:endParaRPr lang="en-US" altLang="ko-KR" sz="2800" b="1"/>
          </a:p>
        </p:txBody>
      </p:sp>
      <p:sp>
        <p:nvSpPr>
          <p:cNvPr id="75" name="TextBox 74"/>
          <p:cNvSpPr txBox="1"/>
          <p:nvPr/>
        </p:nvSpPr>
        <p:spPr>
          <a:xfrm>
            <a:off x="6553200" y="4722498"/>
            <a:ext cx="1905000" cy="1221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/>
              <a:t>a[1] = 4 </a:t>
            </a:r>
            <a:endParaRPr lang="en-US" altLang="ko-KR" sz="2900" b="1"/>
          </a:p>
          <a:p>
            <a:pPr>
              <a:defRPr/>
            </a:pPr>
            <a:endParaRPr lang="en-US" altLang="ko-KR" sz="1600" b="1"/>
          </a:p>
          <a:p>
            <a:pPr>
              <a:defRPr/>
            </a:pPr>
            <a:r>
              <a:rPr lang="en-US" altLang="ko-KR" sz="2900" b="1"/>
              <a:t>b[2] = ‘ab’</a:t>
            </a:r>
            <a:endParaRPr lang="en-US" altLang="ko-KR" sz="2900" b="1"/>
          </a:p>
        </p:txBody>
      </p:sp>
      <p:sp>
        <p:nvSpPr>
          <p:cNvPr id="79" name="TextBox 78"/>
          <p:cNvSpPr txBox="1"/>
          <p:nvPr/>
        </p:nvSpPr>
        <p:spPr>
          <a:xfrm>
            <a:off x="8305800" y="5408298"/>
            <a:ext cx="990600" cy="971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900" b="1">
                <a:solidFill>
                  <a:srgbClr val="ff0000"/>
                </a:solidFill>
              </a:rPr>
              <a:t>error</a:t>
            </a:r>
            <a:endParaRPr lang="en-US" altLang="ko-KR" sz="29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285" name="직사각형 35"/>
          <p:cNvSpPr/>
          <p:nvPr/>
        </p:nvSpPr>
        <p:spPr>
          <a:xfrm>
            <a:off x="1600200" y="124396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1943100" y="1143000"/>
            <a:ext cx="3248025" cy="440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리스트</a:t>
            </a:r>
            <a:r>
              <a:rPr lang="en-US" altLang="ko-KR" sz="2300" b="1" cap="none" spc="0">
                <a:ln w="0"/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5508" y="1803400"/>
            <a:ext cx="8920984" cy="39878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1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  <a:endParaRPr lang="ko-KR" altLang="en-US" b="1">
              <a:latin typeface="+mn-ea"/>
            </a:endParaRPr>
          </a:p>
        </p:txBody>
      </p:sp>
      <p:sp>
        <p:nvSpPr>
          <p:cNvPr id="285" name="직사각형 35"/>
          <p:cNvSpPr/>
          <p:nvPr/>
        </p:nvSpPr>
        <p:spPr>
          <a:xfrm>
            <a:off x="1865585" y="3602355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08485" y="3501390"/>
            <a:ext cx="3248025" cy="4419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깊은복사</a:t>
            </a:r>
            <a:endParaRPr lang="en-US" altLang="ko-KR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315" name="직사각형 35"/>
          <p:cNvSpPr/>
          <p:nvPr/>
        </p:nvSpPr>
        <p:spPr>
          <a:xfrm>
            <a:off x="1828800" y="1460703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316" name="직사각형 3"/>
          <p:cNvSpPr/>
          <p:nvPr/>
        </p:nvSpPr>
        <p:spPr>
          <a:xfrm>
            <a:off x="2171700" y="1359738"/>
            <a:ext cx="3248025" cy="440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cap="none" spc="0">
                <a:ln w="0"/>
                <a:solidFill>
                  <a:schemeClr val="tx1"/>
                </a:solidFill>
                <a:latin typeface="+mn-ea"/>
              </a:rPr>
              <a:t>얕은복사</a:t>
            </a:r>
            <a:endParaRPr lang="ko-KR" altLang="en-US" sz="2300" b="1" cap="none" spc="0">
              <a:ln w="0"/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0050" y="1409700"/>
            <a:ext cx="3429000" cy="15240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  <p:pic>
        <p:nvPicPr>
          <p:cNvPr id="3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71950" y="3581400"/>
            <a:ext cx="3755571" cy="17526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544</ep:Words>
  <ep:PresentationFormat>화면 슬라이드 쇼(4:3)</ep:PresentationFormat>
  <ep:Paragraphs>140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2021-11-14T09:25:54.416</dcterms:created>
  <dc:creator>H4cker</dc:creator>
  <cp:lastModifiedBy>H4cker</cp:lastModifiedBy>
  <dcterms:modified xsi:type="dcterms:W3CDTF">2021-11-14T09:26:20.297</dcterms:modified>
  <cp:revision>1</cp:revision>
  <cp:version>1000.0000.01</cp:version>
</cp:coreProperties>
</file>