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EE49-43B3-4402-A067-5559608C3B2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14B8-E669-4989-86A0-0FEE3C447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99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EE49-43B3-4402-A067-5559608C3B2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14B8-E669-4989-86A0-0FEE3C447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40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EE49-43B3-4402-A067-5559608C3B2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14B8-E669-4989-86A0-0FEE3C447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45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471138" y="5562600"/>
            <a:ext cx="2804160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0EDE05-C835-48E0-A571-5451096FD65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3836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EE49-43B3-4402-A067-5559608C3B2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14B8-E669-4989-86A0-0FEE3C447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38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EE49-43B3-4402-A067-5559608C3B2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14B8-E669-4989-86A0-0FEE3C447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88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EE49-43B3-4402-A067-5559608C3B2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14B8-E669-4989-86A0-0FEE3C447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2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EE49-43B3-4402-A067-5559608C3B2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14B8-E669-4989-86A0-0FEE3C447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0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EE49-43B3-4402-A067-5559608C3B2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14B8-E669-4989-86A0-0FEE3C447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50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EE49-43B3-4402-A067-5559608C3B2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14B8-E669-4989-86A0-0FEE3C447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6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EE49-43B3-4402-A067-5559608C3B2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14B8-E669-4989-86A0-0FEE3C447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EE49-43B3-4402-A067-5559608C3B2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14B8-E669-4989-86A0-0FEE3C447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2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5EE49-43B3-4402-A067-5559608C3B2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614B8-E669-4989-86A0-0FEE3C447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57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000" y="0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5126990" h="3081654">
                <a:moveTo>
                  <a:pt x="0" y="3081528"/>
                </a:moveTo>
                <a:lnTo>
                  <a:pt x="5126736" y="3081528"/>
                </a:lnTo>
                <a:lnTo>
                  <a:pt x="5126736" y="0"/>
                </a:lnTo>
                <a:lnTo>
                  <a:pt x="0" y="0"/>
                </a:lnTo>
                <a:lnTo>
                  <a:pt x="0" y="3081528"/>
                </a:lnTo>
                <a:close/>
              </a:path>
            </a:pathLst>
          </a:custGeom>
          <a:solidFill>
            <a:schemeClr val="tx2">
              <a:lumMod val="75000"/>
              <a:alpha val="80000"/>
            </a:schemeClr>
          </a:solid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2819399" y="2851785"/>
            <a:ext cx="67056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200" b="1">
                <a:solidFill>
                  <a:schemeClr val="bg1"/>
                </a:solidFill>
              </a:rPr>
              <a:t>약수관련 문제</a:t>
            </a:r>
          </a:p>
        </p:txBody>
      </p:sp>
    </p:spTree>
    <p:extLst>
      <p:ext uri="{BB962C8B-B14F-4D97-AF65-F5344CB8AC3E}">
        <p14:creationId xmlns:p14="http://schemas.microsoft.com/office/powerpoint/2010/main" val="426842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직사각형 35"/>
          <p:cNvSpPr/>
          <p:nvPr/>
        </p:nvSpPr>
        <p:spPr>
          <a:xfrm>
            <a:off x="1828801" y="1418548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285" name="직사각형 3"/>
          <p:cNvSpPr/>
          <p:nvPr/>
        </p:nvSpPr>
        <p:spPr>
          <a:xfrm>
            <a:off x="2171701" y="1317582"/>
            <a:ext cx="3248025" cy="4430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ko-KR" altLang="en-US" sz="2300" b="1">
                <a:ln w="0"/>
                <a:latin typeface="+mn-ea"/>
              </a:rPr>
              <a:t>반복문의 중첩</a:t>
            </a:r>
            <a:r>
              <a:rPr lang="en-US" altLang="ko-KR" sz="2300" b="1">
                <a:ln w="0"/>
                <a:latin typeface="+mn-ea"/>
              </a:rPr>
              <a:t>!!</a:t>
            </a:r>
            <a:endParaRPr lang="en-US" altLang="ko-KR" sz="2300" b="1">
              <a:latin typeface="+mn-ea"/>
            </a:endParaRPr>
          </a:p>
        </p:txBody>
      </p:sp>
      <p:cxnSp>
        <p:nvCxnSpPr>
          <p:cNvPr id="286" name="직선 연결선 32"/>
          <p:cNvCxnSpPr/>
          <p:nvPr/>
        </p:nvCxnSpPr>
        <p:spPr>
          <a:xfrm flipH="1">
            <a:off x="1905000" y="2070951"/>
            <a:ext cx="597976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33"/>
          <p:cNvSpPr txBox="1"/>
          <p:nvPr/>
        </p:nvSpPr>
        <p:spPr>
          <a:xfrm>
            <a:off x="2656323" y="1870926"/>
            <a:ext cx="7061574" cy="415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b="1">
                <a:solidFill>
                  <a:schemeClr val="dk1"/>
                </a:solidFill>
                <a:latin typeface="맑은 고딕"/>
              </a:rPr>
              <a:t>반복문안에 반복문 </a:t>
            </a:r>
            <a:r>
              <a:rPr lang="en-US" altLang="ko-KR" sz="2100" b="1">
                <a:solidFill>
                  <a:schemeClr val="dk1"/>
                </a:solidFill>
                <a:latin typeface="맑은 고딕"/>
              </a:rPr>
              <a:t>(</a:t>
            </a:r>
            <a:r>
              <a:rPr lang="ko-KR" altLang="en-US" sz="2100" b="1">
                <a:solidFill>
                  <a:schemeClr val="dk1"/>
                </a:solidFill>
                <a:latin typeface="맑은 고딕"/>
              </a:rPr>
              <a:t> 종속문장에 반복문이 존재 </a:t>
            </a:r>
            <a:r>
              <a:rPr lang="en-US" altLang="ko-KR" sz="2100" b="1">
                <a:solidFill>
                  <a:schemeClr val="dk1"/>
                </a:solidFill>
                <a:latin typeface="맑은 고딕"/>
              </a:rPr>
              <a:t>)</a:t>
            </a:r>
          </a:p>
        </p:txBody>
      </p:sp>
      <p:sp>
        <p:nvSpPr>
          <p:cNvPr id="291" name="직사각형 290"/>
          <p:cNvSpPr/>
          <p:nvPr/>
        </p:nvSpPr>
        <p:spPr>
          <a:xfrm>
            <a:off x="6096000" y="2667000"/>
            <a:ext cx="4343400" cy="3048000"/>
          </a:xfrm>
          <a:prstGeom prst="rect">
            <a:avLst/>
          </a:prstGeom>
          <a:noFill/>
          <a:ln w="5715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2" name="직사각형 291"/>
          <p:cNvSpPr/>
          <p:nvPr/>
        </p:nvSpPr>
        <p:spPr>
          <a:xfrm>
            <a:off x="6477000" y="3962400"/>
            <a:ext cx="3429000" cy="1524000"/>
          </a:xfrm>
          <a:prstGeom prst="rect">
            <a:avLst/>
          </a:prstGeom>
          <a:noFill/>
          <a:ln w="5715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3" name="TextBox 292"/>
          <p:cNvSpPr txBox="1"/>
          <p:nvPr/>
        </p:nvSpPr>
        <p:spPr>
          <a:xfrm>
            <a:off x="7661910" y="3124201"/>
            <a:ext cx="1106804" cy="367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/>
              <a:t>외반복문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7663816" y="4514851"/>
            <a:ext cx="1104899" cy="367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/>
              <a:t>내반복문</a:t>
            </a:r>
          </a:p>
        </p:txBody>
      </p:sp>
      <p:pic>
        <p:nvPicPr>
          <p:cNvPr id="296" name="그림 29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0201" y="2895601"/>
            <a:ext cx="4034191" cy="1332221"/>
          </a:xfrm>
          <a:prstGeom prst="rect">
            <a:avLst/>
          </a:prstGeom>
        </p:spPr>
      </p:pic>
      <p:sp>
        <p:nvSpPr>
          <p:cNvPr id="297" name="직사각형 296"/>
          <p:cNvSpPr/>
          <p:nvPr/>
        </p:nvSpPr>
        <p:spPr>
          <a:xfrm>
            <a:off x="2281590" y="3265796"/>
            <a:ext cx="3276600" cy="2133600"/>
          </a:xfrm>
          <a:prstGeom prst="rect">
            <a:avLst/>
          </a:prstGeom>
          <a:noFill/>
          <a:ln w="38100">
            <a:solidFill>
              <a:srgbClr val="335C9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8" name="직사각형 297"/>
          <p:cNvSpPr/>
          <p:nvPr/>
        </p:nvSpPr>
        <p:spPr>
          <a:xfrm>
            <a:off x="2967390" y="3652248"/>
            <a:ext cx="2408602" cy="1489972"/>
          </a:xfrm>
          <a:prstGeom prst="rect">
            <a:avLst/>
          </a:prstGeom>
          <a:noFill/>
          <a:ln w="38100">
            <a:solidFill>
              <a:srgbClr val="335C9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9" name="TextBox 33"/>
          <p:cNvSpPr txBox="1"/>
          <p:nvPr/>
        </p:nvSpPr>
        <p:spPr>
          <a:xfrm>
            <a:off x="2565213" y="6061926"/>
            <a:ext cx="7061574" cy="415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100" b="1">
                <a:solidFill>
                  <a:schemeClr val="dk1"/>
                </a:solidFill>
                <a:latin typeface="맑은 고딕"/>
              </a:rPr>
              <a:t>더 빈번하게 실행되야 하는 구문을 생각</a:t>
            </a:r>
            <a:r>
              <a:rPr lang="en-US" altLang="ko-KR" sz="2100" b="1">
                <a:solidFill>
                  <a:schemeClr val="dk1"/>
                </a:solidFill>
                <a:latin typeface="맑은 고딕"/>
              </a:rPr>
              <a:t>!!</a:t>
            </a:r>
          </a:p>
        </p:txBody>
      </p:sp>
      <p:sp>
        <p:nvSpPr>
          <p:cNvPr id="300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solidFill>
            <a:srgbClr val="455F7E"/>
          </a:solidFill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01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solidFill>
            <a:srgbClr val="455F7E"/>
          </a:solidFill>
          <a:ln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02" name="TextBox 157"/>
          <p:cNvSpPr txBox="1"/>
          <p:nvPr/>
        </p:nvSpPr>
        <p:spPr>
          <a:xfrm>
            <a:off x="1524000" y="146010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제어문 </a:t>
            </a:r>
            <a:r>
              <a:rPr lang="en-US" altLang="ko-KR" b="1">
                <a:latin typeface="+mn-ea"/>
              </a:rPr>
              <a:t>-</a:t>
            </a:r>
            <a:r>
              <a:rPr lang="ko-KR" altLang="en-US" b="1">
                <a:latin typeface="+mn-ea"/>
              </a:rPr>
              <a:t> 반복문</a:t>
            </a:r>
          </a:p>
        </p:txBody>
      </p:sp>
    </p:spTree>
    <p:extLst>
      <p:ext uri="{BB962C8B-B14F-4D97-AF65-F5344CB8AC3E}">
        <p14:creationId xmlns:p14="http://schemas.microsoft.com/office/powerpoint/2010/main" val="70529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직사각형 290"/>
          <p:cNvSpPr/>
          <p:nvPr/>
        </p:nvSpPr>
        <p:spPr>
          <a:xfrm>
            <a:off x="6172200" y="1828800"/>
            <a:ext cx="4343400" cy="3048000"/>
          </a:xfrm>
          <a:prstGeom prst="rect">
            <a:avLst/>
          </a:prstGeom>
          <a:noFill/>
          <a:ln w="5715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2" name="직사각형 291"/>
          <p:cNvSpPr/>
          <p:nvPr/>
        </p:nvSpPr>
        <p:spPr>
          <a:xfrm>
            <a:off x="6553200" y="3124200"/>
            <a:ext cx="3429000" cy="1524000"/>
          </a:xfrm>
          <a:prstGeom prst="rect">
            <a:avLst/>
          </a:prstGeom>
          <a:noFill/>
          <a:ln w="5715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3" name="TextBox 292"/>
          <p:cNvSpPr txBox="1"/>
          <p:nvPr/>
        </p:nvSpPr>
        <p:spPr>
          <a:xfrm>
            <a:off x="7738110" y="2286001"/>
            <a:ext cx="1106804" cy="367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/>
              <a:t>외반복문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7740016" y="3676651"/>
            <a:ext cx="1104899" cy="367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/>
              <a:t>내반복문</a:t>
            </a:r>
          </a:p>
        </p:txBody>
      </p:sp>
      <p:sp>
        <p:nvSpPr>
          <p:cNvPr id="299" name="TextBox 33"/>
          <p:cNvSpPr txBox="1"/>
          <p:nvPr/>
        </p:nvSpPr>
        <p:spPr>
          <a:xfrm>
            <a:off x="2565213" y="5299926"/>
            <a:ext cx="7061574" cy="415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100" b="1">
                <a:solidFill>
                  <a:schemeClr val="dk1"/>
                </a:solidFill>
                <a:latin typeface="맑은 고딕"/>
              </a:rPr>
              <a:t>더 빈번하게 실행되야 하는 구문을 생각</a:t>
            </a:r>
            <a:r>
              <a:rPr lang="en-US" altLang="ko-KR" sz="2100" b="1">
                <a:solidFill>
                  <a:schemeClr val="dk1"/>
                </a:solidFill>
                <a:latin typeface="맑은 고딕"/>
              </a:rPr>
              <a:t>!!</a:t>
            </a:r>
          </a:p>
        </p:txBody>
      </p:sp>
      <p:pic>
        <p:nvPicPr>
          <p:cNvPr id="300" name="그림 29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52601" y="1676401"/>
            <a:ext cx="5807805" cy="1894237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sp>
        <p:nvSpPr>
          <p:cNvPr id="301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solidFill>
            <a:srgbClr val="455F7E"/>
          </a:solidFill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02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solidFill>
            <a:srgbClr val="455F7E"/>
          </a:solidFill>
          <a:ln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03" name="TextBox 157"/>
          <p:cNvSpPr txBox="1"/>
          <p:nvPr/>
        </p:nvSpPr>
        <p:spPr>
          <a:xfrm>
            <a:off x="1524000" y="146010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제어문 </a:t>
            </a:r>
            <a:r>
              <a:rPr lang="en-US" altLang="ko-KR" b="1">
                <a:latin typeface="+mn-ea"/>
              </a:rPr>
              <a:t>-</a:t>
            </a:r>
            <a:r>
              <a:rPr lang="ko-KR" altLang="en-US" b="1">
                <a:latin typeface="+mn-ea"/>
              </a:rPr>
              <a:t> 반복문</a:t>
            </a:r>
          </a:p>
        </p:txBody>
      </p:sp>
    </p:spTree>
    <p:extLst>
      <p:ext uri="{BB962C8B-B14F-4D97-AF65-F5344CB8AC3E}">
        <p14:creationId xmlns:p14="http://schemas.microsoft.com/office/powerpoint/2010/main" val="195425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직사각형 3"/>
          <p:cNvSpPr/>
          <p:nvPr/>
        </p:nvSpPr>
        <p:spPr>
          <a:xfrm>
            <a:off x="1619248" y="3107055"/>
            <a:ext cx="5314952" cy="6438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ko-KR" altLang="en-US" sz="3600" b="1">
                <a:ln w="0"/>
                <a:latin typeface="+mn-ea"/>
              </a:rPr>
              <a:t>구구단 출력</a:t>
            </a:r>
            <a:r>
              <a:rPr lang="en-US" altLang="ko-KR" sz="3600" b="1">
                <a:ln w="0"/>
                <a:latin typeface="+mn-ea"/>
              </a:rPr>
              <a:t> 1</a:t>
            </a:r>
            <a:endParaRPr lang="en-US" altLang="ko-KR" sz="3600" b="1">
              <a:latin typeface="+mn-ea"/>
            </a:endParaRPr>
          </a:p>
        </p:txBody>
      </p:sp>
      <p:sp>
        <p:nvSpPr>
          <p:cNvPr id="305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solidFill>
            <a:srgbClr val="455F7E"/>
          </a:solidFill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06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solidFill>
            <a:srgbClr val="455F7E"/>
          </a:solidFill>
          <a:ln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07" name="TextBox 157"/>
          <p:cNvSpPr txBox="1"/>
          <p:nvPr/>
        </p:nvSpPr>
        <p:spPr>
          <a:xfrm>
            <a:off x="1524000" y="146010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제어문 </a:t>
            </a:r>
            <a:r>
              <a:rPr lang="en-US" altLang="ko-KR" b="1">
                <a:latin typeface="+mn-ea"/>
              </a:rPr>
              <a:t>-</a:t>
            </a:r>
            <a:r>
              <a:rPr lang="ko-KR" altLang="en-US" b="1">
                <a:latin typeface="+mn-ea"/>
              </a:rPr>
              <a:t> 반복문</a:t>
            </a:r>
          </a:p>
        </p:txBody>
      </p:sp>
      <p:pic>
        <p:nvPicPr>
          <p:cNvPr id="308" name="그림 30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94662" y="1263941"/>
            <a:ext cx="1644539" cy="4330118"/>
          </a:xfrm>
          <a:prstGeom prst="rect">
            <a:avLst/>
          </a:prstGeom>
          <a:ln w="76200">
            <a:solidFill>
              <a:srgbClr val="455F7E"/>
            </a:solidFill>
          </a:ln>
        </p:spPr>
      </p:pic>
    </p:spTree>
    <p:extLst>
      <p:ext uri="{BB962C8B-B14F-4D97-AF65-F5344CB8AC3E}">
        <p14:creationId xmlns:p14="http://schemas.microsoft.com/office/powerpoint/2010/main" val="166646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직사각형 3"/>
          <p:cNvSpPr/>
          <p:nvPr/>
        </p:nvSpPr>
        <p:spPr>
          <a:xfrm>
            <a:off x="1543050" y="1828800"/>
            <a:ext cx="9105901" cy="6438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ko-KR" altLang="en-US" sz="3600" b="1">
                <a:ln w="0"/>
                <a:latin typeface="+mn-ea"/>
              </a:rPr>
              <a:t>구구단 출력</a:t>
            </a:r>
            <a:r>
              <a:rPr lang="en-US" altLang="ko-KR" sz="3600" b="1">
                <a:ln w="0"/>
                <a:latin typeface="+mn-ea"/>
              </a:rPr>
              <a:t> 2</a:t>
            </a:r>
            <a:endParaRPr lang="en-US" altLang="ko-KR" sz="3600" b="1">
              <a:latin typeface="+mn-ea"/>
            </a:endParaRPr>
          </a:p>
        </p:txBody>
      </p:sp>
      <p:sp>
        <p:nvSpPr>
          <p:cNvPr id="305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solidFill>
            <a:srgbClr val="455F7E"/>
          </a:solidFill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06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solidFill>
            <a:srgbClr val="455F7E"/>
          </a:solidFill>
          <a:ln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07" name="TextBox 157"/>
          <p:cNvSpPr txBox="1"/>
          <p:nvPr/>
        </p:nvSpPr>
        <p:spPr>
          <a:xfrm>
            <a:off x="1524000" y="146010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제어문 </a:t>
            </a:r>
            <a:r>
              <a:rPr lang="en-US" altLang="ko-KR" b="1">
                <a:latin typeface="+mn-ea"/>
              </a:rPr>
              <a:t>-</a:t>
            </a:r>
            <a:r>
              <a:rPr lang="ko-KR" altLang="en-US" b="1">
                <a:latin typeface="+mn-ea"/>
              </a:rPr>
              <a:t> 반복문</a:t>
            </a:r>
          </a:p>
        </p:txBody>
      </p:sp>
      <p:pic>
        <p:nvPicPr>
          <p:cNvPr id="308" name="그림 30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38300" y="3048000"/>
            <a:ext cx="8915400" cy="1180214"/>
          </a:xfrm>
          <a:prstGeom prst="rect">
            <a:avLst/>
          </a:prstGeom>
          <a:solidFill>
            <a:schemeClr val="accent1"/>
          </a:solidFill>
          <a:ln w="76200">
            <a:solidFill>
              <a:srgbClr val="455F7E"/>
            </a:solidFill>
          </a:ln>
        </p:spPr>
      </p:pic>
    </p:spTree>
    <p:extLst>
      <p:ext uri="{BB962C8B-B14F-4D97-AF65-F5344CB8AC3E}">
        <p14:creationId xmlns:p14="http://schemas.microsoft.com/office/powerpoint/2010/main" val="377796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직사각형 3"/>
          <p:cNvSpPr/>
          <p:nvPr/>
        </p:nvSpPr>
        <p:spPr>
          <a:xfrm>
            <a:off x="1543050" y="2287905"/>
            <a:ext cx="91059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>
                <a:ln w="0"/>
                <a:latin typeface="+mn-ea"/>
              </a:rPr>
              <a:t>약수 또한 반복문을 사용해야 한다</a:t>
            </a:r>
            <a:r>
              <a:rPr lang="en-US" altLang="ko-KR" sz="3600" b="1">
                <a:ln w="0"/>
                <a:latin typeface="+mn-ea"/>
              </a:rPr>
              <a:t>!</a:t>
            </a:r>
          </a:p>
        </p:txBody>
      </p:sp>
      <p:sp>
        <p:nvSpPr>
          <p:cNvPr id="321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solidFill>
            <a:srgbClr val="455F7E"/>
          </a:solidFill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22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solidFill>
            <a:srgbClr val="455F7E"/>
          </a:solidFill>
          <a:ln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23" name="TextBox 157"/>
          <p:cNvSpPr txBox="1"/>
          <p:nvPr/>
        </p:nvSpPr>
        <p:spPr>
          <a:xfrm>
            <a:off x="1524000" y="146010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제어문 </a:t>
            </a:r>
            <a:r>
              <a:rPr lang="en-US" altLang="ko-KR" b="1">
                <a:latin typeface="+mn-ea"/>
              </a:rPr>
              <a:t>-</a:t>
            </a:r>
            <a:r>
              <a:rPr lang="ko-KR" altLang="en-US" b="1">
                <a:latin typeface="+mn-ea"/>
              </a:rPr>
              <a:t> 반복문</a:t>
            </a:r>
          </a:p>
        </p:txBody>
      </p:sp>
      <p:sp>
        <p:nvSpPr>
          <p:cNvPr id="324" name="직사각형 3"/>
          <p:cNvSpPr/>
          <p:nvPr/>
        </p:nvSpPr>
        <p:spPr>
          <a:xfrm>
            <a:off x="1543051" y="3739038"/>
            <a:ext cx="91059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>
                <a:ln w="0"/>
                <a:latin typeface="+mn-ea"/>
              </a:rPr>
              <a:t>N</a:t>
            </a:r>
            <a:r>
              <a:rPr lang="ko-KR" altLang="en-US" sz="3600" b="1">
                <a:ln w="0"/>
                <a:latin typeface="+mn-ea"/>
              </a:rPr>
              <a:t> 의 약수라면 </a:t>
            </a:r>
            <a:r>
              <a:rPr lang="en-US" altLang="ko-KR" sz="3600" b="1">
                <a:ln w="0"/>
                <a:solidFill>
                  <a:srgbClr val="FF0000"/>
                </a:solidFill>
                <a:latin typeface="+mn-ea"/>
              </a:rPr>
              <a:t>1~N</a:t>
            </a:r>
            <a:r>
              <a:rPr lang="ko-KR" altLang="en-US" sz="3600" b="1">
                <a:ln w="0"/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3600" b="1">
                <a:ln w="0"/>
                <a:latin typeface="+mn-ea"/>
              </a:rPr>
              <a:t>이 점검대상</a:t>
            </a:r>
            <a:r>
              <a:rPr lang="en-US" altLang="ko-KR" sz="3600" b="1">
                <a:ln w="0"/>
                <a:latin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4047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직사각형 3"/>
          <p:cNvSpPr/>
          <p:nvPr/>
        </p:nvSpPr>
        <p:spPr>
          <a:xfrm>
            <a:off x="1543050" y="3054667"/>
            <a:ext cx="91059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>
                <a:ln w="0"/>
                <a:latin typeface="+mn-ea"/>
              </a:rPr>
              <a:t>N</a:t>
            </a:r>
            <a:r>
              <a:rPr lang="ko-KR" altLang="en-US" sz="3600" b="1">
                <a:ln w="0"/>
                <a:latin typeface="+mn-ea"/>
              </a:rPr>
              <a:t> 의 약수를 구하는 프로그램</a:t>
            </a:r>
          </a:p>
        </p:txBody>
      </p:sp>
      <p:sp>
        <p:nvSpPr>
          <p:cNvPr id="321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solidFill>
            <a:srgbClr val="455F7E"/>
          </a:solidFill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22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solidFill>
            <a:srgbClr val="455F7E"/>
          </a:solidFill>
          <a:ln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23" name="TextBox 157"/>
          <p:cNvSpPr txBox="1"/>
          <p:nvPr/>
        </p:nvSpPr>
        <p:spPr>
          <a:xfrm>
            <a:off x="1524000" y="146010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약수관련문제</a:t>
            </a:r>
            <a:r>
              <a:rPr lang="en-US" altLang="ko-KR" b="1">
                <a:latin typeface="+mn-e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311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직사각형 3"/>
          <p:cNvSpPr/>
          <p:nvPr/>
        </p:nvSpPr>
        <p:spPr>
          <a:xfrm>
            <a:off x="1543050" y="2528887"/>
            <a:ext cx="910590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>
                <a:ln w="0"/>
                <a:latin typeface="+mn-ea"/>
              </a:rPr>
              <a:t>두 수 </a:t>
            </a:r>
            <a:r>
              <a:rPr lang="en-US" altLang="ko-KR" sz="3600" b="1">
                <a:ln w="0"/>
                <a:latin typeface="+mn-ea"/>
              </a:rPr>
              <a:t>A, B </a:t>
            </a:r>
            <a:r>
              <a:rPr lang="ko-KR" altLang="en-US" sz="3600" b="1">
                <a:ln w="0"/>
                <a:latin typeface="+mn-ea"/>
              </a:rPr>
              <a:t>의 공약수를 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3600" b="1">
                <a:ln w="0"/>
                <a:latin typeface="+mn-ea"/>
              </a:rPr>
              <a:t>출력하는 프로그램</a:t>
            </a:r>
          </a:p>
        </p:txBody>
      </p:sp>
      <p:sp>
        <p:nvSpPr>
          <p:cNvPr id="321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solidFill>
            <a:srgbClr val="455F7E"/>
          </a:solidFill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22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solidFill>
            <a:srgbClr val="455F7E"/>
          </a:solidFill>
          <a:ln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23" name="TextBox 157"/>
          <p:cNvSpPr txBox="1"/>
          <p:nvPr/>
        </p:nvSpPr>
        <p:spPr>
          <a:xfrm>
            <a:off x="1524000" y="146010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약수관련문제</a:t>
            </a:r>
            <a:r>
              <a:rPr lang="en-US" altLang="ko-KR" b="1">
                <a:latin typeface="+mn-e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8535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직사각형 3"/>
          <p:cNvSpPr/>
          <p:nvPr/>
        </p:nvSpPr>
        <p:spPr>
          <a:xfrm>
            <a:off x="1543050" y="2528887"/>
            <a:ext cx="910590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>
                <a:ln w="0"/>
                <a:latin typeface="+mn-ea"/>
              </a:rPr>
              <a:t>두 수 </a:t>
            </a:r>
            <a:r>
              <a:rPr lang="en-US" altLang="ko-KR" sz="3600" b="1">
                <a:ln w="0"/>
                <a:latin typeface="+mn-ea"/>
              </a:rPr>
              <a:t>A, B </a:t>
            </a:r>
            <a:r>
              <a:rPr lang="ko-KR" altLang="en-US" sz="3600" b="1">
                <a:ln w="0"/>
                <a:latin typeface="+mn-ea"/>
              </a:rPr>
              <a:t>의 최대 공약수를 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3600" b="1">
                <a:ln w="0"/>
                <a:latin typeface="+mn-ea"/>
              </a:rPr>
              <a:t>출력하는 프로그램</a:t>
            </a:r>
          </a:p>
        </p:txBody>
      </p:sp>
      <p:sp>
        <p:nvSpPr>
          <p:cNvPr id="321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solidFill>
            <a:srgbClr val="455F7E"/>
          </a:solidFill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22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solidFill>
            <a:srgbClr val="455F7E"/>
          </a:solidFill>
          <a:ln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23" name="TextBox 157"/>
          <p:cNvSpPr txBox="1"/>
          <p:nvPr/>
        </p:nvSpPr>
        <p:spPr>
          <a:xfrm>
            <a:off x="1524000" y="146010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약수관련문제</a:t>
            </a:r>
            <a:r>
              <a:rPr lang="en-US" altLang="ko-KR" b="1">
                <a:latin typeface="+mn-ea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4534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직사각형 3"/>
          <p:cNvSpPr/>
          <p:nvPr/>
        </p:nvSpPr>
        <p:spPr>
          <a:xfrm>
            <a:off x="1543050" y="2528887"/>
            <a:ext cx="910590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>
                <a:ln w="0"/>
                <a:latin typeface="+mn-ea"/>
              </a:rPr>
              <a:t>수</a:t>
            </a:r>
            <a:r>
              <a:rPr lang="en-US" altLang="ko-KR" sz="3600" b="1">
                <a:ln w="0"/>
                <a:latin typeface="+mn-ea"/>
              </a:rPr>
              <a:t>(A)</a:t>
            </a:r>
            <a:r>
              <a:rPr lang="ko-KR" altLang="en-US" sz="3600" b="1">
                <a:ln w="0"/>
                <a:latin typeface="+mn-ea"/>
              </a:rPr>
              <a:t> 를 입력받고</a:t>
            </a:r>
            <a:r>
              <a:rPr lang="en-US" altLang="ko-KR" sz="3600" b="1">
                <a:ln w="0"/>
                <a:latin typeface="+mn-ea"/>
              </a:rPr>
              <a:t>,</a:t>
            </a:r>
            <a:endParaRPr lang="ko-KR" altLang="en-US" sz="3600" b="1">
              <a:ln w="0"/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3600" b="1">
                <a:ln w="0"/>
                <a:latin typeface="+mn-ea"/>
              </a:rPr>
              <a:t>소수인지 판별하는 프로그램</a:t>
            </a:r>
          </a:p>
        </p:txBody>
      </p:sp>
      <p:sp>
        <p:nvSpPr>
          <p:cNvPr id="321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solidFill>
            <a:srgbClr val="455F7E"/>
          </a:solidFill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22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solidFill>
            <a:srgbClr val="455F7E"/>
          </a:solidFill>
          <a:ln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23" name="TextBox 157"/>
          <p:cNvSpPr txBox="1"/>
          <p:nvPr/>
        </p:nvSpPr>
        <p:spPr>
          <a:xfrm>
            <a:off x="1524000" y="146010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약수관련문제</a:t>
            </a:r>
            <a:r>
              <a:rPr lang="en-US" altLang="ko-KR" b="1">
                <a:latin typeface="+mn-ea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3864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직사각형 3"/>
          <p:cNvSpPr/>
          <p:nvPr/>
        </p:nvSpPr>
        <p:spPr>
          <a:xfrm>
            <a:off x="1543050" y="2528887"/>
            <a:ext cx="910590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>
                <a:ln w="0"/>
                <a:latin typeface="+mn-ea"/>
              </a:rPr>
              <a:t>수</a:t>
            </a:r>
            <a:r>
              <a:rPr lang="en-US" altLang="ko-KR" sz="3600" b="1">
                <a:ln w="0"/>
                <a:latin typeface="+mn-ea"/>
              </a:rPr>
              <a:t>(A)</a:t>
            </a:r>
            <a:r>
              <a:rPr lang="ko-KR" altLang="en-US" sz="3600" b="1">
                <a:ln w="0"/>
                <a:latin typeface="+mn-ea"/>
              </a:rPr>
              <a:t> 를 입력받고</a:t>
            </a:r>
            <a:r>
              <a:rPr lang="en-US" altLang="ko-KR" sz="3600" b="1">
                <a:ln w="0"/>
                <a:latin typeface="+mn-ea"/>
              </a:rPr>
              <a:t>,</a:t>
            </a:r>
            <a:endParaRPr lang="ko-KR" altLang="en-US" sz="3600" b="1">
              <a:ln w="0"/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3600" b="1">
                <a:ln w="0"/>
                <a:latin typeface="+mn-ea"/>
              </a:rPr>
              <a:t>완전수인지 판별하는 프로그램</a:t>
            </a:r>
          </a:p>
        </p:txBody>
      </p:sp>
      <p:sp>
        <p:nvSpPr>
          <p:cNvPr id="321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solidFill>
            <a:srgbClr val="455F7E"/>
          </a:solidFill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22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solidFill>
            <a:srgbClr val="455F7E"/>
          </a:solidFill>
          <a:ln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23" name="TextBox 157"/>
          <p:cNvSpPr txBox="1"/>
          <p:nvPr/>
        </p:nvSpPr>
        <p:spPr>
          <a:xfrm>
            <a:off x="1524000" y="146010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약수관련문제</a:t>
            </a:r>
            <a:r>
              <a:rPr lang="en-US" altLang="ko-KR" b="1">
                <a:latin typeface="+mn-ea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5048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solidFill>
            <a:srgbClr val="455F7E"/>
          </a:solidFill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22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solidFill>
            <a:srgbClr val="455F7E"/>
          </a:solidFill>
          <a:ln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23" name="TextBox 157"/>
          <p:cNvSpPr txBox="1"/>
          <p:nvPr/>
        </p:nvSpPr>
        <p:spPr>
          <a:xfrm>
            <a:off x="1524000" y="146010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약수관련문제</a:t>
            </a:r>
            <a:r>
              <a:rPr lang="en-US" altLang="ko-KR" b="1">
                <a:latin typeface="+mn-ea"/>
              </a:rPr>
              <a:t>6</a:t>
            </a:r>
          </a:p>
        </p:txBody>
      </p:sp>
      <p:pic>
        <p:nvPicPr>
          <p:cNvPr id="324" name="그림 3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28938" y="1346748"/>
            <a:ext cx="6334125" cy="4164505"/>
          </a:xfrm>
          <a:prstGeom prst="rect">
            <a:avLst/>
          </a:prstGeom>
          <a:ln w="76200">
            <a:solidFill>
              <a:srgbClr val="455F7E"/>
            </a:solidFill>
          </a:ln>
        </p:spPr>
      </p:pic>
    </p:spTree>
    <p:extLst>
      <p:ext uri="{BB962C8B-B14F-4D97-AF65-F5344CB8AC3E}">
        <p14:creationId xmlns:p14="http://schemas.microsoft.com/office/powerpoint/2010/main" val="139417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000" y="0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5126990" h="3081654">
                <a:moveTo>
                  <a:pt x="0" y="3081528"/>
                </a:moveTo>
                <a:lnTo>
                  <a:pt x="5126736" y="3081528"/>
                </a:lnTo>
                <a:lnTo>
                  <a:pt x="5126736" y="0"/>
                </a:lnTo>
                <a:lnTo>
                  <a:pt x="0" y="0"/>
                </a:lnTo>
                <a:lnTo>
                  <a:pt x="0" y="3081528"/>
                </a:lnTo>
                <a:close/>
              </a:path>
            </a:pathLst>
          </a:custGeom>
          <a:solidFill>
            <a:schemeClr val="tx2">
              <a:lumMod val="75000"/>
              <a:alpha val="80000"/>
            </a:schemeClr>
          </a:solid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2819399" y="2851785"/>
            <a:ext cx="67056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200" b="1">
                <a:solidFill>
                  <a:schemeClr val="bg1"/>
                </a:solidFill>
              </a:rPr>
              <a:t>반복문 중첩</a:t>
            </a:r>
          </a:p>
        </p:txBody>
      </p:sp>
    </p:spTree>
    <p:extLst>
      <p:ext uri="{BB962C8B-B14F-4D97-AF65-F5344CB8AC3E}">
        <p14:creationId xmlns:p14="http://schemas.microsoft.com/office/powerpoint/2010/main" val="315017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와이드스크린</PresentationFormat>
  <Paragraphs>34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1</cp:revision>
  <dcterms:created xsi:type="dcterms:W3CDTF">2021-11-16T09:24:52Z</dcterms:created>
  <dcterms:modified xsi:type="dcterms:W3CDTF">2021-11-16T09:25:06Z</dcterms:modified>
</cp:coreProperties>
</file>