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53" d="100"/>
          <a:sy n="53" d="100"/>
        </p:scale>
        <p:origin x="9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20D2-DB79-4140-AA95-F35FE061152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B6D7-B107-4BF5-B3B5-2394C546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99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20D2-DB79-4140-AA95-F35FE061152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B6D7-B107-4BF5-B3B5-2394C546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5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20D2-DB79-4140-AA95-F35FE061152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B6D7-B107-4BF5-B3B5-2394C546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78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471138" y="5562600"/>
            <a:ext cx="280416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0EDE05-C835-48E0-A571-5451096FD65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54772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20D2-DB79-4140-AA95-F35FE061152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B6D7-B107-4BF5-B3B5-2394C546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13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20D2-DB79-4140-AA95-F35FE061152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B6D7-B107-4BF5-B3B5-2394C546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90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20D2-DB79-4140-AA95-F35FE061152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B6D7-B107-4BF5-B3B5-2394C546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98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20D2-DB79-4140-AA95-F35FE061152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B6D7-B107-4BF5-B3B5-2394C546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96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20D2-DB79-4140-AA95-F35FE061152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B6D7-B107-4BF5-B3B5-2394C546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20D2-DB79-4140-AA95-F35FE061152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B6D7-B107-4BF5-B3B5-2394C546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8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20D2-DB79-4140-AA95-F35FE061152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B6D7-B107-4BF5-B3B5-2394C546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2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20D2-DB79-4140-AA95-F35FE061152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B6D7-B107-4BF5-B3B5-2394C546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1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520D2-DB79-4140-AA95-F35FE061152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FB6D7-B107-4BF5-B3B5-2394C546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6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5126990" h="3081654">
                <a:moveTo>
                  <a:pt x="0" y="3081528"/>
                </a:moveTo>
                <a:lnTo>
                  <a:pt x="5126736" y="3081528"/>
                </a:lnTo>
                <a:lnTo>
                  <a:pt x="5126736" y="0"/>
                </a:lnTo>
                <a:lnTo>
                  <a:pt x="0" y="0"/>
                </a:lnTo>
                <a:lnTo>
                  <a:pt x="0" y="3081528"/>
                </a:lnTo>
                <a:close/>
              </a:path>
            </a:pathLst>
          </a:custGeom>
          <a:solidFill>
            <a:schemeClr val="tx2">
              <a:lumMod val="75000"/>
              <a:alpha val="80000"/>
            </a:schemeClr>
          </a:solid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2819399" y="2851785"/>
            <a:ext cx="67056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200" b="1">
                <a:solidFill>
                  <a:schemeClr val="bg1"/>
                </a:solidFill>
              </a:rPr>
              <a:t>반복문 좀 더 심화</a:t>
            </a:r>
          </a:p>
        </p:txBody>
      </p:sp>
    </p:spTree>
    <p:extLst>
      <p:ext uri="{BB962C8B-B14F-4D97-AF65-F5344CB8AC3E}">
        <p14:creationId xmlns:p14="http://schemas.microsoft.com/office/powerpoint/2010/main" val="420053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51" y="2680334"/>
            <a:ext cx="9105901" cy="17392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3600" b="1">
                <a:ln w="0"/>
                <a:latin typeface="+mn-ea"/>
              </a:rPr>
              <a:t>수를 입력받고 </a:t>
            </a:r>
            <a:r>
              <a:rPr lang="en-US" altLang="ko-KR" sz="3600" b="1">
                <a:ln w="0"/>
                <a:latin typeface="+mn-ea"/>
              </a:rPr>
              <a:t>(N)</a:t>
            </a:r>
          </a:p>
          <a:p>
            <a:pPr algn="ctr">
              <a:defRPr/>
            </a:pPr>
            <a:endParaRPr lang="ko-KR" altLang="en-US" sz="3600" b="1">
              <a:ln w="0"/>
              <a:latin typeface="+mn-ea"/>
            </a:endParaRPr>
          </a:p>
          <a:p>
            <a:pPr algn="ctr">
              <a:defRPr/>
            </a:pPr>
            <a:r>
              <a:rPr lang="ko-KR" altLang="en-US" sz="3600" b="1">
                <a:ln w="0"/>
                <a:latin typeface="+mn-ea"/>
              </a:rPr>
              <a:t>짝수</a:t>
            </a:r>
            <a:r>
              <a:rPr lang="en-US" altLang="ko-KR" sz="3600" b="1">
                <a:ln w="0"/>
                <a:latin typeface="+mn-ea"/>
              </a:rPr>
              <a:t>,</a:t>
            </a:r>
            <a:r>
              <a:rPr lang="ko-KR" altLang="en-US" sz="3600" b="1">
                <a:ln w="0"/>
                <a:latin typeface="+mn-ea"/>
              </a:rPr>
              <a:t> 홀수를 판별하는 프로그램</a:t>
            </a: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986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50" y="1143001"/>
            <a:ext cx="9105901" cy="15327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ko-KR" sz="3600" b="1">
                <a:ln w="0"/>
                <a:latin typeface="+mn-ea"/>
              </a:rPr>
              <a:t>4</a:t>
            </a:r>
            <a:r>
              <a:rPr lang="ko-KR" altLang="en-US" sz="3600" b="1">
                <a:ln w="0"/>
                <a:latin typeface="+mn-ea"/>
              </a:rPr>
              <a:t> 개의 수를 입력받고</a:t>
            </a:r>
            <a:r>
              <a:rPr lang="en-US" altLang="ko-KR" sz="3600" b="1">
                <a:ln w="0"/>
                <a:latin typeface="+mn-ea"/>
              </a:rPr>
              <a:t>,</a:t>
            </a:r>
          </a:p>
          <a:p>
            <a:pPr algn="ctr">
              <a:lnSpc>
                <a:spcPct val="130000"/>
              </a:lnSpc>
              <a:defRPr/>
            </a:pPr>
            <a:r>
              <a:rPr lang="ko-KR" altLang="en-US" sz="3600" b="1">
                <a:ln w="0"/>
                <a:latin typeface="+mn-ea"/>
              </a:rPr>
              <a:t>짝수</a:t>
            </a:r>
            <a:r>
              <a:rPr lang="en-US" altLang="ko-KR" sz="3600" b="1">
                <a:ln w="0"/>
                <a:latin typeface="+mn-ea"/>
              </a:rPr>
              <a:t>,</a:t>
            </a:r>
            <a:r>
              <a:rPr lang="ko-KR" altLang="en-US" sz="3600" b="1">
                <a:ln w="0"/>
                <a:latin typeface="+mn-ea"/>
              </a:rPr>
              <a:t> 홀수를 판별하는 프로그램 </a:t>
            </a:r>
            <a:r>
              <a:rPr lang="en-US" altLang="ko-KR" sz="3600" b="1">
                <a:ln w="0"/>
                <a:latin typeface="+mn-ea"/>
              </a:rPr>
              <a:t>(1)</a:t>
            </a: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2</a:t>
            </a:r>
          </a:p>
        </p:txBody>
      </p:sp>
      <p:pic>
        <p:nvPicPr>
          <p:cNvPr id="287" name="그림 28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95575" y="2971801"/>
            <a:ext cx="6800850" cy="3213099"/>
          </a:xfrm>
          <a:prstGeom prst="rect">
            <a:avLst/>
          </a:prstGeom>
          <a:ln w="76200">
            <a:solidFill>
              <a:srgbClr val="455F7E"/>
            </a:solidFill>
          </a:ln>
        </p:spPr>
      </p:pic>
    </p:spTree>
    <p:extLst>
      <p:ext uri="{BB962C8B-B14F-4D97-AF65-F5344CB8AC3E}">
        <p14:creationId xmlns:p14="http://schemas.microsoft.com/office/powerpoint/2010/main" val="27279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50" y="1143001"/>
            <a:ext cx="9105901" cy="15327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ko-KR" sz="3600" b="1">
                <a:ln w="0"/>
                <a:latin typeface="+mn-ea"/>
              </a:rPr>
              <a:t>4</a:t>
            </a:r>
            <a:r>
              <a:rPr lang="ko-KR" altLang="en-US" sz="3600" b="1">
                <a:ln w="0"/>
                <a:latin typeface="+mn-ea"/>
              </a:rPr>
              <a:t> 개의 수를 입력받고</a:t>
            </a:r>
            <a:r>
              <a:rPr lang="en-US" altLang="ko-KR" sz="3600" b="1">
                <a:ln w="0"/>
                <a:latin typeface="+mn-ea"/>
              </a:rPr>
              <a:t>,</a:t>
            </a:r>
          </a:p>
          <a:p>
            <a:pPr algn="ctr">
              <a:lnSpc>
                <a:spcPct val="130000"/>
              </a:lnSpc>
              <a:defRPr/>
            </a:pPr>
            <a:r>
              <a:rPr lang="ko-KR" altLang="en-US" sz="3600" b="1">
                <a:ln w="0"/>
                <a:latin typeface="+mn-ea"/>
              </a:rPr>
              <a:t>짝수</a:t>
            </a:r>
            <a:r>
              <a:rPr lang="en-US" altLang="ko-KR" sz="3600" b="1">
                <a:ln w="0"/>
                <a:latin typeface="+mn-ea"/>
              </a:rPr>
              <a:t>,</a:t>
            </a:r>
            <a:r>
              <a:rPr lang="ko-KR" altLang="en-US" sz="3600" b="1">
                <a:ln w="0"/>
                <a:latin typeface="+mn-ea"/>
              </a:rPr>
              <a:t> 홀수를 판별하는 프로그램 </a:t>
            </a:r>
            <a:r>
              <a:rPr lang="en-US" altLang="ko-KR" sz="3600" b="1">
                <a:ln w="0"/>
                <a:latin typeface="+mn-ea"/>
              </a:rPr>
              <a:t>(2)</a:t>
            </a: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3</a:t>
            </a:r>
          </a:p>
        </p:txBody>
      </p:sp>
      <p:pic>
        <p:nvPicPr>
          <p:cNvPr id="288" name="그림 28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51150" y="3025036"/>
            <a:ext cx="6536266" cy="3223364"/>
          </a:xfrm>
          <a:prstGeom prst="rect">
            <a:avLst/>
          </a:prstGeom>
          <a:ln w="76200">
            <a:solidFill>
              <a:srgbClr val="455F7E"/>
            </a:solidFill>
          </a:ln>
        </p:spPr>
      </p:pic>
    </p:spTree>
    <p:extLst>
      <p:ext uri="{BB962C8B-B14F-4D97-AF65-F5344CB8AC3E}">
        <p14:creationId xmlns:p14="http://schemas.microsoft.com/office/powerpoint/2010/main" val="141374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51" y="2680334"/>
            <a:ext cx="9105901" cy="17392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3600" b="1">
                <a:ln w="0"/>
                <a:latin typeface="+mn-ea"/>
              </a:rPr>
              <a:t>두 수</a:t>
            </a:r>
            <a:r>
              <a:rPr lang="en-US" altLang="ko-KR" sz="3600" b="1">
                <a:ln w="0"/>
                <a:latin typeface="+mn-ea"/>
              </a:rPr>
              <a:t>(A,B) </a:t>
            </a:r>
            <a:r>
              <a:rPr lang="ko-KR" altLang="en-US" sz="3600" b="1">
                <a:ln w="0"/>
                <a:latin typeface="+mn-ea"/>
              </a:rPr>
              <a:t>를 입력받고</a:t>
            </a:r>
          </a:p>
          <a:p>
            <a:pPr algn="ctr">
              <a:defRPr/>
            </a:pPr>
            <a:endParaRPr lang="ko-KR" altLang="en-US" sz="3600" b="1">
              <a:ln w="0"/>
              <a:latin typeface="+mn-ea"/>
            </a:endParaRPr>
          </a:p>
          <a:p>
            <a:pPr algn="ctr">
              <a:defRPr/>
            </a:pPr>
            <a:r>
              <a:rPr lang="ko-KR" altLang="en-US" sz="3600" b="1">
                <a:ln w="0"/>
                <a:latin typeface="+mn-ea"/>
              </a:rPr>
              <a:t>받아올림 발생을 판별하는 프로그램</a:t>
            </a: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0745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390650" y="1601153"/>
            <a:ext cx="4552951" cy="36933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ko-KR" sz="3600" b="1">
                <a:ln w="0"/>
                <a:latin typeface="+mn-ea"/>
              </a:rPr>
              <a:t>5</a:t>
            </a:r>
            <a:r>
              <a:rPr lang="ko-KR" altLang="en-US" sz="3600" b="1">
                <a:ln w="0"/>
                <a:latin typeface="+mn-ea"/>
              </a:rPr>
              <a:t> 개의 </a:t>
            </a:r>
          </a:p>
          <a:p>
            <a:pPr algn="ctr">
              <a:lnSpc>
                <a:spcPct val="130000"/>
              </a:lnSpc>
              <a:defRPr/>
            </a:pPr>
            <a:r>
              <a:rPr lang="ko-KR" altLang="en-US" sz="3600" b="1">
                <a:ln w="0"/>
                <a:latin typeface="+mn-ea"/>
              </a:rPr>
              <a:t>두 수</a:t>
            </a:r>
            <a:r>
              <a:rPr lang="en-US" altLang="ko-KR" sz="3600" b="1">
                <a:ln w="0"/>
                <a:latin typeface="+mn-ea"/>
              </a:rPr>
              <a:t>(A, B)</a:t>
            </a:r>
            <a:r>
              <a:rPr lang="ko-KR" altLang="en-US" sz="3600" b="1">
                <a:ln w="0"/>
                <a:latin typeface="+mn-ea"/>
              </a:rPr>
              <a:t>를 </a:t>
            </a:r>
          </a:p>
          <a:p>
            <a:pPr algn="ctr">
              <a:lnSpc>
                <a:spcPct val="130000"/>
              </a:lnSpc>
              <a:defRPr/>
            </a:pPr>
            <a:r>
              <a:rPr lang="ko-KR" altLang="en-US" sz="3600" b="1">
                <a:ln w="0"/>
                <a:latin typeface="+mn-ea"/>
              </a:rPr>
              <a:t>입력받고</a:t>
            </a:r>
            <a:r>
              <a:rPr lang="en-US" altLang="ko-KR" sz="3600" b="1">
                <a:ln w="0"/>
                <a:latin typeface="+mn-ea"/>
              </a:rPr>
              <a:t>,</a:t>
            </a:r>
          </a:p>
          <a:p>
            <a:pPr algn="ctr">
              <a:lnSpc>
                <a:spcPct val="130000"/>
              </a:lnSpc>
              <a:defRPr/>
            </a:pPr>
            <a:r>
              <a:rPr lang="ko-KR" altLang="en-US" sz="3600" b="1">
                <a:ln w="0"/>
                <a:latin typeface="+mn-ea"/>
              </a:rPr>
              <a:t>받아올림 발생을 </a:t>
            </a:r>
          </a:p>
          <a:p>
            <a:pPr algn="ctr">
              <a:lnSpc>
                <a:spcPct val="130000"/>
              </a:lnSpc>
              <a:defRPr/>
            </a:pPr>
            <a:r>
              <a:rPr lang="ko-KR" altLang="en-US" sz="3600" b="1">
                <a:ln w="0"/>
                <a:latin typeface="+mn-ea"/>
              </a:rPr>
              <a:t>판별하는 프로그램</a:t>
            </a: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5</a:t>
            </a:r>
          </a:p>
        </p:txBody>
      </p:sp>
      <p:pic>
        <p:nvPicPr>
          <p:cNvPr id="288" name="그림 28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098549"/>
            <a:ext cx="4203700" cy="5149850"/>
          </a:xfrm>
          <a:prstGeom prst="rect">
            <a:avLst/>
          </a:prstGeom>
          <a:ln w="76200">
            <a:solidFill>
              <a:srgbClr val="455F7E"/>
            </a:solidFill>
          </a:ln>
        </p:spPr>
      </p:pic>
    </p:spTree>
    <p:extLst>
      <p:ext uri="{BB962C8B-B14F-4D97-AF65-F5344CB8AC3E}">
        <p14:creationId xmlns:p14="http://schemas.microsoft.com/office/powerpoint/2010/main" val="170235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51" y="2680334"/>
            <a:ext cx="9105901" cy="17392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ko-KR" sz="3600" b="1">
                <a:ln w="0"/>
                <a:latin typeface="+mn-ea"/>
              </a:rPr>
              <a:t>5</a:t>
            </a:r>
            <a:r>
              <a:rPr lang="ko-KR" altLang="en-US" sz="3600" b="1">
                <a:ln w="0"/>
                <a:latin typeface="+mn-ea"/>
              </a:rPr>
              <a:t> 개의 점수를 입력받고</a:t>
            </a:r>
          </a:p>
          <a:p>
            <a:pPr algn="ctr">
              <a:defRPr/>
            </a:pPr>
            <a:endParaRPr lang="ko-KR" altLang="en-US" sz="3600" b="1">
              <a:ln w="0"/>
              <a:latin typeface="+mn-ea"/>
            </a:endParaRPr>
          </a:p>
          <a:p>
            <a:pPr algn="ctr">
              <a:defRPr/>
            </a:pPr>
            <a:r>
              <a:rPr lang="ko-KR" altLang="en-US" sz="3600" b="1">
                <a:ln w="0"/>
                <a:latin typeface="+mn-ea"/>
              </a:rPr>
              <a:t>평균을 구하는 프로그램</a:t>
            </a: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8090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  <a:r>
              <a:rPr lang="en-US" altLang="ko-KR" b="1">
                <a:latin typeface="+mn-ea"/>
              </a:rPr>
              <a:t> 7</a:t>
            </a:r>
          </a:p>
        </p:txBody>
      </p:sp>
      <p:sp>
        <p:nvSpPr>
          <p:cNvPr id="288" name="직사각형 3"/>
          <p:cNvSpPr/>
          <p:nvPr/>
        </p:nvSpPr>
        <p:spPr>
          <a:xfrm>
            <a:off x="1543050" y="1148714"/>
            <a:ext cx="9105901" cy="15182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ko-KR" sz="3600" b="1">
                <a:ln w="0"/>
                <a:latin typeface="+mn-ea"/>
              </a:rPr>
              <a:t>5</a:t>
            </a:r>
            <a:r>
              <a:rPr lang="ko-KR" altLang="en-US" sz="3600" b="1">
                <a:ln w="0"/>
                <a:latin typeface="+mn-ea"/>
              </a:rPr>
              <a:t> 개의 점수를 입력받고</a:t>
            </a:r>
          </a:p>
          <a:p>
            <a:pPr algn="ctr">
              <a:lnSpc>
                <a:spcPct val="130000"/>
              </a:lnSpc>
              <a:defRPr/>
            </a:pPr>
            <a:r>
              <a:rPr lang="ko-KR" altLang="en-US" sz="3600" b="1">
                <a:ln w="0"/>
                <a:latin typeface="+mn-ea"/>
              </a:rPr>
              <a:t>평균보다 낮은 수들을 구하는 프로그램</a:t>
            </a:r>
          </a:p>
        </p:txBody>
      </p:sp>
      <p:pic>
        <p:nvPicPr>
          <p:cNvPr id="289" name="그림 2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97176" y="2895600"/>
            <a:ext cx="6597649" cy="3200400"/>
          </a:xfrm>
          <a:prstGeom prst="rect">
            <a:avLst/>
          </a:prstGeom>
          <a:ln w="76200">
            <a:solidFill>
              <a:srgbClr val="455F7E"/>
            </a:solidFill>
          </a:ln>
        </p:spPr>
      </p:pic>
    </p:spTree>
    <p:extLst>
      <p:ext uri="{BB962C8B-B14F-4D97-AF65-F5344CB8AC3E}">
        <p14:creationId xmlns:p14="http://schemas.microsoft.com/office/powerpoint/2010/main" val="5971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와이드스크린</PresentationFormat>
  <Paragraphs>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</cp:revision>
  <dcterms:created xsi:type="dcterms:W3CDTF">2021-11-16T01:12:07Z</dcterms:created>
  <dcterms:modified xsi:type="dcterms:W3CDTF">2021-11-16T01:12:18Z</dcterms:modified>
</cp:coreProperties>
</file>