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573E-DC5B-416C-BB7E-EED43E6EE678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5A41-9C46-4540-9567-B16526F65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99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573E-DC5B-416C-BB7E-EED43E6EE678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5A41-9C46-4540-9567-B16526F65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1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573E-DC5B-416C-BB7E-EED43E6EE678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5A41-9C46-4540-9567-B16526F65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7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471138" y="5562600"/>
            <a:ext cx="280416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0EDE05-C835-48E0-A571-5451096FD65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62321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573E-DC5B-416C-BB7E-EED43E6EE678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5A41-9C46-4540-9567-B16526F65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9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573E-DC5B-416C-BB7E-EED43E6EE678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5A41-9C46-4540-9567-B16526F65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32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573E-DC5B-416C-BB7E-EED43E6EE678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5A41-9C46-4540-9567-B16526F65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22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573E-DC5B-416C-BB7E-EED43E6EE678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5A41-9C46-4540-9567-B16526F65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58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573E-DC5B-416C-BB7E-EED43E6EE678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5A41-9C46-4540-9567-B16526F65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16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573E-DC5B-416C-BB7E-EED43E6EE678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5A41-9C46-4540-9567-B16526F65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28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573E-DC5B-416C-BB7E-EED43E6EE678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5A41-9C46-4540-9567-B16526F65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9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573E-DC5B-416C-BB7E-EED43E6EE678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5A41-9C46-4540-9567-B16526F65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09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573E-DC5B-416C-BB7E-EED43E6EE678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25A41-9C46-4540-9567-B16526F65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89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971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5" name="직사각형 35"/>
          <p:cNvSpPr/>
          <p:nvPr/>
        </p:nvSpPr>
        <p:spPr>
          <a:xfrm>
            <a:off x="1946089" y="1563574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86" name="직사각형 3"/>
          <p:cNvSpPr/>
          <p:nvPr/>
        </p:nvSpPr>
        <p:spPr>
          <a:xfrm>
            <a:off x="2288989" y="1462608"/>
            <a:ext cx="3248025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>
                <a:ln w="0"/>
                <a:latin typeface="+mn-ea"/>
              </a:rPr>
              <a:t>논리연산자</a:t>
            </a:r>
          </a:p>
        </p:txBody>
      </p:sp>
      <p:cxnSp>
        <p:nvCxnSpPr>
          <p:cNvPr id="287" name="직선 연결선 32"/>
          <p:cNvCxnSpPr/>
          <p:nvPr/>
        </p:nvCxnSpPr>
        <p:spPr>
          <a:xfrm flipH="1">
            <a:off x="2020452" y="2231433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33"/>
          <p:cNvSpPr txBox="1"/>
          <p:nvPr/>
        </p:nvSpPr>
        <p:spPr>
          <a:xfrm>
            <a:off x="2768226" y="2024584"/>
            <a:ext cx="7061574" cy="413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>
                <a:latin typeface="맑은 고딕"/>
              </a:rPr>
              <a:t>Bool </a:t>
            </a:r>
            <a:r>
              <a:rPr lang="ko-KR" altLang="en-US" sz="2100" b="1">
                <a:latin typeface="맑은 고딕"/>
              </a:rPr>
              <a:t>자료형 끼리의 연산</a:t>
            </a:r>
          </a:p>
        </p:txBody>
      </p:sp>
      <p:pic>
        <p:nvPicPr>
          <p:cNvPr id="297" name="그림 29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27796" y="2822576"/>
            <a:ext cx="4331389" cy="3735717"/>
          </a:xfrm>
          <a:prstGeom prst="rect">
            <a:avLst/>
          </a:prstGeom>
          <a:ln w="57150">
            <a:solidFill>
              <a:srgbClr val="335C91"/>
            </a:solidFill>
          </a:ln>
        </p:spPr>
      </p:pic>
      <p:pic>
        <p:nvPicPr>
          <p:cNvPr id="298" name="그림 29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75749" y="3095625"/>
            <a:ext cx="1115850" cy="1419188"/>
          </a:xfrm>
          <a:prstGeom prst="rect">
            <a:avLst/>
          </a:prstGeom>
        </p:spPr>
      </p:pic>
      <p:pic>
        <p:nvPicPr>
          <p:cNvPr id="299" name="그림 29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99796" y="5204206"/>
            <a:ext cx="1018929" cy="131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0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5" name="직사각형 35"/>
          <p:cNvSpPr/>
          <p:nvPr/>
        </p:nvSpPr>
        <p:spPr>
          <a:xfrm>
            <a:off x="1946089" y="1563574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86" name="직사각형 3"/>
          <p:cNvSpPr/>
          <p:nvPr/>
        </p:nvSpPr>
        <p:spPr>
          <a:xfrm>
            <a:off x="2288989" y="1462608"/>
            <a:ext cx="3248025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>
                <a:ln w="0"/>
                <a:latin typeface="+mn-ea"/>
              </a:rPr>
              <a:t>논리연산자</a:t>
            </a:r>
            <a:endParaRPr lang="ko-KR" altLang="en-US" sz="2300" b="1">
              <a:latin typeface="+mn-ea"/>
            </a:endParaRPr>
          </a:p>
        </p:txBody>
      </p:sp>
      <p:cxnSp>
        <p:nvCxnSpPr>
          <p:cNvPr id="287" name="직선 연결선 32"/>
          <p:cNvCxnSpPr/>
          <p:nvPr/>
        </p:nvCxnSpPr>
        <p:spPr>
          <a:xfrm flipH="1">
            <a:off x="2020452" y="2231433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33"/>
          <p:cNvSpPr txBox="1"/>
          <p:nvPr/>
        </p:nvSpPr>
        <p:spPr>
          <a:xfrm>
            <a:off x="2768226" y="2024584"/>
            <a:ext cx="7061574" cy="413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>
                <a:latin typeface="맑은 고딕"/>
              </a:rPr>
              <a:t>Bool </a:t>
            </a:r>
            <a:r>
              <a:rPr lang="ko-KR" altLang="en-US" sz="2100" b="1">
                <a:latin typeface="맑은 고딕"/>
              </a:rPr>
              <a:t>자료형 끼리의 연산</a:t>
            </a:r>
          </a:p>
        </p:txBody>
      </p:sp>
      <p:pic>
        <p:nvPicPr>
          <p:cNvPr id="300" name="그림 29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31808" y="3124201"/>
            <a:ext cx="7928384" cy="1895475"/>
          </a:xfrm>
          <a:prstGeom prst="rect">
            <a:avLst/>
          </a:prstGeom>
          <a:ln w="57150">
            <a:solidFill>
              <a:srgbClr val="455F7E"/>
            </a:solidFill>
          </a:ln>
        </p:spPr>
      </p:pic>
    </p:spTree>
    <p:extLst>
      <p:ext uri="{BB962C8B-B14F-4D97-AF65-F5344CB8AC3E}">
        <p14:creationId xmlns:p14="http://schemas.microsoft.com/office/powerpoint/2010/main" val="421307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5" name="직사각형 35"/>
          <p:cNvSpPr/>
          <p:nvPr/>
        </p:nvSpPr>
        <p:spPr>
          <a:xfrm>
            <a:off x="3165289" y="2539366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86" name="직사각형 3"/>
          <p:cNvSpPr/>
          <p:nvPr/>
        </p:nvSpPr>
        <p:spPr>
          <a:xfrm>
            <a:off x="3508189" y="2438400"/>
            <a:ext cx="3248025" cy="4430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>
                <a:ln w="0"/>
                <a:latin typeface="+mn-ea"/>
              </a:rPr>
              <a:t>조건문 </a:t>
            </a:r>
            <a:r>
              <a:rPr lang="en-US" altLang="ko-KR" sz="2300" b="1">
                <a:ln w="0"/>
                <a:latin typeface="+mn-ea"/>
              </a:rPr>
              <a:t>if</a:t>
            </a:r>
            <a:endParaRPr lang="en-US" altLang="ko-KR" sz="2300" b="1">
              <a:latin typeface="+mn-ea"/>
            </a:endParaRPr>
          </a:p>
        </p:txBody>
      </p:sp>
      <p:cxnSp>
        <p:nvCxnSpPr>
          <p:cNvPr id="287" name="직선 연결선 32"/>
          <p:cNvCxnSpPr/>
          <p:nvPr/>
        </p:nvCxnSpPr>
        <p:spPr>
          <a:xfrm flipH="1">
            <a:off x="3849252" y="3429000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33"/>
          <p:cNvSpPr txBox="1"/>
          <p:nvPr/>
        </p:nvSpPr>
        <p:spPr>
          <a:xfrm>
            <a:off x="4597026" y="3222151"/>
            <a:ext cx="7061574" cy="414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>
                <a:latin typeface="맑은 고딕"/>
              </a:rPr>
              <a:t>if [        Bool         ] </a:t>
            </a:r>
            <a:r>
              <a:rPr lang="en-US" altLang="ko-KR" sz="2100" b="1">
                <a:solidFill>
                  <a:srgbClr val="FF0000"/>
                </a:solidFill>
                <a:latin typeface="맑은 고딕"/>
              </a:rPr>
              <a:t>: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5181600" y="3712168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[</a:t>
            </a:r>
            <a:r>
              <a:rPr lang="ko-KR" altLang="en-US" b="1"/>
              <a:t>            종속문장               </a:t>
            </a:r>
            <a:r>
              <a:rPr lang="en-US" altLang="ko-KR" b="1"/>
              <a:t>]</a:t>
            </a:r>
          </a:p>
        </p:txBody>
      </p:sp>
      <p:sp>
        <p:nvSpPr>
          <p:cNvPr id="295" name="직사각형 294"/>
          <p:cNvSpPr/>
          <p:nvPr/>
        </p:nvSpPr>
        <p:spPr>
          <a:xfrm>
            <a:off x="4648200" y="3740743"/>
            <a:ext cx="590550" cy="2952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3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0"/>
            <a:ext cx="411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latin typeface="+mn-ea"/>
              </a:rPr>
              <a:t>TypeError</a:t>
            </a:r>
          </a:p>
        </p:txBody>
      </p:sp>
      <p:sp>
        <p:nvSpPr>
          <p:cNvPr id="229" name="직사각형 35"/>
          <p:cNvSpPr/>
          <p:nvPr/>
        </p:nvSpPr>
        <p:spPr>
          <a:xfrm>
            <a:off x="2066926" y="1752601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30" name="직사각형 3"/>
          <p:cNvSpPr/>
          <p:nvPr/>
        </p:nvSpPr>
        <p:spPr>
          <a:xfrm>
            <a:off x="2447926" y="1600200"/>
            <a:ext cx="3248025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en-US" altLang="ko-KR" sz="3000" b="1">
                <a:ln w="0"/>
                <a:latin typeface="+mn-ea"/>
              </a:rPr>
              <a:t>IndentationError</a:t>
            </a:r>
          </a:p>
        </p:txBody>
      </p:sp>
      <p:pic>
        <p:nvPicPr>
          <p:cNvPr id="231" name="그림 2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61751" y="2514600"/>
            <a:ext cx="8068499" cy="1390096"/>
          </a:xfrm>
          <a:prstGeom prst="rect">
            <a:avLst/>
          </a:prstGeom>
          <a:ln w="57150">
            <a:solidFill>
              <a:srgbClr val="455F7E"/>
            </a:solidFill>
          </a:ln>
        </p:spPr>
      </p:pic>
    </p:spTree>
    <p:extLst>
      <p:ext uri="{BB962C8B-B14F-4D97-AF65-F5344CB8AC3E}">
        <p14:creationId xmlns:p14="http://schemas.microsoft.com/office/powerpoint/2010/main" val="347089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5" name="직사각형 35"/>
          <p:cNvSpPr/>
          <p:nvPr/>
        </p:nvSpPr>
        <p:spPr>
          <a:xfrm>
            <a:off x="2098489" y="1731646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86" name="직사각형 3"/>
          <p:cNvSpPr/>
          <p:nvPr/>
        </p:nvSpPr>
        <p:spPr>
          <a:xfrm>
            <a:off x="2441389" y="1630681"/>
            <a:ext cx="3248025" cy="4438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>
                <a:ln w="0"/>
                <a:latin typeface="+mn-ea"/>
              </a:rPr>
              <a:t>조건문 </a:t>
            </a:r>
            <a:r>
              <a:rPr lang="en-US" altLang="ko-KR" sz="2300" b="1">
                <a:ln w="0"/>
                <a:latin typeface="+mn-ea"/>
              </a:rPr>
              <a:t>if</a:t>
            </a:r>
            <a:endParaRPr lang="en-US" altLang="ko-KR" sz="2300" b="1">
              <a:latin typeface="+mn-ea"/>
            </a:endParaRPr>
          </a:p>
        </p:txBody>
      </p:sp>
      <p:cxnSp>
        <p:nvCxnSpPr>
          <p:cNvPr id="287" name="직선 연결선 32"/>
          <p:cNvCxnSpPr/>
          <p:nvPr/>
        </p:nvCxnSpPr>
        <p:spPr>
          <a:xfrm flipH="1">
            <a:off x="2172852" y="2399505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33"/>
          <p:cNvSpPr txBox="1"/>
          <p:nvPr/>
        </p:nvSpPr>
        <p:spPr>
          <a:xfrm>
            <a:off x="2920626" y="2192655"/>
            <a:ext cx="7061574" cy="415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>
                <a:latin typeface="맑은 고딕"/>
              </a:rPr>
              <a:t>if [        Bool         ] :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3505200" y="2682673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[</a:t>
            </a:r>
            <a:r>
              <a:rPr lang="ko-KR" altLang="en-US" b="1"/>
              <a:t>            종속문장               </a:t>
            </a:r>
            <a:r>
              <a:rPr lang="en-US" altLang="ko-KR" b="1"/>
              <a:t>]</a:t>
            </a:r>
          </a:p>
        </p:txBody>
      </p:sp>
      <p:pic>
        <p:nvPicPr>
          <p:cNvPr id="295" name="그림 29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70649" y="3657600"/>
            <a:ext cx="6850700" cy="2044700"/>
          </a:xfrm>
          <a:prstGeom prst="rect">
            <a:avLst/>
          </a:prstGeom>
          <a:ln w="57150">
            <a:solidFill>
              <a:srgbClr val="455F7E"/>
            </a:solidFill>
          </a:ln>
        </p:spPr>
      </p:pic>
    </p:spTree>
    <p:extLst>
      <p:ext uri="{BB962C8B-B14F-4D97-AF65-F5344CB8AC3E}">
        <p14:creationId xmlns:p14="http://schemas.microsoft.com/office/powerpoint/2010/main" val="44224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2" name="직사각형 3"/>
          <p:cNvSpPr/>
          <p:nvPr/>
        </p:nvSpPr>
        <p:spPr>
          <a:xfrm>
            <a:off x="1543051" y="2667000"/>
            <a:ext cx="9105901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60000"/>
              </a:lnSpc>
              <a:spcBef>
                <a:spcPct val="0"/>
              </a:spcBef>
              <a:defRPr/>
            </a:pPr>
            <a:r>
              <a:rPr lang="ko-KR" altLang="en-US" sz="3500" b="1">
                <a:ln w="0"/>
                <a:latin typeface="+mn-ea"/>
              </a:rPr>
              <a:t>두 자리수를 입력할 때</a:t>
            </a:r>
          </a:p>
          <a:p>
            <a:pPr algn="ctr">
              <a:lnSpc>
                <a:spcPct val="160000"/>
              </a:lnSpc>
              <a:defRPr/>
            </a:pPr>
            <a:r>
              <a:rPr lang="en-US" altLang="ko-KR" sz="3500" b="1">
                <a:ln w="0"/>
                <a:latin typeface="+mn-ea"/>
              </a:rPr>
              <a:t>“</a:t>
            </a:r>
            <a:r>
              <a:rPr lang="ko-KR" altLang="en-US" sz="3500" b="1">
                <a:ln w="0"/>
                <a:latin typeface="+mn-ea"/>
              </a:rPr>
              <a:t>두 자리수 입력</a:t>
            </a:r>
            <a:r>
              <a:rPr lang="en-US" altLang="ko-KR" sz="3500" b="1">
                <a:ln w="0"/>
                <a:latin typeface="+mn-ea"/>
              </a:rPr>
              <a:t>!”</a:t>
            </a:r>
            <a:r>
              <a:rPr lang="ko-KR" altLang="en-US" sz="3500" b="1">
                <a:ln w="0"/>
                <a:latin typeface="+mn-ea"/>
              </a:rPr>
              <a:t> 이라고 출력하는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170085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2" name="직사각형 3"/>
          <p:cNvSpPr/>
          <p:nvPr/>
        </p:nvSpPr>
        <p:spPr>
          <a:xfrm>
            <a:off x="1543051" y="1752600"/>
            <a:ext cx="9105901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60000"/>
              </a:lnSpc>
              <a:spcBef>
                <a:spcPct val="0"/>
              </a:spcBef>
              <a:defRPr/>
            </a:pPr>
            <a:r>
              <a:rPr lang="ko-KR" altLang="en-US" sz="3500" b="1">
                <a:ln w="0"/>
                <a:latin typeface="+mn-ea"/>
              </a:rPr>
              <a:t>수를 입력받고</a:t>
            </a:r>
          </a:p>
          <a:p>
            <a:pPr algn="ctr">
              <a:lnSpc>
                <a:spcPct val="160000"/>
              </a:lnSpc>
              <a:spcBef>
                <a:spcPct val="0"/>
              </a:spcBef>
              <a:defRPr/>
            </a:pPr>
            <a:r>
              <a:rPr lang="ko-KR" altLang="en-US" sz="3500" b="1">
                <a:ln w="0"/>
                <a:latin typeface="+mn-ea"/>
              </a:rPr>
              <a:t>입력한 수가 양수라면 </a:t>
            </a:r>
            <a:r>
              <a:rPr lang="en-US" altLang="ko-KR" sz="3500" b="1">
                <a:ln w="0"/>
                <a:latin typeface="+mn-ea"/>
              </a:rPr>
              <a:t>“</a:t>
            </a:r>
            <a:r>
              <a:rPr lang="ko-KR" altLang="en-US" sz="3500" b="1">
                <a:ln w="0"/>
                <a:latin typeface="+mn-ea"/>
              </a:rPr>
              <a:t>양수입력</a:t>
            </a:r>
            <a:r>
              <a:rPr lang="en-US" altLang="ko-KR" sz="3500" b="1">
                <a:ln w="0"/>
                <a:latin typeface="+mn-ea"/>
              </a:rPr>
              <a:t>”</a:t>
            </a:r>
          </a:p>
          <a:p>
            <a:pPr algn="ctr">
              <a:lnSpc>
                <a:spcPct val="160000"/>
              </a:lnSpc>
              <a:spcBef>
                <a:spcPct val="0"/>
              </a:spcBef>
              <a:defRPr/>
            </a:pPr>
            <a:r>
              <a:rPr lang="ko-KR" altLang="en-US" sz="3500" b="1">
                <a:ln w="0"/>
                <a:latin typeface="+mn-ea"/>
              </a:rPr>
              <a:t>음수라면 </a:t>
            </a:r>
            <a:r>
              <a:rPr lang="en-US" altLang="ko-KR" sz="3500" b="1">
                <a:ln w="0"/>
                <a:latin typeface="+mn-ea"/>
              </a:rPr>
              <a:t>“</a:t>
            </a:r>
            <a:r>
              <a:rPr lang="ko-KR" altLang="en-US" sz="3500" b="1">
                <a:ln w="0"/>
                <a:latin typeface="+mn-ea"/>
              </a:rPr>
              <a:t>음수입력</a:t>
            </a:r>
            <a:r>
              <a:rPr lang="en-US" altLang="ko-KR" sz="3500" b="1">
                <a:ln w="0"/>
                <a:latin typeface="+mn-ea"/>
              </a:rPr>
              <a:t>”,</a:t>
            </a:r>
            <a:r>
              <a:rPr lang="ko-KR" altLang="en-US" sz="3500" b="1">
                <a:ln w="0"/>
                <a:latin typeface="+mn-ea"/>
              </a:rPr>
              <a:t> </a:t>
            </a:r>
            <a:r>
              <a:rPr lang="en-US" altLang="ko-KR" sz="3500" b="1">
                <a:ln w="0"/>
                <a:latin typeface="+mn-ea"/>
              </a:rPr>
              <a:t>0</a:t>
            </a:r>
            <a:r>
              <a:rPr lang="ko-KR" altLang="en-US" sz="3500" b="1">
                <a:ln w="0"/>
                <a:latin typeface="+mn-ea"/>
              </a:rPr>
              <a:t> 이라면 </a:t>
            </a:r>
            <a:r>
              <a:rPr lang="en-US" altLang="ko-KR" sz="3500" b="1">
                <a:ln w="0"/>
                <a:latin typeface="+mn-ea"/>
              </a:rPr>
              <a:t>“0</a:t>
            </a:r>
            <a:r>
              <a:rPr lang="ko-KR" altLang="en-US" sz="3500" b="1">
                <a:ln w="0"/>
                <a:latin typeface="+mn-ea"/>
              </a:rPr>
              <a:t>입력</a:t>
            </a:r>
            <a:r>
              <a:rPr lang="en-US" altLang="ko-KR" sz="3500" b="1">
                <a:ln w="0"/>
                <a:latin typeface="+mn-ea"/>
              </a:rPr>
              <a:t>”</a:t>
            </a:r>
          </a:p>
          <a:p>
            <a:pPr algn="ctr">
              <a:lnSpc>
                <a:spcPct val="160000"/>
              </a:lnSpc>
              <a:spcBef>
                <a:spcPct val="0"/>
              </a:spcBef>
              <a:defRPr/>
            </a:pPr>
            <a:r>
              <a:rPr lang="ko-KR" altLang="en-US" sz="3500" b="1">
                <a:ln w="0"/>
                <a:latin typeface="+mn-ea"/>
              </a:rPr>
              <a:t>이라고 출력하는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59371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2" name="직사각형 3"/>
          <p:cNvSpPr/>
          <p:nvPr/>
        </p:nvSpPr>
        <p:spPr>
          <a:xfrm>
            <a:off x="1543050" y="2564130"/>
            <a:ext cx="9105901" cy="23964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ko-KR" altLang="en-US" sz="3600" b="1">
                <a:ln w="0"/>
                <a:latin typeface="+mn-ea"/>
              </a:rPr>
              <a:t>수를 입력받고</a:t>
            </a:r>
          </a:p>
          <a:p>
            <a:pPr algn="ctr">
              <a:lnSpc>
                <a:spcPct val="140000"/>
              </a:lnSpc>
              <a:defRPr/>
            </a:pPr>
            <a:r>
              <a:rPr lang="ko-KR" altLang="en-US" sz="3600" b="1">
                <a:ln w="0"/>
                <a:latin typeface="+mn-ea"/>
              </a:rPr>
              <a:t>둘 중 큰 수를 출력하는 프로그램</a:t>
            </a:r>
          </a:p>
          <a:p>
            <a:pPr algn="ctr">
              <a:lnSpc>
                <a:spcPct val="140000"/>
              </a:lnSpc>
              <a:defRPr/>
            </a:pPr>
            <a:r>
              <a:rPr lang="en-US" altLang="ko-KR" sz="3600" b="1">
                <a:ln w="0"/>
                <a:latin typeface="+mn-ea"/>
              </a:rPr>
              <a:t>(</a:t>
            </a:r>
            <a:r>
              <a:rPr lang="ko-KR" altLang="en-US" sz="3600" b="1">
                <a:ln w="0"/>
                <a:latin typeface="+mn-ea"/>
              </a:rPr>
              <a:t> 같은경우 같다고 출력 </a:t>
            </a:r>
            <a:r>
              <a:rPr lang="en-US" altLang="ko-KR" sz="3600" b="1">
                <a:ln w="0"/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394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2" name="직사각형 3"/>
          <p:cNvSpPr/>
          <p:nvPr/>
        </p:nvSpPr>
        <p:spPr>
          <a:xfrm>
            <a:off x="1543051" y="2895600"/>
            <a:ext cx="9105901" cy="17392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3600" b="1">
                <a:ln w="0"/>
                <a:latin typeface="+mn-ea"/>
              </a:rPr>
              <a:t>수를 입력받고</a:t>
            </a:r>
          </a:p>
          <a:p>
            <a:pPr algn="ctr">
              <a:defRPr/>
            </a:pPr>
            <a:endParaRPr lang="ko-KR" altLang="en-US" sz="3600" b="1">
              <a:ln w="0"/>
              <a:latin typeface="+mn-ea"/>
            </a:endParaRPr>
          </a:p>
          <a:p>
            <a:pPr algn="ctr">
              <a:defRPr/>
            </a:pPr>
            <a:r>
              <a:rPr lang="ko-KR" altLang="en-US" sz="3600" b="1">
                <a:ln w="0"/>
                <a:latin typeface="+mn-ea"/>
              </a:rPr>
              <a:t>짝수</a:t>
            </a:r>
            <a:r>
              <a:rPr lang="en-US" altLang="ko-KR" sz="3600" b="1">
                <a:ln w="0"/>
                <a:latin typeface="+mn-ea"/>
              </a:rPr>
              <a:t>,</a:t>
            </a:r>
            <a:r>
              <a:rPr lang="ko-KR" altLang="en-US" sz="3600" b="1">
                <a:ln w="0"/>
                <a:latin typeface="+mn-ea"/>
              </a:rPr>
              <a:t> 홀수를 판별하는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124308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2" name="직사각형 3"/>
          <p:cNvSpPr/>
          <p:nvPr/>
        </p:nvSpPr>
        <p:spPr>
          <a:xfrm>
            <a:off x="1543050" y="2089786"/>
            <a:ext cx="9105901" cy="31680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ko-KR" altLang="en-US" sz="3600" b="1">
                <a:ln w="0"/>
                <a:latin typeface="+mn-ea"/>
              </a:rPr>
              <a:t>국어</a:t>
            </a:r>
            <a:r>
              <a:rPr lang="en-US" altLang="ko-KR" sz="3600" b="1">
                <a:ln w="0"/>
                <a:latin typeface="+mn-ea"/>
              </a:rPr>
              <a:t>,</a:t>
            </a:r>
            <a:r>
              <a:rPr lang="ko-KR" altLang="en-US" sz="3600" b="1">
                <a:ln w="0"/>
                <a:latin typeface="+mn-ea"/>
              </a:rPr>
              <a:t> 수학 점수를 입력받고</a:t>
            </a:r>
          </a:p>
          <a:p>
            <a:pPr algn="ctr">
              <a:lnSpc>
                <a:spcPct val="140000"/>
              </a:lnSpc>
              <a:defRPr/>
            </a:pPr>
            <a:r>
              <a:rPr lang="ko-KR" altLang="en-US" sz="3600" b="1">
                <a:ln w="0"/>
                <a:latin typeface="+mn-ea"/>
              </a:rPr>
              <a:t>평균이 </a:t>
            </a:r>
            <a:r>
              <a:rPr lang="en-US" altLang="ko-KR" sz="3600" b="1">
                <a:ln w="0"/>
                <a:latin typeface="+mn-ea"/>
              </a:rPr>
              <a:t>80</a:t>
            </a:r>
            <a:r>
              <a:rPr lang="ko-KR" altLang="en-US" sz="3600" b="1">
                <a:ln w="0"/>
                <a:latin typeface="+mn-ea"/>
              </a:rPr>
              <a:t>점 이상일 경우 </a:t>
            </a:r>
            <a:r>
              <a:rPr lang="en-US" altLang="ko-KR" sz="3600" b="1">
                <a:ln w="0"/>
                <a:latin typeface="+mn-ea"/>
              </a:rPr>
              <a:t>“</a:t>
            </a:r>
            <a:r>
              <a:rPr lang="ko-KR" altLang="en-US" sz="3600" b="1">
                <a:ln w="0"/>
                <a:latin typeface="+mn-ea"/>
              </a:rPr>
              <a:t>합격</a:t>
            </a:r>
            <a:r>
              <a:rPr lang="en-US" altLang="ko-KR" sz="3600" b="1">
                <a:ln w="0"/>
                <a:latin typeface="+mn-ea"/>
              </a:rPr>
              <a:t>”</a:t>
            </a:r>
          </a:p>
          <a:p>
            <a:pPr algn="ctr">
              <a:lnSpc>
                <a:spcPct val="140000"/>
              </a:lnSpc>
              <a:defRPr/>
            </a:pPr>
            <a:r>
              <a:rPr lang="en-US" altLang="ko-KR" sz="3600" b="1">
                <a:ln w="0"/>
                <a:latin typeface="+mn-ea"/>
              </a:rPr>
              <a:t>80</a:t>
            </a:r>
            <a:r>
              <a:rPr lang="ko-KR" altLang="en-US" sz="3600" b="1">
                <a:ln w="0"/>
                <a:latin typeface="+mn-ea"/>
              </a:rPr>
              <a:t>점 미만일 경우 </a:t>
            </a:r>
            <a:r>
              <a:rPr lang="en-US" altLang="ko-KR" sz="3600" b="1">
                <a:ln w="0"/>
                <a:latin typeface="+mn-ea"/>
              </a:rPr>
              <a:t>“</a:t>
            </a:r>
            <a:r>
              <a:rPr lang="ko-KR" altLang="en-US" sz="3600" b="1">
                <a:ln w="0"/>
                <a:latin typeface="+mn-ea"/>
              </a:rPr>
              <a:t>불합격</a:t>
            </a:r>
            <a:r>
              <a:rPr lang="en-US" altLang="ko-KR" sz="3600" b="1">
                <a:ln w="0"/>
                <a:latin typeface="+mn-ea"/>
              </a:rPr>
              <a:t>”</a:t>
            </a:r>
          </a:p>
          <a:p>
            <a:pPr algn="ctr">
              <a:lnSpc>
                <a:spcPct val="140000"/>
              </a:lnSpc>
              <a:defRPr/>
            </a:pPr>
            <a:r>
              <a:rPr lang="ko-KR" altLang="en-US" sz="3600" b="1">
                <a:ln w="0"/>
                <a:latin typeface="+mn-ea"/>
              </a:rPr>
              <a:t>출력하는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289725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00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5126990" h="3081654">
                <a:moveTo>
                  <a:pt x="0" y="3081528"/>
                </a:moveTo>
                <a:lnTo>
                  <a:pt x="5126736" y="3081528"/>
                </a:lnTo>
                <a:lnTo>
                  <a:pt x="5126736" y="0"/>
                </a:lnTo>
                <a:lnTo>
                  <a:pt x="0" y="0"/>
                </a:lnTo>
                <a:lnTo>
                  <a:pt x="0" y="3081528"/>
                </a:lnTo>
                <a:close/>
              </a:path>
            </a:pathLst>
          </a:custGeom>
          <a:solidFill>
            <a:schemeClr val="tx2">
              <a:lumMod val="75000"/>
              <a:alpha val="80000"/>
            </a:schemeClr>
          </a:solid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2819400" y="2851785"/>
            <a:ext cx="67056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200" b="1">
                <a:solidFill>
                  <a:schemeClr val="bg1"/>
                </a:solidFill>
              </a:rPr>
              <a:t>조건문</a:t>
            </a:r>
          </a:p>
        </p:txBody>
      </p:sp>
    </p:spTree>
    <p:extLst>
      <p:ext uri="{BB962C8B-B14F-4D97-AF65-F5344CB8AC3E}">
        <p14:creationId xmlns:p14="http://schemas.microsoft.com/office/powerpoint/2010/main" val="102577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2" name="직사각형 3"/>
          <p:cNvSpPr/>
          <p:nvPr/>
        </p:nvSpPr>
        <p:spPr>
          <a:xfrm>
            <a:off x="1543050" y="2231707"/>
            <a:ext cx="9105901" cy="24191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ko-KR" altLang="en-US" sz="3600" b="1">
                <a:ln w="0"/>
                <a:latin typeface="+mn-ea"/>
              </a:rPr>
              <a:t>두 수를 입력받고</a:t>
            </a:r>
            <a:r>
              <a:rPr lang="en-US" altLang="ko-KR" sz="3600" b="1">
                <a:ln w="0"/>
                <a:latin typeface="+mn-ea"/>
              </a:rPr>
              <a:t>,</a:t>
            </a:r>
            <a:r>
              <a:rPr lang="ko-KR" altLang="en-US" sz="3600" b="1">
                <a:ln w="0"/>
                <a:latin typeface="+mn-ea"/>
              </a:rPr>
              <a:t> </a:t>
            </a:r>
            <a:endParaRPr lang="en-US" altLang="ko-KR" sz="3600" b="1">
              <a:ln w="0"/>
              <a:latin typeface="+mn-ea"/>
            </a:endParaRPr>
          </a:p>
          <a:p>
            <a:pPr algn="ctr">
              <a:lnSpc>
                <a:spcPct val="140000"/>
              </a:lnSpc>
              <a:defRPr/>
            </a:pPr>
            <a:r>
              <a:rPr lang="en-US" altLang="ko-KR" sz="3600" b="1">
                <a:ln w="0"/>
                <a:latin typeface="+mn-ea"/>
              </a:rPr>
              <a:t>1</a:t>
            </a:r>
            <a:r>
              <a:rPr lang="ko-KR" altLang="en-US" sz="3600" b="1">
                <a:ln w="0"/>
                <a:latin typeface="+mn-ea"/>
              </a:rPr>
              <a:t>의 자리에서 올림이</a:t>
            </a:r>
          </a:p>
          <a:p>
            <a:pPr algn="ctr">
              <a:lnSpc>
                <a:spcPct val="140000"/>
              </a:lnSpc>
              <a:defRPr/>
            </a:pPr>
            <a:r>
              <a:rPr lang="ko-KR" altLang="en-US" sz="3600" b="1">
                <a:ln w="0"/>
                <a:latin typeface="+mn-ea"/>
              </a:rPr>
              <a:t>발생하는지 판별하는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86855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2" name="직사각형 3"/>
          <p:cNvSpPr/>
          <p:nvPr/>
        </p:nvSpPr>
        <p:spPr>
          <a:xfrm>
            <a:off x="1543050" y="1447800"/>
            <a:ext cx="9105901" cy="17392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ko-KR" altLang="en-US" sz="3600" b="1">
                <a:ln w="0"/>
                <a:latin typeface="+mn-ea"/>
              </a:rPr>
              <a:t>두 수와 연산자를 입력받고</a:t>
            </a:r>
          </a:p>
          <a:p>
            <a:pPr algn="ctr">
              <a:defRPr/>
            </a:pPr>
            <a:endParaRPr lang="ko-KR" altLang="en-US" sz="3600" b="1">
              <a:ln w="0"/>
              <a:latin typeface="+mn-ea"/>
            </a:endParaRPr>
          </a:p>
          <a:p>
            <a:pPr algn="ctr">
              <a:defRPr/>
            </a:pPr>
            <a:r>
              <a:rPr lang="ko-KR" altLang="en-US" sz="3600" b="1">
                <a:ln w="0"/>
                <a:latin typeface="+mn-ea"/>
              </a:rPr>
              <a:t>연산 결과를 출력하는 프로그램</a:t>
            </a:r>
          </a:p>
        </p:txBody>
      </p:sp>
      <p:pic>
        <p:nvPicPr>
          <p:cNvPr id="284" name="그림 28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81718" y="3810000"/>
            <a:ext cx="7028565" cy="2171700"/>
          </a:xfrm>
          <a:prstGeom prst="rect">
            <a:avLst/>
          </a:prstGeom>
          <a:ln w="57150">
            <a:solidFill>
              <a:srgbClr val="455F7E"/>
            </a:solidFill>
          </a:ln>
        </p:spPr>
      </p:pic>
    </p:spTree>
    <p:extLst>
      <p:ext uri="{BB962C8B-B14F-4D97-AF65-F5344CB8AC3E}">
        <p14:creationId xmlns:p14="http://schemas.microsoft.com/office/powerpoint/2010/main" val="415938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5" name="직사각형 35"/>
          <p:cNvSpPr/>
          <p:nvPr/>
        </p:nvSpPr>
        <p:spPr>
          <a:xfrm>
            <a:off x="1946089" y="1563574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86" name="직사각형 3"/>
          <p:cNvSpPr/>
          <p:nvPr/>
        </p:nvSpPr>
        <p:spPr>
          <a:xfrm>
            <a:off x="2288989" y="1462608"/>
            <a:ext cx="3248025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en-US" altLang="ko-KR" sz="2300" b="1">
                <a:ln w="0"/>
                <a:latin typeface="+mn-ea"/>
              </a:rPr>
              <a:t>if, elif, else</a:t>
            </a:r>
          </a:p>
        </p:txBody>
      </p:sp>
      <p:cxnSp>
        <p:nvCxnSpPr>
          <p:cNvPr id="287" name="직선 연결선 32"/>
          <p:cNvCxnSpPr/>
          <p:nvPr/>
        </p:nvCxnSpPr>
        <p:spPr>
          <a:xfrm flipH="1">
            <a:off x="2020452" y="2231433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33"/>
          <p:cNvSpPr txBox="1"/>
          <p:nvPr/>
        </p:nvSpPr>
        <p:spPr>
          <a:xfrm>
            <a:off x="2768226" y="2024584"/>
            <a:ext cx="7061574" cy="413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>
                <a:latin typeface="맑은 고딕"/>
              </a:rPr>
              <a:t>if [        Bool         ] 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: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3352800" y="2514601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[</a:t>
            </a:r>
            <a:r>
              <a:rPr lang="ko-KR" altLang="en-US" b="1"/>
              <a:t>            종속문장               </a:t>
            </a:r>
            <a:r>
              <a:rPr lang="en-US" altLang="ko-KR" b="1"/>
              <a:t>]</a:t>
            </a:r>
          </a:p>
        </p:txBody>
      </p:sp>
      <p:sp>
        <p:nvSpPr>
          <p:cNvPr id="301" name="TextBox 33"/>
          <p:cNvSpPr txBox="1"/>
          <p:nvPr/>
        </p:nvSpPr>
        <p:spPr>
          <a:xfrm>
            <a:off x="2768226" y="2977084"/>
            <a:ext cx="7061574" cy="413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>
                <a:latin typeface="맑은 고딕"/>
              </a:rPr>
              <a:t>elif [        Bool         ] 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: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3352800" y="3467101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[</a:t>
            </a:r>
            <a:r>
              <a:rPr lang="ko-KR" altLang="en-US" b="1"/>
              <a:t>            종속문장               </a:t>
            </a:r>
            <a:r>
              <a:rPr lang="en-US" altLang="ko-KR" b="1"/>
              <a:t>]</a:t>
            </a:r>
          </a:p>
        </p:txBody>
      </p:sp>
      <p:sp>
        <p:nvSpPr>
          <p:cNvPr id="303" name="TextBox 33"/>
          <p:cNvSpPr txBox="1"/>
          <p:nvPr/>
        </p:nvSpPr>
        <p:spPr>
          <a:xfrm>
            <a:off x="2771775" y="5480254"/>
            <a:ext cx="7061574" cy="413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>
                <a:latin typeface="맑은 고딕"/>
              </a:rPr>
              <a:t>else: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3356349" y="5880736"/>
            <a:ext cx="3048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[</a:t>
            </a:r>
            <a:r>
              <a:rPr lang="ko-KR" altLang="en-US" b="1"/>
              <a:t>            종속문장               </a:t>
            </a:r>
            <a:r>
              <a:rPr lang="en-US" altLang="ko-KR" b="1"/>
              <a:t>]</a:t>
            </a:r>
          </a:p>
        </p:txBody>
      </p:sp>
      <p:sp>
        <p:nvSpPr>
          <p:cNvPr id="305" name="TextBox 33"/>
          <p:cNvSpPr txBox="1"/>
          <p:nvPr/>
        </p:nvSpPr>
        <p:spPr>
          <a:xfrm>
            <a:off x="2771775" y="3942919"/>
            <a:ext cx="7061574" cy="413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>
                <a:latin typeface="맑은 고딕"/>
              </a:rPr>
              <a:t>elif [        Bool         ] </a:t>
            </a: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: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3356349" y="4432936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[</a:t>
            </a:r>
            <a:r>
              <a:rPr lang="ko-KR" altLang="en-US" b="1"/>
              <a:t>            종속문장               </a:t>
            </a:r>
            <a:r>
              <a:rPr lang="en-US" altLang="ko-KR" b="1"/>
              <a:t>]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4419601" y="4876800"/>
            <a:ext cx="256223" cy="411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:</a:t>
            </a:r>
            <a:endParaRPr lang="en-US" altLang="ko-KR"/>
          </a:p>
        </p:txBody>
      </p:sp>
      <p:sp>
        <p:nvSpPr>
          <p:cNvPr id="308" name="TextBox 307"/>
          <p:cNvSpPr txBox="1"/>
          <p:nvPr/>
        </p:nvSpPr>
        <p:spPr>
          <a:xfrm>
            <a:off x="4419601" y="5078730"/>
            <a:ext cx="256223" cy="415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100" b="1">
                <a:solidFill>
                  <a:schemeClr val="dk1"/>
                </a:solidFill>
                <a:latin typeface="맑은 고딕"/>
              </a:rPr>
              <a:t>:</a:t>
            </a:r>
            <a:endParaRPr lang="en-US" altLang="ko-KR"/>
          </a:p>
        </p:txBody>
      </p:sp>
      <p:pic>
        <p:nvPicPr>
          <p:cNvPr id="309" name="그림 30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75191" y="2557550"/>
            <a:ext cx="3711808" cy="3233650"/>
          </a:xfrm>
          <a:prstGeom prst="rect">
            <a:avLst/>
          </a:prstGeom>
          <a:ln w="57150">
            <a:solidFill>
              <a:srgbClr val="335C91"/>
            </a:solidFill>
          </a:ln>
        </p:spPr>
      </p:pic>
    </p:spTree>
    <p:extLst>
      <p:ext uri="{BB962C8B-B14F-4D97-AF65-F5344CB8AC3E}">
        <p14:creationId xmlns:p14="http://schemas.microsoft.com/office/powerpoint/2010/main" val="172700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5" name="직사각형 35"/>
          <p:cNvSpPr/>
          <p:nvPr/>
        </p:nvSpPr>
        <p:spPr>
          <a:xfrm>
            <a:off x="1946089" y="1563574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86" name="직사각형 3"/>
          <p:cNvSpPr/>
          <p:nvPr/>
        </p:nvSpPr>
        <p:spPr>
          <a:xfrm>
            <a:off x="2288988" y="1462608"/>
            <a:ext cx="578821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en-US" altLang="ko-KR" sz="2300" b="1">
                <a:ln w="0"/>
                <a:latin typeface="+mn-ea"/>
              </a:rPr>
              <a:t>if, elif, else      VS         if    </a:t>
            </a:r>
          </a:p>
        </p:txBody>
      </p:sp>
      <p:pic>
        <p:nvPicPr>
          <p:cNvPr id="309" name="그림 30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39848" y="2405150"/>
            <a:ext cx="3711808" cy="3233650"/>
          </a:xfrm>
          <a:prstGeom prst="rect">
            <a:avLst/>
          </a:prstGeom>
          <a:ln w="57150">
            <a:solidFill>
              <a:srgbClr val="335C91"/>
            </a:solidFill>
          </a:ln>
        </p:spPr>
      </p:pic>
      <p:pic>
        <p:nvPicPr>
          <p:cNvPr id="310" name="그림 30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85057" y="2209800"/>
            <a:ext cx="3697143" cy="3635396"/>
          </a:xfrm>
          <a:prstGeom prst="rect">
            <a:avLst/>
          </a:prstGeom>
          <a:ln w="57150">
            <a:solidFill>
              <a:srgbClr val="335C91"/>
            </a:solidFill>
          </a:ln>
        </p:spPr>
      </p:pic>
    </p:spTree>
    <p:extLst>
      <p:ext uri="{BB962C8B-B14F-4D97-AF65-F5344CB8AC3E}">
        <p14:creationId xmlns:p14="http://schemas.microsoft.com/office/powerpoint/2010/main" val="168446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5" name="직사각형 35"/>
          <p:cNvSpPr/>
          <p:nvPr/>
        </p:nvSpPr>
        <p:spPr>
          <a:xfrm>
            <a:off x="1946089" y="1563574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86" name="직사각형 3"/>
          <p:cNvSpPr/>
          <p:nvPr/>
        </p:nvSpPr>
        <p:spPr>
          <a:xfrm>
            <a:off x="2288988" y="1462608"/>
            <a:ext cx="5788212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en-US" altLang="ko-KR" sz="2300" b="1">
                <a:ln w="0"/>
                <a:latin typeface="+mn-ea"/>
              </a:rPr>
              <a:t>if, elif, else      VS         if    </a:t>
            </a:r>
          </a:p>
        </p:txBody>
      </p:sp>
      <p:pic>
        <p:nvPicPr>
          <p:cNvPr id="311" name="그림 3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28800" y="2438401"/>
            <a:ext cx="3332786" cy="3556163"/>
          </a:xfrm>
          <a:prstGeom prst="rect">
            <a:avLst/>
          </a:prstGeom>
          <a:ln w="57150">
            <a:solidFill>
              <a:srgbClr val="335C91"/>
            </a:solidFill>
          </a:ln>
        </p:spPr>
      </p:pic>
      <p:pic>
        <p:nvPicPr>
          <p:cNvPr id="312" name="그림 3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42586" y="2743201"/>
            <a:ext cx="4932098" cy="3041075"/>
          </a:xfrm>
          <a:prstGeom prst="rect">
            <a:avLst/>
          </a:prstGeom>
          <a:ln w="57150">
            <a:solidFill>
              <a:srgbClr val="335C91"/>
            </a:solidFill>
          </a:ln>
        </p:spPr>
      </p:pic>
    </p:spTree>
    <p:extLst>
      <p:ext uri="{BB962C8B-B14F-4D97-AF65-F5344CB8AC3E}">
        <p14:creationId xmlns:p14="http://schemas.microsoft.com/office/powerpoint/2010/main" val="126305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latin typeface="+mn-ea"/>
              </a:rPr>
              <a:t>input </a:t>
            </a:r>
            <a:r>
              <a:rPr lang="ko-KR" altLang="en-US" b="1">
                <a:latin typeface="+mn-ea"/>
              </a:rPr>
              <a:t>함수 주의</a:t>
            </a:r>
            <a:r>
              <a:rPr lang="en-US" altLang="ko-KR" b="1">
                <a:latin typeface="+mn-ea"/>
              </a:rPr>
              <a:t>!</a:t>
            </a:r>
          </a:p>
        </p:txBody>
      </p:sp>
      <p:pic>
        <p:nvPicPr>
          <p:cNvPr id="285" name="그림 28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23473" y="1066800"/>
            <a:ext cx="9545052" cy="533400"/>
          </a:xfrm>
          <a:prstGeom prst="rect">
            <a:avLst/>
          </a:prstGeom>
          <a:ln w="76200">
            <a:solidFill>
              <a:srgbClr val="455F7E"/>
            </a:solidFill>
          </a:ln>
        </p:spPr>
      </p:pic>
      <p:sp>
        <p:nvSpPr>
          <p:cNvPr id="286" name="직사각형 285"/>
          <p:cNvSpPr/>
          <p:nvPr/>
        </p:nvSpPr>
        <p:spPr>
          <a:xfrm>
            <a:off x="5314950" y="1362075"/>
            <a:ext cx="342900" cy="228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87" name="직선 화살표 연결선 286"/>
          <p:cNvCxnSpPr>
            <a:stCxn id="286" idx="2"/>
          </p:cNvCxnSpPr>
          <p:nvPr/>
        </p:nvCxnSpPr>
        <p:spPr>
          <a:xfrm rot="16200000" flipH="1">
            <a:off x="4974738" y="2102338"/>
            <a:ext cx="1023326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2499358" y="2630805"/>
            <a:ext cx="6598281" cy="1255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altLang="ko-KR" sz="2700" b="1"/>
              <a:t>input </a:t>
            </a:r>
            <a:r>
              <a:rPr lang="ko-KR" altLang="en-US" sz="2700" b="1"/>
              <a:t>안에서는 쉼표의 사용이 불가능</a:t>
            </a:r>
            <a:r>
              <a:rPr lang="en-US" altLang="ko-KR" sz="2700" b="1"/>
              <a:t>!!!!!</a:t>
            </a:r>
          </a:p>
          <a:p>
            <a:pPr>
              <a:lnSpc>
                <a:spcPct val="140000"/>
              </a:lnSpc>
              <a:defRPr/>
            </a:pPr>
            <a:r>
              <a:rPr lang="ko-KR" altLang="en-US" sz="2700" b="1"/>
              <a:t>하나의 문자열만 들어갈 수 있다</a:t>
            </a:r>
            <a:r>
              <a:rPr lang="en-US" altLang="ko-KR" sz="2700" b="1"/>
              <a:t>!!!</a:t>
            </a:r>
          </a:p>
        </p:txBody>
      </p:sp>
      <p:pic>
        <p:nvPicPr>
          <p:cNvPr id="289" name="그림 28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30178" y="4191000"/>
            <a:ext cx="9131644" cy="457200"/>
          </a:xfrm>
          <a:prstGeom prst="rect">
            <a:avLst/>
          </a:prstGeom>
          <a:ln w="76200">
            <a:solidFill>
              <a:srgbClr val="455F7E"/>
            </a:solidFill>
          </a:ln>
        </p:spPr>
      </p:pic>
    </p:spTree>
    <p:extLst>
      <p:ext uri="{BB962C8B-B14F-4D97-AF65-F5344CB8AC3E}">
        <p14:creationId xmlns:p14="http://schemas.microsoft.com/office/powerpoint/2010/main" val="271413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5" name="직사각형 35"/>
          <p:cNvSpPr/>
          <p:nvPr/>
        </p:nvSpPr>
        <p:spPr>
          <a:xfrm>
            <a:off x="1946089" y="1563574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86" name="직사각형 3"/>
          <p:cNvSpPr/>
          <p:nvPr/>
        </p:nvSpPr>
        <p:spPr>
          <a:xfrm>
            <a:off x="2288989" y="1462608"/>
            <a:ext cx="3248025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>
                <a:ln w="0"/>
                <a:latin typeface="+mn-ea"/>
              </a:rPr>
              <a:t>조건문</a:t>
            </a:r>
          </a:p>
        </p:txBody>
      </p:sp>
      <p:cxnSp>
        <p:nvCxnSpPr>
          <p:cNvPr id="287" name="직선 연결선 32"/>
          <p:cNvCxnSpPr/>
          <p:nvPr/>
        </p:nvCxnSpPr>
        <p:spPr>
          <a:xfrm flipH="1">
            <a:off x="2020452" y="2231433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33"/>
          <p:cNvSpPr txBox="1"/>
          <p:nvPr/>
        </p:nvSpPr>
        <p:spPr>
          <a:xfrm>
            <a:off x="2768226" y="2024584"/>
            <a:ext cx="7061574" cy="413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>
                <a:latin typeface="맑은 고딕"/>
              </a:rPr>
              <a:t>~~</a:t>
            </a:r>
            <a:r>
              <a:rPr lang="ko-KR" altLang="en-US" sz="2100" b="1">
                <a:latin typeface="맑은 고딕"/>
              </a:rPr>
              <a:t> 라면</a:t>
            </a:r>
            <a:r>
              <a:rPr lang="en-US" altLang="ko-KR" sz="2100" b="1">
                <a:latin typeface="맑은 고딕"/>
              </a:rPr>
              <a:t>,</a:t>
            </a:r>
            <a:r>
              <a:rPr lang="ko-KR" altLang="en-US" sz="2100" b="1">
                <a:latin typeface="맑은 고딕"/>
              </a:rPr>
              <a:t> </a:t>
            </a:r>
            <a:r>
              <a:rPr lang="en-US" altLang="ko-KR" sz="2100" b="1">
                <a:latin typeface="맑은 고딕"/>
              </a:rPr>
              <a:t>~~</a:t>
            </a:r>
            <a:r>
              <a:rPr lang="ko-KR" altLang="en-US" sz="2100" b="1">
                <a:latin typeface="맑은 고딕"/>
              </a:rPr>
              <a:t>가 아니라면</a:t>
            </a:r>
          </a:p>
        </p:txBody>
      </p:sp>
      <p:sp>
        <p:nvSpPr>
          <p:cNvPr id="289" name="TextBox 33"/>
          <p:cNvSpPr txBox="1"/>
          <p:nvPr/>
        </p:nvSpPr>
        <p:spPr>
          <a:xfrm>
            <a:off x="3418684" y="3188970"/>
            <a:ext cx="526811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b="1">
                <a:latin typeface="맑은 고딕"/>
              </a:rPr>
              <a:t>Python</a:t>
            </a:r>
            <a:r>
              <a:rPr lang="ko-KR" altLang="en-US" sz="2500" b="1">
                <a:latin typeface="맑은 고딕"/>
              </a:rPr>
              <a:t> 에서 사용되는 자료의 형태</a:t>
            </a:r>
          </a:p>
        </p:txBody>
      </p:sp>
      <p:sp>
        <p:nvSpPr>
          <p:cNvPr id="290" name="직사각형 35"/>
          <p:cNvSpPr/>
          <p:nvPr/>
        </p:nvSpPr>
        <p:spPr>
          <a:xfrm>
            <a:off x="3914776" y="4228512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4326255" y="4104686"/>
            <a:ext cx="99822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>
                <a:latin typeface="맑은 고딕"/>
              </a:rPr>
              <a:t>숫자</a:t>
            </a:r>
          </a:p>
        </p:txBody>
      </p:sp>
      <p:sp>
        <p:nvSpPr>
          <p:cNvPr id="292" name="직사각형 35"/>
          <p:cNvSpPr/>
          <p:nvPr/>
        </p:nvSpPr>
        <p:spPr>
          <a:xfrm>
            <a:off x="3913461" y="4914312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4305300" y="4800600"/>
            <a:ext cx="11464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500" b="1">
                <a:latin typeface="맑은 고딕"/>
              </a:rPr>
              <a:t>문자열</a:t>
            </a:r>
          </a:p>
        </p:txBody>
      </p:sp>
      <p:sp>
        <p:nvSpPr>
          <p:cNvPr id="294" name="직사각형 35"/>
          <p:cNvSpPr/>
          <p:nvPr/>
        </p:nvSpPr>
        <p:spPr>
          <a:xfrm>
            <a:off x="6648451" y="4124326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6990036" y="4030980"/>
            <a:ext cx="950005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>
                <a:latin typeface="맑은 고딕"/>
              </a:rPr>
              <a:t>리스트</a:t>
            </a:r>
          </a:p>
        </p:txBody>
      </p:sp>
      <p:sp>
        <p:nvSpPr>
          <p:cNvPr id="296" name="직사각형 35"/>
          <p:cNvSpPr/>
          <p:nvPr/>
        </p:nvSpPr>
        <p:spPr>
          <a:xfrm>
            <a:off x="6669996" y="4657068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7012896" y="457200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>
                <a:latin typeface="맑은 고딕"/>
              </a:rPr>
              <a:t>튜플</a:t>
            </a:r>
          </a:p>
        </p:txBody>
      </p:sp>
      <p:sp>
        <p:nvSpPr>
          <p:cNvPr id="298" name="직사각형 35"/>
          <p:cNvSpPr/>
          <p:nvPr/>
        </p:nvSpPr>
        <p:spPr>
          <a:xfrm>
            <a:off x="6673806" y="5188631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7007181" y="510540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>
                <a:latin typeface="맑은 고딕"/>
              </a:rPr>
              <a:t>세트</a:t>
            </a:r>
          </a:p>
        </p:txBody>
      </p:sp>
      <p:sp>
        <p:nvSpPr>
          <p:cNvPr id="300" name="직사각형 35"/>
          <p:cNvSpPr/>
          <p:nvPr/>
        </p:nvSpPr>
        <p:spPr>
          <a:xfrm>
            <a:off x="6677026" y="5701076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7019200" y="5619750"/>
            <a:ext cx="1206590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>
                <a:latin typeface="맑은 고딕"/>
              </a:rPr>
              <a:t>딕셔너리</a:t>
            </a:r>
          </a:p>
        </p:txBody>
      </p:sp>
      <p:sp>
        <p:nvSpPr>
          <p:cNvPr id="308" name="직사각형 35"/>
          <p:cNvSpPr/>
          <p:nvPr/>
        </p:nvSpPr>
        <p:spPr>
          <a:xfrm>
            <a:off x="3924301" y="5600112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맑은 고딕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4343401" y="5447711"/>
            <a:ext cx="87395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맑은 고딕"/>
              </a:rPr>
              <a:t>Bool</a:t>
            </a:r>
            <a:endParaRPr lang="ko-KR" altLang="en-US" sz="2500" b="1">
              <a:latin typeface="맑은 고딕"/>
            </a:endParaRPr>
          </a:p>
        </p:txBody>
      </p:sp>
      <p:sp>
        <p:nvSpPr>
          <p:cNvPr id="310" name="직사각형 309"/>
          <p:cNvSpPr/>
          <p:nvPr/>
        </p:nvSpPr>
        <p:spPr>
          <a:xfrm>
            <a:off x="2895600" y="2819400"/>
            <a:ext cx="6400800" cy="3581400"/>
          </a:xfrm>
          <a:prstGeom prst="rect">
            <a:avLst/>
          </a:prstGeom>
          <a:noFill/>
          <a:ln w="5715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11" name="직사각형 310"/>
          <p:cNvSpPr/>
          <p:nvPr/>
        </p:nvSpPr>
        <p:spPr>
          <a:xfrm>
            <a:off x="3657600" y="4114800"/>
            <a:ext cx="2286000" cy="1066800"/>
          </a:xfrm>
          <a:prstGeom prst="rect">
            <a:avLst/>
          </a:prstGeom>
          <a:solidFill>
            <a:schemeClr val="lt1">
              <a:alpha val="87000"/>
            </a:scheme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05" name="그룹 304"/>
          <p:cNvGrpSpPr/>
          <p:nvPr/>
        </p:nvGrpSpPr>
        <p:grpSpPr>
          <a:xfrm>
            <a:off x="3886201" y="5105400"/>
            <a:ext cx="361949" cy="609601"/>
            <a:chOff x="561975" y="2371724"/>
            <a:chExt cx="361949" cy="609601"/>
          </a:xfrm>
        </p:grpSpPr>
        <p:cxnSp>
          <p:nvCxnSpPr>
            <p:cNvPr id="306" name="직선 연결선 305"/>
            <p:cNvCxnSpPr/>
            <p:nvPr/>
          </p:nvCxnSpPr>
          <p:spPr>
            <a:xfrm rot="16200000" flipH="1">
              <a:off x="447675" y="2714625"/>
              <a:ext cx="381000" cy="1524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/>
            <p:nvPr/>
          </p:nvCxnSpPr>
          <p:spPr>
            <a:xfrm rot="5400000">
              <a:off x="504824" y="2562224"/>
              <a:ext cx="609600" cy="2286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직사각형 311"/>
          <p:cNvSpPr/>
          <p:nvPr/>
        </p:nvSpPr>
        <p:spPr>
          <a:xfrm>
            <a:off x="5943600" y="3810000"/>
            <a:ext cx="3124200" cy="2286000"/>
          </a:xfrm>
          <a:prstGeom prst="rect">
            <a:avLst/>
          </a:prstGeom>
          <a:solidFill>
            <a:schemeClr val="lt1">
              <a:alpha val="87000"/>
            </a:schemeClr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4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5" name="직사각형 35"/>
          <p:cNvSpPr/>
          <p:nvPr/>
        </p:nvSpPr>
        <p:spPr>
          <a:xfrm>
            <a:off x="1918461" y="1867638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86" name="직사각형 3"/>
          <p:cNvSpPr/>
          <p:nvPr/>
        </p:nvSpPr>
        <p:spPr>
          <a:xfrm>
            <a:off x="2261361" y="1766672"/>
            <a:ext cx="3248025" cy="4431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 dirty="0" err="1">
                <a:ln w="0"/>
                <a:latin typeface="+mn-ea"/>
              </a:rPr>
              <a:t>조건문</a:t>
            </a:r>
            <a:r>
              <a:rPr lang="ko-KR" altLang="en-US" sz="2300" b="1" dirty="0">
                <a:ln w="0"/>
                <a:latin typeface="+mn-ea"/>
              </a:rPr>
              <a:t> </a:t>
            </a:r>
            <a:r>
              <a:rPr lang="en-US" altLang="ko-KR" sz="2300" b="1" dirty="0">
                <a:ln w="0"/>
                <a:latin typeface="+mn-ea"/>
              </a:rPr>
              <a:t>if</a:t>
            </a:r>
            <a:endParaRPr lang="en-US" altLang="ko-KR" sz="2300" b="1" dirty="0">
              <a:latin typeface="+mn-ea"/>
            </a:endParaRPr>
          </a:p>
        </p:txBody>
      </p:sp>
      <p:cxnSp>
        <p:nvCxnSpPr>
          <p:cNvPr id="287" name="직선 연결선 32"/>
          <p:cNvCxnSpPr/>
          <p:nvPr/>
        </p:nvCxnSpPr>
        <p:spPr>
          <a:xfrm flipH="1">
            <a:off x="1992824" y="2535497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33"/>
          <p:cNvSpPr txBox="1"/>
          <p:nvPr/>
        </p:nvSpPr>
        <p:spPr>
          <a:xfrm>
            <a:off x="2664399" y="2328646"/>
            <a:ext cx="3274927" cy="414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>
                <a:latin typeface="맑은 고딕"/>
              </a:rPr>
              <a:t>if [        </a:t>
            </a:r>
            <a:r>
              <a:rPr lang="en-US" altLang="ko-KR" sz="2100" b="1">
                <a:solidFill>
                  <a:srgbClr val="FF0000"/>
                </a:solidFill>
                <a:latin typeface="맑은 고딕"/>
              </a:rPr>
              <a:t>Bool </a:t>
            </a:r>
            <a:r>
              <a:rPr lang="en-US" altLang="ko-KR" sz="2100" b="1">
                <a:latin typeface="맑은 고딕"/>
              </a:rPr>
              <a:t>        ] :</a:t>
            </a:r>
          </a:p>
        </p:txBody>
      </p:sp>
      <p:sp>
        <p:nvSpPr>
          <p:cNvPr id="296" name="직사각형 295"/>
          <p:cNvSpPr/>
          <p:nvPr/>
        </p:nvSpPr>
        <p:spPr>
          <a:xfrm>
            <a:off x="3352800" y="2971799"/>
            <a:ext cx="5486400" cy="2819400"/>
          </a:xfrm>
          <a:prstGeom prst="rect">
            <a:avLst/>
          </a:prstGeom>
          <a:noFill/>
          <a:ln w="5715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Bool </a:t>
            </a:r>
            <a:r>
              <a:rPr lang="ko-KR" altLang="en-US" b="1">
                <a:solidFill>
                  <a:schemeClr val="tx1"/>
                </a:solidFill>
              </a:rPr>
              <a:t>값이 참일 때 실행되는 종속문장</a:t>
            </a:r>
          </a:p>
        </p:txBody>
      </p:sp>
    </p:spTree>
    <p:extLst>
      <p:ext uri="{BB962C8B-B14F-4D97-AF65-F5344CB8AC3E}">
        <p14:creationId xmlns:p14="http://schemas.microsoft.com/office/powerpoint/2010/main" val="207639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5" name="직사각형 35"/>
          <p:cNvSpPr/>
          <p:nvPr/>
        </p:nvSpPr>
        <p:spPr>
          <a:xfrm>
            <a:off x="1946089" y="2096974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86" name="직사각형 3"/>
          <p:cNvSpPr/>
          <p:nvPr/>
        </p:nvSpPr>
        <p:spPr>
          <a:xfrm>
            <a:off x="2288989" y="1996008"/>
            <a:ext cx="3248025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en-US" altLang="ko-KR" sz="2300" b="1">
                <a:ln w="0"/>
                <a:latin typeface="+mn-ea"/>
              </a:rPr>
              <a:t>Bool</a:t>
            </a:r>
            <a:endParaRPr lang="en-US" altLang="ko-KR" sz="2300" b="1">
              <a:latin typeface="+mn-ea"/>
            </a:endParaRPr>
          </a:p>
        </p:txBody>
      </p:sp>
      <p:cxnSp>
        <p:nvCxnSpPr>
          <p:cNvPr id="287" name="직선 연결선 32"/>
          <p:cNvCxnSpPr/>
          <p:nvPr/>
        </p:nvCxnSpPr>
        <p:spPr>
          <a:xfrm flipH="1">
            <a:off x="2020452" y="2764833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33"/>
          <p:cNvSpPr txBox="1"/>
          <p:nvPr/>
        </p:nvSpPr>
        <p:spPr>
          <a:xfrm>
            <a:off x="4140387" y="3886200"/>
            <a:ext cx="3911227" cy="491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00" b="1">
                <a:latin typeface="맑은 고딕"/>
              </a:rPr>
              <a:t>참                     거짓</a:t>
            </a:r>
          </a:p>
        </p:txBody>
      </p:sp>
      <p:sp>
        <p:nvSpPr>
          <p:cNvPr id="291" name="TextBox 33"/>
          <p:cNvSpPr txBox="1"/>
          <p:nvPr/>
        </p:nvSpPr>
        <p:spPr>
          <a:xfrm>
            <a:off x="2768226" y="2557984"/>
            <a:ext cx="7061574" cy="413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>
                <a:solidFill>
                  <a:srgbClr val="0000FF"/>
                </a:solidFill>
                <a:latin typeface="맑은 고딕"/>
              </a:rPr>
              <a:t>참</a:t>
            </a:r>
            <a:r>
              <a:rPr lang="en-US" altLang="ko-KR" sz="2100" b="1">
                <a:latin typeface="맑은 고딕"/>
              </a:rPr>
              <a:t>,</a:t>
            </a:r>
            <a:r>
              <a:rPr lang="ko-KR" altLang="en-US" sz="2100" b="1">
                <a:latin typeface="맑은 고딕"/>
              </a:rPr>
              <a:t> </a:t>
            </a:r>
            <a:r>
              <a:rPr lang="ko-KR" altLang="en-US" sz="2100" b="1">
                <a:solidFill>
                  <a:srgbClr val="FF0000"/>
                </a:solidFill>
                <a:latin typeface="맑은 고딕"/>
              </a:rPr>
              <a:t>거짓</a:t>
            </a:r>
            <a:r>
              <a:rPr lang="ko-KR" altLang="en-US" sz="2100" b="1">
                <a:latin typeface="맑은 고딕"/>
              </a:rPr>
              <a:t>을 나타내는 자료형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3609975" y="4404360"/>
            <a:ext cx="190500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>
                <a:solidFill>
                  <a:srgbClr val="0000FF"/>
                </a:solidFill>
              </a:rPr>
              <a:t>True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6991351" y="4404359"/>
            <a:ext cx="10284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00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41740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5" name="직사각형 35"/>
          <p:cNvSpPr/>
          <p:nvPr/>
        </p:nvSpPr>
        <p:spPr>
          <a:xfrm>
            <a:off x="1918461" y="1867638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86" name="직사각형 3"/>
          <p:cNvSpPr/>
          <p:nvPr/>
        </p:nvSpPr>
        <p:spPr>
          <a:xfrm>
            <a:off x="2261360" y="1738096"/>
            <a:ext cx="7644640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en-US" altLang="ko-KR" sz="2300" b="1">
                <a:ln w="0"/>
                <a:latin typeface="+mn-ea"/>
              </a:rPr>
              <a:t>python </a:t>
            </a:r>
            <a:r>
              <a:rPr lang="ko-KR" altLang="en-US" sz="2300" b="1">
                <a:ln w="0"/>
                <a:latin typeface="+mn-ea"/>
              </a:rPr>
              <a:t>에서는 어떤 경우를</a:t>
            </a:r>
            <a:r>
              <a:rPr lang="en-US" altLang="ko-KR" sz="2300" b="1">
                <a:ln w="0"/>
                <a:latin typeface="+mn-ea"/>
              </a:rPr>
              <a:t> True, False </a:t>
            </a:r>
            <a:r>
              <a:rPr lang="ko-KR" altLang="en-US" sz="2300" b="1">
                <a:ln w="0"/>
                <a:latin typeface="+mn-ea"/>
              </a:rPr>
              <a:t>로 인식하나요</a:t>
            </a:r>
            <a:r>
              <a:rPr lang="en-US" altLang="ko-KR" sz="2300" b="1">
                <a:ln w="0"/>
                <a:latin typeface="+mn-ea"/>
              </a:rPr>
              <a:t>?</a:t>
            </a:r>
          </a:p>
        </p:txBody>
      </p:sp>
      <p:sp>
        <p:nvSpPr>
          <p:cNvPr id="297" name="TextBox 33"/>
          <p:cNvSpPr txBox="1"/>
          <p:nvPr/>
        </p:nvSpPr>
        <p:spPr>
          <a:xfrm>
            <a:off x="4140387" y="3429000"/>
            <a:ext cx="39112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 b="1">
                <a:latin typeface="맑은 고딕"/>
              </a:rPr>
              <a:t>탐구시간</a:t>
            </a:r>
          </a:p>
        </p:txBody>
      </p:sp>
    </p:spTree>
    <p:extLst>
      <p:ext uri="{BB962C8B-B14F-4D97-AF65-F5344CB8AC3E}">
        <p14:creationId xmlns:p14="http://schemas.microsoft.com/office/powerpoint/2010/main" val="412505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latin typeface="+mn-ea"/>
              </a:rPr>
              <a:t>True?</a:t>
            </a:r>
            <a:r>
              <a:rPr lang="ko-KR" altLang="en-US" b="1">
                <a:latin typeface="+mn-ea"/>
              </a:rPr>
              <a:t> </a:t>
            </a:r>
            <a:r>
              <a:rPr lang="en-US" altLang="ko-KR" b="1">
                <a:latin typeface="+mn-ea"/>
              </a:rPr>
              <a:t>False?</a:t>
            </a:r>
          </a:p>
        </p:txBody>
      </p:sp>
      <p:sp>
        <p:nvSpPr>
          <p:cNvPr id="285" name="직사각형 35"/>
          <p:cNvSpPr/>
          <p:nvPr/>
        </p:nvSpPr>
        <p:spPr>
          <a:xfrm>
            <a:off x="2019301" y="2720342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86" name="직사각형 3"/>
          <p:cNvSpPr/>
          <p:nvPr/>
        </p:nvSpPr>
        <p:spPr>
          <a:xfrm>
            <a:off x="2362200" y="2590800"/>
            <a:ext cx="7644640" cy="443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>
                <a:ln w="0"/>
                <a:latin typeface="+mn-ea"/>
              </a:rPr>
              <a:t>숫자 자료형의 경우 </a:t>
            </a:r>
            <a:r>
              <a:rPr lang="en-US" altLang="ko-KR" sz="2300" b="1">
                <a:ln w="0"/>
                <a:latin typeface="+mn-ea"/>
              </a:rPr>
              <a:t>0</a:t>
            </a:r>
            <a:r>
              <a:rPr lang="ko-KR" altLang="en-US" sz="2300" b="1">
                <a:ln w="0"/>
                <a:latin typeface="+mn-ea"/>
              </a:rPr>
              <a:t> 은 </a:t>
            </a:r>
            <a:r>
              <a:rPr lang="en-US" altLang="ko-KR" sz="2300" b="1">
                <a:ln w="0"/>
                <a:latin typeface="+mn-ea"/>
              </a:rPr>
              <a:t>False, 0</a:t>
            </a:r>
            <a:r>
              <a:rPr lang="ko-KR" altLang="en-US" sz="2300" b="1">
                <a:ln w="0"/>
                <a:latin typeface="+mn-ea"/>
              </a:rPr>
              <a:t> 이 아니면 </a:t>
            </a:r>
            <a:r>
              <a:rPr lang="en-US" altLang="ko-KR" sz="2300" b="1">
                <a:ln w="0"/>
                <a:latin typeface="+mn-ea"/>
              </a:rPr>
              <a:t>True</a:t>
            </a:r>
          </a:p>
        </p:txBody>
      </p:sp>
      <p:sp>
        <p:nvSpPr>
          <p:cNvPr id="298" name="직사각형 35"/>
          <p:cNvSpPr/>
          <p:nvPr/>
        </p:nvSpPr>
        <p:spPr>
          <a:xfrm>
            <a:off x="2057401" y="3975148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99" name="직사각형 3"/>
          <p:cNvSpPr/>
          <p:nvPr/>
        </p:nvSpPr>
        <p:spPr>
          <a:xfrm>
            <a:off x="2400300" y="3845606"/>
            <a:ext cx="7644640" cy="443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>
                <a:ln w="0"/>
                <a:latin typeface="+mn-ea"/>
              </a:rPr>
              <a:t>문자열 자료형의 경우 </a:t>
            </a:r>
            <a:r>
              <a:rPr lang="en-US" altLang="ko-KR" sz="2300" b="1">
                <a:ln w="0"/>
                <a:latin typeface="+mn-ea"/>
              </a:rPr>
              <a:t>“”</a:t>
            </a:r>
            <a:r>
              <a:rPr lang="ko-KR" altLang="en-US" sz="2300" b="1">
                <a:ln w="0"/>
                <a:latin typeface="+mn-ea"/>
              </a:rPr>
              <a:t> 은 </a:t>
            </a:r>
            <a:r>
              <a:rPr lang="en-US" altLang="ko-KR" sz="2300" b="1">
                <a:ln w="0"/>
                <a:latin typeface="+mn-ea"/>
              </a:rPr>
              <a:t>False, “”</a:t>
            </a:r>
            <a:r>
              <a:rPr lang="ko-KR" altLang="en-US" sz="2300" b="1">
                <a:ln w="0"/>
                <a:latin typeface="+mn-ea"/>
              </a:rPr>
              <a:t> 이 아니면 </a:t>
            </a:r>
            <a:r>
              <a:rPr lang="en-US" altLang="ko-KR" sz="2300" b="1">
                <a:ln w="0"/>
                <a:latin typeface="+mn-ea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6173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5" name="직사각형 35"/>
          <p:cNvSpPr/>
          <p:nvPr/>
        </p:nvSpPr>
        <p:spPr>
          <a:xfrm>
            <a:off x="1694136" y="1870279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86" name="직사각형 3"/>
          <p:cNvSpPr/>
          <p:nvPr/>
        </p:nvSpPr>
        <p:spPr>
          <a:xfrm>
            <a:off x="2037036" y="1769313"/>
            <a:ext cx="3248025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endParaRPr lang="en-US" altLang="ko-KR" sz="2300" b="1">
              <a:ln w="0"/>
              <a:latin typeface="+mn-ea"/>
            </a:endParaRPr>
          </a:p>
        </p:txBody>
      </p:sp>
      <p:sp>
        <p:nvSpPr>
          <p:cNvPr id="296" name="직사각형 3"/>
          <p:cNvSpPr/>
          <p:nvPr/>
        </p:nvSpPr>
        <p:spPr>
          <a:xfrm>
            <a:off x="2085974" y="1752600"/>
            <a:ext cx="7058026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>
                <a:ln w="0"/>
                <a:latin typeface="+mn-ea"/>
              </a:rPr>
              <a:t>비교연산자</a:t>
            </a:r>
            <a:r>
              <a:rPr lang="en-US" altLang="ko-KR" sz="2300" b="1">
                <a:ln w="0"/>
                <a:latin typeface="+mn-ea"/>
              </a:rPr>
              <a:t> , </a:t>
            </a:r>
            <a:r>
              <a:rPr lang="ko-KR" altLang="en-US" sz="2300" b="1">
                <a:ln w="0"/>
                <a:latin typeface="+mn-ea"/>
              </a:rPr>
              <a:t>논리연산자 </a:t>
            </a:r>
            <a:r>
              <a:rPr lang="en-US" altLang="ko-KR" sz="2300" b="1">
                <a:ln w="0"/>
                <a:latin typeface="+mn-ea"/>
              </a:rPr>
              <a:t>&gt;</a:t>
            </a:r>
            <a:r>
              <a:rPr lang="ko-KR" altLang="en-US" sz="2300" b="1">
                <a:ln w="0"/>
                <a:latin typeface="+mn-ea"/>
              </a:rPr>
              <a:t> </a:t>
            </a:r>
            <a:r>
              <a:rPr lang="en-US" altLang="ko-KR" sz="2300" b="1">
                <a:ln w="0"/>
                <a:solidFill>
                  <a:srgbClr val="FF0000"/>
                </a:solidFill>
                <a:latin typeface="+mn-ea"/>
              </a:rPr>
              <a:t>Bool </a:t>
            </a:r>
            <a:r>
              <a:rPr lang="ko-KR" altLang="en-US" sz="2300" b="1">
                <a:ln w="0"/>
                <a:solidFill>
                  <a:srgbClr val="FF0000"/>
                </a:solidFill>
                <a:latin typeface="+mn-ea"/>
              </a:rPr>
              <a:t>값을 반환</a:t>
            </a:r>
            <a:r>
              <a:rPr lang="ko-KR" altLang="en-US" sz="2300" b="1">
                <a:ln w="0"/>
                <a:latin typeface="+mn-ea"/>
              </a:rPr>
              <a:t>함</a:t>
            </a:r>
            <a:endParaRPr lang="ko-KR" altLang="en-US" sz="2300" b="1">
              <a:latin typeface="+mn-ea"/>
            </a:endParaRPr>
          </a:p>
        </p:txBody>
      </p:sp>
      <p:sp>
        <p:nvSpPr>
          <p:cNvPr id="297" name="TextBox 33"/>
          <p:cNvSpPr txBox="1"/>
          <p:nvPr/>
        </p:nvSpPr>
        <p:spPr>
          <a:xfrm>
            <a:off x="2363872" y="3013710"/>
            <a:ext cx="3274928" cy="415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>
                <a:latin typeface="맑은 고딕"/>
              </a:rPr>
              <a:t>if [        </a:t>
            </a:r>
            <a:r>
              <a:rPr lang="en-US" altLang="ko-KR" sz="2100" b="1">
                <a:solidFill>
                  <a:srgbClr val="FF0000"/>
                </a:solidFill>
                <a:latin typeface="맑은 고딕"/>
              </a:rPr>
              <a:t>Bool </a:t>
            </a:r>
            <a:r>
              <a:rPr lang="en-US" altLang="ko-KR" sz="2100" b="1">
                <a:latin typeface="맑은 고딕"/>
              </a:rPr>
              <a:t>        ] :</a:t>
            </a:r>
          </a:p>
        </p:txBody>
      </p:sp>
      <p:sp>
        <p:nvSpPr>
          <p:cNvPr id="298" name="TextBox 33"/>
          <p:cNvSpPr txBox="1"/>
          <p:nvPr/>
        </p:nvSpPr>
        <p:spPr>
          <a:xfrm>
            <a:off x="2363872" y="3699511"/>
            <a:ext cx="3579728" cy="413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 dirty="0">
                <a:latin typeface="맑은 고딕"/>
              </a:rPr>
              <a:t>if [        </a:t>
            </a:r>
            <a:r>
              <a:rPr lang="ko-KR" altLang="en-US" sz="2100" b="1" dirty="0" err="1">
                <a:solidFill>
                  <a:srgbClr val="FF0000"/>
                </a:solidFill>
                <a:latin typeface="맑은 고딕"/>
              </a:rPr>
              <a:t>비교연산</a:t>
            </a:r>
            <a:r>
              <a:rPr lang="en-US" altLang="ko-KR" sz="2100" b="1" dirty="0">
                <a:solidFill>
                  <a:srgbClr val="FF0000"/>
                </a:solidFill>
                <a:latin typeface="맑은 고딕"/>
              </a:rPr>
              <a:t> </a:t>
            </a:r>
            <a:r>
              <a:rPr lang="en-US" altLang="ko-KR" sz="2100" b="1" dirty="0">
                <a:latin typeface="맑은 고딕"/>
              </a:rPr>
              <a:t>        ] :</a:t>
            </a:r>
          </a:p>
        </p:txBody>
      </p:sp>
      <p:sp>
        <p:nvSpPr>
          <p:cNvPr id="299" name="TextBox 33"/>
          <p:cNvSpPr txBox="1"/>
          <p:nvPr/>
        </p:nvSpPr>
        <p:spPr>
          <a:xfrm>
            <a:off x="2362200" y="4343401"/>
            <a:ext cx="3579728" cy="413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>
                <a:latin typeface="맑은 고딕"/>
              </a:rPr>
              <a:t>if [        </a:t>
            </a:r>
            <a:r>
              <a:rPr lang="ko-KR" altLang="en-US" sz="2100" b="1">
                <a:solidFill>
                  <a:srgbClr val="FF0000"/>
                </a:solidFill>
                <a:latin typeface="맑은 고딕"/>
              </a:rPr>
              <a:t>논리연산</a:t>
            </a:r>
            <a:r>
              <a:rPr lang="en-US" altLang="ko-KR" sz="2100" b="1">
                <a:solidFill>
                  <a:srgbClr val="FF0000"/>
                </a:solidFill>
                <a:latin typeface="맑은 고딕"/>
              </a:rPr>
              <a:t> </a:t>
            </a:r>
            <a:r>
              <a:rPr lang="en-US" altLang="ko-KR" sz="2100" b="1">
                <a:latin typeface="맑은 고딕"/>
              </a:rPr>
              <a:t>        ] :</a:t>
            </a:r>
          </a:p>
        </p:txBody>
      </p:sp>
    </p:spTree>
    <p:extLst>
      <p:ext uri="{BB962C8B-B14F-4D97-AF65-F5344CB8AC3E}">
        <p14:creationId xmlns:p14="http://schemas.microsoft.com/office/powerpoint/2010/main" val="164437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588263"/>
            <a:ext cx="9357360" cy="0"/>
          </a:xfrm>
          <a:custGeom>
            <a:avLst/>
            <a:gdLst/>
            <a:ahLst/>
            <a:cxnLst/>
            <a:rect l="l" t="t" r="r" b="b"/>
            <a:pathLst>
              <a:path w="9357360">
                <a:moveTo>
                  <a:pt x="0" y="0"/>
                </a:moveTo>
                <a:lnTo>
                  <a:pt x="9357360" y="0"/>
                </a:lnTo>
              </a:path>
            </a:pathLst>
          </a:custGeom>
          <a:ln w="45720">
            <a:solidFill>
              <a:srgbClr val="455F7E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1307" y="12192"/>
            <a:ext cx="45720" cy="72085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58" name="TextBox 157"/>
          <p:cNvSpPr txBox="1"/>
          <p:nvPr/>
        </p:nvSpPr>
        <p:spPr>
          <a:xfrm>
            <a:off x="1524000" y="146011"/>
            <a:ext cx="5181600" cy="36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+mn-ea"/>
              </a:rPr>
              <a:t>실습</a:t>
            </a:r>
          </a:p>
        </p:txBody>
      </p:sp>
      <p:sp>
        <p:nvSpPr>
          <p:cNvPr id="285" name="직사각형 35"/>
          <p:cNvSpPr/>
          <p:nvPr/>
        </p:nvSpPr>
        <p:spPr>
          <a:xfrm>
            <a:off x="1946089" y="1563574"/>
            <a:ext cx="210865" cy="2108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latin typeface="+mn-ea"/>
            </a:endParaRPr>
          </a:p>
        </p:txBody>
      </p:sp>
      <p:sp>
        <p:nvSpPr>
          <p:cNvPr id="286" name="직사각형 3"/>
          <p:cNvSpPr/>
          <p:nvPr/>
        </p:nvSpPr>
        <p:spPr>
          <a:xfrm>
            <a:off x="2288989" y="1462608"/>
            <a:ext cx="3248025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ko-KR" altLang="en-US" sz="2300" b="1">
                <a:ln w="0"/>
                <a:latin typeface="+mn-ea"/>
              </a:rPr>
              <a:t>비교연산자</a:t>
            </a:r>
          </a:p>
        </p:txBody>
      </p:sp>
      <p:cxnSp>
        <p:nvCxnSpPr>
          <p:cNvPr id="287" name="직선 연결선 32"/>
          <p:cNvCxnSpPr/>
          <p:nvPr/>
        </p:nvCxnSpPr>
        <p:spPr>
          <a:xfrm flipH="1">
            <a:off x="2020452" y="2231433"/>
            <a:ext cx="59797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prstDash val="sysDot"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33"/>
          <p:cNvSpPr txBox="1"/>
          <p:nvPr/>
        </p:nvSpPr>
        <p:spPr>
          <a:xfrm>
            <a:off x="2768226" y="2024584"/>
            <a:ext cx="7061574" cy="413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>
                <a:solidFill>
                  <a:srgbClr val="0000FF"/>
                </a:solidFill>
                <a:latin typeface="맑은 고딕"/>
              </a:rPr>
              <a:t>참</a:t>
            </a:r>
            <a:r>
              <a:rPr lang="en-US" altLang="ko-KR" sz="2100" b="1">
                <a:latin typeface="맑은 고딕"/>
              </a:rPr>
              <a:t>,</a:t>
            </a:r>
            <a:r>
              <a:rPr lang="ko-KR" altLang="en-US" sz="2100" b="1">
                <a:latin typeface="맑은 고딕"/>
              </a:rPr>
              <a:t> </a:t>
            </a:r>
            <a:r>
              <a:rPr lang="ko-KR" altLang="en-US" sz="2100" b="1">
                <a:solidFill>
                  <a:srgbClr val="FF0000"/>
                </a:solidFill>
                <a:latin typeface="맑은 고딕"/>
              </a:rPr>
              <a:t>거짓</a:t>
            </a:r>
            <a:r>
              <a:rPr lang="ko-KR" altLang="en-US" sz="2100" b="1">
                <a:latin typeface="맑은 고딕"/>
              </a:rPr>
              <a:t>을 반환</a:t>
            </a:r>
          </a:p>
        </p:txBody>
      </p:sp>
      <p:pic>
        <p:nvPicPr>
          <p:cNvPr id="294" name="그림 29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34000" y="1774438"/>
            <a:ext cx="3840434" cy="3864362"/>
          </a:xfrm>
          <a:prstGeom prst="rect">
            <a:avLst/>
          </a:prstGeom>
          <a:ln w="57150">
            <a:solidFill>
              <a:srgbClr val="335C91"/>
            </a:solidFill>
          </a:ln>
        </p:spPr>
      </p:pic>
      <p:pic>
        <p:nvPicPr>
          <p:cNvPr id="296" name="그림 29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328155" y="2688545"/>
            <a:ext cx="1263645" cy="28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5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와이드스크린</PresentationFormat>
  <Paragraphs>100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</cp:revision>
  <dcterms:created xsi:type="dcterms:W3CDTF">2021-11-11T00:48:06Z</dcterms:created>
  <dcterms:modified xsi:type="dcterms:W3CDTF">2021-11-11T00:48:12Z</dcterms:modified>
</cp:coreProperties>
</file>