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11/18/2021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5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399" y="2851785"/>
            <a:ext cx="6705600" cy="88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반복문 탈출 </a:t>
            </a:r>
            <a:r>
              <a:rPr lang="en-US" altLang="ko-KR" sz="5200" b="1">
                <a:solidFill>
                  <a:schemeClr val="bg1"/>
                </a:solidFill>
              </a:rPr>
              <a:t>break</a:t>
            </a:r>
            <a:endParaRPr lang="en-US" altLang="ko-KR" sz="5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구구단 출력 </a:t>
            </a:r>
            <a:r>
              <a:rPr lang="en-US" altLang="ko-KR" b="1">
                <a:latin typeface="+mn-ea"/>
              </a:rPr>
              <a:t>(for, while)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2472690"/>
            <a:ext cx="9105901" cy="2173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을 입력받고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구구단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 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단을 출력해보세요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!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구구단 출력 </a:t>
            </a:r>
            <a:r>
              <a:rPr lang="en-US" altLang="ko-KR" b="1">
                <a:latin typeface="+mn-ea"/>
              </a:rPr>
              <a:t>(for, while)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48" y="2861310"/>
            <a:ext cx="9105901" cy="11372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단부터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9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단까지 출력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..!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Box 33"/>
          <p:cNvSpPr txBox="1"/>
          <p:nvPr/>
        </p:nvSpPr>
        <p:spPr>
          <a:xfrm>
            <a:off x="2565213" y="1985010"/>
            <a:ext cx="7061574" cy="52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>
                <a:solidFill>
                  <a:schemeClr val="dk1"/>
                </a:solidFill>
                <a:latin typeface="맑은 고딕"/>
              </a:rPr>
              <a:t>while</a:t>
            </a:r>
            <a:r>
              <a:rPr lang="en-US" altLang="ko-KR" sz="2900" b="1">
                <a:solidFill>
                  <a:srgbClr val="ff0000"/>
                </a:solidFill>
                <a:latin typeface="맑은 고딕"/>
              </a:rPr>
              <a:t> True :</a:t>
            </a:r>
            <a:endParaRPr lang="en-US" altLang="ko-KR" sz="2900" b="1">
              <a:solidFill>
                <a:srgbClr val="ff0000"/>
              </a:solidFill>
              <a:latin typeface="맑은 고딕"/>
            </a:endParaRPr>
          </a:p>
        </p:txBody>
      </p:sp>
      <p:cxnSp>
        <p:nvCxnSpPr>
          <p:cNvPr id="308" name="직선 연결선 32"/>
          <p:cNvCxnSpPr/>
          <p:nvPr/>
        </p:nvCxnSpPr>
        <p:spPr>
          <a:xfrm flipH="1">
            <a:off x="2731281" y="379476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3"/>
          <p:cNvSpPr txBox="1"/>
          <p:nvPr/>
        </p:nvSpPr>
        <p:spPr>
          <a:xfrm>
            <a:off x="3482604" y="3585210"/>
            <a:ext cx="7061574" cy="10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무한 반복문으로 주로 사용</a:t>
            </a:r>
            <a:endParaRPr lang="ko-KR" altLang="en-US" sz="21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endParaRPr lang="ko-KR" altLang="en-US" sz="21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종속문장 안에서 특정조건이 달성되면 반복문을 나가도록</a:t>
            </a:r>
            <a:endParaRPr lang="ko-KR" altLang="en-US" sz="2100" b="1">
              <a:solidFill>
                <a:srgbClr val="ff0000"/>
              </a:solidFill>
              <a:latin typeface="맑은 고딕"/>
            </a:endParaRPr>
          </a:p>
        </p:txBody>
      </p:sp>
      <p:cxnSp>
        <p:nvCxnSpPr>
          <p:cNvPr id="312" name="직선 연결선 32"/>
          <p:cNvCxnSpPr/>
          <p:nvPr/>
        </p:nvCxnSpPr>
        <p:spPr>
          <a:xfrm flipH="1">
            <a:off x="2754826" y="4432935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3267077" y="2604135"/>
            <a:ext cx="30480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  <a:endParaRPr lang="en-US" altLang="ko-KR" b="1"/>
          </a:p>
        </p:txBody>
      </p:sp>
      <p:sp>
        <p:nvSpPr>
          <p:cNvPr id="314" name="직사각형 313"/>
          <p:cNvSpPr/>
          <p:nvPr/>
        </p:nvSpPr>
        <p:spPr>
          <a:xfrm>
            <a:off x="2695577" y="2632710"/>
            <a:ext cx="590550" cy="295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5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6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7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Box 33"/>
          <p:cNvSpPr txBox="1"/>
          <p:nvPr/>
        </p:nvSpPr>
        <p:spPr>
          <a:xfrm>
            <a:off x="1371600" y="1500344"/>
            <a:ext cx="3092640" cy="52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>
                <a:solidFill>
                  <a:schemeClr val="dk1"/>
                </a:solidFill>
                <a:latin typeface="맑은 고딕"/>
              </a:rPr>
              <a:t>while</a:t>
            </a:r>
            <a:r>
              <a:rPr lang="en-US" altLang="ko-KR" sz="2900" b="1">
                <a:solidFill>
                  <a:srgbClr val="ff0000"/>
                </a:solidFill>
                <a:latin typeface="맑은 고딕"/>
              </a:rPr>
              <a:t> True :</a:t>
            </a:r>
            <a:endParaRPr lang="en-US" altLang="ko-KR" sz="2900" b="1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035364" y="2119469"/>
            <a:ext cx="3048000" cy="2833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</a:t>
            </a:r>
            <a:endParaRPr lang="ko-KR" altLang="en-US" b="1"/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endParaRPr lang="ko-KR" altLang="en-US" b="1"/>
          </a:p>
          <a:p>
            <a:pPr algn="ctr">
              <a:defRPr/>
            </a:pPr>
            <a:r>
              <a:rPr lang="ko-KR" altLang="en-US" b="1"/>
              <a:t>종속문장              </a:t>
            </a:r>
            <a:endParaRPr lang="ko-KR" altLang="en-US" b="1"/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en-US" altLang="ko-KR" b="1"/>
              <a:t>if [    </a:t>
            </a:r>
            <a:r>
              <a:rPr lang="ko-KR" altLang="en-US" b="1"/>
              <a:t>특정조건</a:t>
            </a:r>
            <a:r>
              <a:rPr lang="en-US" altLang="ko-KR" b="1"/>
              <a:t>      ]:</a:t>
            </a:r>
            <a:endParaRPr lang="en-US" altLang="ko-KR" b="1"/>
          </a:p>
          <a:p>
            <a:pPr>
              <a:defRPr/>
            </a:pPr>
            <a:r>
              <a:rPr lang="ko-KR" altLang="en-US" b="1"/>
              <a:t>	</a:t>
            </a:r>
            <a:r>
              <a:rPr lang="ko-KR" altLang="en-US" b="1">
                <a:solidFill>
                  <a:srgbClr val="ff0000"/>
                </a:solidFill>
              </a:rPr>
              <a:t>반복문 탈출</a:t>
            </a:r>
            <a:r>
              <a:rPr lang="en-US" altLang="ko-KR" b="1">
                <a:solidFill>
                  <a:srgbClr val="ff0000"/>
                </a:solidFill>
              </a:rPr>
              <a:t>!!!</a:t>
            </a:r>
            <a:endParaRPr lang="en-US" altLang="ko-KR" b="1">
              <a:solidFill>
                <a:srgbClr val="ff0000"/>
              </a:solidFill>
            </a:endParaRPr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r>
              <a:rPr lang="ko-KR" altLang="en-US" b="1"/>
              <a:t> </a:t>
            </a:r>
            <a:r>
              <a:rPr lang="en-US" altLang="ko-KR" b="1"/>
              <a:t>]</a:t>
            </a:r>
            <a:endParaRPr lang="en-US" altLang="ko-KR" b="1"/>
          </a:p>
        </p:txBody>
      </p:sp>
      <p:sp>
        <p:nvSpPr>
          <p:cNvPr id="314" name="직사각형 313"/>
          <p:cNvSpPr/>
          <p:nvPr/>
        </p:nvSpPr>
        <p:spPr>
          <a:xfrm>
            <a:off x="2044889" y="3725384"/>
            <a:ext cx="2571750" cy="676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5" name="그림 3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2600" y="838200"/>
            <a:ext cx="4569318" cy="2743200"/>
          </a:xfrm>
          <a:prstGeom prst="rect">
            <a:avLst/>
          </a:prstGeom>
        </p:spPr>
      </p:pic>
      <p:pic>
        <p:nvPicPr>
          <p:cNvPr id="316" name="그림 3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29200" y="3865157"/>
            <a:ext cx="5428090" cy="2611842"/>
          </a:xfrm>
          <a:prstGeom prst="rect">
            <a:avLst/>
          </a:prstGeom>
        </p:spPr>
      </p:pic>
      <p:sp>
        <p:nvSpPr>
          <p:cNvPr id="31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9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직사각형 35"/>
          <p:cNvSpPr/>
          <p:nvPr/>
        </p:nvSpPr>
        <p:spPr>
          <a:xfrm>
            <a:off x="1790700" y="156289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06" name="직사각형 3"/>
          <p:cNvSpPr/>
          <p:nvPr/>
        </p:nvSpPr>
        <p:spPr>
          <a:xfrm>
            <a:off x="2133600" y="1461930"/>
            <a:ext cx="3248026" cy="4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반복문 탈출</a:t>
            </a:r>
            <a:endParaRPr lang="ko-KR" altLang="en-US" sz="2300" b="1" cap="none" spc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8" name="직선 연결선 32"/>
          <p:cNvCxnSpPr/>
          <p:nvPr/>
        </p:nvCxnSpPr>
        <p:spPr>
          <a:xfrm flipH="1">
            <a:off x="2855103" y="455676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3"/>
          <p:cNvSpPr txBox="1"/>
          <p:nvPr/>
        </p:nvSpPr>
        <p:spPr>
          <a:xfrm>
            <a:off x="3606426" y="4356735"/>
            <a:ext cx="7061574" cy="10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Bool 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값이 참일 때 동안 종속문장 반복 </a:t>
            </a:r>
            <a:endParaRPr lang="ko-KR" altLang="en-US" sz="21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endParaRPr lang="ko-KR" altLang="en-US" sz="21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반복 횟수 제한이 없을 때 주로 사용 </a:t>
            </a:r>
            <a:endParaRPr lang="ko-KR" altLang="en-US" sz="2100" b="1">
              <a:solidFill>
                <a:srgbClr val="ff0000"/>
              </a:solidFill>
              <a:latin typeface="맑은 고딕"/>
            </a:endParaRPr>
          </a:p>
        </p:txBody>
      </p:sp>
      <p:cxnSp>
        <p:nvCxnSpPr>
          <p:cNvPr id="312" name="직선 연결선 32"/>
          <p:cNvCxnSpPr/>
          <p:nvPr/>
        </p:nvCxnSpPr>
        <p:spPr>
          <a:xfrm flipH="1">
            <a:off x="2878649" y="5194935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3"/>
          <p:cNvSpPr txBox="1"/>
          <p:nvPr/>
        </p:nvSpPr>
        <p:spPr>
          <a:xfrm>
            <a:off x="2689035" y="2362200"/>
            <a:ext cx="7061574" cy="141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>
                <a:solidFill>
                  <a:schemeClr val="dk1"/>
                </a:solidFill>
                <a:latin typeface="맑은 고딕"/>
              </a:rPr>
              <a:t>while</a:t>
            </a:r>
            <a:r>
              <a:rPr lang="en-US" altLang="ko-KR" sz="29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900" b="1">
                <a:solidFill>
                  <a:schemeClr val="dk1"/>
                </a:solidFill>
                <a:latin typeface="맑은 고딕"/>
              </a:rPr>
              <a:t>True :</a:t>
            </a:r>
            <a:endParaRPr lang="en-US" altLang="ko-KR" sz="29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2900" b="1">
                <a:solidFill>
                  <a:schemeClr val="dk1"/>
                </a:solidFill>
                <a:latin typeface="맑은 고딕"/>
              </a:rPr>
              <a:t>	if [</a:t>
            </a:r>
            <a:r>
              <a:rPr lang="ko-KR" altLang="en-US" sz="2900" b="1">
                <a:solidFill>
                  <a:schemeClr val="dk1"/>
                </a:solidFill>
                <a:latin typeface="맑은 고딕"/>
              </a:rPr>
              <a:t> 화면을 터치함 </a:t>
            </a:r>
            <a:r>
              <a:rPr lang="en-US" altLang="ko-KR" sz="2900" b="1">
                <a:solidFill>
                  <a:schemeClr val="dk1"/>
                </a:solidFill>
                <a:latin typeface="맑은 고딕"/>
              </a:rPr>
              <a:t>]:</a:t>
            </a:r>
            <a:endParaRPr lang="en-US" altLang="ko-KR" sz="29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2900" b="1">
                <a:solidFill>
                  <a:srgbClr val="ff0000"/>
                </a:solidFill>
                <a:latin typeface="맑은 고딕"/>
              </a:rPr>
              <a:t>		break</a:t>
            </a:r>
            <a:endParaRPr lang="en-US" altLang="ko-KR" sz="2900" b="1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31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9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1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2472690"/>
            <a:ext cx="9105901" cy="21755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특정키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(0)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를 입력할 때까지 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반복되도록 프로그램하세요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2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3055620"/>
            <a:ext cx="9105901" cy="11353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입력 시 까지 숫자들의 합을 구하세요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3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43050" y="3055620"/>
            <a:ext cx="9105901" cy="11353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입력 시 까지 숫자들의 평균을 구하세요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4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62099" y="2400300"/>
            <a:ext cx="9105901" cy="2171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입력 시 까지 숫자들의 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평균이상인 수들을 출력하세요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5</a:t>
            </a:r>
            <a:endParaRPr lang="en-US" altLang="ko-KR" b="1">
              <a:latin typeface="+mn-ea"/>
            </a:endParaRPr>
          </a:p>
        </p:txBody>
      </p:sp>
      <p:sp>
        <p:nvSpPr>
          <p:cNvPr id="287" name="직사각형 3"/>
          <p:cNvSpPr/>
          <p:nvPr/>
        </p:nvSpPr>
        <p:spPr>
          <a:xfrm>
            <a:off x="1562099" y="2400300"/>
            <a:ext cx="9105901" cy="21697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입력 시 까지 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가장 큰 수와 작은 수를 출력하세요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break</a:t>
            </a:r>
            <a:endParaRPr lang="en-US" altLang="ko-KR" b="1">
              <a:latin typeface="+mn-ea"/>
            </a:endParaRPr>
          </a:p>
        </p:txBody>
      </p:sp>
      <p:pic>
        <p:nvPicPr>
          <p:cNvPr id="3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3600" y="3429000"/>
            <a:ext cx="3048000" cy="1421855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  <p:pic>
        <p:nvPicPr>
          <p:cNvPr id="3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86400" y="3429000"/>
            <a:ext cx="4563998" cy="1811110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  <p:sp>
        <p:nvSpPr>
          <p:cNvPr id="327" name="직사각형 35"/>
          <p:cNvSpPr/>
          <p:nvPr/>
        </p:nvSpPr>
        <p:spPr>
          <a:xfrm>
            <a:off x="2151335" y="2041061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28" name="직사각형 3"/>
          <p:cNvSpPr/>
          <p:nvPr/>
        </p:nvSpPr>
        <p:spPr>
          <a:xfrm>
            <a:off x="2590800" y="1924266"/>
            <a:ext cx="6667500" cy="441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break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9" name="직선 연결선 32"/>
          <p:cNvCxnSpPr/>
          <p:nvPr/>
        </p:nvCxnSpPr>
        <p:spPr>
          <a:xfrm flipH="1">
            <a:off x="2133600" y="260985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3"/>
          <p:cNvSpPr txBox="1"/>
          <p:nvPr/>
        </p:nvSpPr>
        <p:spPr>
          <a:xfrm>
            <a:off x="2876550" y="2404326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반복문을 빠져나간다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(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해당 종속문장을 빠져나감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!)</a:t>
            </a:r>
            <a:endParaRPr lang="en-US" altLang="ko-KR" sz="2100" b="1">
              <a:solidFill>
                <a:schemeClr val="dk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3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continue</a:t>
            </a:r>
            <a:endParaRPr lang="en-US" altLang="ko-KR" b="1">
              <a:latin typeface="+mn-ea"/>
            </a:endParaRPr>
          </a:p>
        </p:txBody>
      </p:sp>
      <p:pic>
        <p:nvPicPr>
          <p:cNvPr id="3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7600" y="2713048"/>
            <a:ext cx="4876800" cy="2830285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  <p:sp>
        <p:nvSpPr>
          <p:cNvPr id="328" name="직사각형 35"/>
          <p:cNvSpPr/>
          <p:nvPr/>
        </p:nvSpPr>
        <p:spPr>
          <a:xfrm>
            <a:off x="2151335" y="164079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29" name="직사각형 3"/>
          <p:cNvSpPr/>
          <p:nvPr/>
        </p:nvSpPr>
        <p:spPr>
          <a:xfrm>
            <a:off x="2590800" y="1524000"/>
            <a:ext cx="6667500" cy="441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continue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0" name="직선 연결선 32"/>
          <p:cNvCxnSpPr/>
          <p:nvPr/>
        </p:nvCxnSpPr>
        <p:spPr>
          <a:xfrm flipH="1">
            <a:off x="2133600" y="2209584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"/>
          <p:cNvSpPr txBox="1"/>
          <p:nvPr/>
        </p:nvSpPr>
        <p:spPr>
          <a:xfrm>
            <a:off x="2876550" y="2004060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반복문을 계속진행함</a:t>
            </a:r>
            <a:endParaRPr lang="ko-KR" altLang="en-US" sz="2100" b="1">
              <a:solidFill>
                <a:schemeClr val="dk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49" y="1143000"/>
            <a:ext cx="9105901" cy="9103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dk1"/>
                </a:solidFill>
                <a:latin typeface="+mn-ea"/>
              </a:rPr>
              <a:t>Continue?? </a:t>
            </a:r>
            <a:r>
              <a:rPr lang="ko-KR" altLang="en-US" sz="3600" b="1" cap="none" spc="0">
                <a:ln w="0"/>
                <a:solidFill>
                  <a:schemeClr val="dk1"/>
                </a:solidFill>
                <a:latin typeface="+mn-ea"/>
              </a:rPr>
              <a:t>그럼 왜써</a:t>
            </a:r>
            <a:r>
              <a:rPr lang="en-US" altLang="ko-KR" sz="3600" b="1" cap="none" spc="0">
                <a:ln w="0"/>
                <a:solidFill>
                  <a:schemeClr val="dk1"/>
                </a:solidFill>
                <a:latin typeface="+mn-ea"/>
              </a:rPr>
              <a:t>...?</a:t>
            </a:r>
            <a:endParaRPr lang="en-US" altLang="ko-KR" sz="3600" b="1" cap="none" spc="0">
              <a:ln w="0"/>
              <a:solidFill>
                <a:schemeClr val="dk1"/>
              </a:solidFill>
              <a:latin typeface="+mn-ea"/>
            </a:endParaRPr>
          </a:p>
        </p:txBody>
      </p:sp>
      <p:sp>
        <p:nvSpPr>
          <p:cNvPr id="325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6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7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continue</a:t>
            </a:r>
            <a:endParaRPr lang="en-US" altLang="ko-KR" b="1">
              <a:latin typeface="+mn-ea"/>
            </a:endParaRPr>
          </a:p>
        </p:txBody>
      </p:sp>
      <p:pic>
        <p:nvPicPr>
          <p:cNvPr id="3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2600" y="2362200"/>
            <a:ext cx="4876800" cy="2895600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  <p:sp>
        <p:nvSpPr>
          <p:cNvPr id="328" name=""/>
          <p:cNvSpPr/>
          <p:nvPr/>
        </p:nvSpPr>
        <p:spPr>
          <a:xfrm>
            <a:off x="2952750" y="3829050"/>
            <a:ext cx="2209800" cy="13716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0" name=""/>
          <p:cNvSpPr txBox="1"/>
          <p:nvPr/>
        </p:nvSpPr>
        <p:spPr>
          <a:xfrm>
            <a:off x="2556509" y="4166234"/>
            <a:ext cx="3545205" cy="48958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600" b="1">
                <a:solidFill>
                  <a:schemeClr val="dk1"/>
                </a:solidFill>
              </a:rPr>
              <a:t>복잡한 코드 </a:t>
            </a:r>
            <a:r>
              <a:rPr lang="en-US" altLang="ko-KR" sz="2600" b="1">
                <a:solidFill>
                  <a:schemeClr val="dk1"/>
                </a:solidFill>
              </a:rPr>
              <a:t>1000</a:t>
            </a:r>
            <a:r>
              <a:rPr lang="ko-KR" altLang="en-US" sz="2600" b="1">
                <a:solidFill>
                  <a:schemeClr val="dk1"/>
                </a:solidFill>
              </a:rPr>
              <a:t> 줄들 </a:t>
            </a:r>
            <a:endParaRPr lang="ko-KR" altLang="en-US" sz="2600" b="1">
              <a:solidFill>
                <a:schemeClr val="dk1"/>
              </a:solidFill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6858000" y="2957512"/>
            <a:ext cx="3810000" cy="1462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ff0000"/>
                </a:solidFill>
              </a:rPr>
              <a:t>어차피 해당 안될텐데 실행할거냐</a:t>
            </a:r>
            <a:r>
              <a:rPr lang="en-US" altLang="ko-KR" sz="3000" b="1">
                <a:solidFill>
                  <a:srgbClr val="ff0000"/>
                </a:solidFill>
              </a:rPr>
              <a:t>?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6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7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소수 구하는 코드</a:t>
            </a:r>
            <a:r>
              <a:rPr lang="en-US" altLang="ko-KR" b="1">
                <a:latin typeface="+mn-ea"/>
              </a:rPr>
              <a:t>??</a:t>
            </a:r>
            <a:endParaRPr lang="en-US" altLang="ko-KR" b="1">
              <a:latin typeface="+mn-ea"/>
            </a:endParaRPr>
          </a:p>
        </p:txBody>
      </p:sp>
      <p:pic>
        <p:nvPicPr>
          <p:cNvPr id="3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3100" y="1546769"/>
            <a:ext cx="5549900" cy="416823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  <p:sp>
        <p:nvSpPr>
          <p:cNvPr id="333" name=""/>
          <p:cNvSpPr/>
          <p:nvPr/>
        </p:nvSpPr>
        <p:spPr>
          <a:xfrm>
            <a:off x="5943600" y="4440509"/>
            <a:ext cx="609600" cy="4200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34" name=""/>
          <p:cNvSpPr/>
          <p:nvPr/>
        </p:nvSpPr>
        <p:spPr>
          <a:xfrm>
            <a:off x="5943600" y="5268232"/>
            <a:ext cx="609600" cy="4200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"/>
          <p:cNvSpPr/>
          <p:nvPr/>
        </p:nvSpPr>
        <p:spPr>
          <a:xfrm>
            <a:off x="1524000" y="94297"/>
            <a:ext cx="609600" cy="4200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6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7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  <p:sp>
        <p:nvSpPr>
          <p:cNvPr id="336" name="직사각형 3"/>
          <p:cNvSpPr/>
          <p:nvPr/>
        </p:nvSpPr>
        <p:spPr>
          <a:xfrm>
            <a:off x="2362200" y="1228725"/>
            <a:ext cx="7467600" cy="15906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명 전교생의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국어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수학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영어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점수이다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평균에 따라서 장학금이 지급된다고 한다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37" name="직사각형 3"/>
          <p:cNvSpPr/>
          <p:nvPr/>
        </p:nvSpPr>
        <p:spPr>
          <a:xfrm>
            <a:off x="2362200" y="3200400"/>
            <a:ext cx="7467600" cy="3093720"/>
          </a:xfrm>
          <a:prstGeom prst="rect">
            <a:avLst/>
          </a:prstGeom>
          <a:noFill/>
          <a:ln w="76200">
            <a:solidFill>
              <a:srgbClr val="455f7e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70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점 미만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장학금 없음</a:t>
            </a:r>
            <a:endParaRPr lang="ko-KR" altLang="en-US" sz="2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70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80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점 미만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만원</a:t>
            </a:r>
            <a:endParaRPr lang="ko-KR" altLang="en-US" sz="2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80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~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85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점 미만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150</a:t>
            </a:r>
            <a:r>
              <a:rPr lang="ko-KR" altLang="en-US" sz="2600" b="1" cap="none" spc="0">
                <a:ln w="0"/>
                <a:solidFill>
                  <a:schemeClr val="tx1"/>
                </a:solidFill>
                <a:latin typeface="+mn-ea"/>
              </a:rPr>
              <a:t>만원</a:t>
            </a:r>
            <a:endParaRPr lang="ko-KR" altLang="en-US" sz="2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en-US" altLang="ko-KR" sz="2600" b="1" cap="none" spc="0">
                <a:ln w="0"/>
                <a:solidFill>
                  <a:schemeClr val="tx1"/>
                </a:solidFill>
                <a:latin typeface="+mn-ea"/>
              </a:rPr>
              <a:t>.....</a:t>
            </a:r>
            <a:endParaRPr lang="en-US" altLang="ko-KR" sz="2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82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반복문</a:t>
            </a:r>
            <a:r>
              <a:rPr lang="en-US" altLang="ko-KR" sz="5200" b="1">
                <a:solidFill>
                  <a:schemeClr val="bg1"/>
                </a:solidFill>
              </a:rPr>
              <a:t> (while)</a:t>
            </a:r>
            <a:endParaRPr lang="en-US" altLang="ko-KR" sz="5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직사각형 35"/>
          <p:cNvSpPr/>
          <p:nvPr/>
        </p:nvSpPr>
        <p:spPr>
          <a:xfrm>
            <a:off x="1676400" y="171529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06" name="직사각형 3"/>
          <p:cNvSpPr/>
          <p:nvPr/>
        </p:nvSpPr>
        <p:spPr>
          <a:xfrm>
            <a:off x="2019300" y="1614330"/>
            <a:ext cx="3248026" cy="4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반복문</a:t>
            </a:r>
            <a:endParaRPr lang="ko-KR" altLang="en-US" sz="23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7" name="TextBox 33"/>
          <p:cNvSpPr txBox="1"/>
          <p:nvPr/>
        </p:nvSpPr>
        <p:spPr>
          <a:xfrm>
            <a:off x="2057400" y="2367915"/>
            <a:ext cx="7061574" cy="529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>
                <a:solidFill>
                  <a:schemeClr val="dk1"/>
                </a:solidFill>
                <a:latin typeface="맑은 고딕"/>
              </a:rPr>
              <a:t>while</a:t>
            </a:r>
            <a:r>
              <a:rPr lang="en-US" altLang="ko-KR" sz="2900" b="1">
                <a:solidFill>
                  <a:srgbClr val="ff0000"/>
                </a:solidFill>
                <a:latin typeface="맑은 고딕"/>
              </a:rPr>
              <a:t> Bool :</a:t>
            </a:r>
            <a:endParaRPr lang="en-US" altLang="ko-KR" sz="2900" b="1">
              <a:solidFill>
                <a:srgbClr val="ff0000"/>
              </a:solidFill>
              <a:latin typeface="맑은 고딕"/>
            </a:endParaRPr>
          </a:p>
        </p:txBody>
      </p:sp>
      <p:cxnSp>
        <p:nvCxnSpPr>
          <p:cNvPr id="308" name="직선 연결선 32"/>
          <p:cNvCxnSpPr/>
          <p:nvPr/>
        </p:nvCxnSpPr>
        <p:spPr>
          <a:xfrm flipH="1">
            <a:off x="2223468" y="401193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3"/>
          <p:cNvSpPr txBox="1"/>
          <p:nvPr/>
        </p:nvSpPr>
        <p:spPr>
          <a:xfrm>
            <a:off x="2974791" y="3823335"/>
            <a:ext cx="7061574" cy="10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Bool 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값이 참일 때 동안 종속문장 반복 </a:t>
            </a:r>
            <a:endParaRPr lang="ko-KR" altLang="en-US" sz="21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endParaRPr lang="ko-KR" altLang="en-US" sz="2100" b="1">
              <a:solidFill>
                <a:schemeClr val="dk1"/>
              </a:solidFill>
              <a:latin typeface="맑은 고딕"/>
            </a:endParaRPr>
          </a:p>
          <a:p>
            <a:pPr>
              <a:defRPr/>
            </a:pPr>
            <a:r>
              <a:rPr lang="ko-KR" altLang="en-US" sz="2100" b="1">
                <a:solidFill>
                  <a:schemeClr val="tx1"/>
                </a:solidFill>
                <a:latin typeface="맑은 고딕"/>
              </a:rPr>
              <a:t>반복의 의미가 강함</a:t>
            </a:r>
            <a:r>
              <a:rPr lang="en-US" altLang="ko-KR" sz="2100" b="1">
                <a:solidFill>
                  <a:schemeClr val="tx1"/>
                </a:solidFill>
                <a:latin typeface="맑은 고딕"/>
              </a:rPr>
              <a:t>!</a:t>
            </a:r>
            <a:r>
              <a:rPr lang="ko-KR" altLang="en-US" sz="2100" b="1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100" b="1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 sz="2100" b="1">
                <a:solidFill>
                  <a:schemeClr val="tx1"/>
                </a:solidFill>
                <a:latin typeface="맑은 고딕"/>
              </a:rPr>
              <a:t>반복간 변하는 값은 일일히 지정</a:t>
            </a:r>
            <a:r>
              <a:rPr lang="en-US" altLang="ko-KR" sz="2100" b="1">
                <a:solidFill>
                  <a:schemeClr val="tx1"/>
                </a:solidFill>
                <a:latin typeface="맑은 고딕"/>
              </a:rPr>
              <a:t>)</a:t>
            </a:r>
            <a:endParaRPr lang="en-US" altLang="ko-KR" sz="2100" b="1">
              <a:solidFill>
                <a:schemeClr val="tx1"/>
              </a:solidFill>
              <a:latin typeface="맑은 고딕"/>
            </a:endParaRPr>
          </a:p>
        </p:txBody>
      </p:sp>
      <p:cxnSp>
        <p:nvCxnSpPr>
          <p:cNvPr id="312" name="직선 연결선 32"/>
          <p:cNvCxnSpPr/>
          <p:nvPr/>
        </p:nvCxnSpPr>
        <p:spPr>
          <a:xfrm flipH="1">
            <a:off x="2247014" y="4650105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2759265" y="2987040"/>
            <a:ext cx="3048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  <a:endParaRPr lang="en-US" altLang="ko-KR" b="1"/>
          </a:p>
        </p:txBody>
      </p:sp>
      <p:sp>
        <p:nvSpPr>
          <p:cNvPr id="314" name="직사각형 313"/>
          <p:cNvSpPr/>
          <p:nvPr/>
        </p:nvSpPr>
        <p:spPr>
          <a:xfrm>
            <a:off x="2187765" y="3015615"/>
            <a:ext cx="590550" cy="295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5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6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17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While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1-9</a:t>
            </a:r>
            <a:r>
              <a:rPr lang="ko-KR" altLang="en-US" b="1">
                <a:latin typeface="+mn-ea"/>
              </a:rPr>
              <a:t> 출력 </a:t>
            </a:r>
            <a:r>
              <a:rPr lang="en-US" altLang="ko-KR" b="1">
                <a:latin typeface="+mn-ea"/>
              </a:rPr>
              <a:t>(for, while)</a:t>
            </a:r>
            <a:endParaRPr lang="en-US" altLang="ko-KR" b="1">
              <a:latin typeface="+mn-ea"/>
            </a:endParaRPr>
          </a:p>
        </p:txBody>
      </p:sp>
      <p:pic>
        <p:nvPicPr>
          <p:cNvPr id="2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5000" y="1447800"/>
            <a:ext cx="6019800" cy="4224121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208</ep:Words>
  <ep:PresentationFormat>화면 슬라이드 쇼(4:3)</ep:PresentationFormat>
  <ep:Paragraphs>64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2021-11-18T13:47:45.549</dcterms:created>
  <dc:creator>H4cker</dc:creator>
  <cp:lastModifiedBy>H4cker</cp:lastModifiedBy>
  <dcterms:modified xsi:type="dcterms:W3CDTF">2021-11-18T13:48:05.088</dcterms:modified>
  <cp:revision>1</cp:revision>
  <cp:version>1000.0000.01</cp:version>
</cp:coreProperties>
</file>