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715" r:id="rId3"/>
  </p:sldMasterIdLst>
  <p:sldIdLst>
    <p:sldId id="256" r:id="rId4"/>
    <p:sldId id="260" r:id="rId5"/>
    <p:sldId id="528" r:id="rId6"/>
    <p:sldId id="603" r:id="rId7"/>
    <p:sldId id="604" r:id="rId8"/>
    <p:sldId id="381" r:id="rId9"/>
    <p:sldId id="359" r:id="rId10"/>
    <p:sldId id="374" r:id="rId11"/>
    <p:sldId id="605" r:id="rId12"/>
    <p:sldId id="606" r:id="rId13"/>
    <p:sldId id="607" r:id="rId14"/>
    <p:sldId id="608" r:id="rId15"/>
    <p:sldId id="609" r:id="rId16"/>
    <p:sldId id="611" r:id="rId17"/>
    <p:sldId id="610" r:id="rId18"/>
    <p:sldId id="612" r:id="rId19"/>
    <p:sldId id="383" r:id="rId20"/>
    <p:sldId id="613" r:id="rId21"/>
    <p:sldId id="614" r:id="rId22"/>
    <p:sldId id="615" r:id="rId23"/>
    <p:sldId id="616" r:id="rId24"/>
    <p:sldId id="602" r:id="rId25"/>
    <p:sldId id="618" r:id="rId26"/>
    <p:sldId id="619" r:id="rId27"/>
    <p:sldId id="620" r:id="rId28"/>
    <p:sldId id="621" r:id="rId29"/>
    <p:sldId id="481" r:id="rId30"/>
    <p:sldId id="622" r:id="rId31"/>
    <p:sldId id="471" r:id="rId32"/>
    <p:sldId id="623" r:id="rId33"/>
    <p:sldId id="624" r:id="rId34"/>
    <p:sldId id="597" r:id="rId35"/>
    <p:sldId id="625" r:id="rId36"/>
    <p:sldId id="626" r:id="rId37"/>
    <p:sldId id="627" r:id="rId38"/>
    <p:sldId id="628" r:id="rId39"/>
    <p:sldId id="629" r:id="rId40"/>
    <p:sldId id="45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8ECFFF9-C8CA-456D-91DC-A0AFAE808F3F}">
          <p14:sldIdLst>
            <p14:sldId id="256"/>
            <p14:sldId id="260"/>
            <p14:sldId id="528"/>
            <p14:sldId id="603"/>
            <p14:sldId id="604"/>
            <p14:sldId id="381"/>
            <p14:sldId id="359"/>
            <p14:sldId id="374"/>
            <p14:sldId id="605"/>
            <p14:sldId id="606"/>
            <p14:sldId id="607"/>
            <p14:sldId id="608"/>
            <p14:sldId id="609"/>
            <p14:sldId id="611"/>
            <p14:sldId id="610"/>
            <p14:sldId id="612"/>
            <p14:sldId id="383"/>
            <p14:sldId id="613"/>
            <p14:sldId id="614"/>
            <p14:sldId id="615"/>
            <p14:sldId id="616"/>
            <p14:sldId id="602"/>
            <p14:sldId id="618"/>
            <p14:sldId id="619"/>
            <p14:sldId id="620"/>
            <p14:sldId id="621"/>
            <p14:sldId id="481"/>
            <p14:sldId id="622"/>
            <p14:sldId id="471"/>
            <p14:sldId id="623"/>
            <p14:sldId id="624"/>
            <p14:sldId id="597"/>
            <p14:sldId id="625"/>
            <p14:sldId id="626"/>
            <p14:sldId id="627"/>
            <p14:sldId id="628"/>
            <p14:sldId id="629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84795-12D1-4AE2-A83D-97C4B18D052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1C25BC-BDAF-49F4-86E5-688C9D1111C7}">
      <dgm:prSet/>
      <dgm:spPr/>
      <dgm:t>
        <a:bodyPr/>
        <a:lstStyle/>
        <a:p>
          <a:r>
            <a:rPr lang="en-US"/>
            <a:t>Thank you!!!</a:t>
          </a:r>
        </a:p>
      </dgm:t>
    </dgm:pt>
    <dgm:pt modelId="{8BF78F11-D408-4C10-B391-EF35F1969EBF}" type="parTrans" cxnId="{8EC965B2-18AC-4A73-A1CC-C261215FF1C1}">
      <dgm:prSet/>
      <dgm:spPr/>
      <dgm:t>
        <a:bodyPr/>
        <a:lstStyle/>
        <a:p>
          <a:endParaRPr lang="en-US"/>
        </a:p>
      </dgm:t>
    </dgm:pt>
    <dgm:pt modelId="{7D0B5BBE-83DD-4FE2-84DF-AF30D679734C}" type="sibTrans" cxnId="{8EC965B2-18AC-4A73-A1CC-C261215FF1C1}">
      <dgm:prSet/>
      <dgm:spPr/>
      <dgm:t>
        <a:bodyPr/>
        <a:lstStyle/>
        <a:p>
          <a:endParaRPr lang="en-US"/>
        </a:p>
      </dgm:t>
    </dgm:pt>
    <dgm:pt modelId="{7A0FCBFC-BE0B-431C-B064-3B90404391BB}">
      <dgm:prSet/>
      <dgm:spPr/>
      <dgm:t>
        <a:bodyPr/>
        <a:lstStyle/>
        <a:p>
          <a:r>
            <a:rPr lang="en-US"/>
            <a:t>Have a nice day!!!</a:t>
          </a:r>
        </a:p>
      </dgm:t>
    </dgm:pt>
    <dgm:pt modelId="{F7B137DE-1060-42B1-B836-0FE81A95B1C6}" type="parTrans" cxnId="{F2C65D2D-7AE9-4600-B110-7E63734E7317}">
      <dgm:prSet/>
      <dgm:spPr/>
      <dgm:t>
        <a:bodyPr/>
        <a:lstStyle/>
        <a:p>
          <a:endParaRPr lang="en-US"/>
        </a:p>
      </dgm:t>
    </dgm:pt>
    <dgm:pt modelId="{0E7EFBE3-9882-4887-9EB9-FE64A3C2971F}" type="sibTrans" cxnId="{F2C65D2D-7AE9-4600-B110-7E63734E7317}">
      <dgm:prSet/>
      <dgm:spPr/>
      <dgm:t>
        <a:bodyPr/>
        <a:lstStyle/>
        <a:p>
          <a:endParaRPr lang="en-US"/>
        </a:p>
      </dgm:t>
    </dgm:pt>
    <dgm:pt modelId="{FF56F1DF-82CD-4D6A-ABAD-C2CE671E99A9}" type="pres">
      <dgm:prSet presAssocID="{C0284795-12D1-4AE2-A83D-97C4B18D05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CCA76C-5F8D-4555-8E7E-EB1902CCF8B9}" type="pres">
      <dgm:prSet presAssocID="{F41C25BC-BDAF-49F4-86E5-688C9D1111C7}" presName="hierRoot1" presStyleCnt="0"/>
      <dgm:spPr/>
    </dgm:pt>
    <dgm:pt modelId="{7B6B76DB-9CB7-4CB2-949C-16C239B608ED}" type="pres">
      <dgm:prSet presAssocID="{F41C25BC-BDAF-49F4-86E5-688C9D1111C7}" presName="composite" presStyleCnt="0"/>
      <dgm:spPr/>
    </dgm:pt>
    <dgm:pt modelId="{8AB38877-3373-49F9-9553-488E87ED61C5}" type="pres">
      <dgm:prSet presAssocID="{F41C25BC-BDAF-49F4-86E5-688C9D1111C7}" presName="background" presStyleLbl="node0" presStyleIdx="0" presStyleCnt="2"/>
      <dgm:spPr/>
    </dgm:pt>
    <dgm:pt modelId="{F05EEDB9-1C40-4696-A47A-B4EC5D58225A}" type="pres">
      <dgm:prSet presAssocID="{F41C25BC-BDAF-49F4-86E5-688C9D1111C7}" presName="text" presStyleLbl="fgAcc0" presStyleIdx="0" presStyleCnt="2">
        <dgm:presLayoutVars>
          <dgm:chPref val="3"/>
        </dgm:presLayoutVars>
      </dgm:prSet>
      <dgm:spPr/>
    </dgm:pt>
    <dgm:pt modelId="{D7EF724B-DB70-4A9E-AE32-C3806473A343}" type="pres">
      <dgm:prSet presAssocID="{F41C25BC-BDAF-49F4-86E5-688C9D1111C7}" presName="hierChild2" presStyleCnt="0"/>
      <dgm:spPr/>
    </dgm:pt>
    <dgm:pt modelId="{BF72E2D8-CC63-43FD-B143-AFEFC75FAD14}" type="pres">
      <dgm:prSet presAssocID="{7A0FCBFC-BE0B-431C-B064-3B90404391BB}" presName="hierRoot1" presStyleCnt="0"/>
      <dgm:spPr/>
    </dgm:pt>
    <dgm:pt modelId="{CE404511-94F2-4AFE-93C4-556C408EA8CF}" type="pres">
      <dgm:prSet presAssocID="{7A0FCBFC-BE0B-431C-B064-3B90404391BB}" presName="composite" presStyleCnt="0"/>
      <dgm:spPr/>
    </dgm:pt>
    <dgm:pt modelId="{9BCBB80D-C668-481A-93E6-B3D042F7451A}" type="pres">
      <dgm:prSet presAssocID="{7A0FCBFC-BE0B-431C-B064-3B90404391BB}" presName="background" presStyleLbl="node0" presStyleIdx="1" presStyleCnt="2"/>
      <dgm:spPr/>
    </dgm:pt>
    <dgm:pt modelId="{D275C754-F401-4EA6-9655-D2D295A1A171}" type="pres">
      <dgm:prSet presAssocID="{7A0FCBFC-BE0B-431C-B064-3B90404391BB}" presName="text" presStyleLbl="fgAcc0" presStyleIdx="1" presStyleCnt="2">
        <dgm:presLayoutVars>
          <dgm:chPref val="3"/>
        </dgm:presLayoutVars>
      </dgm:prSet>
      <dgm:spPr/>
    </dgm:pt>
    <dgm:pt modelId="{EAE7B21E-88EE-42C5-A54D-4C1380149EED}" type="pres">
      <dgm:prSet presAssocID="{7A0FCBFC-BE0B-431C-B064-3B90404391BB}" presName="hierChild2" presStyleCnt="0"/>
      <dgm:spPr/>
    </dgm:pt>
  </dgm:ptLst>
  <dgm:cxnLst>
    <dgm:cxn modelId="{F2C65D2D-7AE9-4600-B110-7E63734E7317}" srcId="{C0284795-12D1-4AE2-A83D-97C4B18D052B}" destId="{7A0FCBFC-BE0B-431C-B064-3B90404391BB}" srcOrd="1" destOrd="0" parTransId="{F7B137DE-1060-42B1-B836-0FE81A95B1C6}" sibTransId="{0E7EFBE3-9882-4887-9EB9-FE64A3C2971F}"/>
    <dgm:cxn modelId="{0FCA9935-1E43-46E9-B427-565CD3AD7002}" type="presOf" srcId="{F41C25BC-BDAF-49F4-86E5-688C9D1111C7}" destId="{F05EEDB9-1C40-4696-A47A-B4EC5D58225A}" srcOrd="0" destOrd="0" presId="urn:microsoft.com/office/officeart/2005/8/layout/hierarchy1"/>
    <dgm:cxn modelId="{DEA7C8AD-C81F-4BA5-8CD6-789BD6A68545}" type="presOf" srcId="{C0284795-12D1-4AE2-A83D-97C4B18D052B}" destId="{FF56F1DF-82CD-4D6A-ABAD-C2CE671E99A9}" srcOrd="0" destOrd="0" presId="urn:microsoft.com/office/officeart/2005/8/layout/hierarchy1"/>
    <dgm:cxn modelId="{8EC965B2-18AC-4A73-A1CC-C261215FF1C1}" srcId="{C0284795-12D1-4AE2-A83D-97C4B18D052B}" destId="{F41C25BC-BDAF-49F4-86E5-688C9D1111C7}" srcOrd="0" destOrd="0" parTransId="{8BF78F11-D408-4C10-B391-EF35F1969EBF}" sibTransId="{7D0B5BBE-83DD-4FE2-84DF-AF30D679734C}"/>
    <dgm:cxn modelId="{B8D731C7-FCFE-4268-A214-6CDD41B2D0EF}" type="presOf" srcId="{7A0FCBFC-BE0B-431C-B064-3B90404391BB}" destId="{D275C754-F401-4EA6-9655-D2D295A1A171}" srcOrd="0" destOrd="0" presId="urn:microsoft.com/office/officeart/2005/8/layout/hierarchy1"/>
    <dgm:cxn modelId="{B97DB98E-2999-4CFD-9C70-C5E95119EFB8}" type="presParOf" srcId="{FF56F1DF-82CD-4D6A-ABAD-C2CE671E99A9}" destId="{82CCA76C-5F8D-4555-8E7E-EB1902CCF8B9}" srcOrd="0" destOrd="0" presId="urn:microsoft.com/office/officeart/2005/8/layout/hierarchy1"/>
    <dgm:cxn modelId="{68BFDCD6-28DA-4DFE-8ECD-5E7F20C22689}" type="presParOf" srcId="{82CCA76C-5F8D-4555-8E7E-EB1902CCF8B9}" destId="{7B6B76DB-9CB7-4CB2-949C-16C239B608ED}" srcOrd="0" destOrd="0" presId="urn:microsoft.com/office/officeart/2005/8/layout/hierarchy1"/>
    <dgm:cxn modelId="{847AEB51-0B0C-417C-886F-8568FFABD487}" type="presParOf" srcId="{7B6B76DB-9CB7-4CB2-949C-16C239B608ED}" destId="{8AB38877-3373-49F9-9553-488E87ED61C5}" srcOrd="0" destOrd="0" presId="urn:microsoft.com/office/officeart/2005/8/layout/hierarchy1"/>
    <dgm:cxn modelId="{09644D62-E5BA-426F-9D83-5D2FB06292D4}" type="presParOf" srcId="{7B6B76DB-9CB7-4CB2-949C-16C239B608ED}" destId="{F05EEDB9-1C40-4696-A47A-B4EC5D58225A}" srcOrd="1" destOrd="0" presId="urn:microsoft.com/office/officeart/2005/8/layout/hierarchy1"/>
    <dgm:cxn modelId="{0A421CC1-3E9A-43DC-8837-1B432D3A7297}" type="presParOf" srcId="{82CCA76C-5F8D-4555-8E7E-EB1902CCF8B9}" destId="{D7EF724B-DB70-4A9E-AE32-C3806473A343}" srcOrd="1" destOrd="0" presId="urn:microsoft.com/office/officeart/2005/8/layout/hierarchy1"/>
    <dgm:cxn modelId="{15FA7919-F2B4-433E-9F52-E39912FD6DA8}" type="presParOf" srcId="{FF56F1DF-82CD-4D6A-ABAD-C2CE671E99A9}" destId="{BF72E2D8-CC63-43FD-B143-AFEFC75FAD14}" srcOrd="1" destOrd="0" presId="urn:microsoft.com/office/officeart/2005/8/layout/hierarchy1"/>
    <dgm:cxn modelId="{BB145453-AE31-421B-BFBD-594F57B2CCA8}" type="presParOf" srcId="{BF72E2D8-CC63-43FD-B143-AFEFC75FAD14}" destId="{CE404511-94F2-4AFE-93C4-556C408EA8CF}" srcOrd="0" destOrd="0" presId="urn:microsoft.com/office/officeart/2005/8/layout/hierarchy1"/>
    <dgm:cxn modelId="{92FA4CCA-ADAB-4EF9-AD0D-58952A56753A}" type="presParOf" srcId="{CE404511-94F2-4AFE-93C4-556C408EA8CF}" destId="{9BCBB80D-C668-481A-93E6-B3D042F7451A}" srcOrd="0" destOrd="0" presId="urn:microsoft.com/office/officeart/2005/8/layout/hierarchy1"/>
    <dgm:cxn modelId="{17841694-1411-4A46-B781-62E788114E45}" type="presParOf" srcId="{CE404511-94F2-4AFE-93C4-556C408EA8CF}" destId="{D275C754-F401-4EA6-9655-D2D295A1A171}" srcOrd="1" destOrd="0" presId="urn:microsoft.com/office/officeart/2005/8/layout/hierarchy1"/>
    <dgm:cxn modelId="{FD1FAEB7-32CC-4E5F-854B-D6F73014E36C}" type="presParOf" srcId="{BF72E2D8-CC63-43FD-B143-AFEFC75FAD14}" destId="{EAE7B21E-88EE-42C5-A54D-4C1380149E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38877-3373-49F9-9553-488E87ED61C5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EDB9-1C40-4696-A47A-B4EC5D58225A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Thank you!!!</a:t>
          </a:r>
        </a:p>
      </dsp:txBody>
      <dsp:txXfrm>
        <a:off x="585701" y="1067340"/>
        <a:ext cx="4337991" cy="2693452"/>
      </dsp:txXfrm>
    </dsp:sp>
    <dsp:sp modelId="{9BCBB80D-C668-481A-93E6-B3D042F7451A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C754-F401-4EA6-9655-D2D295A1A171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Have a nice day!!!</a:t>
          </a:r>
        </a:p>
      </dsp:txBody>
      <dsp:txXfrm>
        <a:off x="6092527" y="106734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8D653-4B2D-421E-8879-2B8317D46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0A81B-56D9-4133-BCB1-4E919301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6DE74-FB64-4C17-9170-A0928BD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AAAB4-F9CE-4128-A4D3-1DBD53EE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46622-BD4D-472F-86A8-CEAB1C61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39AF-040A-4262-948C-F1D4C6F0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624744-BF3C-49EB-89F0-460F82FA3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C09D-B732-4770-B87B-FB89C6BB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A8EA1-EDFB-4460-A135-EB64D620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D5CDE-AF52-4527-9461-F281026B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21758-CECC-4940-8AA4-64CA435E4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3AE05-7F14-4B04-B82D-E7E85FFC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51DE9-F3B5-4057-897F-7E782730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ABB1F-7993-4BE2-A96F-0A965689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7155A-1F55-475D-9533-046452B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AFA2-48DA-42DD-A5E7-696A799E2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C25C6-273B-495E-A6B8-65C4F4B72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0AE04-9421-43F4-BCAE-FFB2FCA6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A87EA-24CB-4F8F-8EAA-B86C04D1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EF388-AF53-4628-BCC7-D7BA434D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2341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3A3EB-19DC-4BBD-A362-2918677E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590B3-D29F-486E-B017-6DEF59AB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32A-2E3A-46AA-8F6F-C4383B32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51E69-38CE-4DD7-A646-657C0DD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4CC49-974B-4A0D-996B-583F20F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02279841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6C1AF-2C57-4785-9916-44A48C0F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FB457-61C7-4382-A7E1-6CF11C4B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D643-3A1B-4D95-884B-3662F087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1976A-3B1D-4CF6-AD92-C78B11BD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3A555-F11D-495B-AABE-E0F6321C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67067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E726B-DDFD-4D47-A046-08208A8B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087D5-8AD5-492B-8580-5E183DF63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E6405-1AD5-47E4-8714-B3F839A1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B6B3D-7AD1-48C5-9567-248F61DE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054BC-4580-4DE2-A454-29BAA600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9CF1D7-E050-4160-ADE7-04C11D88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365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C1D2C-AEDA-49A1-832D-16A3AFDE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42560-3ABF-4D60-8F85-B524689C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8C06D5-FD2B-4042-AA00-6BC3D13B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E1D4C-4F87-4C9D-B478-0F200182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9DE24-9D9A-41B0-8134-9228B7623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043FD1-96A2-441C-AE60-F17FCE9E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CC6D99-0D3B-4F74-BF18-C27E4951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0694-385F-40E2-9665-EC456968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748344998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7CB3C-BF0D-4FF2-A0E3-EEEDDABB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3BCAE-4E04-4230-8B9A-F65E8731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94DF8-3A7F-485C-AAD8-19070188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328B7-A0DA-477A-80C2-1969779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186389708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CF3C6-2F14-45E8-80D8-797124CE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318A92-1E95-43B6-B9A4-47DCF5BD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20111-0010-43E6-B95A-F26E9EF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40631807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595A6-3BC9-402E-8D89-E6E6DF10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DEE6A-D4EE-4C5F-97A8-EB55C2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9E5DF-3CE8-4444-8FB5-26D34B92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978D0-EBF4-4271-A095-66445D6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5B921-E049-4605-9571-74A0571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E16B1-9A6F-4CEB-A244-42FACFF9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952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C2E43-19F8-478B-BEED-9F45B02A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692A1-0398-452D-ADD7-A0EFCFB1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D9909-6C3B-4A95-B539-9C9FDB0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27967-C35F-4D41-9106-137DDA6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EFCB0-8B75-4D8D-BED4-80F3237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C9E94-43AC-49B0-A82E-5A1BC25D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21666F-5B22-4819-B4AA-CED77FA9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948C9-B728-4D08-86AD-D99CBD12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E634E-FDC7-49E7-8F75-982C444F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23B578-1358-4E90-98E3-A069ACB8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AEAAA-5006-434A-8521-2DC47B73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739138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E3F7A-6A48-4C41-B9B2-FB8EFAEB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2E0649-1C55-49BF-9369-E5DAA48E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27168-3BA0-46F3-8A08-CDB143C4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4BC3-72BF-425B-BF3E-1F27854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59A68-9040-4736-AA23-3ADF513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654642865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72A94D-B682-4869-B33F-CCD3C97AD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4291E-96B3-4994-83E5-E60465A5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FCE1-F90B-4EF2-9BD4-D675E6B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BD489-8E94-442D-A2A5-7365234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B4092-ECA4-4800-8C59-498DCFC9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152040653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2000" baseline="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8964702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2022. 4. 26.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873926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2022. 4. 26.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3529513213"/>
      </p:ext>
    </p:extLst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latinLnBrk="1"/>
            <a:fld id="{757B281C-5159-4971-8228-52B9A72E9ED2}" type="datetimeFigureOut">
              <a:pPr latinLnBrk="1"/>
              <a:t>2022. 4. 26.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358989060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5D92D-4754-40D3-967E-6AEB92CC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9F1C66-7902-46ED-A6D7-210C4CB2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BF56E-5AAF-4818-B1A5-B05A50D6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F3FF1-46D2-41E0-A08B-C3473368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B0F7F-3673-470D-945A-9707A50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066163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DD02-1D88-42C3-8630-FBC7E99C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5C9AD-0801-4F9B-94DB-17A087FD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029C4-8D5F-44A0-80CB-7AA51838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4D54B-0CB3-4E84-AD8B-6770ADAA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D3946-5655-4226-9C79-3AC94E24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044326734"/>
      </p:ext>
    </p:extLst>
  </p:cSld>
  <p:clrMapOvr>
    <a:masterClrMapping/>
  </p:clrMapOvr>
  <p:transition spd="slow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C32A6-E6FD-4CF1-B985-C5BA9C8F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7771E-2EB6-43C3-B1E5-5332EAD8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BA27B-C03B-4A7F-B6E9-0D4C135B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1538C-CABF-490D-AE5E-F0278310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FD604-96AD-4018-897D-208D8FFC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8311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88AE1-7BA5-4372-A55E-282DDC4B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624E5-246E-44F3-933A-D2EFE6B0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AF019-6E5A-47C3-80E4-03AC3F98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4B1B-E34E-47E2-8937-C7609876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F70E-079E-440A-B7CA-2056B20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7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A1A33-7D23-491A-8D89-ECB721A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401D5-9515-4426-9537-27F2B7709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A7411-49E4-48FE-A8B3-E876780E8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80990-E79B-42B5-91F8-A03AA281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2411C-A79B-43A0-B6E5-FB2062DA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C6513-FE2F-4EAB-B8F6-A2688AAE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319275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8543-7A81-4A5F-9142-CA44686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2F0EB-0ED6-42A0-A8F1-C03F4860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23772-4046-433A-A97F-8AE25C90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0CE82-946E-489B-B2AE-57A802EA6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ABDBC8-D293-46C6-9042-BF611711F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641CE-FC28-4D0D-B83E-44A1BF44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4CA4A-694E-4DE4-96E9-5F47ECC1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2BC2DE-93D1-4763-81FD-4AF9179C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26277942"/>
      </p:ext>
    </p:extLst>
  </p:cSld>
  <p:clrMapOvr>
    <a:masterClrMapping/>
  </p:clrMapOvr>
  <p:transition spd="slow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7BE48-AA74-42F1-81F6-514E01CF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AF27F8-4643-4131-B143-7EA79520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808246-37F6-4D94-8B19-7D8E3241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F1FB72-5E5A-429A-903B-1B44290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511511892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92CA18-D2C4-4FE3-B43B-F77A8351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9879B-7EA3-4169-84C7-19298A4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31887-F1AD-4AB0-A0F3-DA961ABD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63764331"/>
      </p:ext>
    </p:extLst>
  </p:cSld>
  <p:clrMapOvr>
    <a:masterClrMapping/>
  </p:clrMapOvr>
  <p:transition spd="slow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85328-470B-47ED-BFF4-3418A6EE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7A026-67CB-46D6-9FEE-DD760D7A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8D744-9276-416C-9623-F6E13DE1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1D2E7-4001-49E9-8A8B-20689076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D6155-81E9-4DB6-AA29-A512ADF3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C8B16-307C-48D8-93F9-FF2CF08A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531756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71F4E-3C1F-44E5-B96C-9DD88D2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CFFBB-F721-41BA-B79D-78179F417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18529-C208-4CC9-B12C-7A63B25D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84C0E-2926-4A9C-A2A6-7744B46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8737C-93A2-4CA2-9A87-A74A9200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10889-2B6D-4145-B72D-95944BB4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26812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D9DD2-7B6E-4C0B-9761-73BDCE39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25B10-5078-4D4C-9FF4-D234DC98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82337-0642-4093-B668-5F28ED34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5EB25-CD33-4345-8FCA-2BD30B3E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0249F-3180-4A42-A1CD-C3C636D7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826530459"/>
      </p:ext>
    </p:extLst>
  </p:cSld>
  <p:clrMapOvr>
    <a:masterClrMapping/>
  </p:clrMapOvr>
  <p:transition spd="slow">
    <p:wipe dir="d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478448-92C2-4ADC-97D3-CF732E61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0CAED-CCCE-45A0-A963-055BB11A4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13948-455D-4543-8D10-39E85857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C524B-0090-4B7E-99EB-7E5BF9F8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12A4E-4AEF-4642-B5FD-AC93B4A2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189805554"/>
      </p:ext>
    </p:extLst>
  </p:cSld>
  <p:clrMapOvr>
    <a:masterClrMapping/>
  </p:clrMapOvr>
  <p:transition spd="slow">
    <p:wipe dir="d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4400" y="2286001"/>
            <a:ext cx="8240299" cy="1470025"/>
          </a:xfrm>
        </p:spPr>
        <p:txBody>
          <a:bodyPr anchor="t"/>
          <a:lstStyle>
            <a:lvl1pPr algn="r" eaLnBrk="1" latinLnBrk="0" hangingPunct="1">
              <a:defRPr kumimoji="0" lang="ko-K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0" y="4038600"/>
            <a:ext cx="6363371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ko-K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ko-KR" altLang="en-US"/>
              <a:t>마스터 부제목 스타일 편집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4962157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105400"/>
            <a:ext cx="24384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2000" baseline="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14877892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684632" y="-4705653"/>
            <a:ext cx="2819400" cy="1223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3048000"/>
            <a:ext cx="5791200" cy="1362075"/>
          </a:xfrm>
        </p:spPr>
        <p:txBody>
          <a:bodyPr anchor="b" anchorCtr="0"/>
          <a:lstStyle>
            <a:lvl1pPr algn="l" eaLnBrk="1" latinLnBrk="0" hangingPunct="1">
              <a:defRPr kumimoji="0" lang="ko-K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2022. 4. 26.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9042400" y="5334000"/>
            <a:ext cx="2844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ko-KR" sz="1800"/>
            </a:lvl1pPr>
          </a:lstStyle>
          <a:p>
            <a:r>
              <a:rPr kumimoji="0" lang="ko-KR"/>
              <a:t>회사 로고</a:t>
            </a:r>
          </a:p>
        </p:txBody>
      </p:sp>
    </p:spTree>
    <p:extLst>
      <p:ext uri="{BB962C8B-B14F-4D97-AF65-F5344CB8AC3E}">
        <p14:creationId xmlns:p14="http://schemas.microsoft.com/office/powerpoint/2010/main" val="21514088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6D615-0E3A-4B3A-AF87-492D8925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929B-A519-4A66-AD82-B8C9465F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00BE0-40EA-4EFC-A980-F012D3B1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CB901-E775-4E2A-AD01-42C3E76B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3D926-FC13-4AA0-AA34-EF843F54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FBA55-842A-4875-945D-5BF644EB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70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6000" y="269632"/>
            <a:ext cx="10769600" cy="1143000"/>
          </a:xfrm>
        </p:spPr>
        <p:txBody>
          <a:bodyPr anchor="ctr" anchorCtr="0"/>
          <a:lstStyle>
            <a:lvl1pPr algn="l" eaLnBrk="1" latinLnBrk="0" hangingPunct="1">
              <a:defRPr kumimoji="0" lang="ko-KR"/>
            </a:lvl1pPr>
          </a:lstStyle>
          <a:p>
            <a:r>
              <a:rPr kumimoji="0" lang="ko-KR"/>
              <a:t>마스터 텍스트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596413"/>
            <a:ext cx="10769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3200">
                <a:latin typeface="+mn-lt"/>
              </a:defRPr>
            </a:lvl1pPr>
            <a:lvl2pPr eaLnBrk="1" latinLnBrk="0" hangingPunct="1">
              <a:defRPr kumimoji="0" lang="ko-KR" sz="2800">
                <a:latin typeface="+mn-lt"/>
              </a:defRPr>
            </a:lvl2pPr>
            <a:lvl3pPr eaLnBrk="1" latinLnBrk="0" hangingPunct="1">
              <a:defRPr kumimoji="0" lang="ko-KR" sz="2400">
                <a:latin typeface="+mn-lt"/>
              </a:defRPr>
            </a:lvl3pPr>
            <a:lvl4pPr eaLnBrk="1" latinLnBrk="0" hangingPunct="1">
              <a:defRPr kumimoji="0" lang="ko-KR" sz="2400">
                <a:latin typeface="+mn-lt"/>
              </a:defRPr>
            </a:lvl4pPr>
            <a:lvl5pPr eaLnBrk="1" latinLnBrk="0" hangingPunct="1">
              <a:defRPr kumimoji="0" lang="ko-KR" sz="2400">
                <a:latin typeface="+mn-lt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757B281C-5159-4971-8228-52B9A72E9ED2}" type="datetimeFigureOut">
              <a:pPr latinLnBrk="1"/>
              <a:t>2022. 4. 26.</a:t>
            </a:fld>
            <a:endParaRPr kumimoji="0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2468351402"/>
      </p:ext>
    </p:extLst>
  </p:cSld>
  <p:clrMapOvr>
    <a:masterClrMapping/>
  </p:clrMapOvr>
  <p:transition spd="slow">
    <p:wipe dir="d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8" y="0"/>
            <a:ext cx="12133943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356351"/>
            <a:ext cx="2844800" cy="365125"/>
          </a:xfrm>
        </p:spPr>
        <p:txBody>
          <a:bodyPr/>
          <a:lstStyle/>
          <a:p>
            <a:pPr latinLnBrk="1"/>
            <a:fld id="{757B281C-5159-4971-8228-52B9A72E9ED2}" type="datetimeFigureOut">
              <a:pPr latinLnBrk="1"/>
              <a:t>2022. 4. 26.</a:t>
            </a:fld>
            <a:endParaRPr kumimoji="0" 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356351"/>
            <a:ext cx="3860800" cy="365125"/>
          </a:xfrm>
        </p:spPr>
        <p:txBody>
          <a:bodyPr/>
          <a:lstStyle/>
          <a:p>
            <a:endParaRPr kumimoji="0" 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0800" y="6356351"/>
            <a:ext cx="2844800" cy="365125"/>
          </a:xfrm>
        </p:spPr>
        <p:txBody>
          <a:bodyPr/>
          <a:lstStyle/>
          <a:p>
            <a:fld id="{33D6E5A2-EC83-451F-A719-9AC1370DD5CF}" type="slidenum">
              <a:pPr latinLnBrk="1"/>
              <a:t>‹#›</a:t>
            </a:fld>
            <a:endParaRPr kumimoji="0" lang="ko-KR"/>
          </a:p>
        </p:txBody>
      </p:sp>
    </p:spTree>
    <p:extLst>
      <p:ext uri="{BB962C8B-B14F-4D97-AF65-F5344CB8AC3E}">
        <p14:creationId xmlns:p14="http://schemas.microsoft.com/office/powerpoint/2010/main" val="10328623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26DCE-1080-4682-8D8E-E44DD564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914C0-05A7-48E0-AA8D-E11999CF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C20D4-6BB8-47A8-9863-94218F838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F35428-EC3E-4A26-8802-A47C108EB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C5663-BF5C-43EB-94BB-3FCF1BB9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6ECB4-344C-476A-AD16-D6D7DAF5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54545-61E5-4342-A94A-E5A1ACE4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2D9A77-8BD1-463A-AEE7-90CA27A1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2730-538D-4743-932F-4FDCD2D7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31760-96AE-4747-B7E4-B63E018C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8EB479-3698-4AD9-A924-C7A9D8E5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C3617A-8C99-4E5E-9F5C-4022C1F3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916CF-B0C0-4FC4-A714-D1972291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61249-2E13-47ED-B1D8-AEEC6042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DFEE8-8395-4513-A1D6-E5C66E4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59C0-0991-4474-8F39-7D1C0B97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F2B44-A0DB-48DD-BD09-1626DA0E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D41A5-9AFF-4B78-8C0B-E3C1FEF5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237E5-55AB-43A1-AD41-06768EFD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49043-E4B0-48F6-92AC-997D2FED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84D37-9FF6-4529-BFA5-B2E4F40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C641-7757-4408-8A72-D08FA528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5A6937-51DF-440B-B444-8C06A3909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F59A2-F150-4FD4-B20B-D8762AACF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77CFB-0BB0-4DDB-BC49-7E330000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23ED6-E780-4247-818A-9504A6BE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342A8-CF9E-4026-BE00-99BD011B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F5BFC0-147B-454B-8E5D-4FFCEE98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3D3AE-A314-42C6-BDD8-49EF9565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ECD87-43EB-48AA-BADD-54821CA9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4/26/22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16501-74ED-4CD1-BF5E-FBCE9A0A5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443B-A64D-4CF4-9D97-70AB4DFC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DEFF9-0256-46D6-9283-0EE13040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88433-1CD5-4499-AFB8-7E4CD394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6BF4F-651B-4AC7-9595-5441F752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07CF-C1BB-4B66-9D7B-604E0B9F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0BA74-DC3B-41D0-B68D-E8FE500C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92614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transition spd="slow">
    <p:wipe dir="d"/>
  </p:transition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A0A922-A971-4F8A-9EAA-9FD6C2C3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AF1D4-3EF9-4C7C-AE4E-56E9AFF6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8CC8E-431B-42FB-B234-0123BDD25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fld id="{757B281C-5159-4971-8228-52B9A72E9ED2}" type="datetimeFigureOut">
              <a:rPr lang="ko-KR" altLang="en-US" smtClean="0"/>
              <a:pPr latinLnBrk="1"/>
              <a:t>2022. 4. 26.</a:t>
            </a:fld>
            <a:endParaRPr kumimoji="0" 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034FF-A9DD-4C33-9561-973CE0F7A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F3789-F148-40AC-BD96-91CAC6144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altLang="ko-KR" smtClean="0"/>
              <a:pPr latinLnBrk="1"/>
              <a:t>‹#›</a:t>
            </a:fld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5967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</p:sldLayoutIdLst>
  <p:transition spd="slow">
    <p:wipe dir="d"/>
  </p:transition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C%8C%EB%A6%AC%EC%97%84_%EA%B3%A0%EC%85%8B" TargetMode="Externa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BCD611-C570-47E9-A715-F5EFE13F4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Chapter 5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ko-KR" altLang="en-US" sz="3600" dirty="0">
                <a:solidFill>
                  <a:srgbClr val="FFFFFF"/>
                </a:solidFill>
              </a:rPr>
              <a:t>표본분포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1FD42-3FA3-4BD1-8704-ADB9751A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000" dirty="0">
                <a:solidFill>
                  <a:srgbClr val="FFFFFF"/>
                </a:solidFill>
              </a:rPr>
              <a:t>선우하식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l"/>
            <a:r>
              <a:rPr lang="ko-KR" altLang="en-US" sz="2000" dirty="0">
                <a:solidFill>
                  <a:srgbClr val="FFFFFF"/>
                </a:solidFill>
              </a:rPr>
              <a:t>컴퓨터공학과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algn="l"/>
            <a:r>
              <a:rPr lang="en-US" altLang="ko-KR" sz="2000" dirty="0">
                <a:solidFill>
                  <a:srgbClr val="FFFFFF"/>
                </a:solidFill>
              </a:rPr>
              <a:t>sunwoo@kku.ac.kr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일정표의 페이지">
            <a:extLst>
              <a:ext uri="{FF2B5EF4-FFF2-40B4-BE49-F238E27FC236}">
                <a16:creationId xmlns:a16="http://schemas.microsoft.com/office/drawing/2014/main" id="{EF7223AA-2CF7-4D3C-E500-0850047A3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0" r="19122" b="-2"/>
          <a:stretch/>
        </p:blipFill>
        <p:spPr>
          <a:xfrm>
            <a:off x="7305853" y="2108877"/>
            <a:ext cx="2966575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6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8FB3-F4D6-4212-8674-2000E19C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표본평균의 확률분포 구하기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5CFDA-E097-4BEF-B6B6-A3741696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표본의 크기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A1B9D9-2915-4B3E-80B1-99151A673D1B}"/>
              </a:ext>
            </a:extLst>
          </p:cNvPr>
          <p:cNvGrpSpPr/>
          <p:nvPr/>
        </p:nvGrpSpPr>
        <p:grpSpPr>
          <a:xfrm>
            <a:off x="1490133" y="2659904"/>
            <a:ext cx="9133361" cy="3063563"/>
            <a:chOff x="1490133" y="2659904"/>
            <a:chExt cx="9133361" cy="306356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F601275-3839-4650-87C3-CFE8D3AA6B76}"/>
                </a:ext>
              </a:extLst>
            </p:cNvPr>
            <p:cNvGrpSpPr/>
            <p:nvPr/>
          </p:nvGrpSpPr>
          <p:grpSpPr>
            <a:xfrm>
              <a:off x="1490133" y="2659904"/>
              <a:ext cx="3911600" cy="3063563"/>
              <a:chOff x="1490133" y="2659904"/>
              <a:chExt cx="3911600" cy="306356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2DBFB09-9840-4C02-B729-CE6BADF89954}"/>
                  </a:ext>
                </a:extLst>
              </p:cNvPr>
              <p:cNvSpPr/>
              <p:nvPr/>
            </p:nvSpPr>
            <p:spPr>
              <a:xfrm>
                <a:off x="1490133" y="3031067"/>
                <a:ext cx="3911600" cy="2692400"/>
              </a:xfrm>
              <a:prstGeom prst="ellipse">
                <a:avLst/>
              </a:prstGeom>
              <a:solidFill>
                <a:schemeClr val="accent1">
                  <a:alpha val="68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9EEA1-2198-47E6-9FDB-55C5A80BFCBB}"/>
                  </a:ext>
                </a:extLst>
              </p:cNvPr>
              <p:cNvSpPr txBox="1"/>
              <p:nvPr/>
            </p:nvSpPr>
            <p:spPr>
              <a:xfrm>
                <a:off x="2421465" y="2659904"/>
                <a:ext cx="1798595" cy="685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/>
                  <a:t>모집단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783049-C991-47D8-BD4F-8FCE8B047ED6}"/>
                  </a:ext>
                </a:extLst>
              </p:cNvPr>
              <p:cNvSpPr txBox="1"/>
              <p:nvPr/>
            </p:nvSpPr>
            <p:spPr>
              <a:xfrm>
                <a:off x="2020562" y="3595580"/>
                <a:ext cx="908906" cy="6857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CA8533-0386-4ACF-AAE8-0E8A09E55571}"/>
                  </a:ext>
                </a:extLst>
              </p:cNvPr>
              <p:cNvSpPr txBox="1"/>
              <p:nvPr/>
            </p:nvSpPr>
            <p:spPr>
              <a:xfrm>
                <a:off x="2225023" y="4502992"/>
                <a:ext cx="908906" cy="6857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35324C-A8C0-4F63-A8C5-45FDBABF1306}"/>
                  </a:ext>
                </a:extLst>
              </p:cNvPr>
              <p:cNvSpPr txBox="1"/>
              <p:nvPr/>
            </p:nvSpPr>
            <p:spPr>
              <a:xfrm>
                <a:off x="3459895" y="4565324"/>
                <a:ext cx="908906" cy="6857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302A2B-9A37-4D8D-8CF5-C4AD13129232}"/>
                  </a:ext>
                </a:extLst>
              </p:cNvPr>
              <p:cNvSpPr txBox="1"/>
              <p:nvPr/>
            </p:nvSpPr>
            <p:spPr>
              <a:xfrm>
                <a:off x="3863547" y="3691468"/>
                <a:ext cx="908906" cy="6857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sp>
          <p:nvSpPr>
            <p:cNvPr id="10" name="화살표: 톱니 모양의 오른쪽 9">
              <a:extLst>
                <a:ext uri="{FF2B5EF4-FFF2-40B4-BE49-F238E27FC236}">
                  <a16:creationId xmlns:a16="http://schemas.microsoft.com/office/drawing/2014/main" id="{4F9306D3-76E6-47D4-9D40-E9CF20A4BD24}"/>
                </a:ext>
              </a:extLst>
            </p:cNvPr>
            <p:cNvSpPr/>
            <p:nvPr/>
          </p:nvSpPr>
          <p:spPr>
            <a:xfrm>
              <a:off x="5922721" y="4034367"/>
              <a:ext cx="2089892" cy="592776"/>
            </a:xfrm>
            <a:prstGeom prst="notched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86A9F35-7C37-45B7-9C96-8EF2C3C95114}"/>
                </a:ext>
              </a:extLst>
            </p:cNvPr>
            <p:cNvGrpSpPr/>
            <p:nvPr/>
          </p:nvGrpSpPr>
          <p:grpSpPr>
            <a:xfrm>
              <a:off x="8533602" y="2909781"/>
              <a:ext cx="2089892" cy="2470887"/>
              <a:chOff x="8533602" y="2909781"/>
              <a:chExt cx="2089892" cy="2470887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C8C219A-3E2F-489F-9276-DA4F6C4F31C2}"/>
                  </a:ext>
                </a:extLst>
              </p:cNvPr>
              <p:cNvSpPr/>
              <p:nvPr/>
            </p:nvSpPr>
            <p:spPr>
              <a:xfrm>
                <a:off x="8533602" y="3182089"/>
                <a:ext cx="2089892" cy="2198579"/>
              </a:xfrm>
              <a:prstGeom prst="ellipse">
                <a:avLst/>
              </a:prstGeom>
              <a:solidFill>
                <a:srgbClr val="00B0F0">
                  <a:alpha val="6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78434-91F7-4791-8452-2B0B7FF0B63F}"/>
                  </a:ext>
                </a:extLst>
              </p:cNvPr>
              <p:cNvSpPr txBox="1"/>
              <p:nvPr/>
            </p:nvSpPr>
            <p:spPr>
              <a:xfrm>
                <a:off x="8903273" y="2909781"/>
                <a:ext cx="1268166" cy="685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dirty="0"/>
                  <a:t>표본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7438CEA-1301-447D-B65C-E0D9E1DD0751}"/>
                      </a:ext>
                    </a:extLst>
                  </p:cNvPr>
                  <p:cNvSpPr txBox="1"/>
                  <p:nvPr/>
                </p:nvSpPr>
                <p:spPr>
                  <a:xfrm>
                    <a:off x="8903273" y="4072413"/>
                    <a:ext cx="680994" cy="6857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7438CEA-1301-447D-B65C-E0D9E1DD0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3273" y="4072413"/>
                    <a:ext cx="680994" cy="6857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154F421-A3E7-41BE-9F2E-A3221733CE93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941" y="4145169"/>
                    <a:ext cx="680994" cy="6857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154F421-A3E7-41BE-9F2E-A3221733C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0941" y="4145169"/>
                    <a:ext cx="680994" cy="6857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775582-94F3-460B-ADB3-EBBA96FF3EA2}"/>
                  </a:ext>
                </a:extLst>
              </p:cNvPr>
              <p:cNvSpPr txBox="1"/>
              <p:nvPr/>
            </p:nvSpPr>
            <p:spPr>
              <a:xfrm>
                <a:off x="2225023" y="5917474"/>
                <a:ext cx="2547430" cy="616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775582-94F3-460B-ADB3-EBBA96FF3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23" y="5917474"/>
                <a:ext cx="2547430" cy="616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4EF320-B776-4892-AE8E-E28FECC8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표본평균의 빈도</a:t>
            </a:r>
            <a:r>
              <a:rPr lang="en-US" altLang="ko-KR" sz="66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B32007E-F6D1-4564-8C8A-FD167817C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79160"/>
              </p:ext>
            </p:extLst>
          </p:nvPr>
        </p:nvGraphicFramePr>
        <p:xfrm>
          <a:off x="3683001" y="2803103"/>
          <a:ext cx="4825998" cy="2840355"/>
        </p:xfrm>
        <a:graphic>
          <a:graphicData uri="http://schemas.openxmlformats.org/drawingml/2006/table">
            <a:tbl>
              <a:tblPr firstRow="1" bandRow="1"/>
              <a:tblGrid>
                <a:gridCol w="1649730">
                  <a:extLst>
                    <a:ext uri="{9D8B030D-6E8A-4147-A177-3AD203B41FA5}">
                      <a16:colId xmlns:a16="http://schemas.microsoft.com/office/drawing/2014/main" val="2094551361"/>
                    </a:ext>
                  </a:extLst>
                </a:gridCol>
                <a:gridCol w="794067">
                  <a:extLst>
                    <a:ext uri="{9D8B030D-6E8A-4147-A177-3AD203B41FA5}">
                      <a16:colId xmlns:a16="http://schemas.microsoft.com/office/drawing/2014/main" val="1634750390"/>
                    </a:ext>
                  </a:extLst>
                </a:gridCol>
                <a:gridCol w="794067">
                  <a:extLst>
                    <a:ext uri="{9D8B030D-6E8A-4147-A177-3AD203B41FA5}">
                      <a16:colId xmlns:a16="http://schemas.microsoft.com/office/drawing/2014/main" val="2512732951"/>
                    </a:ext>
                  </a:extLst>
                </a:gridCol>
                <a:gridCol w="794067">
                  <a:extLst>
                    <a:ext uri="{9D8B030D-6E8A-4147-A177-3AD203B41FA5}">
                      <a16:colId xmlns:a16="http://schemas.microsoft.com/office/drawing/2014/main" val="3211011562"/>
                    </a:ext>
                  </a:extLst>
                </a:gridCol>
                <a:gridCol w="794067">
                  <a:extLst>
                    <a:ext uri="{9D8B030D-6E8A-4147-A177-3AD203B41FA5}">
                      <a16:colId xmlns:a16="http://schemas.microsoft.com/office/drawing/2014/main" val="1281827184"/>
                    </a:ext>
                  </a:extLst>
                </a:gridCol>
              </a:tblGrid>
              <a:tr h="56807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X1   X2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4570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2.5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037190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2.5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420228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2.5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3.5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474643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2.5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3.5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endParaRPr lang="en-US" altLang="ko-K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0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9076C5-196E-409E-8E2E-27AB9654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600" dirty="0">
                <a:solidFill>
                  <a:srgbClr val="FFFFFF"/>
                </a:solidFill>
              </a:rPr>
              <a:t>표본평균의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C842153F-29EB-4285-AD1B-2922A43584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1672625"/>
                  </p:ext>
                </p:extLst>
              </p:nvPr>
            </p:nvGraphicFramePr>
            <p:xfrm>
              <a:off x="838199" y="2770461"/>
              <a:ext cx="10515601" cy="2300719"/>
            </p:xfrm>
            <a:graphic>
              <a:graphicData uri="http://schemas.openxmlformats.org/drawingml/2006/table">
                <a:tbl>
                  <a:tblPr/>
                  <a:tblGrid>
                    <a:gridCol w="1563255">
                      <a:extLst>
                        <a:ext uri="{9D8B030D-6E8A-4147-A177-3AD203B41FA5}">
                          <a16:colId xmlns:a16="http://schemas.microsoft.com/office/drawing/2014/main" val="766619406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2321200187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1711211465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1248251930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1371543539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3243801290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4274927177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591367951"/>
                        </a:ext>
                      </a:extLst>
                    </a:gridCol>
                    <a:gridCol w="791109">
                      <a:extLst>
                        <a:ext uri="{9D8B030D-6E8A-4147-A177-3AD203B41FA5}">
                          <a16:colId xmlns:a16="http://schemas.microsoft.com/office/drawing/2014/main" val="692429395"/>
                        </a:ext>
                      </a:extLst>
                    </a:gridCol>
                  </a:tblGrid>
                  <a:tr h="607962"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1.5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2.5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3.5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4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계</a:t>
                          </a:r>
                          <a:endParaRPr lang="ko-KR" altLang="en-US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45169"/>
                      </a:ext>
                    </a:extLst>
                  </a:tr>
                  <a:tr h="607962"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count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4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16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6166774"/>
                      </a:ext>
                    </a:extLst>
                  </a:tr>
                  <a:tr h="1084795"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1/16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4/16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2754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C842153F-29EB-4285-AD1B-2922A43584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1672625"/>
                  </p:ext>
                </p:extLst>
              </p:nvPr>
            </p:nvGraphicFramePr>
            <p:xfrm>
              <a:off x="838199" y="2770461"/>
              <a:ext cx="10515601" cy="2300719"/>
            </p:xfrm>
            <a:graphic>
              <a:graphicData uri="http://schemas.openxmlformats.org/drawingml/2006/table">
                <a:tbl>
                  <a:tblPr/>
                  <a:tblGrid>
                    <a:gridCol w="1563255">
                      <a:extLst>
                        <a:ext uri="{9D8B030D-6E8A-4147-A177-3AD203B41FA5}">
                          <a16:colId xmlns:a16="http://schemas.microsoft.com/office/drawing/2014/main" val="766619406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2321200187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1711211465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1248251930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1371543539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3243801290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4274927177"/>
                        </a:ext>
                      </a:extLst>
                    </a:gridCol>
                    <a:gridCol w="1165891">
                      <a:extLst>
                        <a:ext uri="{9D8B030D-6E8A-4147-A177-3AD203B41FA5}">
                          <a16:colId xmlns:a16="http://schemas.microsoft.com/office/drawing/2014/main" val="591367951"/>
                        </a:ext>
                      </a:extLst>
                    </a:gridCol>
                    <a:gridCol w="791109">
                      <a:extLst>
                        <a:ext uri="{9D8B030D-6E8A-4147-A177-3AD203B41FA5}">
                          <a16:colId xmlns:a16="http://schemas.microsoft.com/office/drawing/2014/main" val="692429395"/>
                        </a:ext>
                      </a:extLst>
                    </a:gridCol>
                  </a:tblGrid>
                  <a:tr h="6079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9" t="-1000" r="-571984" b="-27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1.5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2.5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3.5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4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ko-KR" alt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계</a:t>
                          </a:r>
                          <a:endParaRPr lang="ko-KR" altLang="en-US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45169"/>
                      </a:ext>
                    </a:extLst>
                  </a:tr>
                  <a:tr h="607962"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count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4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16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6166774"/>
                      </a:ext>
                    </a:extLst>
                  </a:tr>
                  <a:tr h="108479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9" t="-112921" r="-571984" b="-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1/16</a:t>
                          </a:r>
                          <a:endParaRPr lang="en-US" altLang="ko-KR" sz="24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4/16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3/16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2/16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1/16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</a:rPr>
                            <a:t>1</a:t>
                          </a:r>
                          <a:endParaRPr lang="en-US" altLang="ko-KR" sz="24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27093" marR="27093" marT="27093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02754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948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DE4170-6CEB-4281-8680-2C55D8F7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표본평균의 기댓값 및 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D44336-3387-4634-A1EA-D561803DA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=1×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+1.5×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+⋯+4×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altLang="ko-KR" sz="2000" b="1"/>
              </a:p>
              <a:p>
                <a:endParaRPr lang="en-US" altLang="ko-KR" sz="2000"/>
              </a:p>
              <a:p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ko-KR" altLang="en-US" sz="2000" b="1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D44336-3387-4634-A1EA-D561803DA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17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E83B04-41AE-4C32-8B23-880D9F78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정리</a:t>
            </a:r>
            <a:r>
              <a:rPr lang="en-US" altLang="ko-KR" sz="4800" dirty="0"/>
              <a:t> 5-2 </a:t>
            </a:r>
            <a:r>
              <a:rPr lang="ko-KR" altLang="en-US" sz="4800" dirty="0"/>
              <a:t>유한 모집단 </a:t>
            </a:r>
            <a:r>
              <a:rPr lang="en-US" altLang="ko-KR" sz="4800" dirty="0"/>
              <a:t>- </a:t>
            </a:r>
            <a:r>
              <a:rPr lang="ko-KR" altLang="en-US" sz="4800" dirty="0"/>
              <a:t>비복원추출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0515EF-8D69-47CC-A2AE-980545E5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ko-KR" altLang="en-US" sz="2400" dirty="0"/>
                  <a:t>모평균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/>
                  <a:t>, </a:t>
                </a:r>
                <a:r>
                  <a:rPr lang="ko-KR" altLang="en-US" sz="2400" dirty="0" err="1"/>
                  <a:t>모분산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/>
                  <a:t>이고 크기가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인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모집단에서 크기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400" dirty="0"/>
                  <a:t>인 표본을 복원추출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400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ko-KR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: </a:t>
                </a:r>
                <a:r>
                  <a:rPr lang="ko-KR" altLang="en-US" sz="2400" dirty="0"/>
                  <a:t>유한 모집단 수정계수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0515EF-8D69-47CC-A2AE-980545E5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  <a:blipFill>
                <a:blip r:embed="rId2"/>
                <a:stretch>
                  <a:fillRect l="-920" t="-3314" r="-245" b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74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F380EC-1187-424E-A220-6AEAEEE5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정리</a:t>
            </a:r>
            <a:r>
              <a:rPr lang="en-US" altLang="ko-KR" sz="4800"/>
              <a:t> 5-3 </a:t>
            </a:r>
            <a:r>
              <a:rPr lang="ko-KR" altLang="en-US" sz="4800"/>
              <a:t>무한모집단 </a:t>
            </a:r>
            <a:r>
              <a:rPr lang="en-US" altLang="ko-KR" sz="4800"/>
              <a:t>- </a:t>
            </a:r>
            <a:r>
              <a:rPr lang="ko-KR" altLang="en-US" sz="4800"/>
              <a:t>비복원추출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DCB40B-65EF-4CF9-852F-9A0511174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400" dirty="0"/>
                  <a:t>유한 모집단에서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sz="2400" dirty="0"/>
                  <a:t>이면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ko-KR" altLang="en-US" sz="2400" dirty="0"/>
                  <a:t>이므로</a:t>
                </a:r>
                <a:br>
                  <a:rPr lang="en-US" altLang="ko-KR" sz="2400" dirty="0"/>
                </a:br>
                <a:br>
                  <a:rPr lang="en-US" altLang="ko-KR" sz="2400" dirty="0"/>
                </a:b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   →  </m:t>
                    </m:r>
                    <m:f>
                      <m:f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즉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무한모집단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모집단의 크기가 매우 크면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에서는 비복원추출이나 복원추출이나 같은 결과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DCB40B-65EF-4CF9-852F-9A0511174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  <a:blipFill>
                <a:blip r:embed="rId2"/>
                <a:stretch>
                  <a:fillRect l="-797" t="-9942" r="-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3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1EA57A-B06A-4A52-A1F9-0BAA2A3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정리 </a:t>
            </a:r>
            <a:r>
              <a:rPr lang="en-US" altLang="ko-KR" sz="4000">
                <a:solidFill>
                  <a:srgbClr val="FFFFFF"/>
                </a:solidFill>
              </a:rPr>
              <a:t>5-4 </a:t>
            </a:r>
            <a:r>
              <a:rPr lang="ko-KR" altLang="en-US" sz="4000">
                <a:solidFill>
                  <a:srgbClr val="FFFFFF"/>
                </a:solidFill>
              </a:rPr>
              <a:t>모집단이 정규분포를 따를 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E9AE7F-CED8-4183-8C39-D1D9FB596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pPr indent="-228600" defTabSz="914400" latinLnBrk="0"/>
                <a:r>
                  <a:rPr lang="ko-KR" altLang="en-US" sz="2400" dirty="0"/>
                  <a:t>모집단의 분포가 </a:t>
                </a:r>
                <a14:m>
                  <m:oMath xmlns:m="http://schemas.openxmlformats.org/officeDocument/2006/math"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일 때</a:t>
                </a:r>
                <a:endParaRPr lang="en-US" altLang="ko-KR" sz="2400" dirty="0"/>
              </a:p>
              <a:p>
                <a:pPr marL="0" indent="0" algn="ctr" defTabSz="914400" latinLnBrk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ko-KR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indent="-228600" defTabSz="914400" latinLnBrk="0"/>
                <a:endParaRPr lang="en-US" altLang="ko-KR" sz="2400" b="1" dirty="0"/>
              </a:p>
              <a:p>
                <a:pPr marL="0" indent="-228600" defTabSz="914400" latinLnBrk="0"/>
                <a:r>
                  <a:rPr lang="ko-KR" altLang="en-US" sz="2400" dirty="0"/>
                  <a:t>즉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표본평균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sz="2400" dirty="0"/>
                  <a:t>의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평균은 모평균과 같고</a:t>
                </a:r>
                <a:r>
                  <a:rPr lang="en-US" altLang="ko-KR" sz="2400" dirty="0"/>
                  <a:t>,</a:t>
                </a:r>
              </a:p>
              <a:p>
                <a:pPr marL="0" indent="-228600" defTabSz="914400" latinLnBrk="0"/>
                <a:r>
                  <a:rPr lang="ko-KR" altLang="en-US" sz="2400" dirty="0"/>
                  <a:t>분산은 모분산의 </a:t>
                </a:r>
                <a:r>
                  <a:rPr lang="en-US" altLang="ko-KR" sz="2400" dirty="0"/>
                  <a:t>1/n</a:t>
                </a:r>
                <a:r>
                  <a:rPr lang="ko-KR" altLang="en-US" sz="2400" dirty="0"/>
                  <a:t>과 같다</a:t>
                </a:r>
                <a:r>
                  <a:rPr lang="en-US" altLang="ko-KR" sz="2400" dirty="0"/>
                  <a:t>. 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E9AE7F-CED8-4183-8C39-D1D9FB596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7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ko-KR" alt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모집단의 분포와 표본평균의 분포의 비교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indent="-228600" defTabSz="914400" latinLnBrk="0"/>
                <a:r>
                  <a:rPr lang="ko-KR" altLang="en-US" sz="2200" dirty="0"/>
                  <a:t>모집단의 분포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(170, 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indent="-228600" defTabSz="914400" latinLnBrk="0"/>
                <a:endParaRPr lang="en-US" altLang="ko-KR" sz="2200" dirty="0"/>
              </a:p>
              <a:p>
                <a:pPr indent="-228600" defTabSz="914400" latinLnBrk="0"/>
                <a:endParaRPr lang="en-US" altLang="ko-KR" sz="2200" dirty="0"/>
              </a:p>
              <a:p>
                <a:pPr indent="-228600" defTabSz="914400" latinLnBrk="0"/>
                <a:r>
                  <a:rPr lang="ko-KR" altLang="en-US" sz="2200" dirty="0"/>
                  <a:t>표본의 크기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ko-KR" sz="2200" dirty="0"/>
              </a:p>
              <a:p>
                <a:pPr indent="-228600" defTabSz="914400" latinLnBrk="0"/>
                <a:r>
                  <a:rPr lang="ko-KR" altLang="en-US" sz="2200" dirty="0"/>
                  <a:t>표본평균의 분포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170, 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519" t="-2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91F8500-0822-41E4-9470-94FA5CB66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25" r="2" b="17327"/>
          <a:stretch/>
        </p:blipFill>
        <p:spPr>
          <a:xfrm>
            <a:off x="6099048" y="934315"/>
            <a:ext cx="5458968" cy="49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245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AC0C8B-E0FC-4B91-9AFD-2E8C175D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예제 </a:t>
            </a:r>
            <a:r>
              <a:rPr lang="en-US" altLang="ko-KR" sz="4000" dirty="0">
                <a:solidFill>
                  <a:srgbClr val="FFFFFF"/>
                </a:solidFill>
              </a:rPr>
              <a:t>5-4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6011BAF-7350-4C82-BF51-176390BB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전구의 수명 평균은 </a:t>
            </a:r>
            <a:r>
              <a:rPr lang="en-US" altLang="ko-KR" sz="2400" dirty="0"/>
              <a:t>800</a:t>
            </a:r>
            <a:r>
              <a:rPr lang="ko-KR" altLang="en-US" sz="2400" dirty="0"/>
              <a:t>시간</a:t>
            </a:r>
            <a:r>
              <a:rPr lang="en-US" altLang="ko-KR" sz="2400" dirty="0"/>
              <a:t>, </a:t>
            </a:r>
            <a:r>
              <a:rPr lang="ko-KR" altLang="en-US" sz="2400" dirty="0"/>
              <a:t>분산 </a:t>
            </a:r>
            <a:r>
              <a:rPr lang="en-US" altLang="ko-KR" sz="2400" dirty="0"/>
              <a:t>40^2 </a:t>
            </a:r>
            <a:r>
              <a:rPr lang="ko-KR" altLang="en-US" sz="2400" dirty="0"/>
              <a:t>시간인 정규분포</a:t>
            </a:r>
            <a:endParaRPr lang="en-US" altLang="ko-KR" sz="2400" dirty="0"/>
          </a:p>
          <a:p>
            <a:r>
              <a:rPr lang="en-US" altLang="ko-KR" sz="2400" dirty="0"/>
              <a:t>n=16</a:t>
            </a:r>
            <a:r>
              <a:rPr lang="ko-KR" altLang="en-US" sz="2400" dirty="0"/>
              <a:t>인 표본 추출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전구의 평균 수명이 </a:t>
            </a:r>
            <a:r>
              <a:rPr lang="en-US" altLang="ko-KR" sz="2400" dirty="0"/>
              <a:t>780</a:t>
            </a:r>
            <a:r>
              <a:rPr lang="ko-KR" altLang="en-US" sz="2400" dirty="0"/>
              <a:t>시간 미만일 확률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풀이</a:t>
            </a:r>
            <a:r>
              <a:rPr lang="en-US" altLang="ko-KR" sz="2400" dirty="0"/>
              <a:t>&gt;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3949643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433EE9-1684-4F15-B8EC-FE82539E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정리 </a:t>
            </a:r>
            <a:r>
              <a:rPr lang="en-US" altLang="ko-KR" sz="4000">
                <a:solidFill>
                  <a:srgbClr val="FFFFFF"/>
                </a:solidFill>
              </a:rPr>
              <a:t>5-4 </a:t>
            </a:r>
            <a:r>
              <a:rPr lang="ko-KR" altLang="en-US" sz="4000">
                <a:solidFill>
                  <a:srgbClr val="FFFFFF"/>
                </a:solidFill>
              </a:rPr>
              <a:t>중심극한정리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C487C2-9207-48F5-BE38-35002B8F8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400" dirty="0"/>
                  <a:t>모집단의 분포가 </a:t>
                </a:r>
                <a:r>
                  <a:rPr lang="ko-KR" altLang="en-US" sz="2400" b="1" dirty="0"/>
                  <a:t>정규분포가 아니더라도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모평균이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/>
                  <a:t>, </a:t>
                </a:r>
                <a:r>
                  <a:rPr lang="ko-KR" altLang="en-US" sz="2400" dirty="0" err="1"/>
                  <a:t>모표준편차가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400" dirty="0"/>
                  <a:t>라고 하자</a:t>
                </a:r>
                <a:r>
                  <a:rPr lang="en-US" altLang="ko-KR" sz="2400" dirty="0"/>
                  <a:t>. </a:t>
                </a:r>
                <a:r>
                  <a:rPr lang="ko-KR" altLang="en-US" sz="2400" b="1" dirty="0"/>
                  <a:t>표본의 크기가 매우 크면</a:t>
                </a:r>
                <a:endParaRPr lang="en-US" altLang="ko-KR" sz="2400" b="1" dirty="0"/>
              </a:p>
              <a:p>
                <a:pPr marL="0" indent="0" algn="ctr">
                  <a:buNone/>
                </a:pPr>
                <a:br>
                  <a:rPr lang="en-US" altLang="ko-KR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즉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표본평균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ko-KR" altLang="en-US" sz="2400" b="1" dirty="0"/>
                  <a:t>는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근사적으로 정규분포</a:t>
                </a:r>
                <a:r>
                  <a:rPr lang="ko-KR" altLang="en-US" sz="2400" dirty="0"/>
                  <a:t>를 따른다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2400" dirty="0"/>
                  <a:t>주의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평균은 모평균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400" dirty="0"/>
                  <a:t>와 같고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분산은 모분산의 </a:t>
                </a:r>
                <a:r>
                  <a:rPr lang="en-US" altLang="ko-KR" sz="2400" dirty="0"/>
                  <a:t>n</a:t>
                </a:r>
                <a:r>
                  <a:rPr lang="ko-KR" altLang="en-US" sz="2400" dirty="0"/>
                  <a:t>분의 </a:t>
                </a:r>
                <a:r>
                  <a:rPr lang="en-US" altLang="ko-KR" sz="2400" dirty="0"/>
                  <a:t>1, </a:t>
                </a:r>
                <a:r>
                  <a:rPr lang="ko-KR" altLang="en-US" sz="2400" dirty="0"/>
                  <a:t>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400" dirty="0"/>
                  <a:t> 된다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C487C2-9207-48F5-BE38-35002B8F8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942" t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929540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646" y="2353641"/>
            <a:ext cx="6812712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dirty="0">
                <a:solidFill>
                  <a:srgbClr val="080808"/>
                </a:solidFill>
              </a:rPr>
              <a:t>5</a:t>
            </a: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.1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용어</a:t>
            </a: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설명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7360E3-3A7E-4941-AACE-B4DCE390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71" y="2912936"/>
            <a:ext cx="6146800" cy="2986088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4F52CD-568C-4F2E-8646-AF5BC1457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436" y="2912936"/>
            <a:ext cx="3979863" cy="298608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DDC46-AF9A-422F-B18C-D8E65D80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solidFill>
                  <a:schemeClr val="bg1"/>
                </a:solidFill>
              </a:rPr>
              <a:t>중심극한정리 확인</a:t>
            </a:r>
          </a:p>
        </p:txBody>
      </p:sp>
    </p:spTree>
    <p:extLst>
      <p:ext uri="{BB962C8B-B14F-4D97-AF65-F5344CB8AC3E}">
        <p14:creationId xmlns:p14="http://schemas.microsoft.com/office/powerpoint/2010/main" val="2319716202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9D1CE6-B8CA-4BCD-AEB7-BFFA7E9E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예제 </a:t>
            </a:r>
            <a:r>
              <a:rPr lang="en-US" altLang="ko-KR" sz="5400"/>
              <a:t>5-5 - </a:t>
            </a:r>
            <a:r>
              <a:rPr lang="ko-KR" altLang="en-US" sz="5400"/>
              <a:t>교체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513B0C-FAE7-48AE-821B-6A9E7CE87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indent="-228600" defTabSz="914400" latinLnBrk="0"/>
                <a:r>
                  <a:rPr lang="ko-KR" altLang="en-US" sz="2200" dirty="0"/>
                  <a:t>어느 지역의 가구당 월소득은 평균</a:t>
                </a:r>
                <a:r>
                  <a:rPr lang="en-US" altLang="ko-KR" sz="2200" dirty="0"/>
                  <a:t> 430</a:t>
                </a:r>
                <a:r>
                  <a:rPr lang="ko-KR" altLang="en-US" sz="2200" dirty="0"/>
                  <a:t>만원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표준편차 </a:t>
                </a:r>
                <a:r>
                  <a:rPr lang="en-US" altLang="ko-KR" sz="2200" dirty="0"/>
                  <a:t>60</a:t>
                </a:r>
                <a:r>
                  <a:rPr lang="ko-KR" altLang="en-US" sz="2200" dirty="0"/>
                  <a:t>만원이라고 한다</a:t>
                </a:r>
                <a:r>
                  <a:rPr lang="en-US" altLang="ko-KR" sz="2200" dirty="0"/>
                  <a:t>.</a:t>
                </a:r>
              </a:p>
              <a:p>
                <a:pPr indent="-228600" defTabSz="914400" latinLnBrk="0"/>
                <a:r>
                  <a:rPr lang="en-US" altLang="ko-KR" sz="2200" dirty="0"/>
                  <a:t>100</a:t>
                </a:r>
                <a:r>
                  <a:rPr lang="ko-KR" altLang="en-US" sz="2200" dirty="0"/>
                  <a:t>가구를 임의로 추출하였을 때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평균이 </a:t>
                </a:r>
                <a:r>
                  <a:rPr lang="en-US" altLang="ko-KR" sz="2200" dirty="0"/>
                  <a:t>442</a:t>
                </a:r>
                <a:r>
                  <a:rPr lang="ko-KR" altLang="en-US" sz="2200" dirty="0"/>
                  <a:t>만원 이상일 확률은</a:t>
                </a:r>
                <a:r>
                  <a:rPr lang="en-US" altLang="ko-KR" sz="2200" dirty="0"/>
                  <a:t>?</a:t>
                </a:r>
              </a:p>
              <a:p>
                <a:pPr marL="0" indent="-228600" defTabSz="914400" latinLnBrk="0"/>
                <a:r>
                  <a:rPr lang="ko-KR" altLang="en-US" sz="2200" dirty="0"/>
                  <a:t>풀이</a:t>
                </a:r>
                <a:endParaRPr lang="en-US" altLang="ko-KR" sz="2200" dirty="0"/>
              </a:p>
              <a:p>
                <a:pPr marL="171450" lvl="1" indent="0" defTabSz="914400" latinLnBrk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430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200" dirty="0"/>
                  <a:t> </a:t>
                </a:r>
                <a:r>
                  <a:rPr lang="ko-KR" altLang="en-US" sz="2200" dirty="0"/>
                  <a:t>즉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430, 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 </a:t>
                </a:r>
              </a:p>
              <a:p>
                <a:pPr marL="171450" lvl="1" indent="0" defTabSz="914400" latinLnBrk="0">
                  <a:buNone/>
                </a:pPr>
                <a:r>
                  <a:rPr lang="en-US" altLang="ko-KR" sz="2200" dirty="0"/>
                  <a:t> </a:t>
                </a:r>
                <a:r>
                  <a:rPr lang="ko-KR" altLang="en-US" sz="2200" dirty="0"/>
                  <a:t>그러므로</a:t>
                </a:r>
                <a:endParaRPr lang="en-US" altLang="ko-KR" sz="2200" dirty="0"/>
              </a:p>
              <a:p>
                <a:pPr marL="171450" lvl="1" indent="0" defTabSz="914400" latinLnBrk="0">
                  <a:buNone/>
                </a:pPr>
                <a:r>
                  <a:rPr lang="en-US" altLang="ko-KR" sz="22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≥442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430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≥ 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442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430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171450" lvl="1" indent="0" defTabSz="914400" latinLnBrk="0">
                  <a:buNone/>
                </a:pPr>
                <a:r>
                  <a:rPr lang="en-US" altLang="ko-KR" sz="22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ko-KR" sz="22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=0.0228</m:t>
                    </m:r>
                  </m:oMath>
                </a14:m>
                <a:endParaRPr lang="en-US" altLang="ko-KR" sz="2200" dirty="0"/>
              </a:p>
              <a:p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513B0C-FAE7-48AE-821B-6A9E7CE87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111551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EAC4D-FA8F-4921-B26D-CF9A987A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 latinLnBrk="0">
              <a:spcBef>
                <a:spcPts val="1000"/>
              </a:spcBef>
            </a:pPr>
            <a:endParaRPr lang="en-US" altLang="ko-KR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CA8164-FC63-4D3A-BA66-8F840354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여러 가지 표본 분포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2FC355F-FF8D-4780-B5C3-D732E088EB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93662" y="386930"/>
                <a:ext cx="10066122" cy="1298448"/>
              </a:xfrm>
            </p:spPr>
            <p:txBody>
              <a:bodyPr anchor="b">
                <a:normAutofit/>
              </a:bodyPr>
              <a:lstStyle/>
              <a:p>
                <a:r>
                  <a:rPr lang="en-US" altLang="ko-KR" sz="4800" dirty="0"/>
                  <a:t>A.  </a:t>
                </a:r>
                <a:r>
                  <a:rPr lang="ko-KR" altLang="en-US" sz="4800" dirty="0" err="1"/>
                  <a:t>카이제곱</a:t>
                </a:r>
                <a:r>
                  <a:rPr lang="en-US" altLang="ko-KR" sz="4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4800" dirty="0"/>
                  <a:t>) </a:t>
                </a:r>
                <a:r>
                  <a:rPr lang="ko-KR" altLang="en-US" sz="4800" dirty="0"/>
                  <a:t>분포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2FC355F-FF8D-4780-B5C3-D732E088E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93662" y="386930"/>
                <a:ext cx="10066122" cy="1298448"/>
              </a:xfrm>
              <a:blipFill>
                <a:blip r:embed="rId2"/>
                <a:stretch>
                  <a:fillRect l="-2726" b="-24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50C777-792D-41E2-9F10-69480DF95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1" y="2599509"/>
                <a:ext cx="4530898" cy="3639450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000" dirty="0"/>
                  <a:t>확률밀도함수</a:t>
                </a:r>
                <a:endParaRPr lang="en-US" altLang="ko-KR" sz="2000" dirty="0"/>
              </a:p>
              <a:p>
                <a:pPr marL="0" indent="0">
                  <a:buNone/>
                </a:pPr>
                <a:br>
                  <a:rPr lang="en-US" altLang="ko-KR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2000" b="0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ko-KR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   0&lt;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50C777-792D-41E2-9F10-69480DF95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1" y="2599509"/>
                <a:ext cx="4530898" cy="363945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254EDB8-57B5-45A9-8B1E-927C3A66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32" y="2834920"/>
            <a:ext cx="5156925" cy="3016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81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91B40-3C18-4C5C-9D4F-FCE2A328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000"/>
              <a:t>정리 </a:t>
            </a:r>
            <a:r>
              <a:rPr lang="en-US" altLang="ko-KR" sz="5000"/>
              <a:t>5-6 </a:t>
            </a:r>
            <a:r>
              <a:rPr lang="ko-KR" altLang="en-US" sz="5000"/>
              <a:t>카이제곱 분포의 성질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CF4B23-E85C-4CCC-B110-6B1B80FB5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700" dirty="0"/>
                  <a:t>일 때</a:t>
                </a:r>
                <a:r>
                  <a:rPr lang="en-US" altLang="ko-KR" sz="1700" dirty="0"/>
                  <a:t>,</a:t>
                </a:r>
                <a:br>
                  <a:rPr lang="en-US" altLang="ko-KR" sz="1700" dirty="0"/>
                </a:br>
                <a:br>
                  <a:rPr lang="en-US" altLang="ko-KR" sz="1700" dirty="0"/>
                </a:br>
                <a14:m>
                  <m:oMath xmlns:m="http://schemas.openxmlformats.org/officeDocument/2006/math"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1700" b="0" dirty="0"/>
              </a:p>
              <a:p>
                <a:endParaRPr lang="en-US" altLang="ko-KR" sz="1700" dirty="0"/>
              </a:p>
              <a:p>
                <a:endParaRPr lang="en-US" altLang="ko-KR" sz="1700" dirty="0"/>
              </a:p>
              <a:p>
                <a:r>
                  <a:rPr lang="ko-KR" altLang="en-US" sz="1700" dirty="0"/>
                  <a:t>표본분산</a:t>
                </a:r>
                <a:br>
                  <a:rPr lang="en-US" altLang="ko-KR" sz="17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ko-KR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7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7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7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1700" dirty="0"/>
                </a:br>
                <a:br>
                  <a:rPr lang="en-US" altLang="ko-KR" sz="1700" dirty="0"/>
                </a:br>
                <a:r>
                  <a:rPr lang="ko-KR" altLang="en-US" sz="1700" dirty="0"/>
                  <a:t>에</a:t>
                </a:r>
                <a:r>
                  <a:rPr lang="en-US" altLang="ko-KR" sz="1700" dirty="0"/>
                  <a:t> </a:t>
                </a:r>
                <a:r>
                  <a:rPr lang="ko-KR" altLang="en-US" sz="1700" dirty="0"/>
                  <a:t>대하여</a:t>
                </a:r>
                <a:br>
                  <a:rPr lang="en-US" altLang="ko-KR" sz="1700" dirty="0"/>
                </a:br>
                <a:br>
                  <a:rPr lang="en-US" altLang="ko-KR" sz="17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17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sz="17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CF4B23-E85C-4CCC-B110-6B1B80FB5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l="-300" t="-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408765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944A55-9E07-4770-BC82-8D07972A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ko-KR" altLang="en-US" sz="4000"/>
              <a:t>카이제곱 분포</a:t>
            </a:r>
            <a:r>
              <a:rPr lang="en-US" altLang="ko-KR" sz="4000"/>
              <a:t> </a:t>
            </a:r>
            <a:r>
              <a:rPr lang="ko-KR" altLang="en-US" sz="4000"/>
              <a:t>만들기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E5F211-ECDA-418A-BF83-29B2AE3C2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024"/>
                <a:ext cx="10515600" cy="36941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2200" dirty="0"/>
                  <a:t>일 때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sz="2200" b="0" dirty="0"/>
              </a:p>
              <a:p>
                <a:endParaRPr lang="en-US" altLang="ko-KR" sz="2200" dirty="0"/>
              </a:p>
              <a:p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/>
                  <a:t>이고 서로 독립일 때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endParaRPr lang="en-US" altLang="ko-KR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 err="1"/>
                  <a:t>iid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일 때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+ ⋯ +</m:t>
                    </m:r>
                    <m:sSubSup>
                      <m:sSub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endParaRPr lang="en-US" altLang="ko-KR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200" dirty="0"/>
                  <a:t>일 때</a:t>
                </a:r>
                <a:r>
                  <a:rPr lang="en-US" altLang="ko-KR" sz="22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/>
                  <a:t> 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2200" b="0" dirty="0"/>
                  <a:t>한편</a:t>
                </a:r>
                <a:r>
                  <a:rPr lang="en-US" altLang="ko-KR" sz="2200" b="0" dirty="0"/>
                  <a:t>,</a:t>
                </a:r>
                <a:r>
                  <a:rPr lang="ko-KR" altLang="en-US" sz="2200" b="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E5F211-ECDA-418A-BF83-29B2AE3C2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024"/>
                <a:ext cx="10515600" cy="3694176"/>
              </a:xfrm>
              <a:blipFill>
                <a:blip r:embed="rId2"/>
                <a:stretch>
                  <a:fillRect l="-696" t="-2145" b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511131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4BA9B2-B8ED-4AB4-98EA-6C8FD6E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B. t - </a:t>
            </a:r>
            <a:r>
              <a:rPr lang="ko-KR" altLang="en-US" sz="4800" dirty="0"/>
              <a:t>분포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2EC8D0-A1B2-4562-B11B-2196744EE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4999877" cy="3639450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000" dirty="0"/>
                  <a:t>확률밀도함수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ko-KR" sz="2000" b="0" i="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 −∞&lt;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endParaRPr lang="en-US" altLang="ko-KR" sz="2000" b="0" dirty="0"/>
              </a:p>
              <a:p>
                <a:r>
                  <a:rPr lang="ko-KR" altLang="en-US" sz="2000" b="0" dirty="0"/>
                  <a:t>자유도가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b="0" dirty="0"/>
                  <a:t>인 </a:t>
                </a:r>
                <a:r>
                  <a:rPr lang="en-US" altLang="ko-KR" sz="2000" b="0" dirty="0"/>
                  <a:t>t-</a:t>
                </a:r>
                <a:r>
                  <a:rPr lang="ko-KR" altLang="en-US" sz="2000" b="0" dirty="0"/>
                  <a:t>분포</a:t>
                </a:r>
                <a:r>
                  <a:rPr lang="en-US" altLang="ko-KR" sz="2000" b="0" dirty="0"/>
                  <a:t>, </a:t>
                </a:r>
                <a:r>
                  <a:rPr lang="ko-KR" altLang="en-US" sz="2000" b="0" dirty="0"/>
                  <a:t>기호로는 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2EC8D0-A1B2-4562-B11B-2196744EE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4999877" cy="3639450"/>
              </a:xfrm>
              <a:blipFill>
                <a:blip r:embed="rId2"/>
                <a:stretch>
                  <a:fillRect l="-1098" r="-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3DD624-556A-4BB9-ADC7-FABC341C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455" y="2917461"/>
            <a:ext cx="4823680" cy="2689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04660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630181-B8BB-4149-A685-3A80A013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ko-KR" altLang="en-US" sz="4800"/>
              <a:t>강의자료실</a:t>
            </a:r>
            <a:r>
              <a:rPr lang="en-US" altLang="ko-KR" sz="4800"/>
              <a:t>: t-distribution.ggb </a:t>
            </a:r>
            <a:r>
              <a:rPr lang="ko-KR" altLang="en-US" sz="4800"/>
              <a:t>확인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2BA2BB-F0C2-E7A3-6921-422D65DF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geogebra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t </a:t>
            </a:r>
            <a:r>
              <a:rPr lang="ko-KR" altLang="en-US" sz="2000" dirty="0"/>
              <a:t>분포 곡선과 표준정규분포곡선 비교</a:t>
            </a:r>
            <a:endParaRPr 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F21DF0-A3D3-4B1A-80C9-B8FBA29D6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" r="-2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9897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C45E3F-70EA-4D5A-BDFE-A8E142A6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정리 </a:t>
            </a:r>
            <a:r>
              <a:rPr lang="en-US" altLang="ko-KR" sz="5400"/>
              <a:t>5-7 t – </a:t>
            </a:r>
            <a:r>
              <a:rPr lang="ko-KR" altLang="en-US" sz="5400"/>
              <a:t>분포의 성질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EEDF6-01F0-46C3-92CB-2E5F091FE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indent="-228600" defTabSz="914400" latinLnBrk="0"/>
            <a:r>
              <a:rPr lang="ko-KR" altLang="en-US" sz="2400" dirty="0"/>
              <a:t>확률밀도함수의 그래프는 </a:t>
            </a:r>
            <a:r>
              <a:rPr lang="en-US" altLang="ko-KR" sz="2400" dirty="0"/>
              <a:t>0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중심으로 좌우 대칭</a:t>
            </a:r>
            <a:endParaRPr lang="en-US" altLang="ko-KR" sz="2400" dirty="0"/>
          </a:p>
          <a:p>
            <a:pPr indent="-228600" defTabSz="914400" latinLnBrk="0"/>
            <a:endParaRPr lang="en-US" altLang="ko-KR" sz="2400" dirty="0"/>
          </a:p>
          <a:p>
            <a:pPr indent="-228600" defTabSz="914400" latinLnBrk="0"/>
            <a:r>
              <a:rPr lang="ko-KR" altLang="en-US" sz="2400" dirty="0"/>
              <a:t>자유도가 커짐에 따라 표준정규분포에 가까워진다</a:t>
            </a:r>
            <a:r>
              <a:rPr lang="en-US" altLang="ko-KR" sz="2400" dirty="0"/>
              <a:t>.</a:t>
            </a:r>
          </a:p>
          <a:p>
            <a:pPr indent="-228600" defTabSz="914400" latinLnBrk="0"/>
            <a:endParaRPr lang="en-US" altLang="ko-KR" sz="2400" dirty="0"/>
          </a:p>
          <a:p>
            <a:pPr indent="-228600" defTabSz="914400" latinLnBrk="0"/>
            <a:r>
              <a:rPr lang="ko-KR" altLang="en-US" sz="2400" b="1" dirty="0"/>
              <a:t>소표본의 추정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검정에 사용된다</a:t>
            </a:r>
            <a:r>
              <a:rPr lang="en-US" altLang="ko-KR" sz="2400" dirty="0"/>
              <a:t>.</a:t>
            </a:r>
          </a:p>
          <a:p>
            <a:pPr indent="-228600" defTabSz="914400" latinLnBrk="0"/>
            <a:endParaRPr lang="en-US" altLang="ko-KR" sz="2400" dirty="0"/>
          </a:p>
          <a:p>
            <a:pPr indent="-228600" defTabSz="914400" latinLnBrk="0"/>
            <a:r>
              <a:rPr lang="ko-KR" altLang="en-US" sz="2400" dirty="0" err="1">
                <a:hlinkClick r:id="rId2"/>
              </a:rPr>
              <a:t>고셋</a:t>
            </a:r>
            <a:r>
              <a:rPr lang="en-US" altLang="ko-KR" sz="2400" dirty="0">
                <a:hlinkClick r:id="rId2"/>
              </a:rPr>
              <a:t> (W. </a:t>
            </a:r>
            <a:r>
              <a:rPr lang="en-US" altLang="ko-KR" sz="2400" dirty="0" err="1">
                <a:hlinkClick r:id="rId2"/>
              </a:rPr>
              <a:t>Gosset</a:t>
            </a:r>
            <a:r>
              <a:rPr lang="en-US" altLang="ko-KR" sz="2400" dirty="0">
                <a:hlinkClick r:id="rId2"/>
              </a:rPr>
              <a:t>)</a:t>
            </a:r>
            <a:r>
              <a:rPr lang="en-US" altLang="ko-KR" sz="2400" dirty="0"/>
              <a:t>: t </a:t>
            </a:r>
            <a:r>
              <a:rPr lang="ko-KR" altLang="en-US" sz="2400" dirty="0"/>
              <a:t>분포를 발표할 때 </a:t>
            </a:r>
            <a:r>
              <a:rPr lang="en-US" altLang="ko-KR" sz="2400" dirty="0"/>
              <a:t>student</a:t>
            </a:r>
            <a:r>
              <a:rPr lang="ko-KR" altLang="en-US" sz="2400" dirty="0"/>
              <a:t>라는 필명을 사용</a:t>
            </a:r>
            <a:r>
              <a:rPr lang="en-US" altLang="ko-KR" sz="2400" dirty="0"/>
              <a:t>. student-t  </a:t>
            </a:r>
            <a:r>
              <a:rPr lang="ko-KR" altLang="en-US" sz="2400" dirty="0"/>
              <a:t>분포라고도</a:t>
            </a:r>
            <a:r>
              <a:rPr lang="en-US" altLang="ko-KR" sz="2400" dirty="0"/>
              <a:t> 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6643091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A2B84-F168-4A82-871C-479AA257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92" y="3760262"/>
            <a:ext cx="2215158" cy="384029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ko-KR" altLang="en-US" sz="1800" dirty="0"/>
              <a:t>자유도 </a:t>
            </a:r>
            <a:r>
              <a:rPr lang="en-US" altLang="ko-KR" sz="1800" dirty="0"/>
              <a:t>19</a:t>
            </a:r>
            <a:r>
              <a:rPr lang="ko-KR" altLang="en-US" sz="1800" dirty="0"/>
              <a:t>인 </a:t>
            </a:r>
            <a:r>
              <a:rPr lang="en-US" altLang="ko-KR" sz="1800" dirty="0"/>
              <a:t>t</a:t>
            </a:r>
            <a:r>
              <a:rPr lang="ko-KR" altLang="en-US" sz="1800" dirty="0"/>
              <a:t>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26731-21AB-474E-AA28-45CD9B72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8BD24C-C5A4-46E0-B8B2-38B8107F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77" y="0"/>
            <a:ext cx="5829300" cy="7634834"/>
          </a:xfrm>
          <a:prstGeom prst="rect">
            <a:avLst/>
          </a:prstGeom>
        </p:spPr>
      </p:pic>
      <p:pic>
        <p:nvPicPr>
          <p:cNvPr id="5" name="Picture 2" descr="t ë¶í¬ì ëí ì´ë¯¸ì§ ê²ìê²°ê³¼">
            <a:extLst>
              <a:ext uri="{FF2B5EF4-FFF2-40B4-BE49-F238E27FC236}">
                <a16:creationId xmlns:a16="http://schemas.microsoft.com/office/drawing/2014/main" id="{3850CCD3-E9CB-4F46-9AD4-12F8074ED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086" y="3501008"/>
            <a:ext cx="4100045" cy="18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36F319-CC7A-4337-88B7-B15C1172EB99}"/>
              </a:ext>
            </a:extLst>
          </p:cNvPr>
          <p:cNvSpPr/>
          <p:nvPr/>
        </p:nvSpPr>
        <p:spPr>
          <a:xfrm>
            <a:off x="1775520" y="4941168"/>
            <a:ext cx="424847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07731A-0055-419A-9E24-458ADFF9E546}"/>
              </a:ext>
            </a:extLst>
          </p:cNvPr>
          <p:cNvSpPr/>
          <p:nvPr/>
        </p:nvSpPr>
        <p:spPr>
          <a:xfrm>
            <a:off x="5015880" y="1988840"/>
            <a:ext cx="576064" cy="5472608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76110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5A9081-6910-42A8-A1D2-16794313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A. </a:t>
            </a:r>
            <a:r>
              <a:rPr lang="ko-KR" altLang="en-US" sz="4000" dirty="0">
                <a:solidFill>
                  <a:srgbClr val="FFFFFF"/>
                </a:solidFill>
              </a:rPr>
              <a:t>모집단과 표본 분포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99B79-D4B1-45F6-950D-2CA48E5A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모집단</a:t>
            </a:r>
            <a:r>
              <a:rPr lang="en-US" altLang="ko-KR" sz="2000" dirty="0"/>
              <a:t>(population): </a:t>
            </a:r>
            <a:r>
              <a:rPr lang="ko-KR" altLang="en-US" sz="2000" dirty="0"/>
              <a:t>통계 조사 대상 전체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표본</a:t>
            </a:r>
            <a:r>
              <a:rPr lang="en-US" altLang="ko-KR" sz="2000" dirty="0"/>
              <a:t>(sample)</a:t>
            </a:r>
          </a:p>
          <a:p>
            <a:endParaRPr lang="en-US" altLang="ko-KR" sz="2000" dirty="0"/>
          </a:p>
          <a:p>
            <a:r>
              <a:rPr lang="ko-KR" altLang="en-US" sz="2000" dirty="0"/>
              <a:t>표본분포</a:t>
            </a:r>
            <a:r>
              <a:rPr lang="en-US" altLang="ko-KR" sz="2000" dirty="0"/>
              <a:t>: </a:t>
            </a:r>
            <a:r>
              <a:rPr lang="ko-KR" altLang="en-US" sz="2000" dirty="0"/>
              <a:t>표본에서 얻어진 통계량들의 분포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5964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ABC994-FE87-4906-80F1-0828BE8A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/>
              <a:t>t </a:t>
            </a:r>
            <a:r>
              <a:rPr lang="ko-KR" altLang="en-US" sz="4000"/>
              <a:t>분포의 활용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7586D2-19E5-4361-A0EC-AB21434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확률표본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atinLnBrk="0"/>
                <a:r>
                  <a:rPr lang="ko-KR" altLang="en-US" sz="2000" dirty="0"/>
                  <a:t>표본평균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/>
              </a:p>
              <a:p>
                <a:pPr latinLnBrk="0"/>
                <a:r>
                  <a:rPr lang="ko-KR" altLang="en-US" sz="2000" dirty="0"/>
                  <a:t>표본분산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 latinLnBrk="0"/>
                <a:endParaRPr lang="en-US" altLang="ko-KR" sz="2000" dirty="0"/>
              </a:p>
              <a:p>
                <a:pPr latinLnBrk="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sz="2000" dirty="0"/>
                  <a:t>이므로 </a:t>
                </a:r>
                <a:r>
                  <a:rPr lang="ko-KR" altLang="en-US" sz="2000" dirty="0" err="1"/>
                  <a:t>표준화하면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32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32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3200" b="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sz="3200" dirty="0"/>
              </a:p>
              <a:p>
                <a:pPr latinLnBrk="0"/>
                <a:endParaRPr lang="en-US" altLang="ko-KR" sz="2000" dirty="0"/>
              </a:p>
              <a:p>
                <a:pPr latinLnBrk="0"/>
                <a:r>
                  <a:rPr lang="en-US" altLang="ko-KR" sz="2000" dirty="0"/>
                  <a:t>BUT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800" b="0" i="1">
                        <a:latin typeface="Cambria Math" panose="02040503050406030204" pitchFamily="18" charset="0"/>
                      </a:rPr>
                      <m:t>∼ ???</m:t>
                    </m:r>
                  </m:oMath>
                </a14:m>
                <a:endParaRPr lang="en-US" altLang="ko-KR" sz="2800" dirty="0"/>
              </a:p>
              <a:p>
                <a:pPr latinLnBrk="0"/>
                <a:endParaRPr lang="en-US" altLang="ko-KR" sz="2000" dirty="0"/>
              </a:p>
              <a:p>
                <a:pPr latinLnBrk="0"/>
                <a:endParaRPr lang="en-US" altLang="ko-KR" sz="2000" dirty="0"/>
              </a:p>
              <a:p>
                <a:pPr latinLnBrk="0"/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37586D2-19E5-4361-A0EC-AB21434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420" t="-3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52694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0A9BDF-D21F-46C2-A09C-344042AF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C. F </a:t>
            </a:r>
            <a:r>
              <a:rPr lang="ko-KR" altLang="en-US" sz="3600"/>
              <a:t>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108DEA-29EB-46F5-99D5-7E589E291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1782981"/>
                <a:ext cx="5452531" cy="439398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서로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독립인 두 확률변수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에 대하여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r>
                  <a:rPr lang="ko-KR" altLang="en-US" sz="2000" dirty="0"/>
                  <a:t>자유도가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인 </a:t>
                </a:r>
                <a:r>
                  <a:rPr lang="en-US" altLang="ko-KR" sz="2000" dirty="0"/>
                  <a:t>F 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확률밀도함수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너무 복잡해서 생략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108DEA-29EB-46F5-99D5-7E589E291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1782981"/>
                <a:ext cx="5452531" cy="4393982"/>
              </a:xfrm>
              <a:blipFill>
                <a:blip r:embed="rId2"/>
                <a:stretch>
                  <a:fillRect l="-1007" t="-1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44A0AFC-2967-4914-9EE7-CD8B778D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275" y="3140650"/>
            <a:ext cx="4705838" cy="24588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00028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8986-50D0-42E2-B084-280BC18E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 latinLnBrk="0">
              <a:spcBef>
                <a:spcPts val="1000"/>
              </a:spcBef>
            </a:pPr>
            <a:r>
              <a:rPr lang="ko-KR" altLang="en-US" sz="20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생략</a:t>
            </a:r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713A32-F456-49E2-B96C-E4629BD7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5.4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표본평균 차의 분포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5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8986-50D0-42E2-B084-280BC18E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 latinLnBrk="0">
              <a:spcBef>
                <a:spcPts val="1000"/>
              </a:spcBef>
            </a:pPr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713A32-F456-49E2-B96C-E4629BD7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5.5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표본비율의 분포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3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8C1298-422B-4FD0-8DE9-8F242186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표본비율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4D61E5-587A-498D-8ED1-1325DC669D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200" dirty="0"/>
                  <a:t>모비율</a:t>
                </a:r>
                <a:r>
                  <a:rPr lang="en-US" altLang="ko-KR" sz="2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): </a:t>
                </a:r>
                <a:r>
                  <a:rPr lang="ko-KR" altLang="en-US" sz="2200" dirty="0"/>
                  <a:t>모집단에서 어떤 특성을 갖는 구성원의 비율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200" dirty="0"/>
                  <a:t>명의 표본을 추출하여 그 특성을 가지는 구성원의 수가 </a:t>
                </a:r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200" dirty="0"/>
                  <a:t>일 때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표본비율은</a:t>
                </a:r>
                <a:br>
                  <a:rPr lang="en-US" altLang="ko-KR" sz="22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구성원의 수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/>
                  <a:t>는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이항분포</a:t>
                </a:r>
                <a:r>
                  <a:rPr lang="en-US" altLang="ko-KR" sz="2200" dirty="0"/>
                  <a:t> </a:t>
                </a:r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sz="2200" dirty="0"/>
                  <a:t>를 따른다</a:t>
                </a:r>
                <a:r>
                  <a:rPr lang="en-US" altLang="ko-KR" sz="2200" dirty="0"/>
                  <a:t>.</a:t>
                </a:r>
              </a:p>
              <a:p>
                <a:endParaRPr lang="en-US" altLang="ko-KR" sz="2200" dirty="0"/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4D61E5-587A-498D-8ED1-1325DC669D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493302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9A05B0-E477-4392-B0CF-2A41DB13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정리 </a:t>
            </a:r>
            <a:r>
              <a:rPr lang="en-US" altLang="ko-KR" sz="5400" dirty="0"/>
              <a:t>5-10 </a:t>
            </a:r>
            <a:r>
              <a:rPr lang="ko-KR" altLang="en-US" sz="5400" dirty="0"/>
              <a:t>표본비율의 평균과 분산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EB83BD-259C-43B0-B85A-ACC0063A2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r>
                  <a:rPr lang="ko-KR" altLang="en-US" sz="2200" b="0" dirty="0"/>
                  <a:t>표본비율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200" b="0" dirty="0">
                    <a:latin typeface="Cambria Math" panose="02040503050406030204" pitchFamily="18" charset="0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sz="2200" b="0" dirty="0">
                    <a:latin typeface="Cambria Math" panose="02040503050406030204" pitchFamily="18" charset="0"/>
                  </a:rPr>
                  <a:t>이므로</a:t>
                </a:r>
                <a:r>
                  <a:rPr lang="en-US" altLang="ko-KR" sz="22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b="0" dirty="0">
                  <a:latin typeface="Cambria Math" panose="02040503050406030204" pitchFamily="18" charset="0"/>
                </a:endParaRPr>
              </a:p>
              <a:p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200" b="0" dirty="0">
                    <a:latin typeface="Cambria Math" panose="02040503050406030204" pitchFamily="18" charset="0"/>
                  </a:rPr>
                  <a:t>따라서</a:t>
                </a:r>
                <a:endParaRPr lang="en-US" altLang="ko-KR" sz="2200" b="0" dirty="0">
                  <a:latin typeface="Cambria Math" panose="02040503050406030204" pitchFamily="18" charset="0"/>
                </a:endParaRPr>
              </a:p>
              <a:p>
                <a:endParaRPr lang="en-US" altLang="ko-KR" sz="22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2200" dirty="0"/>
              </a:p>
              <a:p>
                <a:endParaRPr lang="en-US" altLang="ko-KR" sz="2200" dirty="0"/>
              </a:p>
              <a:p>
                <a14:m>
                  <m:oMath xmlns:m="http://schemas.openxmlformats.org/officeDocument/2006/math"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EB83BD-259C-43B0-B85A-ACC0063A2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1181" t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칠판에 쓰여진 공식">
            <a:extLst>
              <a:ext uri="{FF2B5EF4-FFF2-40B4-BE49-F238E27FC236}">
                <a16:creationId xmlns:a16="http://schemas.microsoft.com/office/drawing/2014/main" id="{3B1637F6-B50E-9A1F-A676-4F511B569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2" r="3114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75156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7F640F-C574-4924-9DCC-10E470AD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근사 분포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C97B4C-DC41-4885-B910-45971C47E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1120" y="499833"/>
                <a:ext cx="5100320" cy="5581226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ko-KR" sz="22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2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2200" dirty="0"/>
                  <a:t>이므로 </a:t>
                </a:r>
                <a:r>
                  <a:rPr lang="ko-KR" altLang="en-US" sz="2200" dirty="0" err="1"/>
                  <a:t>표준화하면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중심극한정리에 따라서</a:t>
                </a:r>
                <a:br>
                  <a:rPr lang="en-US" altLang="ko-KR" sz="2200" dirty="0"/>
                </a:br>
                <a:br>
                  <a:rPr lang="en-US" altLang="ko-KR" sz="22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en-US" altLang="ko-KR" sz="2200" dirty="0"/>
                  <a:t>Furthermore,</a:t>
                </a:r>
                <a:br>
                  <a:rPr lang="en-US" altLang="ko-KR" sz="2200" dirty="0"/>
                </a:br>
                <a:br>
                  <a:rPr lang="en-US" altLang="ko-KR" sz="22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2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sz="2200" dirty="0"/>
              </a:p>
              <a:p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C97B4C-DC41-4885-B910-45971C47E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1120" y="499833"/>
                <a:ext cx="5100320" cy="5581226"/>
              </a:xfrm>
              <a:blipFill>
                <a:blip r:embed="rId2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942423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D95668-D1E9-4C35-B9FF-873844AC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예제</a:t>
            </a:r>
            <a:r>
              <a:rPr lang="en-US" altLang="ko-KR" sz="4000" dirty="0">
                <a:solidFill>
                  <a:srgbClr val="FFFFFF"/>
                </a:solidFill>
              </a:rPr>
              <a:t> 5-12 (</a:t>
            </a:r>
            <a:r>
              <a:rPr lang="ko-KR" altLang="en-US" sz="4000" dirty="0">
                <a:solidFill>
                  <a:srgbClr val="FFFFFF"/>
                </a:solidFill>
              </a:rPr>
              <a:t>수정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841052-8B43-4521-996A-AC7C19B2BA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1700" dirty="0"/>
                  <a:t>어느 문구 공장에서 생산되는 볼펜의 불량률 </a:t>
                </a:r>
                <a:r>
                  <a:rPr lang="en-US" altLang="ko-KR" sz="1700" dirty="0"/>
                  <a:t>2%</a:t>
                </a:r>
              </a:p>
              <a:p>
                <a:endParaRPr lang="en-US" altLang="ko-KR" sz="1700" dirty="0"/>
              </a:p>
              <a:p>
                <a:r>
                  <a:rPr lang="en-US" altLang="ko-KR" sz="1700" dirty="0"/>
                  <a:t>400</a:t>
                </a:r>
                <a:r>
                  <a:rPr lang="ko-KR" altLang="en-US" sz="1700" dirty="0"/>
                  <a:t>개를 </a:t>
                </a:r>
                <a:r>
                  <a:rPr lang="ko-KR" altLang="en-US" sz="1700" dirty="0" err="1"/>
                  <a:t>임의추출하여</a:t>
                </a:r>
                <a:r>
                  <a:rPr lang="ko-KR" altLang="en-US" sz="1700" dirty="0"/>
                  <a:t> 조사할 때</a:t>
                </a:r>
                <a:r>
                  <a:rPr lang="en-US" altLang="ko-KR" sz="1700" dirty="0"/>
                  <a:t>, </a:t>
                </a:r>
                <a:r>
                  <a:rPr lang="ko-KR" altLang="en-US" sz="1700" dirty="0"/>
                  <a:t>불량품의 비율이 </a:t>
                </a:r>
                <a:r>
                  <a:rPr lang="en-US" altLang="ko-KR" sz="1700" dirty="0"/>
                  <a:t>0.013 </a:t>
                </a:r>
                <a:r>
                  <a:rPr lang="ko-KR" altLang="en-US" sz="1700" dirty="0"/>
                  <a:t>이상 </a:t>
                </a:r>
                <a:r>
                  <a:rPr lang="en-US" altLang="ko-KR" sz="1700" dirty="0"/>
                  <a:t>0.034 </a:t>
                </a:r>
                <a:r>
                  <a:rPr lang="ko-KR" altLang="en-US" sz="1700" dirty="0"/>
                  <a:t>이하일 확률</a:t>
                </a:r>
                <a:r>
                  <a:rPr lang="en-US" altLang="ko-KR" sz="1700" dirty="0"/>
                  <a:t>?</a:t>
                </a:r>
              </a:p>
              <a:p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&lt;</a:t>
                </a:r>
                <a:r>
                  <a:rPr lang="ko-KR" altLang="en-US" sz="1700" dirty="0"/>
                  <a:t>풀이</a:t>
                </a:r>
                <a:r>
                  <a:rPr lang="en-US" altLang="ko-KR" sz="1700" dirty="0"/>
                  <a:t>&gt;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n=400, p=0.02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ko-KR" sz="17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7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ko-KR" altLang="en-US" sz="17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700" dirty="0" err="1"/>
                  <a:t>므로</a:t>
                </a:r>
                <a:r>
                  <a:rPr lang="ko-KR" altLang="en-US" sz="17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7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1700" b="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0.02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700" b="0" i="1">
                            <a:latin typeface="Cambria Math" panose="02040503050406030204" pitchFamily="18" charset="0"/>
                          </a:rPr>
                          <m:t>0.007</m:t>
                        </m:r>
                      </m:e>
                    </m:d>
                  </m:oMath>
                </a14:m>
                <a:endParaRPr lang="en-US" altLang="ko-KR" sz="1700" dirty="0"/>
              </a:p>
              <a:p>
                <a:pPr marL="0" indent="0">
                  <a:buNone/>
                </a:pPr>
                <a:endParaRPr lang="en-US" altLang="ko-K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7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700" b="0" i="1">
                              <a:latin typeface="Cambria Math" panose="02040503050406030204" pitchFamily="18" charset="0"/>
                            </a:rPr>
                            <m:t>0.013≤</m:t>
                          </m:r>
                          <m:acc>
                            <m:accPr>
                              <m:chr m:val="̂"/>
                              <m:ctrlPr>
                                <a:rPr lang="en-US" altLang="ko-KR" sz="17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7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sz="1700" b="0" i="1">
                              <a:latin typeface="Cambria Math" panose="02040503050406030204" pitchFamily="18" charset="0"/>
                            </a:rPr>
                            <m:t>≤0.034</m:t>
                          </m:r>
                        </m:e>
                      </m:d>
                      <m:r>
                        <a:rPr lang="en-US" altLang="ko-KR" sz="17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7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7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700" b="0" i="1">
                                  <a:latin typeface="Cambria Math" panose="02040503050406030204" pitchFamily="18" charset="0"/>
                                </a:rPr>
                                <m:t>0.013−0.02</m:t>
                              </m:r>
                            </m:num>
                            <m:den>
                              <m:r>
                                <a:rPr lang="en-US" altLang="ko-KR" sz="1700" b="0" i="1">
                                  <a:latin typeface="Cambria Math" panose="02040503050406030204" pitchFamily="18" charset="0"/>
                                </a:rPr>
                                <m:t>0.007</m:t>
                              </m:r>
                            </m:den>
                          </m:f>
                          <m:r>
                            <a:rPr lang="en-US" altLang="ko-KR" sz="1700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1700" b="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700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ko-KR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en-US" altLang="ko-KR" sz="1700" b="0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</a:rPr>
                                <m:t>−0.02</m:t>
                              </m:r>
                            </m:num>
                            <m:den>
                              <m:r>
                                <a:rPr lang="en-US" altLang="ko-KR" sz="1700" i="1">
                                  <a:latin typeface="Cambria Math" panose="02040503050406030204" pitchFamily="18" charset="0"/>
                                </a:rPr>
                                <m:t>0.007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7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700" b="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7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700" b="0" i="1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US" altLang="ko-KR" sz="1700" b="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700" b="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altLang="ko-KR" sz="17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700" b="0" i="1" smtClean="0">
                          <a:latin typeface="Cambria Math" panose="02040503050406030204" pitchFamily="18" charset="0"/>
                        </a:rPr>
                        <m:t>0.8186</m:t>
                      </m:r>
                    </m:oMath>
                  </m:oMathPara>
                </a14:m>
                <a:endParaRPr lang="ko-KR" altLang="en-US" sz="17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841052-8B43-4521-996A-AC7C19B2B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624" y="2490436"/>
                <a:ext cx="9708995" cy="3567173"/>
              </a:xfrm>
              <a:blipFill>
                <a:blip r:embed="rId2"/>
                <a:stretch>
                  <a:fillRect l="-377" t="-1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B531683-C8BE-49FD-B033-29FD271A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65" y="3912309"/>
            <a:ext cx="5086350" cy="1009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7038351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latinLnBrk="0"/>
            <a:r>
              <a:rPr lang="en-US" altLang="ko-KR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graphicFrame>
        <p:nvGraphicFramePr>
          <p:cNvPr id="5" name="세로 텍스트 개체 틀 2">
            <a:extLst>
              <a:ext uri="{FF2B5EF4-FFF2-40B4-BE49-F238E27FC236}">
                <a16:creationId xmlns:a16="http://schemas.microsoft.com/office/drawing/2014/main" id="{508F5110-96A4-440F-86F5-EA3F25859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61593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43118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39FD-1E26-4B16-8D07-CA8258C7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표본오차</a:t>
            </a:r>
            <a:r>
              <a:rPr lang="en-US" altLang="ko-KR" dirty="0"/>
              <a:t>, </a:t>
            </a:r>
            <a:r>
              <a:rPr lang="ko-KR" altLang="en-US" dirty="0" err="1"/>
              <a:t>모수</a:t>
            </a:r>
            <a:r>
              <a:rPr lang="en-US" altLang="ko-KR" dirty="0"/>
              <a:t>, </a:t>
            </a:r>
            <a:r>
              <a:rPr lang="ko-KR" altLang="en-US" dirty="0"/>
              <a:t>통계량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21DE9-19B7-4096-9168-6088EE01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표본오차</a:t>
            </a:r>
            <a:r>
              <a:rPr lang="en-US" altLang="ko-KR" sz="2000" dirty="0"/>
              <a:t>: </a:t>
            </a:r>
            <a:r>
              <a:rPr lang="ko-KR" altLang="en-US" sz="2000" dirty="0"/>
              <a:t>표본 </a:t>
            </a:r>
            <a:r>
              <a:rPr lang="ko-KR" altLang="en-US" sz="2000" dirty="0" err="1"/>
              <a:t>추출시</a:t>
            </a:r>
            <a:r>
              <a:rPr lang="ko-KR" altLang="en-US" sz="2000" dirty="0"/>
              <a:t> 어쩔 수 없이 발생하는 오차</a:t>
            </a:r>
            <a:endParaRPr lang="en-US" altLang="ko-KR" sz="2000" dirty="0"/>
          </a:p>
          <a:p>
            <a:r>
              <a:rPr lang="ko-KR" altLang="en-US" sz="2000" dirty="0" err="1"/>
              <a:t>비표본오차</a:t>
            </a:r>
            <a:r>
              <a:rPr lang="en-US" altLang="ko-KR" sz="2000" dirty="0"/>
              <a:t>: </a:t>
            </a:r>
            <a:r>
              <a:rPr lang="ko-KR" altLang="en-US" sz="2000" dirty="0"/>
              <a:t>응답자가 정확하게 응답을 하지 않는 경우 발생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모수</a:t>
            </a:r>
            <a:r>
              <a:rPr lang="en-US" altLang="ko-KR" sz="2000" dirty="0"/>
              <a:t>(parameter)</a:t>
            </a:r>
          </a:p>
          <a:p>
            <a:pPr lvl="1"/>
            <a:r>
              <a:rPr lang="ko-KR" altLang="en-US" sz="2000" dirty="0"/>
              <a:t>평균</a:t>
            </a:r>
            <a:r>
              <a:rPr lang="en-US" altLang="ko-KR" sz="2000" dirty="0"/>
              <a:t>, </a:t>
            </a:r>
            <a:r>
              <a:rPr lang="ko-KR" altLang="en-US" sz="2000" dirty="0"/>
              <a:t>표준편차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모비율</a:t>
            </a:r>
            <a:r>
              <a:rPr lang="ko-KR" altLang="en-US" sz="2000" dirty="0"/>
              <a:t> 등과 같이 모집단의 특성을 나타내는 수치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통계량</a:t>
            </a:r>
            <a:r>
              <a:rPr lang="en-US" altLang="ko-KR" sz="2000" dirty="0"/>
              <a:t>: </a:t>
            </a:r>
            <a:r>
              <a:rPr lang="ko-KR" altLang="en-US" sz="2000" dirty="0"/>
              <a:t>표본으로부터 얻은 측정값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확인 표시">
            <a:extLst>
              <a:ext uri="{FF2B5EF4-FFF2-40B4-BE49-F238E27FC236}">
                <a16:creationId xmlns:a16="http://schemas.microsoft.com/office/drawing/2014/main" id="{CA4F4DB4-D84D-40D3-1B2C-6D248C2DA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C50A2F-B20D-4F60-91DB-453DE9FFE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70" y="4716383"/>
            <a:ext cx="3496163" cy="1924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459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734F6F-C863-4CD8-B258-C5DD9B8D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B. </a:t>
            </a:r>
            <a:r>
              <a:rPr lang="ko-KR" altLang="en-US" sz="5400"/>
              <a:t>표본추출법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C9F8A-78D9-4852-BA83-206FDB8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확률추출법</a:t>
            </a:r>
            <a:endParaRPr lang="en-US" altLang="ko-KR" sz="2400" dirty="0"/>
          </a:p>
          <a:p>
            <a:pPr lvl="1"/>
            <a:r>
              <a:rPr lang="ko-KR" altLang="en-US" dirty="0" err="1"/>
              <a:t>단순임의추출법</a:t>
            </a:r>
            <a:endParaRPr lang="en-US" altLang="ko-KR" dirty="0"/>
          </a:p>
          <a:p>
            <a:pPr lvl="1"/>
            <a:r>
              <a:rPr lang="ko-KR" altLang="en-US" dirty="0" err="1"/>
              <a:t>층화임의추출법</a:t>
            </a:r>
            <a:endParaRPr lang="en-US" altLang="ko-KR" dirty="0"/>
          </a:p>
          <a:p>
            <a:pPr lvl="1"/>
            <a:r>
              <a:rPr lang="ko-KR" altLang="en-US" dirty="0" err="1"/>
              <a:t>계통임의추출법</a:t>
            </a:r>
            <a:endParaRPr lang="en-US" altLang="ko-KR" dirty="0"/>
          </a:p>
          <a:p>
            <a:pPr lvl="1"/>
            <a:r>
              <a:rPr lang="ko-KR" altLang="en-US" dirty="0" err="1"/>
              <a:t>집락추출법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75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6E747-D600-4E03-877D-E26663DF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latinLnBrk="0"/>
            <a:endParaRPr lang="en-US" altLang="ko-KR" sz="2000" kern="1200" dirty="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F83D5-EF57-4C78-ABC8-7EA812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dirty="0">
                <a:solidFill>
                  <a:srgbClr val="080808"/>
                </a:solidFill>
              </a:rPr>
              <a:t>5</a:t>
            </a:r>
            <a:r>
              <a:rPr lang="en-US" altLang="ko-KR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.2 </a:t>
            </a: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표본평균의 분포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확률표본과 표본분포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latinLnBrk="0"/>
                <a:r>
                  <a:rPr lang="ko-KR" altLang="en-US" sz="2000" dirty="0"/>
                  <a:t>확률표본</a:t>
                </a:r>
                <a:r>
                  <a:rPr lang="en-US" altLang="ko-KR" sz="2000" dirty="0"/>
                  <a:t>(random sample)</a:t>
                </a:r>
              </a:p>
              <a:p>
                <a:pPr lvl="1" latinLnBrk="0"/>
                <a:r>
                  <a:rPr lang="ko-KR" altLang="en-US" sz="2000" dirty="0"/>
                  <a:t>모집단으로부터 추출한 표본</a:t>
                </a:r>
                <a:endParaRPr lang="en-US" altLang="ko-KR" sz="2000" dirty="0"/>
              </a:p>
              <a:p>
                <a:pPr lvl="2" latinLnBrk="0"/>
                <a:r>
                  <a:rPr lang="ko-KR" altLang="en-US" dirty="0"/>
                  <a:t>아직 값을 몰라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어떤 값도 가질 수 있어</a:t>
                </a:r>
                <a:endParaRPr lang="en-US" altLang="ko-KR" dirty="0"/>
              </a:p>
              <a:p>
                <a:pPr lvl="2" latinLnBrk="0"/>
                <a:r>
                  <a:rPr lang="ko-KR" altLang="en-US" dirty="0"/>
                  <a:t>마치 주사위를 던질 때 어떤 값이 나올지 모르는 것과 같아</a:t>
                </a:r>
                <a:endParaRPr lang="en-US" altLang="ko-KR" dirty="0"/>
              </a:p>
              <a:p>
                <a:pPr lvl="1" latinLnBrk="0"/>
                <a:r>
                  <a:rPr lang="ko-KR" altLang="en-US" sz="2000" dirty="0"/>
                  <a:t>즉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확률표본은 확률변수이다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 latinLnBrk="0"/>
                <a:endParaRPr lang="en-US" altLang="ko-KR" sz="2000" dirty="0"/>
              </a:p>
              <a:p>
                <a:pPr marL="228600" lvl="1"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lvl="1" latinLnBrk="0"/>
                <a:endParaRPr lang="en-US" altLang="ko-KR" sz="2000" dirty="0"/>
              </a:p>
              <a:p>
                <a:pPr lvl="1" latinLnBrk="0"/>
                <a:r>
                  <a:rPr lang="ko-KR" altLang="en-US" sz="2000" dirty="0"/>
                  <a:t>확률표본의 각 변수들은 서로 독립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540" t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3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통계량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세로 텍스트 개체 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653363" y="2176272"/>
                <a:ext cx="9367204" cy="404164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latinLnBrk="0"/>
                <a:r>
                  <a:rPr lang="ko-KR" altLang="en-US" sz="2400" dirty="0"/>
                  <a:t>표본평균</a:t>
                </a:r>
                <a:br>
                  <a:rPr lang="en-US" altLang="ko-KR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400" dirty="0"/>
              </a:p>
              <a:p>
                <a:pPr latinLnBrk="0"/>
                <a:r>
                  <a:rPr lang="ko-KR" altLang="en-US" sz="2400" dirty="0"/>
                  <a:t>표본분산</a:t>
                </a:r>
                <a:r>
                  <a:rPr lang="en-US" altLang="ko-KR" sz="2400" dirty="0"/>
                  <a:t> 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4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400" b="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400" dirty="0"/>
              </a:p>
              <a:p>
                <a:pPr latinLnBrk="0"/>
                <a:r>
                  <a:rPr lang="ko-KR" altLang="en-US" sz="2400" dirty="0"/>
                  <a:t>표본비율</a:t>
                </a:r>
                <a:r>
                  <a:rPr lang="en-US" altLang="ko-KR" sz="2400" dirty="0"/>
                  <a:t> </a:t>
                </a:r>
                <a:br>
                  <a:rPr lang="en-US" altLang="ko-KR" sz="24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ko-KR" alt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세로 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653363" y="2176272"/>
                <a:ext cx="9367204" cy="4041648"/>
              </a:xfrm>
              <a:blipFill>
                <a:blip r:embed="rId2"/>
                <a:stretch>
                  <a:fillRect l="-846" t="-2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19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E83B04-41AE-4C32-8B23-880D9F78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정리</a:t>
            </a:r>
            <a:r>
              <a:rPr lang="en-US" altLang="ko-KR" sz="4800"/>
              <a:t> 5-1 </a:t>
            </a:r>
            <a:r>
              <a:rPr lang="ko-KR" altLang="en-US" sz="4800"/>
              <a:t>유한 모집단 </a:t>
            </a:r>
            <a:r>
              <a:rPr lang="en-US" altLang="ko-KR" sz="4800"/>
              <a:t>- </a:t>
            </a:r>
            <a:r>
              <a:rPr lang="ko-KR" altLang="en-US" sz="4800"/>
              <a:t>복원추출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0515EF-8D69-47CC-A2AE-980545E5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400" dirty="0"/>
                  <a:t>모평균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400" dirty="0"/>
                  <a:t>, </a:t>
                </a:r>
                <a:r>
                  <a:rPr lang="ko-KR" altLang="en-US" sz="2400" dirty="0" err="1"/>
                  <a:t>모분산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/>
                  <a:t>인 모집단에서 크기 </a:t>
                </a: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400" dirty="0"/>
                  <a:t>인 표본을 복원추출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24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0515EF-8D69-47CC-A2AE-980545E5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28" y="3017522"/>
                <a:ext cx="9941319" cy="3124658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6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1159</Words>
  <Application>Microsoft Macintosh PowerPoint</Application>
  <PresentationFormat>와이드스크린</PresentationFormat>
  <Paragraphs>243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Cambria Math</vt:lpstr>
      <vt:lpstr>Georgia</vt:lpstr>
      <vt:lpstr>Office 테마</vt:lpstr>
      <vt:lpstr>1_Office 테마</vt:lpstr>
      <vt:lpstr>2_Office 테마</vt:lpstr>
      <vt:lpstr>Chapter 5 표본분포</vt:lpstr>
      <vt:lpstr>5.1 용어 설명</vt:lpstr>
      <vt:lpstr>A. 모집단과 표본 분포</vt:lpstr>
      <vt:lpstr>표본오차, 모수, 통계량</vt:lpstr>
      <vt:lpstr>B. 표본추출법</vt:lpstr>
      <vt:lpstr>5.2 표본평균의 분포</vt:lpstr>
      <vt:lpstr>A. 확률표본과 표본분포</vt:lpstr>
      <vt:lpstr>통계량</vt:lpstr>
      <vt:lpstr>정리 5-1 유한 모집단 - 복원추출</vt:lpstr>
      <vt:lpstr>표본평균의 확률분포 구하기 예시</vt:lpstr>
      <vt:lpstr>표본평균의 빈도 </vt:lpstr>
      <vt:lpstr>표본평균의 확률분포</vt:lpstr>
      <vt:lpstr>표본평균의 기댓값 및 분산</vt:lpstr>
      <vt:lpstr>정리 5-2 유한 모집단 - 비복원추출</vt:lpstr>
      <vt:lpstr>정리 5-3 무한모집단 - 비복원추출</vt:lpstr>
      <vt:lpstr>정리 5-4 모집단이 정규분포를 따를 때</vt:lpstr>
      <vt:lpstr>모집단의 분포와 표본평균의 분포의 비교</vt:lpstr>
      <vt:lpstr>예제 5-4</vt:lpstr>
      <vt:lpstr>정리 5-4 중심극한정리</vt:lpstr>
      <vt:lpstr>중심극한정리 확인</vt:lpstr>
      <vt:lpstr>예제 5-5 - 교체</vt:lpstr>
      <vt:lpstr>5.3 여러 가지 표본 분포</vt:lpstr>
      <vt:lpstr>A.  카이제곱(χ^2) 분포</vt:lpstr>
      <vt:lpstr>정리 5-6 카이제곱 분포의 성질</vt:lpstr>
      <vt:lpstr>카이제곱 분포 만들기</vt:lpstr>
      <vt:lpstr>B. t - 분포</vt:lpstr>
      <vt:lpstr>강의자료실: t-distribution.ggb 확인</vt:lpstr>
      <vt:lpstr>정리 5-7 t – 분포의 성질</vt:lpstr>
      <vt:lpstr>자유도 19인 t 분포</vt:lpstr>
      <vt:lpstr>t 분포의 활용</vt:lpstr>
      <vt:lpstr>C. F 분포</vt:lpstr>
      <vt:lpstr>5.4 표본평균 차의 분포</vt:lpstr>
      <vt:lpstr>5.5 표본비율의 분포</vt:lpstr>
      <vt:lpstr>표본비율</vt:lpstr>
      <vt:lpstr>정리 5-10 표본비율의 평균과 분산</vt:lpstr>
      <vt:lpstr>근사 분포</vt:lpstr>
      <vt:lpstr>예제 5-12 (수정)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자료의 정리와 요약</dc:title>
  <dc:creator>선우하식</dc:creator>
  <cp:lastModifiedBy>정찬욱</cp:lastModifiedBy>
  <cp:revision>112</cp:revision>
  <dcterms:created xsi:type="dcterms:W3CDTF">2022-03-14T02:20:39Z</dcterms:created>
  <dcterms:modified xsi:type="dcterms:W3CDTF">2022-04-26T05:32:25Z</dcterms:modified>
</cp:coreProperties>
</file>