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56" r:id="rId5"/>
    <p:sldId id="576" r:id="rId6"/>
    <p:sldId id="579" r:id="rId7"/>
    <p:sldId id="578" r:id="rId8"/>
    <p:sldId id="53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6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C8C31-6763-407D-8916-4A1B9C70AC9F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DC84A-7C92-4CF0-981B-FC5B53281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086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36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419D-3C6F-4BDA-B725-09C44B99BF05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F43E-3233-4FAF-BF68-CD15EE664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98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419D-3C6F-4BDA-B725-09C44B99BF05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F43E-3233-4FAF-BF68-CD15EE664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99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419D-3C6F-4BDA-B725-09C44B99BF05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F43E-3233-4FAF-BF68-CD15EE664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010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289706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31000" y="66110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329874" y="990788"/>
            <a:ext cx="8571053" cy="545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31000" y="66110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평행 사변형 6"/>
          <p:cNvSpPr/>
          <p:nvPr userDrawn="1"/>
        </p:nvSpPr>
        <p:spPr>
          <a:xfrm flipH="1" flipV="1">
            <a:off x="-6054" y="180975"/>
            <a:ext cx="8970542" cy="597922"/>
          </a:xfrm>
          <a:custGeom>
            <a:avLst/>
            <a:gdLst>
              <a:gd name="connsiteX0" fmla="*/ 0 w 8964488"/>
              <a:gd name="connsiteY0" fmla="*/ 588397 h 588397"/>
              <a:gd name="connsiteX1" fmla="*/ 584496 w 8964488"/>
              <a:gd name="connsiteY1" fmla="*/ 0 h 588397"/>
              <a:gd name="connsiteX2" fmla="*/ 8964488 w 8964488"/>
              <a:gd name="connsiteY2" fmla="*/ 0 h 588397"/>
              <a:gd name="connsiteX3" fmla="*/ 8379992 w 8964488"/>
              <a:gd name="connsiteY3" fmla="*/ 588397 h 588397"/>
              <a:gd name="connsiteX4" fmla="*/ 0 w 8964488"/>
              <a:gd name="connsiteY4" fmla="*/ 588397 h 588397"/>
              <a:gd name="connsiteX0" fmla="*/ 0 w 8970542"/>
              <a:gd name="connsiteY0" fmla="*/ 588397 h 597922"/>
              <a:gd name="connsiteX1" fmla="*/ 584496 w 8970542"/>
              <a:gd name="connsiteY1" fmla="*/ 0 h 597922"/>
              <a:gd name="connsiteX2" fmla="*/ 8964488 w 8970542"/>
              <a:gd name="connsiteY2" fmla="*/ 0 h 597922"/>
              <a:gd name="connsiteX3" fmla="*/ 8970542 w 8970542"/>
              <a:gd name="connsiteY3" fmla="*/ 597922 h 597922"/>
              <a:gd name="connsiteX4" fmla="*/ 0 w 8970542"/>
              <a:gd name="connsiteY4" fmla="*/ 588397 h 59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70542" h="597922">
                <a:moveTo>
                  <a:pt x="0" y="588397"/>
                </a:moveTo>
                <a:lnTo>
                  <a:pt x="584496" y="0"/>
                </a:lnTo>
                <a:lnTo>
                  <a:pt x="8964488" y="0"/>
                </a:lnTo>
                <a:lnTo>
                  <a:pt x="8970542" y="597922"/>
                </a:lnTo>
                <a:lnTo>
                  <a:pt x="0" y="588397"/>
                </a:lnTo>
                <a:close/>
              </a:path>
            </a:pathLst>
          </a:custGeom>
          <a:gradFill>
            <a:gsLst>
              <a:gs pos="86000">
                <a:srgbClr val="1D7990"/>
              </a:gs>
              <a:gs pos="18000">
                <a:srgbClr val="259AAE"/>
              </a:gs>
              <a:gs pos="0">
                <a:srgbClr val="6EC1CF"/>
              </a:gs>
              <a:gs pos="100000">
                <a:srgbClr val="1E7E97">
                  <a:lumMod val="77000"/>
                </a:srgbClr>
              </a:gs>
            </a:gsLst>
            <a:lin ang="0" scaled="1"/>
          </a:gra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22" name="Rectangle 13"/>
          <p:cNvSpPr>
            <a:spLocks noChangeArrowheads="1"/>
          </p:cNvSpPr>
          <p:nvPr userDrawn="1"/>
        </p:nvSpPr>
        <p:spPr bwMode="auto">
          <a:xfrm flipV="1">
            <a:off x="8360817" y="0"/>
            <a:ext cx="597600" cy="190500"/>
          </a:xfrm>
          <a:prstGeom prst="rect">
            <a:avLst/>
          </a:prstGeom>
          <a:gradFill flip="none" rotWithShape="1">
            <a:gsLst>
              <a:gs pos="0">
                <a:srgbClr val="1F849C">
                  <a:lumMod val="85000"/>
                </a:srgbClr>
              </a:gs>
              <a:gs pos="100000">
                <a:srgbClr val="1E7E97">
                  <a:lumMod val="8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617516" y="310038"/>
            <a:ext cx="7338859" cy="408323"/>
          </a:xfrm>
          <a:prstGeom prst="rect">
            <a:avLst/>
          </a:prstGeom>
        </p:spPr>
        <p:txBody>
          <a:bodyPr lIns="0" tIns="0" rIns="0" bIns="0">
            <a:norm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indent="0">
              <a:buNone/>
              <a:defRPr sz="2400" b="1" baseline="0">
                <a:solidFill>
                  <a:schemeClr val="bg1"/>
                </a:solidFill>
                <a:effectLst>
                  <a:outerShdw blurRad="25400" dist="12700" dir="2700000" algn="tl" rotWithShape="0">
                    <a:prstClr val="black">
                      <a:alpha val="80000"/>
                    </a:prstClr>
                  </a:outerShdw>
                </a:effectLst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altLang="ko-KR" dirty="0"/>
              <a:t>Slide Main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559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419D-3C6F-4BDA-B725-09C44B99BF05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F43E-3233-4FAF-BF68-CD15EE664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6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419D-3C6F-4BDA-B725-09C44B99BF05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F43E-3233-4FAF-BF68-CD15EE664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52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419D-3C6F-4BDA-B725-09C44B99BF05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F43E-3233-4FAF-BF68-CD15EE664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05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419D-3C6F-4BDA-B725-09C44B99BF05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F43E-3233-4FAF-BF68-CD15EE664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58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419D-3C6F-4BDA-B725-09C44B99BF05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F43E-3233-4FAF-BF68-CD15EE664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73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419D-3C6F-4BDA-B725-09C44B99BF05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F43E-3233-4FAF-BF68-CD15EE664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79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419D-3C6F-4BDA-B725-09C44B99BF05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F43E-3233-4FAF-BF68-CD15EE664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42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419D-3C6F-4BDA-B725-09C44B99BF05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F43E-3233-4FAF-BF68-CD15EE664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05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D419D-3C6F-4BDA-B725-09C44B99BF05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F43E-3233-4FAF-BF68-CD15EE664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5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D365E-47A6-4A50-8301-31F45D3CD6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명령행</a:t>
            </a:r>
            <a:r>
              <a:rPr lang="ko-KR" altLang="en-US" dirty="0"/>
              <a:t> 인자 처리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14C857-E34B-476C-B3F9-A66921DEA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81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main(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argc</a:t>
            </a:r>
            <a:r>
              <a:rPr lang="en-US" altLang="ko-KR" dirty="0"/>
              <a:t>, char *</a:t>
            </a:r>
            <a:r>
              <a:rPr lang="en-US" altLang="ko-KR" dirty="0" err="1"/>
              <a:t>argv</a:t>
            </a:r>
            <a:r>
              <a:rPr lang="en-US" altLang="ko-KR" dirty="0"/>
              <a:t>[])</a:t>
            </a:r>
          </a:p>
          <a:p>
            <a:pPr lvl="1"/>
            <a:r>
              <a:rPr lang="ko-KR" altLang="en-US" dirty="0"/>
              <a:t>프로그램 </a:t>
            </a:r>
            <a:r>
              <a:rPr lang="en-US" altLang="ko-KR" dirty="0" err="1"/>
              <a:t>dir</a:t>
            </a:r>
            <a:r>
              <a:rPr lang="ko-KR" altLang="en-US" dirty="0"/>
              <a:t>를 개발한다면 옵션에 해당하는 “</a:t>
            </a:r>
            <a:r>
              <a:rPr lang="en-US" altLang="ko-KR" dirty="0"/>
              <a:t>/w”</a:t>
            </a:r>
            <a:r>
              <a:rPr lang="ko-KR" altLang="en-US" dirty="0"/>
              <a:t>를 어떻게 인식할까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 err="1"/>
              <a:t>명령행</a:t>
            </a:r>
            <a:r>
              <a:rPr lang="ko-KR" altLang="en-US" dirty="0"/>
              <a:t> 인자</a:t>
            </a:r>
            <a:r>
              <a:rPr lang="en-US" altLang="ko-KR" dirty="0"/>
              <a:t>(command line arguments)</a:t>
            </a:r>
            <a:r>
              <a:rPr lang="ko-KR" altLang="en-US" dirty="0"/>
              <a:t>를 사용하는 방법 </a:t>
            </a:r>
            <a:endParaRPr lang="en-US" altLang="ko-KR" dirty="0"/>
          </a:p>
          <a:p>
            <a:pPr lvl="2"/>
            <a:r>
              <a:rPr lang="ko-KR" altLang="en-US" dirty="0" err="1"/>
              <a:t>명령행에서</a:t>
            </a:r>
            <a:r>
              <a:rPr lang="ko-KR" altLang="en-US" dirty="0"/>
              <a:t> 입력하는 문자열을 프로그램으로 전달하는 방법</a:t>
            </a:r>
            <a:endParaRPr lang="en-US" altLang="ko-KR" dirty="0"/>
          </a:p>
          <a:p>
            <a:pPr lvl="1"/>
            <a:r>
              <a:rPr lang="ko-KR" altLang="en-US" dirty="0"/>
              <a:t>프로그램에서 </a:t>
            </a:r>
            <a:r>
              <a:rPr lang="ko-KR" altLang="en-US" dirty="0" err="1"/>
              <a:t>명령행</a:t>
            </a:r>
            <a:r>
              <a:rPr lang="ko-KR" altLang="en-US" dirty="0"/>
              <a:t> 인자를 받으려면</a:t>
            </a:r>
            <a:endParaRPr lang="en-US" altLang="ko-KR" dirty="0"/>
          </a:p>
          <a:p>
            <a:pPr lvl="2"/>
            <a:r>
              <a:rPr lang="ko-KR" altLang="en-US" dirty="0"/>
              <a:t>두 개의 인자 </a:t>
            </a:r>
            <a:r>
              <a:rPr lang="en-US" altLang="ko-KR" dirty="0" err="1"/>
              <a:t>argc</a:t>
            </a:r>
            <a:r>
              <a:rPr lang="ko-KR" altLang="en-US" dirty="0"/>
              <a:t>와 </a:t>
            </a:r>
            <a:r>
              <a:rPr lang="en-US" altLang="ko-KR" dirty="0" err="1"/>
              <a:t>argv</a:t>
            </a:r>
            <a:r>
              <a:rPr lang="ko-KR" altLang="en-US" dirty="0"/>
              <a:t>를 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argc</a:t>
            </a:r>
            <a:r>
              <a:rPr lang="en-US" altLang="ko-KR" dirty="0"/>
              <a:t>, char * </a:t>
            </a:r>
            <a:r>
              <a:rPr lang="en-US" altLang="ko-KR" dirty="0" err="1"/>
              <a:t>argv</a:t>
            </a:r>
            <a:r>
              <a:rPr lang="en-US" altLang="ko-KR" dirty="0"/>
              <a:t>[])</a:t>
            </a:r>
            <a:r>
              <a:rPr lang="ko-KR" altLang="en-US" dirty="0"/>
              <a:t>로 기술</a:t>
            </a:r>
            <a:endParaRPr lang="en-US" altLang="ko-KR" dirty="0"/>
          </a:p>
          <a:p>
            <a:pPr lvl="2"/>
            <a:r>
              <a:rPr lang="ko-KR" altLang="en-US" dirty="0"/>
              <a:t>매개변수 </a:t>
            </a:r>
            <a:r>
              <a:rPr lang="en-US" altLang="ko-KR" dirty="0" err="1"/>
              <a:t>argc</a:t>
            </a:r>
            <a:r>
              <a:rPr lang="ko-KR" altLang="en-US" dirty="0"/>
              <a:t>는 </a:t>
            </a:r>
            <a:r>
              <a:rPr lang="ko-KR" altLang="en-US" dirty="0" err="1"/>
              <a:t>명령행에서</a:t>
            </a:r>
            <a:r>
              <a:rPr lang="ko-KR" altLang="en-US" dirty="0"/>
              <a:t> 입력한 문자열의 수</a:t>
            </a:r>
            <a:endParaRPr lang="en-US" altLang="ko-KR" dirty="0"/>
          </a:p>
          <a:p>
            <a:pPr lvl="2"/>
            <a:r>
              <a:rPr lang="en-US" altLang="ko-KR" dirty="0" err="1"/>
              <a:t>argv</a:t>
            </a:r>
            <a:r>
              <a:rPr lang="en-US" altLang="ko-KR" dirty="0"/>
              <a:t>[]</a:t>
            </a:r>
            <a:r>
              <a:rPr lang="ko-KR" altLang="en-US" dirty="0"/>
              <a:t>는 </a:t>
            </a:r>
            <a:r>
              <a:rPr lang="ko-KR" altLang="en-US" dirty="0" err="1"/>
              <a:t>명령행에서</a:t>
            </a:r>
            <a:r>
              <a:rPr lang="ko-KR" altLang="en-US" dirty="0"/>
              <a:t> 입력한 문자열을 전달 받는 문자 포인터 배열</a:t>
            </a:r>
            <a:endParaRPr lang="en-US" altLang="ko-KR" dirty="0"/>
          </a:p>
          <a:p>
            <a:pPr lvl="2"/>
            <a:r>
              <a:rPr lang="ko-KR" altLang="en-US" dirty="0"/>
              <a:t>실행 프로그램 이름도 하나의 </a:t>
            </a:r>
            <a:r>
              <a:rPr lang="ko-KR" altLang="en-US" dirty="0" err="1"/>
              <a:t>명령행</a:t>
            </a:r>
            <a:r>
              <a:rPr lang="ko-KR" altLang="en-US" dirty="0"/>
              <a:t> 인자에 포함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명령행</a:t>
            </a:r>
            <a:r>
              <a:rPr lang="ko-KR" altLang="en-US" dirty="0"/>
              <a:t> 인자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35" y="3691544"/>
            <a:ext cx="5464110" cy="299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1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명령행에서</a:t>
            </a:r>
            <a:r>
              <a:rPr lang="ko-KR" altLang="en-US" dirty="0"/>
              <a:t> 실행파일의 이름이 </a:t>
            </a:r>
            <a:r>
              <a:rPr lang="en-US" altLang="ko-KR" dirty="0" err="1"/>
              <a:t>commandarg</a:t>
            </a:r>
            <a:endParaRPr lang="en-US" altLang="ko-KR" dirty="0"/>
          </a:p>
          <a:p>
            <a:pPr lvl="1"/>
            <a:r>
              <a:rPr lang="ko-KR" altLang="en-US" dirty="0"/>
              <a:t>옵션으로 </a:t>
            </a:r>
            <a:r>
              <a:rPr lang="en-US" altLang="ko-KR" dirty="0"/>
              <a:t>C# C++ Java: </a:t>
            </a:r>
            <a:r>
              <a:rPr lang="ko-KR" altLang="en-US" dirty="0"/>
              <a:t>프로그램을 실행한 결과</a:t>
            </a:r>
            <a:endParaRPr lang="en-US" altLang="ko-KR" dirty="0"/>
          </a:p>
          <a:p>
            <a:pPr lvl="1"/>
            <a:r>
              <a:rPr lang="ko-KR" altLang="en-US" dirty="0" err="1"/>
              <a:t>명령행</a:t>
            </a:r>
            <a:r>
              <a:rPr lang="ko-KR" altLang="en-US" dirty="0"/>
              <a:t> 인자로 프로그램을 실행하면 다음과 같은 구조의 문자열이 전달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명령행</a:t>
            </a:r>
            <a:r>
              <a:rPr lang="ko-KR" altLang="en-US" dirty="0"/>
              <a:t> 인자 실행</a:t>
            </a:r>
            <a:r>
              <a:rPr lang="en-US" altLang="ko-KR" dirty="0"/>
              <a:t> </a:t>
            </a:r>
            <a:r>
              <a:rPr lang="ko-KR" altLang="en-US" dirty="0"/>
              <a:t>샘플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3" y="2285717"/>
            <a:ext cx="7118900" cy="392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1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Visual C++</a:t>
            </a:r>
            <a:r>
              <a:rPr lang="ko-KR" altLang="en-US" dirty="0"/>
              <a:t>에서 </a:t>
            </a:r>
            <a:r>
              <a:rPr lang="ko-KR" altLang="en-US" dirty="0" err="1"/>
              <a:t>명령행</a:t>
            </a:r>
            <a:r>
              <a:rPr lang="ko-KR" altLang="en-US" dirty="0"/>
              <a:t> 인자를 설정</a:t>
            </a:r>
            <a:endParaRPr lang="en-US" altLang="ko-KR" dirty="0"/>
          </a:p>
          <a:p>
            <a:pPr lvl="1"/>
            <a:r>
              <a:rPr lang="ko-KR" altLang="en-US" dirty="0"/>
              <a:t>메뉴 </a:t>
            </a:r>
            <a:r>
              <a:rPr lang="en-US" altLang="ko-KR" dirty="0"/>
              <a:t>[</a:t>
            </a:r>
            <a:r>
              <a:rPr lang="ko-KR" altLang="en-US" dirty="0"/>
              <a:t>프로젝트</a:t>
            </a:r>
            <a:r>
              <a:rPr lang="en-US" altLang="ko-KR" dirty="0"/>
              <a:t>/{</a:t>
            </a:r>
            <a:r>
              <a:rPr lang="ko-KR" altLang="en-US" dirty="0"/>
              <a:t>프로젝트이름</a:t>
            </a:r>
            <a:r>
              <a:rPr lang="en-US" altLang="ko-KR" dirty="0"/>
              <a:t>} </a:t>
            </a:r>
            <a:r>
              <a:rPr lang="ko-KR" altLang="en-US" dirty="0"/>
              <a:t>속성</a:t>
            </a:r>
            <a:r>
              <a:rPr lang="en-US" altLang="ko-KR" dirty="0"/>
              <a:t>…]</a:t>
            </a:r>
            <a:r>
              <a:rPr lang="ko-KR" altLang="en-US" dirty="0"/>
              <a:t>를 누르거나</a:t>
            </a:r>
          </a:p>
          <a:p>
            <a:pPr lvl="1"/>
            <a:r>
              <a:rPr lang="ko-KR" altLang="en-US" dirty="0"/>
              <a:t>단축 키 </a:t>
            </a:r>
            <a:r>
              <a:rPr lang="en-US" altLang="ko-KR" dirty="0"/>
              <a:t>Alt+F7</a:t>
            </a:r>
            <a:r>
              <a:rPr lang="ko-KR" altLang="en-US" dirty="0"/>
              <a:t>을 눌러 다음 대화상자에서 설정</a:t>
            </a:r>
            <a:endParaRPr lang="en-US" altLang="ko-KR" dirty="0"/>
          </a:p>
          <a:p>
            <a:pPr lvl="2"/>
            <a:r>
              <a:rPr lang="ko-KR" altLang="en-US" dirty="0"/>
              <a:t>대화상자 </a:t>
            </a:r>
            <a:r>
              <a:rPr lang="en-US" altLang="ko-KR" dirty="0"/>
              <a:t>[{</a:t>
            </a:r>
            <a:r>
              <a:rPr lang="ko-KR" altLang="en-US" dirty="0"/>
              <a:t>프로젝트이름</a:t>
            </a:r>
            <a:r>
              <a:rPr lang="en-US" altLang="ko-KR" dirty="0"/>
              <a:t>} </a:t>
            </a:r>
            <a:r>
              <a:rPr lang="ko-KR" altLang="en-US" dirty="0"/>
              <a:t>속성 페이지</a:t>
            </a:r>
            <a:r>
              <a:rPr lang="en-US" altLang="ko-KR" dirty="0"/>
              <a:t>]</a:t>
            </a:r>
            <a:r>
              <a:rPr lang="ko-KR" altLang="en-US" dirty="0"/>
              <a:t>의 항목 </a:t>
            </a:r>
            <a:r>
              <a:rPr lang="en-US" altLang="ko-KR" dirty="0"/>
              <a:t>[</a:t>
            </a:r>
            <a:r>
              <a:rPr lang="ko-KR" altLang="en-US" dirty="0"/>
              <a:t>디버깅</a:t>
            </a:r>
            <a:r>
              <a:rPr lang="en-US" altLang="ko-KR" dirty="0"/>
              <a:t>]</a:t>
            </a:r>
            <a:r>
              <a:rPr lang="ko-KR" altLang="en-US" dirty="0"/>
              <a:t>을 누르고</a:t>
            </a:r>
            <a:endParaRPr lang="en-US" altLang="ko-KR" dirty="0"/>
          </a:p>
          <a:p>
            <a:pPr lvl="2"/>
            <a:r>
              <a:rPr lang="ko-KR" altLang="en-US" dirty="0"/>
              <a:t>중간의 </a:t>
            </a:r>
            <a:r>
              <a:rPr lang="en-US" altLang="ko-KR" dirty="0"/>
              <a:t>[</a:t>
            </a:r>
            <a:r>
              <a:rPr lang="ko-KR" altLang="en-US" dirty="0"/>
              <a:t>명령 인수</a:t>
            </a:r>
            <a:r>
              <a:rPr lang="en-US" altLang="ko-KR" dirty="0"/>
              <a:t>] </a:t>
            </a:r>
            <a:r>
              <a:rPr lang="ko-KR" altLang="en-US" dirty="0"/>
              <a:t>의 입력 상자에 인자를 기술</a:t>
            </a:r>
            <a:endParaRPr lang="en-US" altLang="ko-KR" dirty="0"/>
          </a:p>
          <a:p>
            <a:pPr lvl="3"/>
            <a:r>
              <a:rPr lang="ko-KR" altLang="en-US" dirty="0"/>
              <a:t>이 입력 상자에는 실행파일 이름 뒤의 옵션만을 기술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명령행</a:t>
            </a:r>
            <a:r>
              <a:rPr lang="en-US" altLang="ko-KR" dirty="0"/>
              <a:t> </a:t>
            </a:r>
            <a:r>
              <a:rPr lang="ko-KR" altLang="en-US" dirty="0"/>
              <a:t>인자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726" y="2951195"/>
            <a:ext cx="5551212" cy="349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4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822" y="909531"/>
            <a:ext cx="5032243" cy="4438440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명령행</a:t>
            </a:r>
            <a:r>
              <a:rPr lang="ko-KR" altLang="en-US" dirty="0"/>
              <a:t> 인자 예제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715" y="1571231"/>
            <a:ext cx="282249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marL="88900" indent="-88900" fontAlgn="ctr" latinLnBrk="0">
              <a:spcBef>
                <a:spcPct val="30000"/>
              </a:spcBef>
              <a:spcAft>
                <a:spcPct val="20000"/>
              </a:spcAft>
              <a:buClr>
                <a:srgbClr val="EEECE1"/>
              </a:buClr>
              <a:buSzPct val="50000"/>
              <a:buFont typeface="Wingdings" pitchFamily="2" charset="2"/>
              <a:buBlip>
                <a:blip r:embed="rId4"/>
              </a:buBlip>
            </a:pPr>
            <a:r>
              <a:rPr lang="ko-KR" altLang="en-US" sz="1600" dirty="0">
                <a:solidFill>
                  <a:prstClr val="black"/>
                </a:solidFill>
                <a:latin typeface="+mn-ea"/>
              </a:rPr>
              <a:t>인자 </a:t>
            </a:r>
            <a:r>
              <a:rPr lang="en-US" altLang="ko-KR" sz="1600" dirty="0" err="1">
                <a:solidFill>
                  <a:prstClr val="black"/>
                </a:solidFill>
                <a:latin typeface="+mn-ea"/>
              </a:rPr>
              <a:t>argc</a:t>
            </a:r>
            <a:r>
              <a:rPr lang="en-US" altLang="ko-KR" sz="16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+mn-ea"/>
              </a:rPr>
              <a:t>argv</a:t>
            </a:r>
            <a:r>
              <a:rPr lang="ko-KR" altLang="en-US" sz="1600" dirty="0">
                <a:solidFill>
                  <a:prstClr val="black"/>
                </a:solidFill>
                <a:latin typeface="+mn-ea"/>
              </a:rPr>
              <a:t> 활용</a:t>
            </a:r>
            <a:endParaRPr lang="en-US" altLang="ko-KR" sz="1600" dirty="0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78795" y="1839223"/>
            <a:ext cx="2145667" cy="797160"/>
            <a:chOff x="5169020" y="1700804"/>
            <a:chExt cx="1863681" cy="921598"/>
          </a:xfrm>
        </p:grpSpPr>
        <p:pic>
          <p:nvPicPr>
            <p:cNvPr id="24" name="Picture 5" descr="H:\____★입찰제안서★___\ _★신규입찰제안서\★세종스마트스쿨 3차\2_디자인작업소스\_표지 디자인\발표자료\_내용디자인\이미지\이미지들\t_0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9020" y="1700804"/>
              <a:ext cx="1863681" cy="921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 Box 10"/>
            <p:cNvSpPr txBox="1">
              <a:spLocks noChangeArrowheads="1"/>
            </p:cNvSpPr>
            <p:nvPr/>
          </p:nvSpPr>
          <p:spPr bwMode="auto">
            <a:xfrm>
              <a:off x="5566669" y="1976941"/>
              <a:ext cx="1097351" cy="24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defTabSz="117633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defTabSz="117633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defTabSz="117633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defTabSz="117633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defTabSz="117633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defTabSz="11763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defTabSz="11763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defTabSz="11763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defTabSz="11763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/>
              <a:r>
                <a:rPr kumimoji="0" lang="ko-KR" altLang="en-US" sz="1400" dirty="0">
                  <a:solidFill>
                    <a:schemeClr val="bg1"/>
                  </a:solidFill>
                  <a:latin typeface="+mj-ea"/>
                  <a:ea typeface="+mj-ea"/>
                </a:rPr>
                <a:t>포인터 </a:t>
              </a:r>
              <a:r>
                <a:rPr kumimoji="0" lang="ko-KR" altLang="en-US" sz="1400" dirty="0" err="1">
                  <a:solidFill>
                    <a:schemeClr val="bg1"/>
                  </a:solidFill>
                  <a:latin typeface="+mj-ea"/>
                  <a:ea typeface="+mj-ea"/>
                </a:rPr>
                <a:t>형변환</a:t>
              </a:r>
              <a:endParaRPr kumimoji="0"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54" y="934316"/>
            <a:ext cx="2736304" cy="74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695471" y="1149759"/>
            <a:ext cx="16289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11763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11763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11763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11763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11763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1763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1763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1763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1763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예제 </a:t>
            </a:r>
            <a:r>
              <a:rPr kumimoji="0" lang="en-US" altLang="ko-KR" sz="1400" dirty="0" err="1">
                <a:solidFill>
                  <a:schemeClr val="bg1"/>
                </a:solidFill>
                <a:latin typeface="+mj-ea"/>
                <a:ea typeface="+mj-ea"/>
              </a:rPr>
              <a:t>commandarg.c</a:t>
            </a:r>
            <a:endParaRPr kumimoji="0" lang="ko-KR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00715" y="2388832"/>
            <a:ext cx="2923129" cy="1620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marL="88900" indent="-88900" fontAlgn="ctr" latinLnBrk="0">
              <a:spcBef>
                <a:spcPts val="200"/>
              </a:spcBef>
              <a:spcAft>
                <a:spcPts val="200"/>
              </a:spcAft>
              <a:buClr>
                <a:srgbClr val="EEECE1"/>
              </a:buClr>
              <a:buSzPct val="50000"/>
              <a:buFont typeface="Wingdings" pitchFamily="2" charset="2"/>
              <a:buBlip>
                <a:blip r:embed="rId4"/>
              </a:buBlip>
            </a:pPr>
            <a:r>
              <a:rPr lang="ko-KR" altLang="en-US" sz="1600" dirty="0">
                <a:latin typeface="+mn-ea"/>
              </a:rPr>
              <a:t>다음은 위 프로그램을 도스 창에서 실행한 결과</a:t>
            </a:r>
            <a:endParaRPr lang="en-US" altLang="ko-KR" sz="1600" dirty="0">
              <a:latin typeface="+mn-ea"/>
            </a:endParaRPr>
          </a:p>
          <a:p>
            <a:pPr marL="546100" lvl="1" indent="-88900" fontAlgn="ctr" latinLnBrk="0">
              <a:spcBef>
                <a:spcPts val="200"/>
              </a:spcBef>
              <a:spcAft>
                <a:spcPts val="200"/>
              </a:spcAft>
              <a:buClr>
                <a:srgbClr val="EEECE1"/>
              </a:buClr>
              <a:buSzPct val="50000"/>
              <a:buFont typeface="Wingdings" pitchFamily="2" charset="2"/>
              <a:buBlip>
                <a:blip r:embed="rId4"/>
              </a:buBlip>
            </a:pPr>
            <a:r>
              <a:rPr lang="ko-KR" altLang="en-US" sz="1600" dirty="0">
                <a:solidFill>
                  <a:srgbClr val="7030A0"/>
                </a:solidFill>
                <a:latin typeface="+mn-ea"/>
              </a:rPr>
              <a:t>도스 창에서 실행한 경우</a:t>
            </a:r>
            <a:r>
              <a:rPr lang="en-US" altLang="ko-KR" sz="1600" dirty="0">
                <a:solidFill>
                  <a:srgbClr val="7030A0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7030A0"/>
                </a:solidFill>
                <a:latin typeface="+mn-ea"/>
              </a:rPr>
              <a:t>실행 결과의 첫 인자 값이 실행파일 이름</a:t>
            </a:r>
            <a:endParaRPr lang="en-US" altLang="ko-KR" sz="1600" dirty="0">
              <a:solidFill>
                <a:srgbClr val="7030A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4" y="1093314"/>
            <a:ext cx="5140487" cy="452784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1" y="4291961"/>
            <a:ext cx="4207586" cy="206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3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DD8088987CA694B8415923FD060A829" ma:contentTypeVersion="14" ma:contentTypeDescription="새 문서를 만듭니다." ma:contentTypeScope="" ma:versionID="2f292ee6c133641b1424bed5a19a275c">
  <xsd:schema xmlns:xsd="http://www.w3.org/2001/XMLSchema" xmlns:xs="http://www.w3.org/2001/XMLSchema" xmlns:p="http://schemas.microsoft.com/office/2006/metadata/properties" xmlns:ns3="22467775-a284-492a-8526-1f380e831c04" xmlns:ns4="3cb47b01-7cd4-4e67-8904-fd7dab54dfe3" targetNamespace="http://schemas.microsoft.com/office/2006/metadata/properties" ma:root="true" ma:fieldsID="97403c0ab8e1c81942dbb0c0fda2779b" ns3:_="" ns4:_="">
    <xsd:import namespace="22467775-a284-492a-8526-1f380e831c04"/>
    <xsd:import namespace="3cb47b01-7cd4-4e67-8904-fd7dab54dfe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467775-a284-492a-8526-1f380e831c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b47b01-7cd4-4e67-8904-fd7dab54dfe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730D03-9F54-4CF8-9256-FF403D08F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467775-a284-492a-8526-1f380e831c04"/>
    <ds:schemaRef ds:uri="3cb47b01-7cd4-4e67-8904-fd7dab54df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CBA510-CC3D-4465-85F3-C2B90B6AE8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16BFC1-6856-4FFA-AB5F-0946F847B3B8}">
  <ds:schemaRefs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3cb47b01-7cd4-4e67-8904-fd7dab54dfe3"/>
    <ds:schemaRef ds:uri="22467775-a284-492a-8526-1f380e831c0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216</Words>
  <Application>Microsoft Office PowerPoint</Application>
  <PresentationFormat>화면 슬라이드 쇼(4:3)</PresentationFormat>
  <Paragraphs>32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나눔고딕</vt:lpstr>
      <vt:lpstr>맑은 고딕</vt:lpstr>
      <vt:lpstr>Arial</vt:lpstr>
      <vt:lpstr>Calibri</vt:lpstr>
      <vt:lpstr>Calibri Light</vt:lpstr>
      <vt:lpstr>Tahoma</vt:lpstr>
      <vt:lpstr>Wingdings</vt:lpstr>
      <vt:lpstr>Office 테마</vt:lpstr>
      <vt:lpstr>명령행 인자 처리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명령행 인자 처리</dc:title>
  <dc:creator>mc ko</dc:creator>
  <cp:lastModifiedBy>mc ko</cp:lastModifiedBy>
  <cp:revision>1</cp:revision>
  <dcterms:created xsi:type="dcterms:W3CDTF">2022-03-30T03:10:10Z</dcterms:created>
  <dcterms:modified xsi:type="dcterms:W3CDTF">2022-03-30T03:11:18Z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0x0101002DD8088987CA694B8415923FD060A829</vt:lpwstr>
  </property>
</Properties>
</file>