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715" r:id="rId3"/>
  </p:sldMasterIdLst>
  <p:sldIdLst>
    <p:sldId id="256" r:id="rId4"/>
    <p:sldId id="258" r:id="rId5"/>
    <p:sldId id="456" r:id="rId6"/>
    <p:sldId id="457" r:id="rId7"/>
    <p:sldId id="260" r:id="rId8"/>
    <p:sldId id="459" r:id="rId9"/>
    <p:sldId id="460" r:id="rId10"/>
    <p:sldId id="461" r:id="rId11"/>
    <p:sldId id="462" r:id="rId12"/>
    <p:sldId id="463" r:id="rId13"/>
    <p:sldId id="465" r:id="rId14"/>
    <p:sldId id="466" r:id="rId15"/>
    <p:sldId id="381" r:id="rId16"/>
    <p:sldId id="467" r:id="rId17"/>
    <p:sldId id="468" r:id="rId18"/>
    <p:sldId id="485" r:id="rId19"/>
    <p:sldId id="486" r:id="rId20"/>
    <p:sldId id="319" r:id="rId21"/>
    <p:sldId id="382" r:id="rId22"/>
    <p:sldId id="383" r:id="rId23"/>
    <p:sldId id="323" r:id="rId24"/>
    <p:sldId id="324" r:id="rId25"/>
    <p:sldId id="488" r:id="rId26"/>
    <p:sldId id="489" r:id="rId27"/>
    <p:sldId id="393" r:id="rId28"/>
    <p:sldId id="491" r:id="rId29"/>
    <p:sldId id="492" r:id="rId30"/>
    <p:sldId id="494" r:id="rId31"/>
    <p:sldId id="493" r:id="rId32"/>
    <p:sldId id="495" r:id="rId33"/>
    <p:sldId id="326" r:id="rId34"/>
    <p:sldId id="322" r:id="rId35"/>
    <p:sldId id="490" r:id="rId36"/>
    <p:sldId id="458" r:id="rId37"/>
    <p:sldId id="509" r:id="rId38"/>
    <p:sldId id="510" r:id="rId39"/>
    <p:sldId id="498" r:id="rId40"/>
    <p:sldId id="497" r:id="rId41"/>
    <p:sldId id="506" r:id="rId42"/>
    <p:sldId id="507" r:id="rId43"/>
    <p:sldId id="496" r:id="rId44"/>
    <p:sldId id="499" r:id="rId45"/>
    <p:sldId id="500" r:id="rId46"/>
    <p:sldId id="502" r:id="rId47"/>
    <p:sldId id="501" r:id="rId48"/>
    <p:sldId id="503" r:id="rId49"/>
    <p:sldId id="504" r:id="rId50"/>
    <p:sldId id="505" r:id="rId51"/>
    <p:sldId id="508" r:id="rId52"/>
    <p:sldId id="512" r:id="rId53"/>
    <p:sldId id="511" r:id="rId54"/>
    <p:sldId id="513" r:id="rId55"/>
    <p:sldId id="450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678E6-712E-4C24-BE5D-1CB22C5DBB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4BA854-BFAF-4077-96C3-A23C2C4E1E17}">
      <dgm:prSet/>
      <dgm:spPr/>
      <dgm:t>
        <a:bodyPr/>
        <a:lstStyle/>
        <a:p>
          <a:r>
            <a:rPr lang="ko-KR"/>
            <a:t>표본조사의 결과를 이용하여 </a:t>
          </a:r>
          <a:endParaRPr lang="en-US"/>
        </a:p>
      </dgm:t>
    </dgm:pt>
    <dgm:pt modelId="{5304CB72-30F3-457B-887D-69AB302B62CB}" type="parTrans" cxnId="{B110F8C3-14EF-4C06-9EB6-455FC0EB9F05}">
      <dgm:prSet/>
      <dgm:spPr/>
      <dgm:t>
        <a:bodyPr/>
        <a:lstStyle/>
        <a:p>
          <a:endParaRPr lang="en-US"/>
        </a:p>
      </dgm:t>
    </dgm:pt>
    <dgm:pt modelId="{07550C12-1A85-48E0-AE4D-318BB2563ED4}" type="sibTrans" cxnId="{B110F8C3-14EF-4C06-9EB6-455FC0EB9F05}">
      <dgm:prSet/>
      <dgm:spPr/>
      <dgm:t>
        <a:bodyPr/>
        <a:lstStyle/>
        <a:p>
          <a:endParaRPr lang="en-US"/>
        </a:p>
      </dgm:t>
    </dgm:pt>
    <dgm:pt modelId="{DC9A51E9-972B-43C7-BB2A-1F3CE7778242}">
      <dgm:prSet/>
      <dgm:spPr/>
      <dgm:t>
        <a:bodyPr/>
        <a:lstStyle/>
        <a:p>
          <a:r>
            <a:rPr lang="ko-KR"/>
            <a:t>모수 추정</a:t>
          </a:r>
          <a:endParaRPr lang="en-US"/>
        </a:p>
      </dgm:t>
    </dgm:pt>
    <dgm:pt modelId="{0F0517BB-8043-4D28-A8D7-48571EFBA4CD}" type="parTrans" cxnId="{71EEF9F2-0D74-45C6-85B0-0DC101696197}">
      <dgm:prSet/>
      <dgm:spPr/>
      <dgm:t>
        <a:bodyPr/>
        <a:lstStyle/>
        <a:p>
          <a:endParaRPr lang="en-US"/>
        </a:p>
      </dgm:t>
    </dgm:pt>
    <dgm:pt modelId="{BEE7E0CF-E862-4C9E-AA9E-4A766E93B770}" type="sibTrans" cxnId="{71EEF9F2-0D74-45C6-85B0-0DC101696197}">
      <dgm:prSet/>
      <dgm:spPr/>
      <dgm:t>
        <a:bodyPr/>
        <a:lstStyle/>
        <a:p>
          <a:endParaRPr lang="en-US"/>
        </a:p>
      </dgm:t>
    </dgm:pt>
    <dgm:pt modelId="{BD375AC8-9968-4BA1-92BA-5DD7D38A9F89}">
      <dgm:prSet/>
      <dgm:spPr/>
      <dgm:t>
        <a:bodyPr/>
        <a:lstStyle/>
        <a:p>
          <a:r>
            <a:rPr lang="ko-KR"/>
            <a:t>가설검정</a:t>
          </a:r>
          <a:endParaRPr lang="en-US"/>
        </a:p>
      </dgm:t>
    </dgm:pt>
    <dgm:pt modelId="{9235E2EF-5120-4B9B-958A-6E2A80FBB249}" type="parTrans" cxnId="{45A1BDD2-5782-4FC9-8D46-FE265B936328}">
      <dgm:prSet/>
      <dgm:spPr/>
      <dgm:t>
        <a:bodyPr/>
        <a:lstStyle/>
        <a:p>
          <a:endParaRPr lang="en-US"/>
        </a:p>
      </dgm:t>
    </dgm:pt>
    <dgm:pt modelId="{2D11CD37-E091-4ED6-A353-E9FD154D849D}" type="sibTrans" cxnId="{45A1BDD2-5782-4FC9-8D46-FE265B936328}">
      <dgm:prSet/>
      <dgm:spPr/>
      <dgm:t>
        <a:bodyPr/>
        <a:lstStyle/>
        <a:p>
          <a:endParaRPr lang="en-US"/>
        </a:p>
      </dgm:t>
    </dgm:pt>
    <dgm:pt modelId="{C66C8F35-4C53-4E10-83F5-B28931D379D9}">
      <dgm:prSet/>
      <dgm:spPr/>
      <dgm:t>
        <a:bodyPr/>
        <a:lstStyle/>
        <a:p>
          <a:r>
            <a:rPr lang="ko-KR"/>
            <a:t>통계 분석</a:t>
          </a:r>
          <a:r>
            <a:rPr lang="en-US"/>
            <a:t>: </a:t>
          </a:r>
          <a:r>
            <a:rPr lang="ko-KR"/>
            <a:t>교차분석</a:t>
          </a:r>
          <a:r>
            <a:rPr lang="en-US"/>
            <a:t>, </a:t>
          </a:r>
          <a:r>
            <a:rPr lang="ko-KR"/>
            <a:t>분산분석</a:t>
          </a:r>
          <a:r>
            <a:rPr lang="en-US"/>
            <a:t>, </a:t>
          </a:r>
          <a:r>
            <a:rPr lang="ko-KR"/>
            <a:t>회귀분석 등</a:t>
          </a:r>
          <a:endParaRPr lang="en-US"/>
        </a:p>
      </dgm:t>
    </dgm:pt>
    <dgm:pt modelId="{9038F2C4-3BEF-46D2-9BB1-655FDA8C4726}" type="parTrans" cxnId="{3E0AE847-69F2-4A69-88CA-BDA28F57527B}">
      <dgm:prSet/>
      <dgm:spPr/>
      <dgm:t>
        <a:bodyPr/>
        <a:lstStyle/>
        <a:p>
          <a:endParaRPr lang="en-US"/>
        </a:p>
      </dgm:t>
    </dgm:pt>
    <dgm:pt modelId="{DA21454A-1F3D-4BD6-A206-A0911466CB8C}" type="sibTrans" cxnId="{3E0AE847-69F2-4A69-88CA-BDA28F57527B}">
      <dgm:prSet/>
      <dgm:spPr/>
      <dgm:t>
        <a:bodyPr/>
        <a:lstStyle/>
        <a:p>
          <a:endParaRPr lang="en-US"/>
        </a:p>
      </dgm:t>
    </dgm:pt>
    <dgm:pt modelId="{DF6AEC91-B498-4962-9351-E24B6C9662A7}">
      <dgm:prSet/>
      <dgm:spPr/>
      <dgm:t>
        <a:bodyPr/>
        <a:lstStyle/>
        <a:p>
          <a:r>
            <a:rPr lang="ko-KR"/>
            <a:t>의사결정은 확률 계산으로</a:t>
          </a:r>
          <a:endParaRPr lang="en-US"/>
        </a:p>
      </dgm:t>
    </dgm:pt>
    <dgm:pt modelId="{FBBE684D-2109-4D46-88D7-FDFCC736DBF6}" type="parTrans" cxnId="{82D7BB7F-AE1A-4B7B-8BA3-DA3E1E53979D}">
      <dgm:prSet/>
      <dgm:spPr/>
      <dgm:t>
        <a:bodyPr/>
        <a:lstStyle/>
        <a:p>
          <a:endParaRPr lang="en-US"/>
        </a:p>
      </dgm:t>
    </dgm:pt>
    <dgm:pt modelId="{FE0A91B1-9FFC-41E4-ADF4-D5180711CB97}" type="sibTrans" cxnId="{82D7BB7F-AE1A-4B7B-8BA3-DA3E1E53979D}">
      <dgm:prSet/>
      <dgm:spPr/>
      <dgm:t>
        <a:bodyPr/>
        <a:lstStyle/>
        <a:p>
          <a:endParaRPr lang="en-US"/>
        </a:p>
      </dgm:t>
    </dgm:pt>
    <dgm:pt modelId="{FC89821E-7A8F-40EE-BF19-E660A15C727D}">
      <dgm:prSet/>
      <dgm:spPr/>
      <dgm:t>
        <a:bodyPr/>
        <a:lstStyle/>
        <a:p>
          <a:r>
            <a:rPr lang="ko-KR"/>
            <a:t>따라서 추론통계학의 시작은 확률</a:t>
          </a:r>
          <a:endParaRPr lang="en-US"/>
        </a:p>
      </dgm:t>
    </dgm:pt>
    <dgm:pt modelId="{8912DB16-ECBB-475C-A818-971CD00A94A2}" type="parTrans" cxnId="{DF23D790-6502-4410-868B-AAC36394F9A9}">
      <dgm:prSet/>
      <dgm:spPr/>
      <dgm:t>
        <a:bodyPr/>
        <a:lstStyle/>
        <a:p>
          <a:endParaRPr lang="en-US"/>
        </a:p>
      </dgm:t>
    </dgm:pt>
    <dgm:pt modelId="{F0C8930F-A996-4C64-9F9D-FC35A2AE05BF}" type="sibTrans" cxnId="{DF23D790-6502-4410-868B-AAC36394F9A9}">
      <dgm:prSet/>
      <dgm:spPr/>
      <dgm:t>
        <a:bodyPr/>
        <a:lstStyle/>
        <a:p>
          <a:endParaRPr lang="en-US"/>
        </a:p>
      </dgm:t>
    </dgm:pt>
    <dgm:pt modelId="{EA3106D1-E5E6-42E2-8E2C-31B37137BE81}" type="pres">
      <dgm:prSet presAssocID="{640678E6-712E-4C24-BE5D-1CB22C5DBB6D}" presName="linear" presStyleCnt="0">
        <dgm:presLayoutVars>
          <dgm:animLvl val="lvl"/>
          <dgm:resizeHandles val="exact"/>
        </dgm:presLayoutVars>
      </dgm:prSet>
      <dgm:spPr/>
    </dgm:pt>
    <dgm:pt modelId="{7EF238C6-386D-4765-A1DB-9A6803ADBE69}" type="pres">
      <dgm:prSet presAssocID="{704BA854-BFAF-4077-96C3-A23C2C4E1E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E60BE3-98A4-4D3C-987D-0F3251A60F4E}" type="pres">
      <dgm:prSet presAssocID="{704BA854-BFAF-4077-96C3-A23C2C4E1E17}" presName="childText" presStyleLbl="revTx" presStyleIdx="0" presStyleCnt="1">
        <dgm:presLayoutVars>
          <dgm:bulletEnabled val="1"/>
        </dgm:presLayoutVars>
      </dgm:prSet>
      <dgm:spPr/>
    </dgm:pt>
    <dgm:pt modelId="{CBB133DE-2715-418F-9C24-5BDFB4E1AF5E}" type="pres">
      <dgm:prSet presAssocID="{DF6AEC91-B498-4962-9351-E24B6C9662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1D9694-0780-465F-81A3-593BEA1803D3}" type="pres">
      <dgm:prSet presAssocID="{FE0A91B1-9FFC-41E4-ADF4-D5180711CB97}" presName="spacer" presStyleCnt="0"/>
      <dgm:spPr/>
    </dgm:pt>
    <dgm:pt modelId="{BFF0192E-2264-4A05-96E8-9D5A02B82C65}" type="pres">
      <dgm:prSet presAssocID="{FC89821E-7A8F-40EE-BF19-E660A15C72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15F9C02-E01F-4B66-973F-D955FA50775D}" type="presOf" srcId="{DC9A51E9-972B-43C7-BB2A-1F3CE7778242}" destId="{F0E60BE3-98A4-4D3C-987D-0F3251A60F4E}" srcOrd="0" destOrd="0" presId="urn:microsoft.com/office/officeart/2005/8/layout/vList2"/>
    <dgm:cxn modelId="{2D829506-B8BA-4D77-820C-C84CAC0E6568}" type="presOf" srcId="{C66C8F35-4C53-4E10-83F5-B28931D379D9}" destId="{F0E60BE3-98A4-4D3C-987D-0F3251A60F4E}" srcOrd="0" destOrd="2" presId="urn:microsoft.com/office/officeart/2005/8/layout/vList2"/>
    <dgm:cxn modelId="{12A70A0E-B32C-4318-965D-6AB33FBC3987}" type="presOf" srcId="{DF6AEC91-B498-4962-9351-E24B6C9662A7}" destId="{CBB133DE-2715-418F-9C24-5BDFB4E1AF5E}" srcOrd="0" destOrd="0" presId="urn:microsoft.com/office/officeart/2005/8/layout/vList2"/>
    <dgm:cxn modelId="{3E0AE847-69F2-4A69-88CA-BDA28F57527B}" srcId="{704BA854-BFAF-4077-96C3-A23C2C4E1E17}" destId="{C66C8F35-4C53-4E10-83F5-B28931D379D9}" srcOrd="2" destOrd="0" parTransId="{9038F2C4-3BEF-46D2-9BB1-655FDA8C4726}" sibTransId="{DA21454A-1F3D-4BD6-A206-A0911466CB8C}"/>
    <dgm:cxn modelId="{C2F8F867-94C7-453B-97DA-4DF90B61FAE7}" type="presOf" srcId="{704BA854-BFAF-4077-96C3-A23C2C4E1E17}" destId="{7EF238C6-386D-4765-A1DB-9A6803ADBE69}" srcOrd="0" destOrd="0" presId="urn:microsoft.com/office/officeart/2005/8/layout/vList2"/>
    <dgm:cxn modelId="{18EC204E-AEA8-4319-BCCB-071934F85297}" type="presOf" srcId="{FC89821E-7A8F-40EE-BF19-E660A15C727D}" destId="{BFF0192E-2264-4A05-96E8-9D5A02B82C65}" srcOrd="0" destOrd="0" presId="urn:microsoft.com/office/officeart/2005/8/layout/vList2"/>
    <dgm:cxn modelId="{82D7BB7F-AE1A-4B7B-8BA3-DA3E1E53979D}" srcId="{640678E6-712E-4C24-BE5D-1CB22C5DBB6D}" destId="{DF6AEC91-B498-4962-9351-E24B6C9662A7}" srcOrd="1" destOrd="0" parTransId="{FBBE684D-2109-4D46-88D7-FDFCC736DBF6}" sibTransId="{FE0A91B1-9FFC-41E4-ADF4-D5180711CB97}"/>
    <dgm:cxn modelId="{DF23D790-6502-4410-868B-AAC36394F9A9}" srcId="{640678E6-712E-4C24-BE5D-1CB22C5DBB6D}" destId="{FC89821E-7A8F-40EE-BF19-E660A15C727D}" srcOrd="2" destOrd="0" parTransId="{8912DB16-ECBB-475C-A818-971CD00A94A2}" sibTransId="{F0C8930F-A996-4C64-9F9D-FC35A2AE05BF}"/>
    <dgm:cxn modelId="{B110F8C3-14EF-4C06-9EB6-455FC0EB9F05}" srcId="{640678E6-712E-4C24-BE5D-1CB22C5DBB6D}" destId="{704BA854-BFAF-4077-96C3-A23C2C4E1E17}" srcOrd="0" destOrd="0" parTransId="{5304CB72-30F3-457B-887D-69AB302B62CB}" sibTransId="{07550C12-1A85-48E0-AE4D-318BB2563ED4}"/>
    <dgm:cxn modelId="{45A1BDD2-5782-4FC9-8D46-FE265B936328}" srcId="{704BA854-BFAF-4077-96C3-A23C2C4E1E17}" destId="{BD375AC8-9968-4BA1-92BA-5DD7D38A9F89}" srcOrd="1" destOrd="0" parTransId="{9235E2EF-5120-4B9B-958A-6E2A80FBB249}" sibTransId="{2D11CD37-E091-4ED6-A353-E9FD154D849D}"/>
    <dgm:cxn modelId="{450561EC-0DEF-4EA3-9FFA-F767FBE7B06A}" type="presOf" srcId="{640678E6-712E-4C24-BE5D-1CB22C5DBB6D}" destId="{EA3106D1-E5E6-42E2-8E2C-31B37137BE81}" srcOrd="0" destOrd="0" presId="urn:microsoft.com/office/officeart/2005/8/layout/vList2"/>
    <dgm:cxn modelId="{71EEF9F2-0D74-45C6-85B0-0DC101696197}" srcId="{704BA854-BFAF-4077-96C3-A23C2C4E1E17}" destId="{DC9A51E9-972B-43C7-BB2A-1F3CE7778242}" srcOrd="0" destOrd="0" parTransId="{0F0517BB-8043-4D28-A8D7-48571EFBA4CD}" sibTransId="{BEE7E0CF-E862-4C9E-AA9E-4A766E93B770}"/>
    <dgm:cxn modelId="{547697F3-EA8A-43D0-AFC4-5F1AC1D359A3}" type="presOf" srcId="{BD375AC8-9968-4BA1-92BA-5DD7D38A9F89}" destId="{F0E60BE3-98A4-4D3C-987D-0F3251A60F4E}" srcOrd="0" destOrd="1" presId="urn:microsoft.com/office/officeart/2005/8/layout/vList2"/>
    <dgm:cxn modelId="{AB7AEC4C-0013-4281-887C-63DDF0FC6B88}" type="presParOf" srcId="{EA3106D1-E5E6-42E2-8E2C-31B37137BE81}" destId="{7EF238C6-386D-4765-A1DB-9A6803ADBE69}" srcOrd="0" destOrd="0" presId="urn:microsoft.com/office/officeart/2005/8/layout/vList2"/>
    <dgm:cxn modelId="{D76AFA7F-6AFA-4757-8D7A-4F5EFAC89770}" type="presParOf" srcId="{EA3106D1-E5E6-42E2-8E2C-31B37137BE81}" destId="{F0E60BE3-98A4-4D3C-987D-0F3251A60F4E}" srcOrd="1" destOrd="0" presId="urn:microsoft.com/office/officeart/2005/8/layout/vList2"/>
    <dgm:cxn modelId="{FB4ED4A6-E39C-406A-B4B5-6A70B408550B}" type="presParOf" srcId="{EA3106D1-E5E6-42E2-8E2C-31B37137BE81}" destId="{CBB133DE-2715-418F-9C24-5BDFB4E1AF5E}" srcOrd="2" destOrd="0" presId="urn:microsoft.com/office/officeart/2005/8/layout/vList2"/>
    <dgm:cxn modelId="{13A43703-63D9-4276-93B8-C85923F7D306}" type="presParOf" srcId="{EA3106D1-E5E6-42E2-8E2C-31B37137BE81}" destId="{CC1D9694-0780-465F-81A3-593BEA1803D3}" srcOrd="3" destOrd="0" presId="urn:microsoft.com/office/officeart/2005/8/layout/vList2"/>
    <dgm:cxn modelId="{D2AB0204-1119-4DF3-AE35-8020CC9A7D30}" type="presParOf" srcId="{EA3106D1-E5E6-42E2-8E2C-31B37137BE81}" destId="{BFF0192E-2264-4A05-96E8-9D5A02B82C6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A05D2B-963A-4BC6-8F7A-7446E22CA4D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8328C8-ACA7-4316-AC23-6761412A8864}">
      <dgm:prSet/>
      <dgm:spPr/>
      <dgm:t>
        <a:bodyPr/>
        <a:lstStyle/>
        <a:p>
          <a:r>
            <a:rPr lang="ko-KR" dirty="0"/>
            <a:t>시행</a:t>
          </a:r>
          <a:br>
            <a:rPr lang="en-US" altLang="ko-KR" dirty="0"/>
          </a:br>
          <a:r>
            <a:rPr lang="en-US" dirty="0"/>
            <a:t>(trial)</a:t>
          </a:r>
        </a:p>
      </dgm:t>
    </dgm:pt>
    <dgm:pt modelId="{7BFE12B3-4CD3-456E-B3F9-881A1AD05B1F}" type="parTrans" cxnId="{77A5E211-C5B1-4634-944A-776F8D63C95F}">
      <dgm:prSet/>
      <dgm:spPr/>
      <dgm:t>
        <a:bodyPr/>
        <a:lstStyle/>
        <a:p>
          <a:endParaRPr lang="en-US"/>
        </a:p>
      </dgm:t>
    </dgm:pt>
    <dgm:pt modelId="{FEEE4A50-8A8C-414B-8363-63B7D2921B7F}" type="sibTrans" cxnId="{77A5E211-C5B1-4634-944A-776F8D63C95F}">
      <dgm:prSet/>
      <dgm:spPr/>
      <dgm:t>
        <a:bodyPr/>
        <a:lstStyle/>
        <a:p>
          <a:endParaRPr lang="en-US"/>
        </a:p>
      </dgm:t>
    </dgm:pt>
    <dgm:pt modelId="{5DD22C24-69BA-4AFA-BB26-474C39FC6718}">
      <dgm:prSet/>
      <dgm:spPr/>
      <dgm:t>
        <a:bodyPr/>
        <a:lstStyle/>
        <a:p>
          <a:r>
            <a:rPr lang="ko-KR"/>
            <a:t>주사위나 동전을 던지는 경우와 같이 같은 조건에서 반복 가능하고</a:t>
          </a:r>
          <a:r>
            <a:rPr lang="en-US"/>
            <a:t>, </a:t>
          </a:r>
          <a:r>
            <a:rPr lang="ko-KR"/>
            <a:t>그 결과가 우연에 의해 좌우되는 실험이나 관찰</a:t>
          </a:r>
          <a:endParaRPr lang="en-US"/>
        </a:p>
      </dgm:t>
    </dgm:pt>
    <dgm:pt modelId="{4301AA91-4039-421F-8E85-C0A89A78D660}" type="parTrans" cxnId="{B431C883-E965-471E-A2B2-B10D088366A9}">
      <dgm:prSet/>
      <dgm:spPr/>
      <dgm:t>
        <a:bodyPr/>
        <a:lstStyle/>
        <a:p>
          <a:endParaRPr lang="en-US"/>
        </a:p>
      </dgm:t>
    </dgm:pt>
    <dgm:pt modelId="{0592AB9C-3DB9-4419-9496-5BFFF14328AF}" type="sibTrans" cxnId="{B431C883-E965-471E-A2B2-B10D088366A9}">
      <dgm:prSet/>
      <dgm:spPr/>
      <dgm:t>
        <a:bodyPr/>
        <a:lstStyle/>
        <a:p>
          <a:endParaRPr lang="en-US"/>
        </a:p>
      </dgm:t>
    </dgm:pt>
    <dgm:pt modelId="{D12E08C8-1412-4325-A7A3-6B5A90129AC1}">
      <dgm:prSet/>
      <dgm:spPr/>
      <dgm:t>
        <a:bodyPr/>
        <a:lstStyle/>
        <a:p>
          <a:r>
            <a:rPr lang="ko-KR" dirty="0"/>
            <a:t>표본공간</a:t>
          </a:r>
          <a:br>
            <a:rPr lang="en-US" altLang="ko-KR" dirty="0"/>
          </a:br>
          <a:r>
            <a:rPr lang="en-US" dirty="0"/>
            <a:t>(sample space)</a:t>
          </a:r>
        </a:p>
      </dgm:t>
    </dgm:pt>
    <dgm:pt modelId="{3823C41F-683F-407A-BE11-A5505D9B3CD4}" type="parTrans" cxnId="{9D903543-31BC-46FC-9C48-AE757FE2410E}">
      <dgm:prSet/>
      <dgm:spPr/>
      <dgm:t>
        <a:bodyPr/>
        <a:lstStyle/>
        <a:p>
          <a:endParaRPr lang="en-US"/>
        </a:p>
      </dgm:t>
    </dgm:pt>
    <dgm:pt modelId="{AB9D5CE6-C35F-4163-8341-DF9DEFAEF0A3}" type="sibTrans" cxnId="{9D903543-31BC-46FC-9C48-AE757FE2410E}">
      <dgm:prSet/>
      <dgm:spPr/>
      <dgm:t>
        <a:bodyPr/>
        <a:lstStyle/>
        <a:p>
          <a:endParaRPr lang="en-US"/>
        </a:p>
      </dgm:t>
    </dgm:pt>
    <dgm:pt modelId="{1A631B28-0A59-4E12-BCD3-DC5167C3BA1C}">
      <dgm:prSet/>
      <dgm:spPr/>
      <dgm:t>
        <a:bodyPr/>
        <a:lstStyle/>
        <a:p>
          <a:r>
            <a:rPr lang="ko-KR"/>
            <a:t>시행에서 일어날 수 있는 모든 결과의 모임</a:t>
          </a:r>
          <a:r>
            <a:rPr lang="en-US"/>
            <a:t>(</a:t>
          </a:r>
          <a:r>
            <a:rPr lang="ko-KR"/>
            <a:t>집합</a:t>
          </a:r>
          <a:r>
            <a:rPr lang="en-US"/>
            <a:t>)</a:t>
          </a:r>
        </a:p>
      </dgm:t>
    </dgm:pt>
    <dgm:pt modelId="{95281076-924F-4AC7-BE17-3EFD0C2937A0}" type="parTrans" cxnId="{F6F18E29-992A-43DE-8577-03882E75D41F}">
      <dgm:prSet/>
      <dgm:spPr/>
      <dgm:t>
        <a:bodyPr/>
        <a:lstStyle/>
        <a:p>
          <a:endParaRPr lang="en-US"/>
        </a:p>
      </dgm:t>
    </dgm:pt>
    <dgm:pt modelId="{DC0C292A-1332-40AE-8F11-12E60A2DA86B}" type="sibTrans" cxnId="{F6F18E29-992A-43DE-8577-03882E75D41F}">
      <dgm:prSet/>
      <dgm:spPr/>
      <dgm:t>
        <a:bodyPr/>
        <a:lstStyle/>
        <a:p>
          <a:endParaRPr lang="en-US"/>
        </a:p>
      </dgm:t>
    </dgm:pt>
    <dgm:pt modelId="{959D63C9-C67D-4919-A561-BE463A806F6B}">
      <dgm:prSet/>
      <dgm:spPr/>
      <dgm:t>
        <a:bodyPr/>
        <a:lstStyle/>
        <a:p>
          <a:r>
            <a:rPr lang="ko-KR" dirty="0"/>
            <a:t>사건</a:t>
          </a:r>
          <a:br>
            <a:rPr lang="en-US" altLang="ko-KR" dirty="0"/>
          </a:br>
          <a:r>
            <a:rPr lang="en-US" dirty="0"/>
            <a:t>(event)</a:t>
          </a:r>
        </a:p>
      </dgm:t>
    </dgm:pt>
    <dgm:pt modelId="{26F6C06A-09F9-46F5-BC41-3300BF7C87B8}" type="parTrans" cxnId="{91F7591B-DEF5-4D25-9704-0F11088D4962}">
      <dgm:prSet/>
      <dgm:spPr/>
      <dgm:t>
        <a:bodyPr/>
        <a:lstStyle/>
        <a:p>
          <a:endParaRPr lang="en-US"/>
        </a:p>
      </dgm:t>
    </dgm:pt>
    <dgm:pt modelId="{25199D8F-82BC-4DEF-AB01-0136D91248B8}" type="sibTrans" cxnId="{91F7591B-DEF5-4D25-9704-0F11088D4962}">
      <dgm:prSet/>
      <dgm:spPr/>
      <dgm:t>
        <a:bodyPr/>
        <a:lstStyle/>
        <a:p>
          <a:endParaRPr lang="en-US"/>
        </a:p>
      </dgm:t>
    </dgm:pt>
    <dgm:pt modelId="{6BB2F2BB-0F58-40F4-8C57-7993CE24A17F}">
      <dgm:prSet/>
      <dgm:spPr/>
      <dgm:t>
        <a:bodyPr/>
        <a:lstStyle/>
        <a:p>
          <a:r>
            <a:rPr lang="ko-KR"/>
            <a:t>시행에서 일어날 수 있는 하나의 결과</a:t>
          </a:r>
          <a:br>
            <a:rPr lang="en-US"/>
          </a:br>
          <a:r>
            <a:rPr lang="ko-KR"/>
            <a:t>표본공간의 부분 집합</a:t>
          </a:r>
          <a:endParaRPr lang="en-US"/>
        </a:p>
      </dgm:t>
    </dgm:pt>
    <dgm:pt modelId="{5992F218-168B-4568-B409-4EAA45CC9379}" type="parTrans" cxnId="{0202E362-B420-4EB9-9C72-C1C0FE74DCFC}">
      <dgm:prSet/>
      <dgm:spPr/>
      <dgm:t>
        <a:bodyPr/>
        <a:lstStyle/>
        <a:p>
          <a:endParaRPr lang="en-US"/>
        </a:p>
      </dgm:t>
    </dgm:pt>
    <dgm:pt modelId="{04C96497-ECBC-4FC0-AE40-F22DBE10A2E2}" type="sibTrans" cxnId="{0202E362-B420-4EB9-9C72-C1C0FE74DCFC}">
      <dgm:prSet/>
      <dgm:spPr/>
      <dgm:t>
        <a:bodyPr/>
        <a:lstStyle/>
        <a:p>
          <a:endParaRPr lang="en-US"/>
        </a:p>
      </dgm:t>
    </dgm:pt>
    <dgm:pt modelId="{69750E6D-D990-4A1F-9400-A384E2B4B6D6}" type="pres">
      <dgm:prSet presAssocID="{8CA05D2B-963A-4BC6-8F7A-7446E22CA4D3}" presName="Name0" presStyleCnt="0">
        <dgm:presLayoutVars>
          <dgm:dir/>
          <dgm:animLvl val="lvl"/>
          <dgm:resizeHandles val="exact"/>
        </dgm:presLayoutVars>
      </dgm:prSet>
      <dgm:spPr/>
    </dgm:pt>
    <dgm:pt modelId="{A7DEAD82-978E-45AF-9019-A65A6163C61A}" type="pres">
      <dgm:prSet presAssocID="{8F8328C8-ACA7-4316-AC23-6761412A8864}" presName="linNode" presStyleCnt="0"/>
      <dgm:spPr/>
    </dgm:pt>
    <dgm:pt modelId="{4F789216-BD80-413B-8650-552DF89E7E11}" type="pres">
      <dgm:prSet presAssocID="{8F8328C8-ACA7-4316-AC23-6761412A886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8381CBB-D612-40A6-BD42-F96A90E082E8}" type="pres">
      <dgm:prSet presAssocID="{8F8328C8-ACA7-4316-AC23-6761412A8864}" presName="descendantText" presStyleLbl="alignAccFollowNode1" presStyleIdx="0" presStyleCnt="3">
        <dgm:presLayoutVars>
          <dgm:bulletEnabled/>
        </dgm:presLayoutVars>
      </dgm:prSet>
      <dgm:spPr/>
    </dgm:pt>
    <dgm:pt modelId="{AE0CA342-F381-4B32-BFA0-309C63C1A0BC}" type="pres">
      <dgm:prSet presAssocID="{FEEE4A50-8A8C-414B-8363-63B7D2921B7F}" presName="sp" presStyleCnt="0"/>
      <dgm:spPr/>
    </dgm:pt>
    <dgm:pt modelId="{F26F58B9-E4E3-49A9-B32C-9604AE6AB686}" type="pres">
      <dgm:prSet presAssocID="{D12E08C8-1412-4325-A7A3-6B5A90129AC1}" presName="linNode" presStyleCnt="0"/>
      <dgm:spPr/>
    </dgm:pt>
    <dgm:pt modelId="{F3D60F7B-3AAD-413F-9813-C43FA545FA21}" type="pres">
      <dgm:prSet presAssocID="{D12E08C8-1412-4325-A7A3-6B5A90129AC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B41E05C3-FB87-4822-B061-274F31A2B31F}" type="pres">
      <dgm:prSet presAssocID="{D12E08C8-1412-4325-A7A3-6B5A90129AC1}" presName="descendantText" presStyleLbl="alignAccFollowNode1" presStyleIdx="1" presStyleCnt="3">
        <dgm:presLayoutVars>
          <dgm:bulletEnabled/>
        </dgm:presLayoutVars>
      </dgm:prSet>
      <dgm:spPr/>
    </dgm:pt>
    <dgm:pt modelId="{75A88CC0-A03D-49F9-8A58-D410FDCCDACF}" type="pres">
      <dgm:prSet presAssocID="{AB9D5CE6-C35F-4163-8341-DF9DEFAEF0A3}" presName="sp" presStyleCnt="0"/>
      <dgm:spPr/>
    </dgm:pt>
    <dgm:pt modelId="{A9015327-63CC-4518-A089-45BEC23D3EC6}" type="pres">
      <dgm:prSet presAssocID="{959D63C9-C67D-4919-A561-BE463A806F6B}" presName="linNode" presStyleCnt="0"/>
      <dgm:spPr/>
    </dgm:pt>
    <dgm:pt modelId="{C965F970-218D-4A06-A5C3-293ED6675B76}" type="pres">
      <dgm:prSet presAssocID="{959D63C9-C67D-4919-A561-BE463A806F6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61D8C03-EE47-4226-A644-8434E3DFD2C2}" type="pres">
      <dgm:prSet presAssocID="{959D63C9-C67D-4919-A561-BE463A806F6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7A5E211-C5B1-4634-944A-776F8D63C95F}" srcId="{8CA05D2B-963A-4BC6-8F7A-7446E22CA4D3}" destId="{8F8328C8-ACA7-4316-AC23-6761412A8864}" srcOrd="0" destOrd="0" parTransId="{7BFE12B3-4CD3-456E-B3F9-881A1AD05B1F}" sibTransId="{FEEE4A50-8A8C-414B-8363-63B7D2921B7F}"/>
    <dgm:cxn modelId="{DD5DA012-3152-4ED5-A88A-7CF3F134D5C6}" type="presOf" srcId="{D12E08C8-1412-4325-A7A3-6B5A90129AC1}" destId="{F3D60F7B-3AAD-413F-9813-C43FA545FA21}" srcOrd="0" destOrd="0" presId="urn:microsoft.com/office/officeart/2016/7/layout/VerticalSolidActionList"/>
    <dgm:cxn modelId="{91F7591B-DEF5-4D25-9704-0F11088D4962}" srcId="{8CA05D2B-963A-4BC6-8F7A-7446E22CA4D3}" destId="{959D63C9-C67D-4919-A561-BE463A806F6B}" srcOrd="2" destOrd="0" parTransId="{26F6C06A-09F9-46F5-BC41-3300BF7C87B8}" sibTransId="{25199D8F-82BC-4DEF-AB01-0136D91248B8}"/>
    <dgm:cxn modelId="{F6F18E29-992A-43DE-8577-03882E75D41F}" srcId="{D12E08C8-1412-4325-A7A3-6B5A90129AC1}" destId="{1A631B28-0A59-4E12-BCD3-DC5167C3BA1C}" srcOrd="0" destOrd="0" parTransId="{95281076-924F-4AC7-BE17-3EFD0C2937A0}" sibTransId="{DC0C292A-1332-40AE-8F11-12E60A2DA86B}"/>
    <dgm:cxn modelId="{74D9DF2C-8DBF-47A4-9DE3-7D3BC7D32889}" type="presOf" srcId="{8CA05D2B-963A-4BC6-8F7A-7446E22CA4D3}" destId="{69750E6D-D990-4A1F-9400-A384E2B4B6D6}" srcOrd="0" destOrd="0" presId="urn:microsoft.com/office/officeart/2016/7/layout/VerticalSolidActionList"/>
    <dgm:cxn modelId="{0202E362-B420-4EB9-9C72-C1C0FE74DCFC}" srcId="{959D63C9-C67D-4919-A561-BE463A806F6B}" destId="{6BB2F2BB-0F58-40F4-8C57-7993CE24A17F}" srcOrd="0" destOrd="0" parTransId="{5992F218-168B-4568-B409-4EAA45CC9379}" sibTransId="{04C96497-ECBC-4FC0-AE40-F22DBE10A2E2}"/>
    <dgm:cxn modelId="{9D903543-31BC-46FC-9C48-AE757FE2410E}" srcId="{8CA05D2B-963A-4BC6-8F7A-7446E22CA4D3}" destId="{D12E08C8-1412-4325-A7A3-6B5A90129AC1}" srcOrd="1" destOrd="0" parTransId="{3823C41F-683F-407A-BE11-A5505D9B3CD4}" sibTransId="{AB9D5CE6-C35F-4163-8341-DF9DEFAEF0A3}"/>
    <dgm:cxn modelId="{D08A0D6E-B42A-4A4A-AB72-F3D67E22BCCF}" type="presOf" srcId="{8F8328C8-ACA7-4316-AC23-6761412A8864}" destId="{4F789216-BD80-413B-8650-552DF89E7E11}" srcOrd="0" destOrd="0" presId="urn:microsoft.com/office/officeart/2016/7/layout/VerticalSolidActionList"/>
    <dgm:cxn modelId="{B431C883-E965-471E-A2B2-B10D088366A9}" srcId="{8F8328C8-ACA7-4316-AC23-6761412A8864}" destId="{5DD22C24-69BA-4AFA-BB26-474C39FC6718}" srcOrd="0" destOrd="0" parTransId="{4301AA91-4039-421F-8E85-C0A89A78D660}" sibTransId="{0592AB9C-3DB9-4419-9496-5BFFF14328AF}"/>
    <dgm:cxn modelId="{92E95D93-D27A-45C7-82D9-99BAA5B5D4C6}" type="presOf" srcId="{959D63C9-C67D-4919-A561-BE463A806F6B}" destId="{C965F970-218D-4A06-A5C3-293ED6675B76}" srcOrd="0" destOrd="0" presId="urn:microsoft.com/office/officeart/2016/7/layout/VerticalSolidActionList"/>
    <dgm:cxn modelId="{6F364CD8-43A9-4F1E-A633-D7819F6B018F}" type="presOf" srcId="{6BB2F2BB-0F58-40F4-8C57-7993CE24A17F}" destId="{D61D8C03-EE47-4226-A644-8434E3DFD2C2}" srcOrd="0" destOrd="0" presId="urn:microsoft.com/office/officeart/2016/7/layout/VerticalSolidActionList"/>
    <dgm:cxn modelId="{85DB48D9-88F9-4EA9-939B-C5AF1D3AA706}" type="presOf" srcId="{5DD22C24-69BA-4AFA-BB26-474C39FC6718}" destId="{18381CBB-D612-40A6-BD42-F96A90E082E8}" srcOrd="0" destOrd="0" presId="urn:microsoft.com/office/officeart/2016/7/layout/VerticalSolidActionList"/>
    <dgm:cxn modelId="{F40F94FC-1FDE-4BC9-914E-B869B65678C4}" type="presOf" srcId="{1A631B28-0A59-4E12-BCD3-DC5167C3BA1C}" destId="{B41E05C3-FB87-4822-B061-274F31A2B31F}" srcOrd="0" destOrd="0" presId="urn:microsoft.com/office/officeart/2016/7/layout/VerticalSolidActionList"/>
    <dgm:cxn modelId="{9A076E9C-0CD0-49A6-B263-9C1353F14EB1}" type="presParOf" srcId="{69750E6D-D990-4A1F-9400-A384E2B4B6D6}" destId="{A7DEAD82-978E-45AF-9019-A65A6163C61A}" srcOrd="0" destOrd="0" presId="urn:microsoft.com/office/officeart/2016/7/layout/VerticalSolidActionList"/>
    <dgm:cxn modelId="{B3A306E7-0A9F-4BF3-B53D-33BBAE7E521C}" type="presParOf" srcId="{A7DEAD82-978E-45AF-9019-A65A6163C61A}" destId="{4F789216-BD80-413B-8650-552DF89E7E11}" srcOrd="0" destOrd="0" presId="urn:microsoft.com/office/officeart/2016/7/layout/VerticalSolidActionList"/>
    <dgm:cxn modelId="{51BE1327-E448-4DB3-8B9F-73C4EBA920A6}" type="presParOf" srcId="{A7DEAD82-978E-45AF-9019-A65A6163C61A}" destId="{18381CBB-D612-40A6-BD42-F96A90E082E8}" srcOrd="1" destOrd="0" presId="urn:microsoft.com/office/officeart/2016/7/layout/VerticalSolidActionList"/>
    <dgm:cxn modelId="{175A81CC-9E61-4F9D-BDA7-CDAA541CA652}" type="presParOf" srcId="{69750E6D-D990-4A1F-9400-A384E2B4B6D6}" destId="{AE0CA342-F381-4B32-BFA0-309C63C1A0BC}" srcOrd="1" destOrd="0" presId="urn:microsoft.com/office/officeart/2016/7/layout/VerticalSolidActionList"/>
    <dgm:cxn modelId="{100C8C65-ED0B-429E-8AE7-3606DA73E084}" type="presParOf" srcId="{69750E6D-D990-4A1F-9400-A384E2B4B6D6}" destId="{F26F58B9-E4E3-49A9-B32C-9604AE6AB686}" srcOrd="2" destOrd="0" presId="urn:microsoft.com/office/officeart/2016/7/layout/VerticalSolidActionList"/>
    <dgm:cxn modelId="{AEF19138-2C28-4FA6-9662-89961DCA5757}" type="presParOf" srcId="{F26F58B9-E4E3-49A9-B32C-9604AE6AB686}" destId="{F3D60F7B-3AAD-413F-9813-C43FA545FA21}" srcOrd="0" destOrd="0" presId="urn:microsoft.com/office/officeart/2016/7/layout/VerticalSolidActionList"/>
    <dgm:cxn modelId="{E221C140-125B-4774-BB9B-7409C9E0C04B}" type="presParOf" srcId="{F26F58B9-E4E3-49A9-B32C-9604AE6AB686}" destId="{B41E05C3-FB87-4822-B061-274F31A2B31F}" srcOrd="1" destOrd="0" presId="urn:microsoft.com/office/officeart/2016/7/layout/VerticalSolidActionList"/>
    <dgm:cxn modelId="{82A639E4-0AF8-47D9-A13E-441EF1CC84E7}" type="presParOf" srcId="{69750E6D-D990-4A1F-9400-A384E2B4B6D6}" destId="{75A88CC0-A03D-49F9-8A58-D410FDCCDACF}" srcOrd="3" destOrd="0" presId="urn:microsoft.com/office/officeart/2016/7/layout/VerticalSolidActionList"/>
    <dgm:cxn modelId="{B6C66F2A-A91B-4828-AAEF-E03F92C07A39}" type="presParOf" srcId="{69750E6D-D990-4A1F-9400-A384E2B4B6D6}" destId="{A9015327-63CC-4518-A089-45BEC23D3EC6}" srcOrd="4" destOrd="0" presId="urn:microsoft.com/office/officeart/2016/7/layout/VerticalSolidActionList"/>
    <dgm:cxn modelId="{2922B802-02EC-44BA-8FA3-F95EA0E3E175}" type="presParOf" srcId="{A9015327-63CC-4518-A089-45BEC23D3EC6}" destId="{C965F970-218D-4A06-A5C3-293ED6675B76}" srcOrd="0" destOrd="0" presId="urn:microsoft.com/office/officeart/2016/7/layout/VerticalSolidActionList"/>
    <dgm:cxn modelId="{81C58E8E-C29A-4D05-9D8E-74C17779C394}" type="presParOf" srcId="{A9015327-63CC-4518-A089-45BEC23D3EC6}" destId="{D61D8C03-EE47-4226-A644-8434E3DFD2C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B45344-622D-4178-A802-CF54D83FAA7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43242F-E50C-4BE4-96CB-C2BB6786EC23}">
      <dgm:prSet/>
      <dgm:spPr/>
      <dgm:t>
        <a:bodyPr/>
        <a:lstStyle/>
        <a:p>
          <a:r>
            <a:rPr lang="ko-KR"/>
            <a:t>주사위를 던지는 시행 또는 동전을 던지는 시행과 같이 앞의 결과가 뒤에 전혀 영향을 미치지 않는 시행을 독립시행이라고 한다</a:t>
          </a:r>
          <a:r>
            <a:rPr lang="en-US"/>
            <a:t>.</a:t>
          </a:r>
        </a:p>
      </dgm:t>
    </dgm:pt>
    <dgm:pt modelId="{522AE5ED-BE81-48B4-A043-0F7E82306EA3}" type="parTrans" cxnId="{5841C7CD-B0B6-41B8-BA89-DB01C547AE6F}">
      <dgm:prSet/>
      <dgm:spPr/>
      <dgm:t>
        <a:bodyPr/>
        <a:lstStyle/>
        <a:p>
          <a:endParaRPr lang="en-US"/>
        </a:p>
      </dgm:t>
    </dgm:pt>
    <dgm:pt modelId="{A947C09C-4450-45BC-B38D-FDBF9BAE8387}" type="sibTrans" cxnId="{5841C7CD-B0B6-41B8-BA89-DB01C547AE6F}">
      <dgm:prSet/>
      <dgm:spPr/>
      <dgm:t>
        <a:bodyPr/>
        <a:lstStyle/>
        <a:p>
          <a:endParaRPr lang="en-US"/>
        </a:p>
      </dgm:t>
    </dgm:pt>
    <dgm:pt modelId="{519B3C45-53A7-4B56-B62F-DE675B55CA17}">
      <dgm:prSet/>
      <dgm:spPr/>
      <dgm:t>
        <a:bodyPr/>
        <a:lstStyle/>
        <a:p>
          <a:r>
            <a:rPr lang="ko-KR"/>
            <a:t>독립시행에서는 각 시행에서 일어나는 사건이 서로 독립이므로 독립시행의 확률은 각 사건의 확률을 곱하여 구한다</a:t>
          </a:r>
          <a:r>
            <a:rPr lang="en-US"/>
            <a:t>.</a:t>
          </a:r>
        </a:p>
      </dgm:t>
    </dgm:pt>
    <dgm:pt modelId="{DAC81116-BC1B-4A92-885C-B84773D473CB}" type="parTrans" cxnId="{3E4DC749-2EA2-4AD9-AAD8-3D50432A57B4}">
      <dgm:prSet/>
      <dgm:spPr/>
      <dgm:t>
        <a:bodyPr/>
        <a:lstStyle/>
        <a:p>
          <a:endParaRPr lang="en-US"/>
        </a:p>
      </dgm:t>
    </dgm:pt>
    <dgm:pt modelId="{6E62DF4A-38BE-4B36-9037-DA0DF2811628}" type="sibTrans" cxnId="{3E4DC749-2EA2-4AD9-AAD8-3D50432A57B4}">
      <dgm:prSet/>
      <dgm:spPr/>
      <dgm:t>
        <a:bodyPr/>
        <a:lstStyle/>
        <a:p>
          <a:endParaRPr lang="en-US"/>
        </a:p>
      </dgm:t>
    </dgm:pt>
    <dgm:pt modelId="{F27F1533-B8C4-4FA4-80A4-D8CD941D71BD}" type="pres">
      <dgm:prSet presAssocID="{BAB45344-622D-4178-A802-CF54D83FAA74}" presName="vert0" presStyleCnt="0">
        <dgm:presLayoutVars>
          <dgm:dir/>
          <dgm:animOne val="branch"/>
          <dgm:animLvl val="lvl"/>
        </dgm:presLayoutVars>
      </dgm:prSet>
      <dgm:spPr/>
    </dgm:pt>
    <dgm:pt modelId="{937A4475-6B43-44C9-A869-E35BEEF0EDE7}" type="pres">
      <dgm:prSet presAssocID="{7E43242F-E50C-4BE4-96CB-C2BB6786EC23}" presName="thickLine" presStyleLbl="alignNode1" presStyleIdx="0" presStyleCnt="2"/>
      <dgm:spPr/>
    </dgm:pt>
    <dgm:pt modelId="{8B9000DC-78DF-4C50-A437-F0732691B4EB}" type="pres">
      <dgm:prSet presAssocID="{7E43242F-E50C-4BE4-96CB-C2BB6786EC23}" presName="horz1" presStyleCnt="0"/>
      <dgm:spPr/>
    </dgm:pt>
    <dgm:pt modelId="{C48E03A2-F90A-41FC-BBD3-71907FAAC8E9}" type="pres">
      <dgm:prSet presAssocID="{7E43242F-E50C-4BE4-96CB-C2BB6786EC23}" presName="tx1" presStyleLbl="revTx" presStyleIdx="0" presStyleCnt="2"/>
      <dgm:spPr/>
    </dgm:pt>
    <dgm:pt modelId="{643E636E-C85A-411C-B0B5-EDD4EF90D27F}" type="pres">
      <dgm:prSet presAssocID="{7E43242F-E50C-4BE4-96CB-C2BB6786EC23}" presName="vert1" presStyleCnt="0"/>
      <dgm:spPr/>
    </dgm:pt>
    <dgm:pt modelId="{C453CC04-FAE0-4C7C-9484-4F0CAA6306D0}" type="pres">
      <dgm:prSet presAssocID="{519B3C45-53A7-4B56-B62F-DE675B55CA17}" presName="thickLine" presStyleLbl="alignNode1" presStyleIdx="1" presStyleCnt="2"/>
      <dgm:spPr/>
    </dgm:pt>
    <dgm:pt modelId="{9C704FE1-56D5-49A1-94D5-A2917B21332B}" type="pres">
      <dgm:prSet presAssocID="{519B3C45-53A7-4B56-B62F-DE675B55CA17}" presName="horz1" presStyleCnt="0"/>
      <dgm:spPr/>
    </dgm:pt>
    <dgm:pt modelId="{CA701316-43A3-40FA-90DF-6882118FFD17}" type="pres">
      <dgm:prSet presAssocID="{519B3C45-53A7-4B56-B62F-DE675B55CA17}" presName="tx1" presStyleLbl="revTx" presStyleIdx="1" presStyleCnt="2"/>
      <dgm:spPr/>
    </dgm:pt>
    <dgm:pt modelId="{069623EF-12AE-4460-AE7C-293B0BB5A5C9}" type="pres">
      <dgm:prSet presAssocID="{519B3C45-53A7-4B56-B62F-DE675B55CA17}" presName="vert1" presStyleCnt="0"/>
      <dgm:spPr/>
    </dgm:pt>
  </dgm:ptLst>
  <dgm:cxnLst>
    <dgm:cxn modelId="{6086EA19-6EC0-41AF-A83F-9526626F2911}" type="presOf" srcId="{7E43242F-E50C-4BE4-96CB-C2BB6786EC23}" destId="{C48E03A2-F90A-41FC-BBD3-71907FAAC8E9}" srcOrd="0" destOrd="0" presId="urn:microsoft.com/office/officeart/2008/layout/LinedList"/>
    <dgm:cxn modelId="{8E37ED2A-340B-4E7B-B034-325F293B227C}" type="presOf" srcId="{519B3C45-53A7-4B56-B62F-DE675B55CA17}" destId="{CA701316-43A3-40FA-90DF-6882118FFD17}" srcOrd="0" destOrd="0" presId="urn:microsoft.com/office/officeart/2008/layout/LinedList"/>
    <dgm:cxn modelId="{3E4DC749-2EA2-4AD9-AAD8-3D50432A57B4}" srcId="{BAB45344-622D-4178-A802-CF54D83FAA74}" destId="{519B3C45-53A7-4B56-B62F-DE675B55CA17}" srcOrd="1" destOrd="0" parTransId="{DAC81116-BC1B-4A92-885C-B84773D473CB}" sibTransId="{6E62DF4A-38BE-4B36-9037-DA0DF2811628}"/>
    <dgm:cxn modelId="{5841C7CD-B0B6-41B8-BA89-DB01C547AE6F}" srcId="{BAB45344-622D-4178-A802-CF54D83FAA74}" destId="{7E43242F-E50C-4BE4-96CB-C2BB6786EC23}" srcOrd="0" destOrd="0" parTransId="{522AE5ED-BE81-48B4-A043-0F7E82306EA3}" sibTransId="{A947C09C-4450-45BC-B38D-FDBF9BAE8387}"/>
    <dgm:cxn modelId="{BE2EF8EF-7079-4BB5-961E-40C8CB4C1BB7}" type="presOf" srcId="{BAB45344-622D-4178-A802-CF54D83FAA74}" destId="{F27F1533-B8C4-4FA4-80A4-D8CD941D71BD}" srcOrd="0" destOrd="0" presId="urn:microsoft.com/office/officeart/2008/layout/LinedList"/>
    <dgm:cxn modelId="{3C4077A3-E477-4536-9DFD-CD0E33E027EB}" type="presParOf" srcId="{F27F1533-B8C4-4FA4-80A4-D8CD941D71BD}" destId="{937A4475-6B43-44C9-A869-E35BEEF0EDE7}" srcOrd="0" destOrd="0" presId="urn:microsoft.com/office/officeart/2008/layout/LinedList"/>
    <dgm:cxn modelId="{D4E0C06C-F1AD-4FA6-9A5D-21BBC548C326}" type="presParOf" srcId="{F27F1533-B8C4-4FA4-80A4-D8CD941D71BD}" destId="{8B9000DC-78DF-4C50-A437-F0732691B4EB}" srcOrd="1" destOrd="0" presId="urn:microsoft.com/office/officeart/2008/layout/LinedList"/>
    <dgm:cxn modelId="{6DA5EA2E-0D6D-46D8-94CF-47BCF2C1E9F4}" type="presParOf" srcId="{8B9000DC-78DF-4C50-A437-F0732691B4EB}" destId="{C48E03A2-F90A-41FC-BBD3-71907FAAC8E9}" srcOrd="0" destOrd="0" presId="urn:microsoft.com/office/officeart/2008/layout/LinedList"/>
    <dgm:cxn modelId="{8BA0EC18-F1E3-45DB-ABFE-E6EF9DB93D45}" type="presParOf" srcId="{8B9000DC-78DF-4C50-A437-F0732691B4EB}" destId="{643E636E-C85A-411C-B0B5-EDD4EF90D27F}" srcOrd="1" destOrd="0" presId="urn:microsoft.com/office/officeart/2008/layout/LinedList"/>
    <dgm:cxn modelId="{2C18B587-1FCE-45F3-B13A-9FFD97DABAA2}" type="presParOf" srcId="{F27F1533-B8C4-4FA4-80A4-D8CD941D71BD}" destId="{C453CC04-FAE0-4C7C-9484-4F0CAA6306D0}" srcOrd="2" destOrd="0" presId="urn:microsoft.com/office/officeart/2008/layout/LinedList"/>
    <dgm:cxn modelId="{54FA802F-603B-4F1B-9947-E06FA58CBEE8}" type="presParOf" srcId="{F27F1533-B8C4-4FA4-80A4-D8CD941D71BD}" destId="{9C704FE1-56D5-49A1-94D5-A2917B21332B}" srcOrd="3" destOrd="0" presId="urn:microsoft.com/office/officeart/2008/layout/LinedList"/>
    <dgm:cxn modelId="{D2288B4D-6906-4775-84D8-9678A459368A}" type="presParOf" srcId="{9C704FE1-56D5-49A1-94D5-A2917B21332B}" destId="{CA701316-43A3-40FA-90DF-6882118FFD17}" srcOrd="0" destOrd="0" presId="urn:microsoft.com/office/officeart/2008/layout/LinedList"/>
    <dgm:cxn modelId="{B4408800-1888-4340-A359-1972652F1F08}" type="presParOf" srcId="{9C704FE1-56D5-49A1-94D5-A2917B21332B}" destId="{069623EF-12AE-4460-AE7C-293B0BB5A5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284795-12D1-4AE2-A83D-97C4B18D052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1C25BC-BDAF-49F4-86E5-688C9D1111C7}">
      <dgm:prSet/>
      <dgm:spPr/>
      <dgm:t>
        <a:bodyPr/>
        <a:lstStyle/>
        <a:p>
          <a:r>
            <a:rPr lang="en-US"/>
            <a:t>Thank you!!!</a:t>
          </a:r>
        </a:p>
      </dgm:t>
    </dgm:pt>
    <dgm:pt modelId="{8BF78F11-D408-4C10-B391-EF35F1969EBF}" type="parTrans" cxnId="{8EC965B2-18AC-4A73-A1CC-C261215FF1C1}">
      <dgm:prSet/>
      <dgm:spPr/>
      <dgm:t>
        <a:bodyPr/>
        <a:lstStyle/>
        <a:p>
          <a:endParaRPr lang="en-US"/>
        </a:p>
      </dgm:t>
    </dgm:pt>
    <dgm:pt modelId="{7D0B5BBE-83DD-4FE2-84DF-AF30D679734C}" type="sibTrans" cxnId="{8EC965B2-18AC-4A73-A1CC-C261215FF1C1}">
      <dgm:prSet/>
      <dgm:spPr/>
      <dgm:t>
        <a:bodyPr/>
        <a:lstStyle/>
        <a:p>
          <a:endParaRPr lang="en-US"/>
        </a:p>
      </dgm:t>
    </dgm:pt>
    <dgm:pt modelId="{7A0FCBFC-BE0B-431C-B064-3B90404391BB}">
      <dgm:prSet/>
      <dgm:spPr/>
      <dgm:t>
        <a:bodyPr/>
        <a:lstStyle/>
        <a:p>
          <a:r>
            <a:rPr lang="en-US"/>
            <a:t>Have a nice day!!!</a:t>
          </a:r>
        </a:p>
      </dgm:t>
    </dgm:pt>
    <dgm:pt modelId="{F7B137DE-1060-42B1-B836-0FE81A95B1C6}" type="parTrans" cxnId="{F2C65D2D-7AE9-4600-B110-7E63734E7317}">
      <dgm:prSet/>
      <dgm:spPr/>
      <dgm:t>
        <a:bodyPr/>
        <a:lstStyle/>
        <a:p>
          <a:endParaRPr lang="en-US"/>
        </a:p>
      </dgm:t>
    </dgm:pt>
    <dgm:pt modelId="{0E7EFBE3-9882-4887-9EB9-FE64A3C2971F}" type="sibTrans" cxnId="{F2C65D2D-7AE9-4600-B110-7E63734E7317}">
      <dgm:prSet/>
      <dgm:spPr/>
      <dgm:t>
        <a:bodyPr/>
        <a:lstStyle/>
        <a:p>
          <a:endParaRPr lang="en-US"/>
        </a:p>
      </dgm:t>
    </dgm:pt>
    <dgm:pt modelId="{FF56F1DF-82CD-4D6A-ABAD-C2CE671E99A9}" type="pres">
      <dgm:prSet presAssocID="{C0284795-12D1-4AE2-A83D-97C4B18D05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CCA76C-5F8D-4555-8E7E-EB1902CCF8B9}" type="pres">
      <dgm:prSet presAssocID="{F41C25BC-BDAF-49F4-86E5-688C9D1111C7}" presName="hierRoot1" presStyleCnt="0"/>
      <dgm:spPr/>
    </dgm:pt>
    <dgm:pt modelId="{7B6B76DB-9CB7-4CB2-949C-16C239B608ED}" type="pres">
      <dgm:prSet presAssocID="{F41C25BC-BDAF-49F4-86E5-688C9D1111C7}" presName="composite" presStyleCnt="0"/>
      <dgm:spPr/>
    </dgm:pt>
    <dgm:pt modelId="{8AB38877-3373-49F9-9553-488E87ED61C5}" type="pres">
      <dgm:prSet presAssocID="{F41C25BC-BDAF-49F4-86E5-688C9D1111C7}" presName="background" presStyleLbl="node0" presStyleIdx="0" presStyleCnt="2"/>
      <dgm:spPr/>
    </dgm:pt>
    <dgm:pt modelId="{F05EEDB9-1C40-4696-A47A-B4EC5D58225A}" type="pres">
      <dgm:prSet presAssocID="{F41C25BC-BDAF-49F4-86E5-688C9D1111C7}" presName="text" presStyleLbl="fgAcc0" presStyleIdx="0" presStyleCnt="2">
        <dgm:presLayoutVars>
          <dgm:chPref val="3"/>
        </dgm:presLayoutVars>
      </dgm:prSet>
      <dgm:spPr/>
    </dgm:pt>
    <dgm:pt modelId="{D7EF724B-DB70-4A9E-AE32-C3806473A343}" type="pres">
      <dgm:prSet presAssocID="{F41C25BC-BDAF-49F4-86E5-688C9D1111C7}" presName="hierChild2" presStyleCnt="0"/>
      <dgm:spPr/>
    </dgm:pt>
    <dgm:pt modelId="{BF72E2D8-CC63-43FD-B143-AFEFC75FAD14}" type="pres">
      <dgm:prSet presAssocID="{7A0FCBFC-BE0B-431C-B064-3B90404391BB}" presName="hierRoot1" presStyleCnt="0"/>
      <dgm:spPr/>
    </dgm:pt>
    <dgm:pt modelId="{CE404511-94F2-4AFE-93C4-556C408EA8CF}" type="pres">
      <dgm:prSet presAssocID="{7A0FCBFC-BE0B-431C-B064-3B90404391BB}" presName="composite" presStyleCnt="0"/>
      <dgm:spPr/>
    </dgm:pt>
    <dgm:pt modelId="{9BCBB80D-C668-481A-93E6-B3D042F7451A}" type="pres">
      <dgm:prSet presAssocID="{7A0FCBFC-BE0B-431C-B064-3B90404391BB}" presName="background" presStyleLbl="node0" presStyleIdx="1" presStyleCnt="2"/>
      <dgm:spPr/>
    </dgm:pt>
    <dgm:pt modelId="{D275C754-F401-4EA6-9655-D2D295A1A171}" type="pres">
      <dgm:prSet presAssocID="{7A0FCBFC-BE0B-431C-B064-3B90404391BB}" presName="text" presStyleLbl="fgAcc0" presStyleIdx="1" presStyleCnt="2">
        <dgm:presLayoutVars>
          <dgm:chPref val="3"/>
        </dgm:presLayoutVars>
      </dgm:prSet>
      <dgm:spPr/>
    </dgm:pt>
    <dgm:pt modelId="{EAE7B21E-88EE-42C5-A54D-4C1380149EED}" type="pres">
      <dgm:prSet presAssocID="{7A0FCBFC-BE0B-431C-B064-3B90404391BB}" presName="hierChild2" presStyleCnt="0"/>
      <dgm:spPr/>
    </dgm:pt>
  </dgm:ptLst>
  <dgm:cxnLst>
    <dgm:cxn modelId="{F2C65D2D-7AE9-4600-B110-7E63734E7317}" srcId="{C0284795-12D1-4AE2-A83D-97C4B18D052B}" destId="{7A0FCBFC-BE0B-431C-B064-3B90404391BB}" srcOrd="1" destOrd="0" parTransId="{F7B137DE-1060-42B1-B836-0FE81A95B1C6}" sibTransId="{0E7EFBE3-9882-4887-9EB9-FE64A3C2971F}"/>
    <dgm:cxn modelId="{0FCA9935-1E43-46E9-B427-565CD3AD7002}" type="presOf" srcId="{F41C25BC-BDAF-49F4-86E5-688C9D1111C7}" destId="{F05EEDB9-1C40-4696-A47A-B4EC5D58225A}" srcOrd="0" destOrd="0" presId="urn:microsoft.com/office/officeart/2005/8/layout/hierarchy1"/>
    <dgm:cxn modelId="{DEA7C8AD-C81F-4BA5-8CD6-789BD6A68545}" type="presOf" srcId="{C0284795-12D1-4AE2-A83D-97C4B18D052B}" destId="{FF56F1DF-82CD-4D6A-ABAD-C2CE671E99A9}" srcOrd="0" destOrd="0" presId="urn:microsoft.com/office/officeart/2005/8/layout/hierarchy1"/>
    <dgm:cxn modelId="{8EC965B2-18AC-4A73-A1CC-C261215FF1C1}" srcId="{C0284795-12D1-4AE2-A83D-97C4B18D052B}" destId="{F41C25BC-BDAF-49F4-86E5-688C9D1111C7}" srcOrd="0" destOrd="0" parTransId="{8BF78F11-D408-4C10-B391-EF35F1969EBF}" sibTransId="{7D0B5BBE-83DD-4FE2-84DF-AF30D679734C}"/>
    <dgm:cxn modelId="{B8D731C7-FCFE-4268-A214-6CDD41B2D0EF}" type="presOf" srcId="{7A0FCBFC-BE0B-431C-B064-3B90404391BB}" destId="{D275C754-F401-4EA6-9655-D2D295A1A171}" srcOrd="0" destOrd="0" presId="urn:microsoft.com/office/officeart/2005/8/layout/hierarchy1"/>
    <dgm:cxn modelId="{B97DB98E-2999-4CFD-9C70-C5E95119EFB8}" type="presParOf" srcId="{FF56F1DF-82CD-4D6A-ABAD-C2CE671E99A9}" destId="{82CCA76C-5F8D-4555-8E7E-EB1902CCF8B9}" srcOrd="0" destOrd="0" presId="urn:microsoft.com/office/officeart/2005/8/layout/hierarchy1"/>
    <dgm:cxn modelId="{68BFDCD6-28DA-4DFE-8ECD-5E7F20C22689}" type="presParOf" srcId="{82CCA76C-5F8D-4555-8E7E-EB1902CCF8B9}" destId="{7B6B76DB-9CB7-4CB2-949C-16C239B608ED}" srcOrd="0" destOrd="0" presId="urn:microsoft.com/office/officeart/2005/8/layout/hierarchy1"/>
    <dgm:cxn modelId="{847AEB51-0B0C-417C-886F-8568FFABD487}" type="presParOf" srcId="{7B6B76DB-9CB7-4CB2-949C-16C239B608ED}" destId="{8AB38877-3373-49F9-9553-488E87ED61C5}" srcOrd="0" destOrd="0" presId="urn:microsoft.com/office/officeart/2005/8/layout/hierarchy1"/>
    <dgm:cxn modelId="{09644D62-E5BA-426F-9D83-5D2FB06292D4}" type="presParOf" srcId="{7B6B76DB-9CB7-4CB2-949C-16C239B608ED}" destId="{F05EEDB9-1C40-4696-A47A-B4EC5D58225A}" srcOrd="1" destOrd="0" presId="urn:microsoft.com/office/officeart/2005/8/layout/hierarchy1"/>
    <dgm:cxn modelId="{0A421CC1-3E9A-43DC-8837-1B432D3A7297}" type="presParOf" srcId="{82CCA76C-5F8D-4555-8E7E-EB1902CCF8B9}" destId="{D7EF724B-DB70-4A9E-AE32-C3806473A343}" srcOrd="1" destOrd="0" presId="urn:microsoft.com/office/officeart/2005/8/layout/hierarchy1"/>
    <dgm:cxn modelId="{15FA7919-F2B4-433E-9F52-E39912FD6DA8}" type="presParOf" srcId="{FF56F1DF-82CD-4D6A-ABAD-C2CE671E99A9}" destId="{BF72E2D8-CC63-43FD-B143-AFEFC75FAD14}" srcOrd="1" destOrd="0" presId="urn:microsoft.com/office/officeart/2005/8/layout/hierarchy1"/>
    <dgm:cxn modelId="{BB145453-AE31-421B-BFBD-594F57B2CCA8}" type="presParOf" srcId="{BF72E2D8-CC63-43FD-B143-AFEFC75FAD14}" destId="{CE404511-94F2-4AFE-93C4-556C408EA8CF}" srcOrd="0" destOrd="0" presId="urn:microsoft.com/office/officeart/2005/8/layout/hierarchy1"/>
    <dgm:cxn modelId="{92FA4CCA-ADAB-4EF9-AD0D-58952A56753A}" type="presParOf" srcId="{CE404511-94F2-4AFE-93C4-556C408EA8CF}" destId="{9BCBB80D-C668-481A-93E6-B3D042F7451A}" srcOrd="0" destOrd="0" presId="urn:microsoft.com/office/officeart/2005/8/layout/hierarchy1"/>
    <dgm:cxn modelId="{17841694-1411-4A46-B781-62E788114E45}" type="presParOf" srcId="{CE404511-94F2-4AFE-93C4-556C408EA8CF}" destId="{D275C754-F401-4EA6-9655-D2D295A1A171}" srcOrd="1" destOrd="0" presId="urn:microsoft.com/office/officeart/2005/8/layout/hierarchy1"/>
    <dgm:cxn modelId="{FD1FAEB7-32CC-4E5F-854B-D6F73014E36C}" type="presParOf" srcId="{BF72E2D8-CC63-43FD-B143-AFEFC75FAD14}" destId="{EAE7B21E-88EE-42C5-A54D-4C1380149E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238C6-386D-4765-A1DB-9A6803ADBE69}">
      <dsp:nvSpPr>
        <dsp:cNvPr id="0" name=""/>
        <dsp:cNvSpPr/>
      </dsp:nvSpPr>
      <dsp:spPr>
        <a:xfrm>
          <a:off x="0" y="36189"/>
          <a:ext cx="10515600" cy="868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표본조사의 결과를 이용하여 </a:t>
          </a:r>
          <a:endParaRPr lang="en-US" sz="2800" kern="1200"/>
        </a:p>
      </dsp:txBody>
      <dsp:txXfrm>
        <a:off x="42379" y="78568"/>
        <a:ext cx="10430842" cy="783382"/>
      </dsp:txXfrm>
    </dsp:sp>
    <dsp:sp modelId="{F0E60BE3-98A4-4D3C-987D-0F3251A60F4E}">
      <dsp:nvSpPr>
        <dsp:cNvPr id="0" name=""/>
        <dsp:cNvSpPr/>
      </dsp:nvSpPr>
      <dsp:spPr>
        <a:xfrm>
          <a:off x="0" y="904329"/>
          <a:ext cx="10515600" cy="159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200" kern="1200"/>
            <a:t>모수 추정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200" kern="1200"/>
            <a:t>가설검정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200" kern="1200"/>
            <a:t>통계 분석</a:t>
          </a:r>
          <a:r>
            <a:rPr lang="en-US" sz="2200" kern="1200"/>
            <a:t>: </a:t>
          </a:r>
          <a:r>
            <a:rPr lang="ko-KR" sz="2200" kern="1200"/>
            <a:t>교차분석</a:t>
          </a:r>
          <a:r>
            <a:rPr lang="en-US" sz="2200" kern="1200"/>
            <a:t>, </a:t>
          </a:r>
          <a:r>
            <a:rPr lang="ko-KR" sz="2200" kern="1200"/>
            <a:t>분산분석</a:t>
          </a:r>
          <a:r>
            <a:rPr lang="en-US" sz="2200" kern="1200"/>
            <a:t>, </a:t>
          </a:r>
          <a:r>
            <a:rPr lang="ko-KR" sz="2200" kern="1200"/>
            <a:t>회귀분석 등</a:t>
          </a:r>
          <a:endParaRPr lang="en-US" sz="2200" kern="1200"/>
        </a:p>
      </dsp:txBody>
      <dsp:txXfrm>
        <a:off x="0" y="904329"/>
        <a:ext cx="10515600" cy="1593900"/>
      </dsp:txXfrm>
    </dsp:sp>
    <dsp:sp modelId="{CBB133DE-2715-418F-9C24-5BDFB4E1AF5E}">
      <dsp:nvSpPr>
        <dsp:cNvPr id="0" name=""/>
        <dsp:cNvSpPr/>
      </dsp:nvSpPr>
      <dsp:spPr>
        <a:xfrm>
          <a:off x="0" y="2498229"/>
          <a:ext cx="10515600" cy="868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의사결정은 확률 계산으로</a:t>
          </a:r>
          <a:endParaRPr lang="en-US" sz="2800" kern="1200"/>
        </a:p>
      </dsp:txBody>
      <dsp:txXfrm>
        <a:off x="42379" y="2540608"/>
        <a:ext cx="10430842" cy="783382"/>
      </dsp:txXfrm>
    </dsp:sp>
    <dsp:sp modelId="{BFF0192E-2264-4A05-96E8-9D5A02B82C65}">
      <dsp:nvSpPr>
        <dsp:cNvPr id="0" name=""/>
        <dsp:cNvSpPr/>
      </dsp:nvSpPr>
      <dsp:spPr>
        <a:xfrm>
          <a:off x="0" y="3447009"/>
          <a:ext cx="10515600" cy="868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따라서 추론통계학의 시작은 확률</a:t>
          </a:r>
          <a:endParaRPr lang="en-US" sz="2800" kern="1200"/>
        </a:p>
      </dsp:txBody>
      <dsp:txXfrm>
        <a:off x="42379" y="3489388"/>
        <a:ext cx="10430842" cy="783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81CBB-D612-40A6-BD42-F96A90E082E8}">
      <dsp:nvSpPr>
        <dsp:cNvPr id="0" name=""/>
        <dsp:cNvSpPr/>
      </dsp:nvSpPr>
      <dsp:spPr>
        <a:xfrm>
          <a:off x="2103120" y="1360"/>
          <a:ext cx="8412480" cy="13941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120" rIns="163225" bIns="35412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주사위나 동전을 던지는 경우와 같이 같은 조건에서 반복 가능하고</a:t>
          </a:r>
          <a:r>
            <a:rPr lang="en-US" sz="1700" kern="1200"/>
            <a:t>, </a:t>
          </a:r>
          <a:r>
            <a:rPr lang="ko-KR" sz="1700" kern="1200"/>
            <a:t>그 결과가 우연에 의해 좌우되는 실험이나 관찰</a:t>
          </a:r>
          <a:endParaRPr lang="en-US" sz="1700" kern="1200"/>
        </a:p>
      </dsp:txBody>
      <dsp:txXfrm>
        <a:off x="2103120" y="1360"/>
        <a:ext cx="8412480" cy="1394174"/>
      </dsp:txXfrm>
    </dsp:sp>
    <dsp:sp modelId="{4F789216-BD80-413B-8650-552DF89E7E11}">
      <dsp:nvSpPr>
        <dsp:cNvPr id="0" name=""/>
        <dsp:cNvSpPr/>
      </dsp:nvSpPr>
      <dsp:spPr>
        <a:xfrm>
          <a:off x="0" y="1360"/>
          <a:ext cx="2103120" cy="13941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713" rIns="111290" bIns="13771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시행</a:t>
          </a:r>
          <a:br>
            <a:rPr lang="en-US" altLang="ko-KR" sz="2200" kern="1200" dirty="0"/>
          </a:br>
          <a:r>
            <a:rPr lang="en-US" sz="2200" kern="1200" dirty="0"/>
            <a:t>(trial)</a:t>
          </a:r>
        </a:p>
      </dsp:txBody>
      <dsp:txXfrm>
        <a:off x="0" y="1360"/>
        <a:ext cx="2103120" cy="1394174"/>
      </dsp:txXfrm>
    </dsp:sp>
    <dsp:sp modelId="{B41E05C3-FB87-4822-B061-274F31A2B31F}">
      <dsp:nvSpPr>
        <dsp:cNvPr id="0" name=""/>
        <dsp:cNvSpPr/>
      </dsp:nvSpPr>
      <dsp:spPr>
        <a:xfrm>
          <a:off x="2103120" y="1479184"/>
          <a:ext cx="8412480" cy="1394174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120" rIns="163225" bIns="35412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시행에서 일어날 수 있는 모든 결과의 모임</a:t>
          </a:r>
          <a:r>
            <a:rPr lang="en-US" sz="1700" kern="1200"/>
            <a:t>(</a:t>
          </a:r>
          <a:r>
            <a:rPr lang="ko-KR" sz="1700" kern="1200"/>
            <a:t>집합</a:t>
          </a:r>
          <a:r>
            <a:rPr lang="en-US" sz="1700" kern="1200"/>
            <a:t>)</a:t>
          </a:r>
        </a:p>
      </dsp:txBody>
      <dsp:txXfrm>
        <a:off x="2103120" y="1479184"/>
        <a:ext cx="8412480" cy="1394174"/>
      </dsp:txXfrm>
    </dsp:sp>
    <dsp:sp modelId="{F3D60F7B-3AAD-413F-9813-C43FA545FA21}">
      <dsp:nvSpPr>
        <dsp:cNvPr id="0" name=""/>
        <dsp:cNvSpPr/>
      </dsp:nvSpPr>
      <dsp:spPr>
        <a:xfrm>
          <a:off x="0" y="1479184"/>
          <a:ext cx="2103120" cy="139417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713" rIns="111290" bIns="13771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표본공간</a:t>
          </a:r>
          <a:br>
            <a:rPr lang="en-US" altLang="ko-KR" sz="2200" kern="1200" dirty="0"/>
          </a:br>
          <a:r>
            <a:rPr lang="en-US" sz="2200" kern="1200" dirty="0"/>
            <a:t>(sample space)</a:t>
          </a:r>
        </a:p>
      </dsp:txBody>
      <dsp:txXfrm>
        <a:off x="0" y="1479184"/>
        <a:ext cx="2103120" cy="1394174"/>
      </dsp:txXfrm>
    </dsp:sp>
    <dsp:sp modelId="{D61D8C03-EE47-4226-A644-8434E3DFD2C2}">
      <dsp:nvSpPr>
        <dsp:cNvPr id="0" name=""/>
        <dsp:cNvSpPr/>
      </dsp:nvSpPr>
      <dsp:spPr>
        <a:xfrm>
          <a:off x="2103120" y="2957009"/>
          <a:ext cx="8412480" cy="139417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120" rIns="163225" bIns="35412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시행에서 일어날 수 있는 하나의 결과</a:t>
          </a:r>
          <a:br>
            <a:rPr lang="en-US" sz="1700" kern="1200"/>
          </a:br>
          <a:r>
            <a:rPr lang="ko-KR" sz="1700" kern="1200"/>
            <a:t>표본공간의 부분 집합</a:t>
          </a:r>
          <a:endParaRPr lang="en-US" sz="1700" kern="1200"/>
        </a:p>
      </dsp:txBody>
      <dsp:txXfrm>
        <a:off x="2103120" y="2957009"/>
        <a:ext cx="8412480" cy="1394174"/>
      </dsp:txXfrm>
    </dsp:sp>
    <dsp:sp modelId="{C965F970-218D-4A06-A5C3-293ED6675B76}">
      <dsp:nvSpPr>
        <dsp:cNvPr id="0" name=""/>
        <dsp:cNvSpPr/>
      </dsp:nvSpPr>
      <dsp:spPr>
        <a:xfrm>
          <a:off x="0" y="2957009"/>
          <a:ext cx="2103120" cy="139417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713" rIns="111290" bIns="13771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사건</a:t>
          </a:r>
          <a:br>
            <a:rPr lang="en-US" altLang="ko-KR" sz="2200" kern="1200" dirty="0"/>
          </a:br>
          <a:r>
            <a:rPr lang="en-US" sz="2200" kern="1200" dirty="0"/>
            <a:t>(event)</a:t>
          </a:r>
        </a:p>
      </dsp:txBody>
      <dsp:txXfrm>
        <a:off x="0" y="2957009"/>
        <a:ext cx="2103120" cy="1394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A4475-6B43-44C9-A869-E35BEEF0EDE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E03A2-F90A-41FC-BBD3-71907FAAC8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/>
            <a:t>주사위를 던지는 시행 또는 동전을 던지는 시행과 같이 앞의 결과가 뒤에 전혀 영향을 미치지 않는 시행을 독립시행이라고 한다</a:t>
          </a:r>
          <a:r>
            <a:rPr lang="en-US" sz="2900" kern="1200"/>
            <a:t>.</a:t>
          </a:r>
        </a:p>
      </dsp:txBody>
      <dsp:txXfrm>
        <a:off x="0" y="0"/>
        <a:ext cx="6492875" cy="2552700"/>
      </dsp:txXfrm>
    </dsp:sp>
    <dsp:sp modelId="{C453CC04-FAE0-4C7C-9484-4F0CAA6306D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01316-43A3-40FA-90DF-6882118FFD17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/>
            <a:t>독립시행에서는 각 시행에서 일어나는 사건이 서로 독립이므로 독립시행의 확률은 각 사건의 확률을 곱하여 구한다</a:t>
          </a:r>
          <a:r>
            <a:rPr lang="en-US" sz="2900" kern="1200"/>
            <a:t>.</a:t>
          </a:r>
        </a:p>
      </dsp:txBody>
      <dsp:txXfrm>
        <a:off x="0" y="2552700"/>
        <a:ext cx="6492875" cy="2552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38877-3373-49F9-9553-488E87ED61C5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EEDB9-1C40-4696-A47A-B4EC5D58225A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Thank you!!!</a:t>
          </a:r>
        </a:p>
      </dsp:txBody>
      <dsp:txXfrm>
        <a:off x="585701" y="1067340"/>
        <a:ext cx="4337991" cy="2693452"/>
      </dsp:txXfrm>
    </dsp:sp>
    <dsp:sp modelId="{9BCBB80D-C668-481A-93E6-B3D042F7451A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5C754-F401-4EA6-9655-D2D295A1A171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Have a nice day!!!</a:t>
          </a:r>
        </a:p>
      </dsp:txBody>
      <dsp:txXfrm>
        <a:off x="6092527" y="106734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8D653-4B2D-421E-8879-2B8317D46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90A81B-56D9-4133-BCB1-4E9193014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6DE74-FB64-4C17-9170-A0928BDF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AAAB4-F9CE-4128-A4D3-1DBD53EE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46622-BD4D-472F-86A8-CEAB1C61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39AF-040A-4262-948C-F1D4C6F0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24744-BF3C-49EB-89F0-460F82FA3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DC09D-B732-4770-B87B-FB89C6BB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A8EA1-EDFB-4460-A135-EB64D620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D5CDE-AF52-4527-9461-F281026B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4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621758-CECC-4940-8AA4-64CA435E4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3AE05-7F14-4B04-B82D-E7E85FFC4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51DE9-F3B5-4057-897F-7E782730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ABB1F-7993-4BE2-A96F-0A965689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7155A-1F55-475D-9533-046452B3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3AFA2-48DA-42DD-A5E7-696A799E2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C25C6-273B-495E-A6B8-65C4F4B72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0AE04-9421-43F4-BCAE-FFB2FCA6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A87EA-24CB-4F8F-8EAA-B86C04D1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EF388-AF53-4628-BCC7-D7BA434D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2341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3A3EB-19DC-4BBD-A362-2918677E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590B3-D29F-486E-B017-6DEF59AB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32A-2E3A-46AA-8F6F-C4383B32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51E69-38CE-4DD7-A646-657C0DD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4CC49-974B-4A0D-996B-583F20F8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02279841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6C1AF-2C57-4785-9916-44A48C0F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FB457-61C7-4382-A7E1-6CF11C4B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5D643-3A1B-4D95-884B-3662F087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1976A-3B1D-4CF6-AD92-C78B11BD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3A555-F11D-495B-AABE-E0F6321C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67067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E726B-DDFD-4D47-A046-08208A8B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087D5-8AD5-492B-8580-5E183DF63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E6405-1AD5-47E4-8714-B3F839A13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B6B3D-7AD1-48C5-9567-248F61DE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054BC-4580-4DE2-A454-29BAA600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CF1D7-E050-4160-ADE7-04C11D88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365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C1D2C-AEDA-49A1-832D-16A3AFDE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42560-3ABF-4D60-8F85-B524689C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8C06D5-FD2B-4042-AA00-6BC3D13B5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5E1D4C-4F87-4C9D-B478-0F2001822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79DE24-9D9A-41B0-8134-9228B7623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043FD1-96A2-441C-AE60-F17FCE9E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C6D99-0D3B-4F74-BF18-C27E4951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70694-385F-40E2-9665-EC456968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748344998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7CB3C-BF0D-4FF2-A0E3-EEEDDABB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3BCAE-4E04-4230-8B9A-F65E8731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294DF8-3A7F-485C-AAD8-19070188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328B7-A0DA-477A-80C2-1969779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186389708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BCF3C6-2F14-45E8-80D8-797124CE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18A92-1E95-43B6-B9A4-47DCF5BD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20111-0010-43E6-B95A-F26E9EF3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40631807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595A6-3BC9-402E-8D89-E6E6DF10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DEE6A-D4EE-4C5F-97A8-EB55C2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9E5DF-3CE8-4444-8FB5-26D34B927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978D0-EBF4-4271-A095-66445D6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5B921-E049-4605-9571-74A05710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E16B1-9A6F-4CEB-A244-42FACFF9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952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C2E43-19F8-478B-BEED-9F45B02A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692A1-0398-452D-ADD7-A0EFCFB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D9909-6C3B-4A95-B539-9C9FDB08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27967-C35F-4D41-9106-137DDA6F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EFCB0-8B75-4D8D-BED4-80F3237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C9E94-43AC-49B0-A82E-5A1BC25D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21666F-5B22-4819-B4AA-CED77FA9D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948C9-B728-4D08-86AD-D99CBD12C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E634E-FDC7-49E7-8F75-982C444F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3B578-1358-4E90-98E3-A069ACB8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AEAAA-5006-434A-8521-2DC47B73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739138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E3F7A-6A48-4C41-B9B2-FB8EFAEB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E0649-1C55-49BF-9369-E5DAA48E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27168-3BA0-46F3-8A08-CDB143C4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A4BC3-72BF-425B-BF3E-1F278542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59A68-9040-4736-AA23-3ADF513B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654642865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2A94D-B682-4869-B33F-CCD3C97AD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54291E-96B3-4994-83E5-E60465A5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FCE1-F90B-4EF2-9BD4-D675E6B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BD489-8E94-442D-A2A5-73652340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B4092-ECA4-4800-8C59-498DCFC9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52040653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ko-K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ko-K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ko-KR" altLang="en-US"/>
              <a:t>마스터 부제목 스타일 편집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2000" baseline="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8964702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ko-K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2022-03-30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180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8739261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ko-KR"/>
            </a:lvl1pPr>
          </a:lstStyle>
          <a:p>
            <a:r>
              <a:rPr kumimoji="0" lang="ko-KR"/>
              <a:t>마스터 텍스트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3200">
                <a:latin typeface="+mn-lt"/>
              </a:defRPr>
            </a:lvl1pPr>
            <a:lvl2pPr eaLnBrk="1" latinLnBrk="0" hangingPunct="1">
              <a:defRPr kumimoji="0" lang="ko-KR" sz="2800">
                <a:latin typeface="+mn-lt"/>
              </a:defRPr>
            </a:lvl2pPr>
            <a:lvl3pPr eaLnBrk="1" latinLnBrk="0" hangingPunct="1">
              <a:defRPr kumimoji="0" lang="ko-KR" sz="2400">
                <a:latin typeface="+mn-lt"/>
              </a:defRPr>
            </a:lvl3pPr>
            <a:lvl4pPr eaLnBrk="1" latinLnBrk="0" hangingPunct="1">
              <a:defRPr kumimoji="0" lang="ko-KR" sz="2400">
                <a:latin typeface="+mn-lt"/>
              </a:defRPr>
            </a:lvl4pPr>
            <a:lvl5pPr eaLnBrk="1" latinLnBrk="0" hangingPunct="1">
              <a:defRPr kumimoji="0" lang="ko-KR" sz="2400">
                <a:latin typeface="+mn-lt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2022-03-30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3529513213"/>
      </p:ext>
    </p:extLst>
  </p:cSld>
  <p:clrMapOvr>
    <a:masterClrMapping/>
  </p:clrMapOvr>
  <p:transition spd="slow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pPr latinLnBrk="1"/>
            <a:fld id="{757B281C-5159-4971-8228-52B9A72E9ED2}" type="datetimeFigureOut">
              <a:pPr latinLnBrk="1"/>
              <a:t>2022-03-30</a:t>
            </a:fld>
            <a:endParaRPr kumimoji="0" 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358989060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418FD-31CB-41FC-87A1-7EC58AF90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56418-6BED-40C7-BA5C-1F1A1F802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53D18-B66E-416D-B0D7-08C1FF36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EF978-0F95-4508-A922-BB2053A5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81A5E-4414-4E67-963E-0A9DEB01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092494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ACE4C-64C0-4FA2-9DB2-39079743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EB53F-9176-4783-854C-D4030ACC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B4763-9AD5-4205-AB38-C6CA1827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B6F0E-8373-4674-8BA8-CB5B454C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DC748-7526-4635-9755-0A3182C3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856792418"/>
      </p:ext>
    </p:extLst>
  </p:cSld>
  <p:clrMapOvr>
    <a:masterClrMapping/>
  </p:clrMapOvr>
  <p:transition spd="slow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46F4-160B-41EB-8ECE-ACF3C17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22946-1B04-4A84-96DC-6B4C4DA3E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A2857-8F10-4E98-864A-CFA4FCFE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7D67F-37C1-4C46-9242-14FDDAD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9F51B-6D4B-4E99-B4C2-8502D969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92662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88AE1-7BA5-4372-A55E-282DDC4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624E5-246E-44F3-933A-D2EFE6B0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AF019-6E5A-47C3-80E4-03AC3F98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4B1B-E34E-47E2-8937-C7609876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F70E-079E-440A-B7CA-2056B20B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7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31BF-4F81-4A20-B7A6-E1CC7B12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AD5C3-A526-4B12-A14B-CD3C5E809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16358-62AE-4B58-95B1-97A9C1749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9FB5B-C041-4FE9-9470-C6460A4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956B2-EA09-476A-AD1B-25FACDA1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3F670-1BCF-4EE2-B040-34361910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0411136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0B0CF-E2E9-4E80-832B-1EE9AA23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9602C-832F-410D-A9CF-1E9DED2C7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F35AB-A57A-4ECE-98A4-6FAEA861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8E0B52-EB30-419B-8F60-6AE4D080D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4C9284-0E98-432F-B5A2-3EF173AD3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EF2B47-F5D3-44F2-B39E-0729EB70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9E5605-5F11-4800-83B5-C0A82636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F8DF69-AE25-49DE-BF1B-0B859DDC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339787929"/>
      </p:ext>
    </p:extLst>
  </p:cSld>
  <p:clrMapOvr>
    <a:masterClrMapping/>
  </p:clrMapOvr>
  <p:transition spd="slow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8F509-2229-4D0A-8AA9-88C6C8FA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1E044F-B7B0-412D-B59B-008D691F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7F15C-BB18-4037-BDA8-FCB66ED1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856CB3-9F72-4CBC-864C-895E6560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397109274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F5A3FB-91FB-4752-9E04-2F5DEE91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80CEFC-13B4-4044-A461-ECA3B8FD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FB5B5B-A8BC-41B5-B338-618683B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72601518"/>
      </p:ext>
    </p:extLst>
  </p:cSld>
  <p:clrMapOvr>
    <a:masterClrMapping/>
  </p:clrMapOvr>
  <p:transition spd="slow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9AA56-98E2-41D9-A1FF-4D0F8501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51ACA-D5A5-4CFF-846F-0D55C7D5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20EAC-191D-42AD-BA66-E4D3D0AB1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F4EDE-D41D-4F9B-A8C8-6CC8DEB4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42DE5-35B3-4EDF-90FB-5E167C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A5089-E9BC-44DF-925D-D031F439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31877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2130C-25C9-49B7-AB32-B5DFE562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9A9443-6576-437E-AB26-1B43E0181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03248B-DFFC-434E-BCAA-A3516E0FF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7A1A07-D5B1-4255-8249-30ADAF0A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8000E-DCFC-42F8-A10B-BEE70805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43E18-91FE-40E2-9596-81B90F05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1880606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C7009-7AF7-48A5-9425-65FF771E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1FC70C-3CF8-4B42-B5CB-1F3ABD77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360D1-4E76-48F9-A809-93C34A70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B2BFE-8392-4FCB-8169-F55716C8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B3596-9F95-4F5F-B564-34EB5183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46340614"/>
      </p:ext>
    </p:extLst>
  </p:cSld>
  <p:clrMapOvr>
    <a:masterClrMapping/>
  </p:clrMapOvr>
  <p:transition spd="slow">
    <p:wipe dir="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55845E-CECD-4931-B8C6-C17B7479C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A1F39D-88D1-49C9-9555-145653C71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A4F9A-CD82-419C-8B13-CA0A0365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2419A-A397-4599-BE9E-80D57D4C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AFF99-DD8A-4C9F-8F85-C936229D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501248559"/>
      </p:ext>
    </p:extLst>
  </p:cSld>
  <p:clrMapOvr>
    <a:masterClrMapping/>
  </p:clrMapOvr>
  <p:transition spd="slow">
    <p:wipe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ko-K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ko-K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ko-KR" altLang="en-US"/>
              <a:t>마스터 부제목 스타일 편집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2000" baseline="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15307098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ko-K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2022-03-30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180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39494080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6D615-0E3A-4B3A-AF87-492D8925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929B-A519-4A66-AD82-B8C9465F7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00BE0-40EA-4EFC-A980-F012D3B17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CB901-E775-4E2A-AD01-42C3E76B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3D926-FC13-4AA0-AA34-EF843F54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FBA55-842A-4875-945D-5BF644EB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70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ko-KR"/>
            </a:lvl1pPr>
          </a:lstStyle>
          <a:p>
            <a:r>
              <a:rPr kumimoji="0" lang="ko-KR"/>
              <a:t>마스터 텍스트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3200">
                <a:latin typeface="+mn-lt"/>
              </a:defRPr>
            </a:lvl1pPr>
            <a:lvl2pPr eaLnBrk="1" latinLnBrk="0" hangingPunct="1">
              <a:defRPr kumimoji="0" lang="ko-KR" sz="2800">
                <a:latin typeface="+mn-lt"/>
              </a:defRPr>
            </a:lvl2pPr>
            <a:lvl3pPr eaLnBrk="1" latinLnBrk="0" hangingPunct="1">
              <a:defRPr kumimoji="0" lang="ko-KR" sz="2400">
                <a:latin typeface="+mn-lt"/>
              </a:defRPr>
            </a:lvl3pPr>
            <a:lvl4pPr eaLnBrk="1" latinLnBrk="0" hangingPunct="1">
              <a:defRPr kumimoji="0" lang="ko-KR" sz="2400">
                <a:latin typeface="+mn-lt"/>
              </a:defRPr>
            </a:lvl4pPr>
            <a:lvl5pPr eaLnBrk="1" latinLnBrk="0" hangingPunct="1">
              <a:defRPr kumimoji="0" lang="ko-KR" sz="2400">
                <a:latin typeface="+mn-lt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2022-03-30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4263159066"/>
      </p:ext>
    </p:extLst>
  </p:cSld>
  <p:clrMapOvr>
    <a:masterClrMapping/>
  </p:clrMapOvr>
  <p:transition spd="slow">
    <p:wipe dir="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pPr latinLnBrk="1"/>
            <a:fld id="{757B281C-5159-4971-8228-52B9A72E9ED2}" type="datetimeFigureOut">
              <a:pPr latinLnBrk="1"/>
              <a:t>2022-03-30</a:t>
            </a:fld>
            <a:endParaRPr kumimoji="0" 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1007866601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26DCE-1080-4682-8D8E-E44DD564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914C0-05A7-48E0-AA8D-E11999CF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C20D4-6BB8-47A8-9863-94218F83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F35428-EC3E-4A26-8802-A47C108EB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5C5663-BF5C-43EB-94BB-3FCF1BB9C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46ECB4-344C-476A-AD16-D6D7DAF5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554545-61E5-4342-A94A-E5A1ACE4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2D9A77-8BD1-463A-AEE7-90CA27A1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F2730-538D-4743-932F-4FDCD2D7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31760-96AE-4747-B7E4-B63E018C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EB479-3698-4AD9-A924-C7A9D8E5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C3617A-8C99-4E5E-9F5C-4022C1F3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916CF-B0C0-4FC4-A714-D1972291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61249-2E13-47ED-B1D8-AEEC6042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ADFEE8-8395-4513-A1D6-E5C66E4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F59C0-0991-4474-8F39-7D1C0B97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F2B44-A0DB-48DD-BD09-1626DA0E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D41A5-9AFF-4B78-8C0B-E3C1FEF55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237E5-55AB-43A1-AD41-06768EFD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49043-E4B0-48F6-92AC-997D2FED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84D37-9FF6-4529-BFA5-B2E4F40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EC641-7757-4408-8A72-D08FA528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5A6937-51DF-440B-B444-8C06A3909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F59A2-F150-4FD4-B20B-D8762AACF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77CFB-0BB0-4DDB-BC49-7E330000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23ED6-E780-4247-818A-9504A6BE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342A8-CF9E-4026-BE00-99BD011B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F5BFC0-147B-454B-8E5D-4FFCEE98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3D3AE-A314-42C6-BDD8-49EF9565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ECD87-43EB-48AA-BADD-54821CA92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16501-74ED-4CD1-BF5E-FBCE9A0A5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B443B-A64D-4CF4-9D97-70AB4DFC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DEFF9-0256-46D6-9283-0EE13040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88433-1CD5-4499-AFB8-7E4CD394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6BF4F-651B-4AC7-9595-5441F752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07CF-C1BB-4B66-9D7B-604E0B9F2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0BA74-DC3B-41D0-B68D-E8FE500CE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92614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</p:sldLayoutIdLst>
  <p:transition spd="slow">
    <p:wipe dir="d"/>
  </p:transition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AA27CC-E70D-4D25-9EBB-84A70AB7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5DEE72-9053-40B7-89A6-E42BBE06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0ADC6-FB9A-49B7-918D-EDC3346AE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757B281C-5159-4971-8228-52B9A72E9ED2}" type="datetimeFigureOut">
              <a:rPr lang="ko-KR" altLang="en-US" smtClean="0"/>
              <a:pPr latinLnBrk="1"/>
              <a:t>2022-03-30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35ADE-81BE-4AD6-9464-55B60C295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CA2F4-8031-4D5C-808B-A8D00379B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82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</p:sldLayoutIdLst>
  <p:transition spd="slow">
    <p:wipe dir="d"/>
  </p:transition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ko.wikipedia.org/wiki/%EB%AA%AC%ED%8B%B0_%ED%99%80_%EB%AC%B8%EC%A0%9C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BCD611-C570-47E9-A715-F5EFE13F4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Chapter 2</a:t>
            </a:r>
            <a:br>
              <a:rPr lang="en-US" altLang="ko-KR" sz="4800" dirty="0">
                <a:solidFill>
                  <a:srgbClr val="FFFFFF"/>
                </a:solidFill>
              </a:rPr>
            </a:br>
            <a:r>
              <a:rPr lang="ko-KR" altLang="en-US" sz="4800" dirty="0">
                <a:solidFill>
                  <a:srgbClr val="FFFFFF"/>
                </a:solidFill>
              </a:rPr>
              <a:t>확률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71FD42-3FA3-4BD1-8704-ADB9751AB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000">
                <a:solidFill>
                  <a:srgbClr val="FFFFFF"/>
                </a:solidFill>
              </a:rPr>
              <a:t>선우하식</a:t>
            </a:r>
            <a:endParaRPr lang="en-US" altLang="ko-KR" sz="2000">
              <a:solidFill>
                <a:srgbClr val="FFFFFF"/>
              </a:solidFill>
            </a:endParaRPr>
          </a:p>
          <a:p>
            <a:pPr algn="l"/>
            <a:r>
              <a:rPr lang="ko-KR" altLang="en-US" sz="2000">
                <a:solidFill>
                  <a:srgbClr val="FFFFFF"/>
                </a:solidFill>
              </a:rPr>
              <a:t>컴퓨터공학과</a:t>
            </a:r>
            <a:endParaRPr lang="en-US" altLang="ko-KR" sz="2000">
              <a:solidFill>
                <a:srgbClr val="FFFFFF"/>
              </a:solidFill>
            </a:endParaRPr>
          </a:p>
          <a:p>
            <a:pPr algn="l"/>
            <a:r>
              <a:rPr lang="en-US" altLang="ko-KR" sz="2000">
                <a:solidFill>
                  <a:srgbClr val="FFFFFF"/>
                </a:solidFill>
              </a:rPr>
              <a:t>sunwoo@kku.ac.kr</a:t>
            </a:r>
            <a:endParaRPr lang="ko-KR" altLang="en-US" sz="2000">
              <a:solidFill>
                <a:srgbClr val="FFFFFF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일정표의 페이지">
            <a:extLst>
              <a:ext uri="{FF2B5EF4-FFF2-40B4-BE49-F238E27FC236}">
                <a16:creationId xmlns:a16="http://schemas.microsoft.com/office/drawing/2014/main" id="{EF7223AA-2CF7-4D3C-E500-0850047A3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0" r="19122" b="-2"/>
          <a:stretch/>
        </p:blipFill>
        <p:spPr>
          <a:xfrm>
            <a:off x="7305853" y="2108877"/>
            <a:ext cx="2966575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6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83AB43-C5A4-4BCB-AA94-15E14D34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2-3 (2)</a:t>
            </a:r>
            <a:endParaRPr lang="ko-KR" altLang="en-US" dirty="0"/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A375DF-FAF5-4BF0-B29F-0B3CF626F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어느 공장에서 생산한 전구의 수명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표본공간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indent="-228600" defTabSz="914400" latinLnBrk="0"/>
                <a:endParaRPr lang="en-US" altLang="ko-KR" dirty="0"/>
              </a:p>
              <a:p>
                <a:r>
                  <a:rPr lang="ko-KR" altLang="en-US" dirty="0"/>
                  <a:t>표본공간의 원소의 개수 무한대 </a:t>
                </a:r>
                <a:r>
                  <a:rPr lang="en-US" altLang="ko-KR" dirty="0"/>
                  <a:t>and uncountable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A375DF-FAF5-4BF0-B29F-0B3CF626F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5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B442D3-1EEA-462A-8DF6-E9D03EAC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사건의 연산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C79F38-1AA1-474D-A40A-99DD22C8D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dirty="0"/>
                  <a:t>사건</a:t>
                </a:r>
                <a:r>
                  <a:rPr lang="en-US" altLang="ko-KR" dirty="0"/>
                  <a:t>(event)</a:t>
                </a:r>
                <a:r>
                  <a:rPr lang="ko-KR" altLang="en-US" dirty="0"/>
                  <a:t>은 집합이다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err="1"/>
                  <a:t>합사건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i="1" dirty="0"/>
              </a:p>
              <a:p>
                <a:endParaRPr lang="en-US" altLang="ko-KR" i="1" dirty="0"/>
              </a:p>
              <a:p>
                <a:r>
                  <a:rPr lang="ko-KR" altLang="en-US" dirty="0" err="1"/>
                  <a:t>곱사건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i="1" dirty="0"/>
              </a:p>
              <a:p>
                <a:endParaRPr lang="en-US" altLang="ko-KR" i="1" dirty="0"/>
              </a:p>
              <a:p>
                <a:r>
                  <a:rPr lang="ko-KR" altLang="en-US" dirty="0" err="1"/>
                  <a:t>여사건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endParaRPr lang="en-US" altLang="ko-KR" i="1" dirty="0"/>
              </a:p>
              <a:p>
                <a:endParaRPr lang="en-US" altLang="ko-KR" i="1" dirty="0"/>
              </a:p>
              <a:p>
                <a:r>
                  <a:rPr lang="ko-KR" altLang="en-US" dirty="0"/>
                  <a:t>배반사건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두 사건 </a:t>
                </a:r>
                <a:r>
                  <a:rPr lang="en-US" altLang="ko-KR" dirty="0"/>
                  <a:t>A, B</a:t>
                </a:r>
                <a:r>
                  <a:rPr lang="ko-KR" altLang="en-US" dirty="0"/>
                  <a:t>는 서로 배반사건</a:t>
                </a:r>
                <a:endParaRPr lang="en-US" altLang="ko-KR" dirty="0"/>
              </a:p>
              <a:p>
                <a:endParaRPr lang="ko-KR" altLang="en-US" i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C79F38-1AA1-474D-A40A-99DD22C8D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 t="-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1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C2B6B8-3FD0-4AD2-ACD5-E7884212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2-5 </a:t>
            </a:r>
            <a:endParaRPr lang="ko-KR" alt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EF5C9F-B9CB-40A2-98A3-992DB6837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600" dirty="0"/>
                  <a:t>주사위 </a:t>
                </a:r>
                <a:r>
                  <a:rPr lang="en-US" altLang="ko-KR" sz="2600" dirty="0"/>
                  <a:t>1</a:t>
                </a:r>
                <a:r>
                  <a:rPr lang="ko-KR" altLang="en-US" sz="2600" dirty="0"/>
                  <a:t>개를 던지는 시행</a:t>
                </a:r>
                <a:endParaRPr lang="en-US" altLang="ko-KR" sz="2600" dirty="0"/>
              </a:p>
              <a:p>
                <a:endParaRPr lang="en-US" altLang="ko-KR" sz="2600" dirty="0"/>
              </a:p>
              <a:p>
                <a:r>
                  <a:rPr lang="ko-KR" altLang="en-US" sz="2600" dirty="0"/>
                  <a:t>표본공간</a:t>
                </a:r>
                <a:r>
                  <a:rPr lang="en-US" altLang="ko-KR" sz="26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altLang="ko-KR" sz="2600" dirty="0"/>
              </a:p>
              <a:p>
                <a:r>
                  <a:rPr lang="ko-KR" altLang="en-US" sz="2600" dirty="0"/>
                  <a:t>짝수의 눈이 나오는 사건</a:t>
                </a:r>
                <a:r>
                  <a:rPr lang="en-US" altLang="ko-KR" sz="2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 2, 4, 6</m:t>
                        </m:r>
                      </m:e>
                    </m:d>
                  </m:oMath>
                </a14:m>
                <a:endParaRPr lang="en-US" altLang="ko-KR" sz="2600" b="0" dirty="0"/>
              </a:p>
              <a:p>
                <a:r>
                  <a:rPr lang="ko-KR" altLang="en-US" sz="2600" dirty="0"/>
                  <a:t>홀수의 눈이 나오는 사건</a:t>
                </a:r>
                <a:r>
                  <a:rPr lang="en-US" altLang="ko-KR" sz="2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6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altLang="ko-KR" sz="2600" b="0" dirty="0"/>
              </a:p>
              <a:p>
                <a:r>
                  <a:rPr lang="en-US" altLang="ko-KR" sz="2600" dirty="0"/>
                  <a:t>3 </a:t>
                </a:r>
                <a:r>
                  <a:rPr lang="ko-KR" altLang="en-US" sz="2600" dirty="0"/>
                  <a:t>이상의 눈이 나오는 사건</a:t>
                </a:r>
                <a:r>
                  <a:rPr lang="en-US" altLang="ko-KR" sz="2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, 4, 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altLang="ko-KR" sz="2600" dirty="0"/>
              </a:p>
              <a:p>
                <a:endParaRPr lang="en-US" altLang="ko-KR" sz="26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600" i="1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ko-KR" altLang="en-US" sz="26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600" i="1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ko-KR" altLang="en-US" sz="2600" dirty="0"/>
                  <a:t> </a:t>
                </a:r>
                <a:r>
                  <a:rPr lang="en-US" altLang="ko-KR" sz="2600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altLang="ko-KR" sz="26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600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ko-KR" altLang="en-US" sz="260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ko-KR" sz="2600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600" b="0" dirty="0"/>
              </a:p>
              <a:p>
                <a:pPr marL="0" indent="0">
                  <a:buNone/>
                </a:pPr>
                <a:endParaRPr lang="ko-KR" altLang="en-US" sz="2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EF5C9F-B9CB-40A2-98A3-992DB6837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6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6E747-D600-4E03-877D-E26663DF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F83D5-EF57-4C78-ABC8-7EA8121D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2.2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확률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27C551-B075-4D84-BDD8-4EBF1A5E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000"/>
              <a:t>확률의 정의</a:t>
            </a:r>
            <a:r>
              <a:rPr lang="en-US" altLang="ko-KR" sz="5000"/>
              <a:t>(</a:t>
            </a:r>
            <a:r>
              <a:rPr lang="ko-KR" altLang="en-US" sz="5000"/>
              <a:t>고전적정의</a:t>
            </a:r>
            <a:r>
              <a:rPr lang="en-US" altLang="ko-KR" sz="5000"/>
              <a:t>) - </a:t>
            </a:r>
            <a:r>
              <a:rPr lang="ko-KR" altLang="en-US" sz="5000"/>
              <a:t>라플라스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706D79-A0B2-49E8-AFE8-248306D97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indent="-228600" defTabSz="914400" latinLnBrk="0"/>
                <a:r>
                  <a:rPr lang="ko-KR" altLang="en-US" sz="2200" dirty="0" err="1"/>
                  <a:t>라플라스의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정의</a:t>
                </a:r>
                <a:br>
                  <a:rPr lang="en-US" altLang="ko-KR" sz="2200" dirty="0"/>
                </a:br>
                <a:r>
                  <a:rPr lang="en-US" altLang="ko-KR" sz="2200" dirty="0"/>
                  <a:t>(</a:t>
                </a:r>
                <a:r>
                  <a:rPr lang="ko-KR" altLang="en-US" sz="2200" dirty="0"/>
                  <a:t>일어날 수 있는 모든 경우의 가능성이 같을 때</a:t>
                </a:r>
                <a:r>
                  <a:rPr lang="en-US" altLang="ko-KR" sz="2200" dirty="0"/>
                  <a:t>)</a:t>
                </a:r>
              </a:p>
              <a:p>
                <a:pPr indent="-228600" defTabSz="914400" latinLnBrk="0"/>
                <a:endParaRPr lang="en-US" altLang="ko-KR" sz="2200" dirty="0"/>
              </a:p>
              <a:p>
                <a:pPr indent="-228600" defTabSz="914400" latinLnBrk="0"/>
                <a:endParaRPr lang="en-US" altLang="ko-KR" sz="2200" dirty="0"/>
              </a:p>
              <a:p>
                <a:pPr indent="-228600" defTabSz="914400" latinLnBrk="0"/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사건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일어나는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경우의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모든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경우의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706D79-A0B2-49E8-AFE8-248306D97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54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F1BD49-6FB0-4709-8E80-526BCD1D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2-7(</a:t>
            </a:r>
            <a:r>
              <a:rPr lang="ko-KR" altLang="en-US"/>
              <a:t>교체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98DA55-4B7C-433E-8777-B3923A5B9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indent="-228600" defTabSz="914400" latinLnBrk="0"/>
                <a:r>
                  <a:rPr lang="ko-KR" altLang="en-US" sz="2200" dirty="0"/>
                  <a:t>한 개의 동전을 던질 때 앞면이 나올 확률</a:t>
                </a:r>
                <a:br>
                  <a:rPr lang="en-US" altLang="ko-KR" sz="2200" dirty="0"/>
                </a:br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pPr indent="-228600" defTabSz="914400" latinLnBrk="0"/>
                <a:endParaRPr lang="en-US" altLang="ko-KR" sz="2200" dirty="0"/>
              </a:p>
              <a:p>
                <a:pPr indent="-228600" defTabSz="914400" latinLnBrk="0"/>
                <a:r>
                  <a:rPr lang="ko-KR" altLang="en-US" sz="2200" dirty="0"/>
                  <a:t>두 개의 동전을 던질 때 앞면이 </a:t>
                </a:r>
                <a:r>
                  <a:rPr lang="en-US" altLang="ko-KR" sz="2200" dirty="0"/>
                  <a:t>1</a:t>
                </a:r>
                <a:r>
                  <a:rPr lang="ko-KR" altLang="en-US" sz="2200" dirty="0"/>
                  <a:t>번 나올 확률</a:t>
                </a:r>
                <a:br>
                  <a:rPr lang="en-US" altLang="ko-KR" sz="22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𝐻𝑇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𝑇𝑇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altLang="ko-KR" sz="2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pPr indent="-228600" defTabSz="914400" latinLnBrk="0"/>
                <a:endParaRPr lang="en-US" altLang="ko-KR" sz="2200" dirty="0"/>
              </a:p>
              <a:p>
                <a:pPr indent="-228600" defTabSz="914400" latinLnBrk="0"/>
                <a:r>
                  <a:rPr lang="ko-KR" altLang="en-US" sz="2200" dirty="0"/>
                  <a:t>한 개의 주사위를 던질 때 짝수가 나올 확률</a:t>
                </a:r>
                <a:br>
                  <a:rPr lang="en-US" altLang="ko-KR" sz="2200" dirty="0"/>
                </a:b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98DA55-4B7C-433E-8777-B3923A5B9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82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예제 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2-8(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교체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838200" y="2478024"/>
                <a:ext cx="10515600" cy="369417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latinLnBrk="0"/>
                <a:r>
                  <a:rPr lang="ko-KR" altLang="en-US" sz="2200" dirty="0"/>
                  <a:t>두 개의 주사위를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던질 때 </a:t>
                </a:r>
                <a:endParaRPr lang="en-US" altLang="ko-KR" sz="2200" dirty="0"/>
              </a:p>
              <a:p>
                <a:pPr latinLnBrk="0"/>
                <a:r>
                  <a:rPr lang="ko-KR" altLang="en-US" sz="2200" b="0" i="0" dirty="0"/>
                  <a:t>관측</a:t>
                </a:r>
                <a:r>
                  <a:rPr lang="en-US" altLang="ko-KR" sz="2200" b="0" i="0" dirty="0"/>
                  <a:t>: </a:t>
                </a:r>
                <a:r>
                  <a:rPr lang="ko-KR" altLang="en-US" sz="2200" b="0" i="0" dirty="0"/>
                  <a:t>두 눈의 합</a:t>
                </a:r>
                <a:endParaRPr lang="en-US" altLang="ko-KR" sz="2200" b="0" i="0" dirty="0"/>
              </a:p>
              <a:p>
                <a:pPr latinLnBrk="0"/>
                <a:r>
                  <a:rPr lang="ko-KR" altLang="en-US" sz="2200" b="0" i="0" dirty="0"/>
                  <a:t>표본공간은 </a:t>
                </a:r>
                <a14:m>
                  <m:oMath xmlns:m="http://schemas.openxmlformats.org/officeDocument/2006/math">
                    <m:r>
                      <a:rPr lang="en-US" altLang="ko-KR" sz="22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b="0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2, 3, 4, 5, 6, 7,  8, 9, 10, </m:t>
                        </m:r>
                        <m:r>
                          <a:rPr lang="en-US" altLang="ko-KR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11, 12</m:t>
                        </m:r>
                      </m:e>
                    </m:d>
                  </m:oMath>
                </a14:m>
                <a:endParaRPr lang="en-US" altLang="ko-KR" sz="2200" b="0" i="0" dirty="0"/>
              </a:p>
              <a:p>
                <a:pPr latinLnBrk="0"/>
                <a:r>
                  <a:rPr lang="ko-KR" altLang="en-US" sz="2200" dirty="0"/>
                  <a:t>사건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200" i="1" dirty="0"/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두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눈의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합이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11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이상</m:t>
                    </m:r>
                  </m:oMath>
                </a14:m>
                <a:endParaRPr lang="en-US" altLang="ko-KR" sz="2200" i="1" dirty="0"/>
              </a:p>
              <a:p>
                <a:pPr latinLnBrk="0"/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ko-KR" sz="2200" dirty="0"/>
                  <a:t> ??????? </a:t>
                </a:r>
                <a:r>
                  <a:rPr lang="en-US" altLang="ko-KR" sz="2200" b="1" dirty="0"/>
                  <a:t> </a:t>
                </a:r>
                <a:r>
                  <a:rPr lang="en-US" altLang="ko-KR" sz="2200" b="1" dirty="0">
                    <a:solidFill>
                      <a:srgbClr val="FF0000"/>
                    </a:solidFill>
                  </a:rPr>
                  <a:t>WRONG</a:t>
                </a:r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838200" y="2478024"/>
                <a:ext cx="10515600" cy="3694176"/>
              </a:xfrm>
              <a:blipFill>
                <a:blip r:embed="rId2"/>
                <a:stretch>
                  <a:fillRect l="-696" t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4563A3-2844-4538-BCB6-F6AEB6473047}"/>
                  </a:ext>
                </a:extLst>
              </p:cNvPr>
              <p:cNvSpPr txBox="1"/>
              <p:nvPr/>
            </p:nvSpPr>
            <p:spPr>
              <a:xfrm>
                <a:off x="2244918" y="4947118"/>
                <a:ext cx="7218690" cy="11936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전체 경우의 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6×6=36</m:t>
                    </m:r>
                  </m:oMath>
                </a14:m>
                <a:endParaRPr lang="en-US" altLang="ko-KR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합이 </a:t>
                </a:r>
                <a:r>
                  <a:rPr lang="en-US" altLang="ko-KR" dirty="0"/>
                  <a:t>11 </a:t>
                </a:r>
                <a:r>
                  <a:rPr lang="ko-KR" altLang="en-US" dirty="0"/>
                  <a:t>이상인 경우 </a:t>
                </a:r>
                <a:r>
                  <a:rPr lang="en-US" altLang="ko-KR" dirty="0"/>
                  <a:t>: {(5,6), (6,5), (6,6)}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따라서 구하는 확률은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4563A3-2844-4538-BCB6-F6AEB6473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18" y="4947118"/>
                <a:ext cx="7218690" cy="1193660"/>
              </a:xfrm>
              <a:prstGeom prst="rect">
                <a:avLst/>
              </a:prstGeom>
              <a:blipFill>
                <a:blip r:embed="rId3"/>
                <a:stretch>
                  <a:fillRect l="-422" t="-2538" b="-15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07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체계적인 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counting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방법 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순열과 조합 필요</a:t>
            </a:r>
            <a:endParaRPr lang="en-US" altLang="ko-KR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200" dirty="0"/>
              <a:t>A, B, C, D 4</a:t>
            </a:r>
            <a:r>
              <a:rPr lang="ko-KR" altLang="en-US" sz="2200" dirty="0"/>
              <a:t>명의 학생이</a:t>
            </a:r>
            <a:r>
              <a:rPr lang="en-US" altLang="ko-KR" sz="2200" dirty="0"/>
              <a:t> </a:t>
            </a:r>
            <a:r>
              <a:rPr lang="ko-KR" altLang="en-US" sz="2200" dirty="0"/>
              <a:t>랜덤하게 일렬로 줄을 설 때</a:t>
            </a:r>
            <a:r>
              <a:rPr lang="en-US" altLang="ko-KR" sz="2200" dirty="0"/>
              <a:t>, A</a:t>
            </a:r>
            <a:r>
              <a:rPr lang="ko-KR" altLang="en-US" sz="2200" dirty="0"/>
              <a:t>가 맨 앞에 설 확률은</a:t>
            </a:r>
            <a:r>
              <a:rPr lang="en-US" altLang="ko-KR" sz="2200" dirty="0"/>
              <a:t>?</a:t>
            </a:r>
          </a:p>
          <a:p>
            <a:pPr latinLnBrk="0"/>
            <a:endParaRPr lang="en-US" altLang="ko-KR" sz="2200" dirty="0"/>
          </a:p>
          <a:p>
            <a:pPr latinLnBrk="0"/>
            <a:r>
              <a:rPr lang="en-US" altLang="ko-KR" sz="2200" dirty="0"/>
              <a:t>A, B, C, D 4</a:t>
            </a:r>
            <a:r>
              <a:rPr lang="ko-KR" altLang="en-US" sz="2200" dirty="0"/>
              <a:t>명의 학생이</a:t>
            </a:r>
            <a:r>
              <a:rPr lang="en-US" altLang="ko-KR" sz="2200" dirty="0"/>
              <a:t> </a:t>
            </a:r>
            <a:r>
              <a:rPr lang="ko-KR" altLang="en-US" sz="2200" dirty="0"/>
              <a:t>랜덤하게 일렬로 줄을 설 때</a:t>
            </a:r>
            <a:r>
              <a:rPr lang="en-US" altLang="ko-KR" sz="2200" dirty="0"/>
              <a:t>, A</a:t>
            </a:r>
            <a:r>
              <a:rPr lang="ko-KR" altLang="en-US" sz="2200" dirty="0"/>
              <a:t>가 </a:t>
            </a:r>
            <a:r>
              <a:rPr lang="en-US" altLang="ko-KR" sz="2200" dirty="0"/>
              <a:t>B</a:t>
            </a:r>
            <a:r>
              <a:rPr lang="ko-KR" altLang="en-US" sz="2200" dirty="0"/>
              <a:t>보다 앞에 설 확률은</a:t>
            </a:r>
            <a:r>
              <a:rPr lang="en-US" altLang="ko-KR" sz="2200" dirty="0"/>
              <a:t>?</a:t>
            </a:r>
          </a:p>
          <a:p>
            <a:pPr latinLnBrk="0"/>
            <a:endParaRPr lang="en-US" altLang="ko-KR" sz="2200" dirty="0"/>
          </a:p>
          <a:p>
            <a:pPr latinLnBrk="0"/>
            <a:r>
              <a:rPr lang="ko-KR" altLang="en-US" sz="2200" dirty="0"/>
              <a:t>로또 </a:t>
            </a:r>
            <a:r>
              <a:rPr lang="en-US" altLang="ko-KR" sz="2200" dirty="0"/>
              <a:t>645</a:t>
            </a:r>
            <a:r>
              <a:rPr lang="ko-KR" altLang="en-US" sz="2200" dirty="0"/>
              <a:t>에서 </a:t>
            </a:r>
            <a:r>
              <a:rPr lang="en-US" altLang="ko-KR" sz="2200" dirty="0"/>
              <a:t>6</a:t>
            </a:r>
            <a:r>
              <a:rPr lang="ko-KR" altLang="en-US" sz="2200" dirty="0"/>
              <a:t>개의 번호를 임의로 적을 때</a:t>
            </a:r>
            <a:r>
              <a:rPr lang="en-US" altLang="ko-KR" sz="2200" dirty="0"/>
              <a:t>, 1</a:t>
            </a:r>
            <a:r>
              <a:rPr lang="ko-KR" altLang="en-US" sz="2200" dirty="0"/>
              <a:t>등에 당첨될 확률은</a:t>
            </a:r>
            <a:r>
              <a:rPr lang="en-US" altLang="ko-KR" sz="2200" dirty="0"/>
              <a:t>?</a:t>
            </a:r>
          </a:p>
          <a:p>
            <a:pPr latinLnBrk="0"/>
            <a:endParaRPr lang="en-US" altLang="ko-KR" sz="2200" dirty="0"/>
          </a:p>
          <a:p>
            <a:pPr latinLnBrk="0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41925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0000"/>
                </a:solidFill>
              </a:rPr>
              <a:t>순열</a:t>
            </a:r>
            <a:r>
              <a:rPr lang="ko-KR" altLang="en-US" sz="5400" dirty="0"/>
              <a:t>과 조합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8496A9-D137-4497-9C1A-1EC1640D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1"/>
          <a:stretch/>
        </p:blipFill>
        <p:spPr>
          <a:xfrm>
            <a:off x="639148" y="3280337"/>
            <a:ext cx="4974336" cy="221596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6E3A1B-FED1-44C8-85DD-44FC888A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761322"/>
            <a:ext cx="4974336" cy="12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순열과 </a:t>
            </a:r>
            <a:r>
              <a:rPr lang="ko-KR" altLang="en-US" sz="66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조합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F85FA6-30C7-489A-A1BA-D1434925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78" y="2633472"/>
            <a:ext cx="8204396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8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6E747-D600-4E03-877D-E26663DF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F83D5-EF57-4C78-ABC8-7EA8121D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2.0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추론통계학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4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예제 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2-9(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교체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latinLnBrk="0"/>
                <a:r>
                  <a:rPr lang="en-US" altLang="ko-KR" sz="2200" dirty="0"/>
                  <a:t>1</a:t>
                </a:r>
                <a:r>
                  <a:rPr lang="ko-KR" altLang="en-US" sz="2200" dirty="0"/>
                  <a:t>부터 </a:t>
                </a:r>
                <a:r>
                  <a:rPr lang="en-US" altLang="ko-KR" sz="2200" dirty="0"/>
                  <a:t>45</a:t>
                </a:r>
                <a:r>
                  <a:rPr lang="ko-KR" altLang="en-US" sz="2200" dirty="0"/>
                  <a:t>까지의 수 중에서 </a:t>
                </a:r>
                <a:r>
                  <a:rPr lang="en-US" altLang="ko-KR" sz="2200" dirty="0"/>
                  <a:t>6</a:t>
                </a:r>
                <a:r>
                  <a:rPr lang="ko-KR" altLang="en-US" sz="2200" dirty="0"/>
                  <a:t>개를 임의로 선택하는 경우의 수는</a:t>
                </a:r>
                <a:r>
                  <a:rPr lang="en-US" altLang="ko-KR" sz="2200" dirty="0"/>
                  <a:t>?</a:t>
                </a:r>
                <a:br>
                  <a:rPr lang="en-US" altLang="ko-KR" sz="2200" i="1" dirty="0"/>
                </a:br>
                <a:br>
                  <a:rPr lang="en-US" altLang="ko-KR" sz="2200" i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45!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6!×39!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=8145060</m:t>
                    </m:r>
                  </m:oMath>
                </a14:m>
                <a:endParaRPr lang="en-US" altLang="ko-KR" sz="2200" dirty="0"/>
              </a:p>
              <a:p>
                <a:pPr latinLnBrk="0"/>
                <a:endParaRPr lang="en-US" altLang="ko-KR" sz="2200" dirty="0"/>
              </a:p>
              <a:p>
                <a:pPr latinLnBrk="0"/>
                <a:r>
                  <a:rPr lang="ko-KR" altLang="en-US" sz="2200" dirty="0"/>
                  <a:t>로또에서</a:t>
                </a:r>
                <a:r>
                  <a:rPr lang="en-US" altLang="ko-KR" sz="2200" dirty="0"/>
                  <a:t> 1</a:t>
                </a:r>
                <a:r>
                  <a:rPr lang="ko-KR" altLang="en-US" sz="2200" dirty="0"/>
                  <a:t>등에 당첨될 확률은</a:t>
                </a:r>
                <a:r>
                  <a:rPr lang="en-US" altLang="ko-KR" sz="2200" dirty="0"/>
                  <a:t>?</a:t>
                </a:r>
                <a:br>
                  <a:rPr lang="en-US" altLang="ko-KR" sz="22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45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8,145,060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pPr latinLnBrk="0"/>
                <a:endParaRPr lang="en-US" altLang="ko-KR" sz="2200" dirty="0"/>
              </a:p>
              <a:p>
                <a:pPr latinLnBrk="0"/>
                <a:endParaRPr lang="en-US" altLang="ko-KR" sz="2200" dirty="0"/>
              </a:p>
              <a:p>
                <a:pPr latinLnBrk="0"/>
                <a:endParaRPr lang="en-US" altLang="ko-KR" sz="2200" dirty="0"/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659" t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4E4341F5-AAED-4B1F-A650-B656BB972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21" y="679315"/>
            <a:ext cx="2977484" cy="9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7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예제 </a:t>
            </a:r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2-10(</a:t>
            </a:r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교체</a:t>
            </a:r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137034" y="2198362"/>
                <a:ext cx="6141096" cy="374246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latinLnBrk="0">
                  <a:tabLst>
                    <a:tab pos="6372225" algn="l"/>
                  </a:tabLst>
                </a:pPr>
                <a:r>
                  <a:rPr lang="ko-KR" altLang="en-US" sz="1600" dirty="0"/>
                  <a:t>주머니 안에 흰 공 </a:t>
                </a:r>
                <a:r>
                  <a:rPr lang="en-US" altLang="ko-KR" sz="1600" dirty="0"/>
                  <a:t>4</a:t>
                </a:r>
                <a:r>
                  <a:rPr lang="ko-KR" altLang="en-US" sz="1600" dirty="0"/>
                  <a:t>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검은 공 </a:t>
                </a:r>
                <a:r>
                  <a:rPr lang="en-US" altLang="ko-KR" sz="1600" dirty="0"/>
                  <a:t>3</a:t>
                </a:r>
                <a:r>
                  <a:rPr lang="ko-KR" altLang="en-US" sz="1600" dirty="0"/>
                  <a:t>개가 들어 있다</a:t>
                </a:r>
                <a:r>
                  <a:rPr lang="en-US" altLang="ko-KR" sz="1600" dirty="0"/>
                  <a:t>. 3</a:t>
                </a:r>
                <a:r>
                  <a:rPr lang="ko-KR" altLang="en-US" sz="1600" dirty="0"/>
                  <a:t>개의 공을 임의로 꺼낼 때 흰 공 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검은 공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개를 꺼낼 확률은</a:t>
                </a:r>
                <a:r>
                  <a:rPr lang="en-US" altLang="ko-KR" sz="1600" dirty="0"/>
                  <a:t>?</a:t>
                </a:r>
              </a:p>
              <a:p>
                <a:pPr latinLnBrk="0">
                  <a:tabLst>
                    <a:tab pos="6372225" algn="l"/>
                  </a:tabLst>
                </a:pPr>
                <a:endParaRPr lang="en-US" altLang="ko-KR" sz="1600" dirty="0"/>
              </a:p>
              <a:p>
                <a:pPr marL="0" latinLnBrk="0"/>
                <a:r>
                  <a:rPr lang="ko-KR" altLang="en-US" sz="1600" dirty="0"/>
                  <a:t>풀이</a:t>
                </a:r>
                <a:r>
                  <a:rPr lang="en-US" altLang="ko-KR" sz="1600" dirty="0"/>
                  <a:t>:</a:t>
                </a:r>
              </a:p>
              <a:p>
                <a:pPr marL="457200" lvl="1" indent="0" latinLnBrk="0">
                  <a:buNone/>
                </a:pPr>
                <a:r>
                  <a:rPr lang="en-US" altLang="ko-KR" sz="1800" dirty="0"/>
                  <a:t>7</a:t>
                </a:r>
                <a:r>
                  <a:rPr lang="ko-KR" altLang="en-US" sz="1800" dirty="0"/>
                  <a:t>개의 공에서 </a:t>
                </a:r>
                <a:r>
                  <a:rPr lang="en-US" altLang="ko-KR" sz="1800" dirty="0"/>
                  <a:t>3</a:t>
                </a:r>
                <a:r>
                  <a:rPr lang="ko-KR" altLang="en-US" sz="1800" dirty="0"/>
                  <a:t>개를 꺼내는 모든 경우의 수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457200" lvl="1" indent="0" latinLnBrk="0">
                  <a:buNone/>
                </a:pPr>
                <a:r>
                  <a:rPr lang="en-US" altLang="ko-KR" sz="1800" dirty="0"/>
                  <a:t>4</a:t>
                </a:r>
                <a:r>
                  <a:rPr lang="ko-KR" altLang="en-US" sz="1800" dirty="0"/>
                  <a:t>개의 흰 공에서 </a:t>
                </a:r>
                <a:r>
                  <a:rPr lang="en-US" altLang="ko-KR" sz="1800" dirty="0"/>
                  <a:t>2</a:t>
                </a:r>
                <a:r>
                  <a:rPr lang="ko-KR" altLang="en-US" sz="1800" dirty="0"/>
                  <a:t>개를 꺼내는 경우의 수</a:t>
                </a:r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457200" lvl="1" indent="0" latinLnBrk="0">
                  <a:buNone/>
                </a:pPr>
                <a:r>
                  <a:rPr lang="en-US" altLang="ko-KR" sz="1800" dirty="0"/>
                  <a:t>3</a:t>
                </a:r>
                <a:r>
                  <a:rPr lang="ko-KR" altLang="en-US" sz="1800" dirty="0"/>
                  <a:t>개의 검은 공에서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개를 꺼내는 경우의 수</a:t>
                </a:r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457200" lvl="1" indent="0" latinLnBrk="0">
                  <a:buNone/>
                </a:pPr>
                <a:r>
                  <a:rPr lang="ko-KR" altLang="en-US" sz="1800" dirty="0"/>
                  <a:t>따라서 구하는 확률은</a:t>
                </a:r>
                <a:endParaRPr lang="en-US" altLang="ko-KR" sz="1800" dirty="0"/>
              </a:p>
              <a:p>
                <a:pPr marL="457200" lvl="1" indent="0" latinLnBrk="0">
                  <a:buNone/>
                </a:pPr>
                <a:r>
                  <a:rPr lang="en-US" altLang="ko-KR" sz="1800" dirty="0"/>
                  <a:t> 	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6×3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35</m:t>
                        </m:r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35</m:t>
                        </m:r>
                      </m:den>
                    </m:f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137034" y="2198362"/>
                <a:ext cx="6141096" cy="3742467"/>
              </a:xfrm>
              <a:blipFill>
                <a:blip r:embed="rId2"/>
                <a:stretch>
                  <a:fillRect l="-397" t="-1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486D9B20-ED45-4870-896A-56A643A0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832" y="2184914"/>
            <a:ext cx="3203574" cy="375591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40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확률의</a:t>
            </a:r>
            <a:r>
              <a:rPr lang="en-US" altLang="ko-KR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정의</a:t>
            </a:r>
            <a:r>
              <a:rPr lang="en-US" altLang="ko-KR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공리적 정의</a:t>
            </a:r>
            <a:r>
              <a:rPr lang="en-US" altLang="ko-KR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- </a:t>
            </a:r>
            <a:r>
              <a:rPr lang="ko-KR" alt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콜모고로프</a:t>
            </a:r>
            <a:endParaRPr lang="en-US" altLang="ko-KR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latinLnBrk="0"/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sz="2200" dirty="0"/>
              </a:p>
              <a:p>
                <a:pPr marL="514350" latinLnBrk="0"/>
                <a:endParaRPr lang="en-US" altLang="ko-KR" sz="2200" i="1" dirty="0"/>
              </a:p>
              <a:p>
                <a:pPr marL="514350" latinLnBrk="0"/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200" dirty="0"/>
                  <a:t> (</a:t>
                </a:r>
                <a:r>
                  <a:rPr lang="ko-KR" altLang="en-US" sz="2200" dirty="0"/>
                  <a:t>단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2200" dirty="0"/>
                  <a:t>는 표본공간</a:t>
                </a:r>
                <a:r>
                  <a:rPr lang="en-US" altLang="ko-KR" sz="2200" dirty="0"/>
                  <a:t>)</a:t>
                </a:r>
              </a:p>
              <a:p>
                <a:pPr marL="514350" latinLnBrk="0"/>
                <a:endParaRPr lang="en-US" altLang="ko-KR" sz="2200" dirty="0"/>
              </a:p>
              <a:p>
                <a:pPr marL="514350" latinLnBrk="0"/>
                <a:r>
                  <a:rPr lang="ko-KR" altLang="en-US" sz="2200" dirty="0"/>
                  <a:t>사건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ko-KR" altLang="en-US" sz="2200" dirty="0"/>
                  <a:t>가 서로 배반사건일 때</a:t>
                </a:r>
                <a:br>
                  <a:rPr lang="en-US" altLang="ko-KR" sz="2200" dirty="0"/>
                </a:b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∪⋯</m:t>
                        </m:r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t="-1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503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9CA4B0-6338-4E20-86D1-41DB662A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2-11 (</a:t>
            </a:r>
            <a:r>
              <a:rPr lang="ko-KR" altLang="en-US"/>
              <a:t>교체</a:t>
            </a:r>
            <a:r>
              <a:rPr lang="en-US" altLang="ko-KR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A15205-207D-47A4-9548-78E1B3597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4" y="2198362"/>
                <a:ext cx="4958966" cy="391777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오른쪽 그림과 같은 과녁에 화살을 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파란색 부분에 맞힐 확률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기하학적 확률</a:t>
                </a:r>
                <a:r>
                  <a:rPr lang="en-US" altLang="ko-KR" sz="2000" dirty="0"/>
                  <a:t>)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P(A) : P(B) = 1:3</a:t>
                </a:r>
              </a:p>
              <a:p>
                <a:r>
                  <a:rPr lang="en-US" altLang="ko-KR" sz="2000" dirty="0"/>
                  <a:t>P(A) + P(B) = 1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따라서 </a:t>
                </a:r>
                <a:r>
                  <a:rPr lang="en-US" altLang="ko-KR" sz="2000" dirty="0"/>
                  <a:t>P(A)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A15205-207D-47A4-9548-78E1B3597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4" y="2198362"/>
                <a:ext cx="4958966" cy="3917773"/>
              </a:xfrm>
              <a:blipFill>
                <a:blip r:embed="rId2"/>
                <a:stretch>
                  <a:fillRect l="-1107" t="-1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9A1F490-D8E4-4FBD-8054-9A01F2DAC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17" y="2184914"/>
            <a:ext cx="4072005" cy="37559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94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B0506-95D1-48AE-AB5F-A1BF4A21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확률의 성질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6A064E7-E0C3-D709-0C33-5E61BAA7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AD0CB-CFBB-4A78-B2CF-9B23414A7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514350" indent="-228600" defTabSz="914400" latinLnBrk="0"/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2400" dirty="0"/>
              </a:p>
              <a:p>
                <a:pPr marL="514350" indent="-228600" defTabSz="914400" latinLnBrk="0"/>
                <a:endParaRPr lang="en-US" altLang="ko-KR" sz="2400" dirty="0"/>
              </a:p>
              <a:p>
                <a:pPr marL="514350" latinLnBrk="0"/>
                <a:r>
                  <a:rPr lang="ko-KR" altLang="en-US" sz="2400" dirty="0"/>
                  <a:t>덧셈정리</a:t>
                </a:r>
                <a:br>
                  <a:rPr lang="en-US" altLang="ko-KR" sz="2400" dirty="0"/>
                </a:b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4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ko-KR" altLang="en-US" sz="2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ko-KR" altLang="en-US" sz="2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i="1" dirty="0"/>
              </a:p>
              <a:p>
                <a:pPr marL="514350" latinLnBrk="0"/>
                <a:endParaRPr lang="en-US" altLang="ko-KR" sz="2400" dirty="0"/>
              </a:p>
              <a:p>
                <a:pPr marL="514350" latinLnBrk="0"/>
                <a:r>
                  <a:rPr lang="ko-KR" altLang="en-US" sz="2400" dirty="0"/>
                  <a:t>두 사건 </a:t>
                </a:r>
                <a:r>
                  <a:rPr lang="en-US" altLang="ko-KR" sz="2400" dirty="0"/>
                  <a:t>A, B</a:t>
                </a:r>
                <a:r>
                  <a:rPr lang="ko-KR" altLang="en-US" sz="2400" dirty="0"/>
                  <a:t>가 서로 배반사건일 때</a:t>
                </a:r>
                <a:br>
                  <a:rPr lang="en-US" altLang="ko-KR" sz="2400" dirty="0"/>
                </a:b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4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 marL="514350" indent="-228600" defTabSz="914400" latinLnBrk="0"/>
                <a:endParaRPr lang="en-US" altLang="ko-KR" sz="2400" dirty="0"/>
              </a:p>
              <a:p>
                <a:pPr marL="514350" indent="-228600" defTabSz="914400" latinLnBrk="0"/>
                <a:r>
                  <a:rPr lang="ko-KR" altLang="en-US" sz="2400" dirty="0"/>
                  <a:t>여사건의 확률</a:t>
                </a:r>
                <a:br>
                  <a:rPr lang="en-US" altLang="ko-KR" sz="2400" dirty="0"/>
                </a:br>
                <a14:m>
                  <m:oMath xmlns:m="http://schemas.openxmlformats.org/officeDocument/2006/math">
                    <m:r>
                      <a:rPr lang="ko-KR" altLang="en-US" sz="24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ko-KR" altLang="en-US" sz="24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ko-KR" altLang="en-US" sz="2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AD0CB-CFBB-4A78-B2CF-9B23414A7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479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84BC9-2587-4B78-8829-7BB573E67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216EDE-696E-4739-80D4-4BC997CE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2.3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조건부확률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8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A1399-9D0F-4183-9EE4-5D4115A3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조건부확률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96F30-A3F4-4DF7-AF8B-D7BF0A4B5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/>
                  <a:t>사건 </a:t>
                </a:r>
                <a:r>
                  <a:rPr lang="en-US" altLang="ko-KR" sz="2800" dirty="0"/>
                  <a:t>A</a:t>
                </a:r>
                <a:r>
                  <a:rPr lang="ko-KR" altLang="en-US" sz="2800" dirty="0"/>
                  <a:t>가 일어났을 때</a:t>
                </a:r>
                <a:r>
                  <a:rPr lang="en-US" altLang="ko-KR" sz="2800" dirty="0"/>
                  <a:t>, </a:t>
                </a:r>
                <a:r>
                  <a:rPr lang="ko-KR" altLang="en-US" sz="2800" dirty="0"/>
                  <a:t>사건 </a:t>
                </a:r>
                <a:r>
                  <a:rPr lang="en-US" altLang="ko-KR" sz="2800" dirty="0"/>
                  <a:t>B</a:t>
                </a:r>
                <a:r>
                  <a:rPr lang="ko-KR" altLang="en-US" sz="2800" dirty="0"/>
                  <a:t>가 일어날 확률</a:t>
                </a:r>
                <a:br>
                  <a:rPr lang="en-US" altLang="ko-KR" sz="2800" dirty="0"/>
                </a:br>
                <a:br>
                  <a:rPr lang="en-US" altLang="ko-KR" sz="2800" dirty="0"/>
                </a:br>
                <a:r>
                  <a:rPr lang="en-US" altLang="ko-KR" sz="28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(</a:t>
                </a:r>
                <a:r>
                  <a:rPr lang="ko-KR" altLang="en-US" sz="2800" dirty="0"/>
                  <a:t>단</a:t>
                </a:r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ko-KR" sz="2800" b="0" dirty="0"/>
              </a:p>
              <a:p>
                <a:endParaRPr lang="en-US" altLang="ko-KR" sz="2800" dirty="0"/>
              </a:p>
              <a:p>
                <a:r>
                  <a:rPr lang="ko-KR" altLang="en-US" sz="2800" dirty="0"/>
                  <a:t>곱셈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정리</a:t>
                </a:r>
                <a:r>
                  <a:rPr lang="en-US" altLang="ko-KR" sz="2800" dirty="0"/>
                  <a:t>: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ko-KR" sz="2800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96F30-A3F4-4DF7-AF8B-D7BF0A4B5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781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47AC7-CAEC-4506-88A5-4E792068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2-12 (</a:t>
            </a:r>
            <a:r>
              <a:rPr lang="ko-KR" altLang="en-US" dirty="0"/>
              <a:t>교체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F3B073D-4B91-4353-B3E0-9A924DDD2F84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10725150" cy="811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개의 주사위를 던져 짝수의 눈이 나왔을 때</a:t>
            </a:r>
            <a:r>
              <a:rPr lang="en-US" altLang="ko-KR" dirty="0"/>
              <a:t>, </a:t>
            </a:r>
            <a:r>
              <a:rPr lang="ko-KR" altLang="en-US" dirty="0"/>
              <a:t>그 눈이 </a:t>
            </a:r>
            <a:r>
              <a:rPr lang="en-US" altLang="ko-KR" dirty="0"/>
              <a:t>4</a:t>
            </a:r>
            <a:r>
              <a:rPr lang="ko-KR" altLang="en-US" dirty="0"/>
              <a:t>이상</a:t>
            </a:r>
            <a:r>
              <a:rPr lang="en-US" altLang="ko-KR" dirty="0"/>
              <a:t> </a:t>
            </a:r>
            <a:r>
              <a:rPr lang="ko-KR" altLang="en-US" dirty="0"/>
              <a:t>일 확률은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7F8B6273-612B-4EC9-BD59-041EC40682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6" y="2636912"/>
                <a:ext cx="5340424" cy="38559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70000"/>
                  </a:lnSpc>
                </a:pPr>
                <a:r>
                  <a:rPr lang="en-US" altLang="ko-KR" sz="3000" dirty="0"/>
                  <a:t>A:</a:t>
                </a:r>
                <a:r>
                  <a:rPr lang="ko-KR" altLang="en-US" sz="3000" dirty="0"/>
                  <a:t> 짝수의 눈이 나오는 사건</a:t>
                </a:r>
                <a:br>
                  <a:rPr lang="en-US" altLang="ko-KR" sz="3000" dirty="0"/>
                </a:br>
                <a:r>
                  <a:rPr lang="en-US" altLang="ko-KR" sz="3000" dirty="0"/>
                  <a:t>    {2, 4, 6} ==&gt; </a:t>
                </a:r>
                <a:r>
                  <a:rPr lang="ko-KR" altLang="en-US" sz="3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800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3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38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38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3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3000" dirty="0"/>
              </a:p>
              <a:p>
                <a:pPr>
                  <a:lnSpc>
                    <a:spcPct val="170000"/>
                  </a:lnSpc>
                </a:pPr>
                <a:endParaRPr lang="en-US" altLang="ko-KR" sz="3000" dirty="0"/>
              </a:p>
              <a:p>
                <a:pPr>
                  <a:lnSpc>
                    <a:spcPct val="170000"/>
                  </a:lnSpc>
                </a:pPr>
                <a:r>
                  <a:rPr lang="en-US" altLang="ko-KR" sz="3000" dirty="0"/>
                  <a:t>A</a:t>
                </a:r>
                <a:r>
                  <a:rPr lang="ko-KR" altLang="en-US" sz="3000" dirty="0"/>
                  <a:t> ∩ </a:t>
                </a:r>
                <a:r>
                  <a:rPr lang="en-US" altLang="ko-KR" sz="3000" dirty="0"/>
                  <a:t>B: </a:t>
                </a:r>
                <a:r>
                  <a:rPr lang="ko-KR" altLang="en-US" sz="3000" dirty="0"/>
                  <a:t>짝수이면서 </a:t>
                </a:r>
                <a:r>
                  <a:rPr lang="en-US" altLang="ko-KR" sz="3000" dirty="0"/>
                  <a:t>4</a:t>
                </a:r>
                <a:r>
                  <a:rPr lang="ko-KR" altLang="en-US" sz="3000" dirty="0"/>
                  <a:t>이상의 눈이 나오는 사건</a:t>
                </a:r>
                <a:br>
                  <a:rPr lang="en-US" altLang="ko-KR" sz="3000" dirty="0"/>
                </a:br>
                <a:r>
                  <a:rPr lang="en-US" altLang="ko-KR" sz="3000" dirty="0"/>
                  <a:t>   {4, 6} ==&gt; </a:t>
                </a:r>
                <a14:m>
                  <m:oMath xmlns:m="http://schemas.openxmlformats.org/officeDocument/2006/math">
                    <m:r>
                      <a:rPr lang="en-US" altLang="ko-KR" sz="3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38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3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3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7F8B6273-612B-4EC9-BD59-041EC406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6912"/>
                <a:ext cx="5340424" cy="3855962"/>
              </a:xfrm>
              <a:prstGeom prst="rect">
                <a:avLst/>
              </a:prstGeom>
              <a:blipFill>
                <a:blip r:embed="rId2"/>
                <a:stretch>
                  <a:fillRect l="-7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4CE55894-875E-4D25-81DB-3D43B8AEB4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2926" y="2636912"/>
                <a:ext cx="5340424" cy="38559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buNone/>
                </a:pPr>
                <a:r>
                  <a:rPr lang="ko-KR" altLang="en-US" sz="3000" dirty="0"/>
                  <a:t>따라서 조건부확률은</a:t>
                </a:r>
                <a:br>
                  <a:rPr lang="en-US" altLang="ko-KR" sz="3000" dirty="0"/>
                </a:br>
                <a:r>
                  <a:rPr lang="ko-KR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000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altLang="ko-KR" sz="3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den>
                      </m:f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4CE55894-875E-4D25-81DB-3D43B8AEB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26" y="2636912"/>
                <a:ext cx="5340424" cy="3855962"/>
              </a:xfrm>
              <a:prstGeom prst="rect">
                <a:avLst/>
              </a:prstGeom>
              <a:blipFill>
                <a:blip r:embed="rId3"/>
                <a:stretch>
                  <a:fillRect l="-1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3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02D68-4D0E-4C93-88AB-DC4E339B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1666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짝수의 눈이 나왔다는 조건으로 짝수만 고려 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표본공간 축소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8AB6E-BE64-467E-B74D-4F9B013E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7B2AC3-25FE-4965-B756-AFE74AB82B2B}"/>
              </a:ext>
            </a:extLst>
          </p:cNvPr>
          <p:cNvSpPr/>
          <p:nvPr/>
        </p:nvSpPr>
        <p:spPr>
          <a:xfrm>
            <a:off x="2207568" y="2996952"/>
            <a:ext cx="3672408" cy="2664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3726D-4D6E-468A-8A7B-AFE5E3D973DF}"/>
              </a:ext>
            </a:extLst>
          </p:cNvPr>
          <p:cNvSpPr txBox="1"/>
          <p:nvPr/>
        </p:nvSpPr>
        <p:spPr>
          <a:xfrm>
            <a:off x="2939704" y="3717031"/>
            <a:ext cx="1080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1  2 3 </a:t>
            </a:r>
            <a:endParaRPr lang="ko-KR" altLang="en-US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8CFB1-1EE8-4E31-9A51-F9B5B53A0867}"/>
              </a:ext>
            </a:extLst>
          </p:cNvPr>
          <p:cNvSpPr txBox="1"/>
          <p:nvPr/>
        </p:nvSpPr>
        <p:spPr>
          <a:xfrm>
            <a:off x="4237052" y="3717031"/>
            <a:ext cx="1080120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4 5 6</a:t>
            </a:r>
            <a:endParaRPr lang="ko-KR" altLang="en-US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A1D6955-76D5-4E23-9DBE-7199BE67D5CF}"/>
              </a:ext>
            </a:extLst>
          </p:cNvPr>
          <p:cNvSpPr/>
          <p:nvPr/>
        </p:nvSpPr>
        <p:spPr>
          <a:xfrm>
            <a:off x="6312024" y="2987406"/>
            <a:ext cx="3672408" cy="26642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DC0FD-4158-4AB9-B066-3B098CD3AF95}"/>
              </a:ext>
            </a:extLst>
          </p:cNvPr>
          <p:cNvSpPr txBox="1"/>
          <p:nvPr/>
        </p:nvSpPr>
        <p:spPr>
          <a:xfrm>
            <a:off x="7113240" y="3814989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7BF6-7C7D-46F6-ABFC-F75D54C2DFCF}"/>
              </a:ext>
            </a:extLst>
          </p:cNvPr>
          <p:cNvSpPr txBox="1"/>
          <p:nvPr/>
        </p:nvSpPr>
        <p:spPr>
          <a:xfrm>
            <a:off x="8206342" y="3814986"/>
            <a:ext cx="913994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 </a:t>
            </a:r>
          </a:p>
          <a:p>
            <a:pPr algn="ctr"/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endParaRPr lang="ko-KR" altLang="en-US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372F14-7FFA-4F1A-8FFF-B729F2964288}"/>
                  </a:ext>
                </a:extLst>
              </p:cNvPr>
              <p:cNvSpPr txBox="1"/>
              <p:nvPr/>
            </p:nvSpPr>
            <p:spPr>
              <a:xfrm>
                <a:off x="3071664" y="2255116"/>
                <a:ext cx="2160240" cy="901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372F14-7FFA-4F1A-8FFF-B729F2964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255116"/>
                <a:ext cx="2160240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305D48-87C3-4E7D-8A15-064B6CC390BC}"/>
                  </a:ext>
                </a:extLst>
              </p:cNvPr>
              <p:cNvSpPr txBox="1"/>
              <p:nvPr/>
            </p:nvSpPr>
            <p:spPr>
              <a:xfrm>
                <a:off x="6960096" y="2336198"/>
                <a:ext cx="2160240" cy="901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305D48-87C3-4E7D-8A15-064B6CC3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2336198"/>
                <a:ext cx="216024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92410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58EF6D-5282-43BF-97B9-AFBDD9B0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예제 </a:t>
            </a:r>
            <a:r>
              <a:rPr lang="en-US" altLang="ko-KR">
                <a:solidFill>
                  <a:srgbClr val="FFFFFF"/>
                </a:solidFill>
              </a:rPr>
              <a:t>2-14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343FF0-BF3D-4509-911A-F161E7920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200" dirty="0"/>
                  <a:t>초록색 주사위와 빨간색 주사위를 던지는 시행</a:t>
                </a:r>
                <a:endParaRPr lang="en-US" altLang="ko-KR" sz="2200" dirty="0"/>
              </a:p>
              <a:p>
                <a:r>
                  <a:rPr lang="ko-KR" altLang="en-US" sz="2200" dirty="0"/>
                  <a:t>초록색 주사위의 눈이 </a:t>
                </a:r>
                <a:r>
                  <a:rPr lang="en-US" altLang="ko-KR" sz="2200" dirty="0"/>
                  <a:t>3</a:t>
                </a:r>
                <a:r>
                  <a:rPr lang="ko-KR" altLang="en-US" sz="2200" dirty="0"/>
                  <a:t>이 나왔을 때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두 주사위의 눈의 합이 </a:t>
                </a:r>
                <a:r>
                  <a:rPr lang="en-US" altLang="ko-KR" sz="2200" dirty="0"/>
                  <a:t>7 </a:t>
                </a:r>
                <a:r>
                  <a:rPr lang="ko-KR" altLang="en-US" sz="2200" dirty="0"/>
                  <a:t>이상일 확률은</a:t>
                </a:r>
                <a:r>
                  <a:rPr lang="en-US" altLang="ko-KR" sz="2200" dirty="0"/>
                  <a:t>?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&lt;</a:t>
                </a:r>
                <a:r>
                  <a:rPr lang="ko-KR" altLang="en-US" sz="2200" dirty="0"/>
                  <a:t>풀이</a:t>
                </a:r>
                <a:r>
                  <a:rPr lang="en-US" altLang="ko-KR" sz="2200" dirty="0"/>
                  <a:t>&gt;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G: </a:t>
                </a:r>
                <a:r>
                  <a:rPr lang="ko-KR" altLang="en-US" sz="2200" dirty="0"/>
                  <a:t>초록색 주사위의 눈이 </a:t>
                </a:r>
                <a:r>
                  <a:rPr lang="en-US" altLang="ko-KR" sz="2200" dirty="0"/>
                  <a:t>3, R: </a:t>
                </a:r>
                <a:r>
                  <a:rPr lang="ko-KR" altLang="en-US" sz="2200" dirty="0"/>
                  <a:t>두 주사위의 눈의 합이 </a:t>
                </a:r>
                <a:r>
                  <a:rPr lang="en-US" altLang="ko-KR" sz="2200" dirty="0"/>
                  <a:t>7</a:t>
                </a:r>
                <a:r>
                  <a:rPr lang="ko-KR" altLang="en-US" sz="2200" dirty="0"/>
                  <a:t>이상</a:t>
                </a: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ko-KR" altLang="en-US" sz="2200" dirty="0"/>
                  <a:t>두 주사위의 눈 </a:t>
                </a:r>
                <a:r>
                  <a:rPr lang="en-US" altLang="ko-KR" sz="2200" dirty="0"/>
                  <a:t>(G, R)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G=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(3,6)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R=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1,6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2,5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2,6</m:t>
                            </m:r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G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ko-KR" sz="2200" dirty="0"/>
                  <a:t> 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  <m:r>
                          <a:rPr lang="en-US" altLang="ko-KR" sz="22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(3,6)</m:t>
                        </m:r>
                      </m:e>
                    </m:d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ko-KR" altLang="en-US" sz="2200" dirty="0"/>
                  <a:t>따라서 </a:t>
                </a:r>
                <a:r>
                  <a:rPr lang="en-US" altLang="ko-KR" sz="2200" dirty="0"/>
                  <a:t>P(R|G)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3/36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6/36</m:t>
                        </m:r>
                      </m:den>
                    </m:f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343FF0-BF3D-4509-911A-F161E7920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70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FE59-D26C-411C-9606-E24775BE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추론통계학은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4358F5C-68AF-02F2-DE9E-7C027B1762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028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10CFF-0EDA-46C1-9F36-29B0CE99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7"/>
            <a:ext cx="9144000" cy="801739"/>
          </a:xfrm>
          <a:solidFill>
            <a:schemeClr val="tx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예제 </a:t>
            </a:r>
            <a:r>
              <a:rPr lang="en-US" altLang="ko-KR" dirty="0">
                <a:solidFill>
                  <a:schemeClr val="bg1"/>
                </a:solidFill>
              </a:rPr>
              <a:t>2-19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736C1-5082-49C9-870F-5282AAE6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388" y="1290917"/>
            <a:ext cx="6823670" cy="1027311"/>
          </a:xfrm>
        </p:spPr>
        <p:txBody>
          <a:bodyPr>
            <a:normAutofit/>
          </a:bodyPr>
          <a:lstStyle/>
          <a:p>
            <a:r>
              <a:rPr lang="ko-KR" altLang="en-US" dirty="0"/>
              <a:t>주머니 안에 붉은 공</a:t>
            </a:r>
            <a:r>
              <a:rPr lang="en-US" altLang="ko-KR" dirty="0"/>
              <a:t>(R)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파란공</a:t>
            </a:r>
            <a:r>
              <a:rPr lang="en-US" altLang="ko-KR" dirty="0"/>
              <a:t>(B) 4</a:t>
            </a:r>
            <a:r>
              <a:rPr lang="ko-KR" altLang="en-US" dirty="0"/>
              <a:t>개가 들어있다</a:t>
            </a:r>
            <a:r>
              <a:rPr lang="en-US" altLang="ko-KR" dirty="0"/>
              <a:t>. 1</a:t>
            </a:r>
            <a:r>
              <a:rPr lang="ko-KR" altLang="en-US" dirty="0"/>
              <a:t>개씩 차례로 </a:t>
            </a:r>
            <a:r>
              <a:rPr lang="en-US" altLang="ko-KR" dirty="0"/>
              <a:t>2</a:t>
            </a:r>
            <a:r>
              <a:rPr lang="ko-KR" altLang="en-US" dirty="0"/>
              <a:t>개의 공을 꺼낼 때</a:t>
            </a:r>
            <a:r>
              <a:rPr lang="en-US" altLang="ko-KR" dirty="0"/>
              <a:t>,</a:t>
            </a:r>
            <a:r>
              <a:rPr lang="ko-KR" altLang="en-US" dirty="0"/>
              <a:t> 처음에 </a:t>
            </a:r>
            <a:r>
              <a:rPr lang="ko-KR" altLang="en-US" dirty="0" err="1"/>
              <a:t>붉은공을</a:t>
            </a:r>
            <a:r>
              <a:rPr lang="ko-KR" altLang="en-US" dirty="0"/>
              <a:t> 꺼내고 두 번째에 파란공을 꺼낼 확률은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비복원</a:t>
            </a:r>
            <a:r>
              <a:rPr lang="en-US" altLang="ko-KR" dirty="0"/>
              <a:t>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EA1BEE-E29E-4D67-8ED3-FA6007C00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410" y="1330833"/>
            <a:ext cx="1352550" cy="128587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E0326EB-D5F4-4BC8-8A37-54F05B34B5A5}"/>
              </a:ext>
            </a:extLst>
          </p:cNvPr>
          <p:cNvGrpSpPr/>
          <p:nvPr/>
        </p:nvGrpSpPr>
        <p:grpSpPr>
          <a:xfrm>
            <a:off x="1863130" y="2319289"/>
            <a:ext cx="7905278" cy="3105622"/>
            <a:chOff x="899592" y="2791616"/>
            <a:chExt cx="7932289" cy="3105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6C8243-22BA-4C8D-8CDB-8420A9012EB8}"/>
                </a:ext>
              </a:extLst>
            </p:cNvPr>
            <p:cNvSpPr txBox="1"/>
            <p:nvPr/>
          </p:nvSpPr>
          <p:spPr>
            <a:xfrm>
              <a:off x="1907704" y="3429000"/>
              <a:ext cx="12241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193847-84CE-4A92-8141-548EC10C9374}"/>
                </a:ext>
              </a:extLst>
            </p:cNvPr>
            <p:cNvSpPr txBox="1"/>
            <p:nvPr/>
          </p:nvSpPr>
          <p:spPr>
            <a:xfrm>
              <a:off x="1942186" y="5009860"/>
              <a:ext cx="12241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B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904CBDD-C4E4-48E0-A31A-6E1926A34312}"/>
                </a:ext>
              </a:extLst>
            </p:cNvPr>
            <p:cNvGrpSpPr/>
            <p:nvPr/>
          </p:nvGrpSpPr>
          <p:grpSpPr>
            <a:xfrm>
              <a:off x="899592" y="3613666"/>
              <a:ext cx="1042594" cy="1580860"/>
              <a:chOff x="899592" y="3613666"/>
              <a:chExt cx="1042594" cy="1580860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D641EF2B-680F-4413-82D7-3BF89647FFB3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V="1">
                <a:off x="899592" y="3613666"/>
                <a:ext cx="1008112" cy="760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AB48CEB-ECB9-490A-9CC1-7742133E3E3F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899592" y="4374396"/>
                <a:ext cx="1042594" cy="820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041A06E-46B0-45AB-946C-E6DC2D41DE72}"/>
                </a:ext>
              </a:extLst>
            </p:cNvPr>
            <p:cNvGrpSpPr/>
            <p:nvPr/>
          </p:nvGrpSpPr>
          <p:grpSpPr>
            <a:xfrm>
              <a:off x="3166322" y="2791616"/>
              <a:ext cx="2232248" cy="1418785"/>
              <a:chOff x="899592" y="3429000"/>
              <a:chExt cx="2232248" cy="141878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41F850-726B-4305-96E1-730E9C567A26}"/>
                  </a:ext>
                </a:extLst>
              </p:cNvPr>
              <p:cNvSpPr txBox="1"/>
              <p:nvPr/>
            </p:nvSpPr>
            <p:spPr>
              <a:xfrm>
                <a:off x="1907704" y="3429000"/>
                <a:ext cx="122413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R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B62982-0962-4064-98E8-25BC3A2C18B1}"/>
                  </a:ext>
                </a:extLst>
              </p:cNvPr>
              <p:cNvSpPr txBox="1"/>
              <p:nvPr/>
            </p:nvSpPr>
            <p:spPr>
              <a:xfrm>
                <a:off x="1907704" y="4478453"/>
                <a:ext cx="122413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B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1A4EF23C-DE68-4D8B-BC66-1284AACA8CB3}"/>
                  </a:ext>
                </a:extLst>
              </p:cNvPr>
              <p:cNvGrpSpPr/>
              <p:nvPr/>
            </p:nvGrpSpPr>
            <p:grpSpPr>
              <a:xfrm>
                <a:off x="899592" y="3613666"/>
                <a:ext cx="1008112" cy="1049453"/>
                <a:chOff x="899592" y="3613666"/>
                <a:chExt cx="1008112" cy="1049453"/>
              </a:xfrm>
            </p:grpSpPr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0C0CD27D-7E86-4AD7-B507-846B71B946F0}"/>
                    </a:ext>
                  </a:extLst>
                </p:cNvPr>
                <p:cNvCxnSpPr>
                  <a:endCxn id="18" idx="1"/>
                </p:cNvCxnSpPr>
                <p:nvPr/>
              </p:nvCxnSpPr>
              <p:spPr>
                <a:xfrm flipV="1">
                  <a:off x="899592" y="3613666"/>
                  <a:ext cx="1008112" cy="5354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D9077495-BD19-44DD-ACC0-D4492325D208}"/>
                    </a:ext>
                  </a:extLst>
                </p:cNvPr>
                <p:cNvCxnSpPr>
                  <a:endCxn id="19" idx="1"/>
                </p:cNvCxnSpPr>
                <p:nvPr/>
              </p:nvCxnSpPr>
              <p:spPr>
                <a:xfrm>
                  <a:off x="899592" y="4149080"/>
                  <a:ext cx="1008112" cy="5140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8A9B0C3-B472-4248-8284-1698AB209F37}"/>
                </a:ext>
              </a:extLst>
            </p:cNvPr>
            <p:cNvGrpSpPr/>
            <p:nvPr/>
          </p:nvGrpSpPr>
          <p:grpSpPr>
            <a:xfrm>
              <a:off x="3198167" y="4478453"/>
              <a:ext cx="2232248" cy="1418785"/>
              <a:chOff x="899592" y="3429000"/>
              <a:chExt cx="2232248" cy="141878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31CE9B-54B7-4057-953F-DA9B61B26895}"/>
                  </a:ext>
                </a:extLst>
              </p:cNvPr>
              <p:cNvSpPr txBox="1"/>
              <p:nvPr/>
            </p:nvSpPr>
            <p:spPr>
              <a:xfrm>
                <a:off x="1907704" y="3429000"/>
                <a:ext cx="122413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R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0B594B-EFA7-4ED6-B28E-7B3B49C18AB8}"/>
                  </a:ext>
                </a:extLst>
              </p:cNvPr>
              <p:cNvSpPr txBox="1"/>
              <p:nvPr/>
            </p:nvSpPr>
            <p:spPr>
              <a:xfrm>
                <a:off x="1907704" y="4478453"/>
                <a:ext cx="122413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B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C33B54C-2AE1-4F33-9C46-E7AD371AE357}"/>
                  </a:ext>
                </a:extLst>
              </p:cNvPr>
              <p:cNvGrpSpPr/>
              <p:nvPr/>
            </p:nvGrpSpPr>
            <p:grpSpPr>
              <a:xfrm>
                <a:off x="899592" y="3613666"/>
                <a:ext cx="1008112" cy="1049453"/>
                <a:chOff x="899592" y="3613666"/>
                <a:chExt cx="1008112" cy="1049453"/>
              </a:xfrm>
            </p:grpSpPr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C2C0712F-8DAF-477D-8B2C-2D6E00A9C673}"/>
                    </a:ext>
                  </a:extLst>
                </p:cNvPr>
                <p:cNvCxnSpPr>
                  <a:endCxn id="24" idx="1"/>
                </p:cNvCxnSpPr>
                <p:nvPr/>
              </p:nvCxnSpPr>
              <p:spPr>
                <a:xfrm flipV="1">
                  <a:off x="899592" y="3613666"/>
                  <a:ext cx="1008112" cy="5354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1FBC9FDA-74A9-49B8-91B7-CE3B463F7E35}"/>
                    </a:ext>
                  </a:extLst>
                </p:cNvPr>
                <p:cNvCxnSpPr>
                  <a:endCxn id="25" idx="1"/>
                </p:cNvCxnSpPr>
                <p:nvPr/>
              </p:nvCxnSpPr>
              <p:spPr>
                <a:xfrm>
                  <a:off x="899592" y="4149080"/>
                  <a:ext cx="1008112" cy="5140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AB16CF-6BC9-4673-AC1A-2641ACE5F879}"/>
                    </a:ext>
                  </a:extLst>
                </p:cNvPr>
                <p:cNvSpPr txBox="1"/>
                <p:nvPr/>
              </p:nvSpPr>
              <p:spPr>
                <a:xfrm>
                  <a:off x="1043608" y="3356992"/>
                  <a:ext cx="432048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AB16CF-6BC9-4673-AC1A-2641ACE5F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3356992"/>
                  <a:ext cx="432048" cy="6347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99FDA33-9FB5-4B8E-8B91-7969685FFB5B}"/>
                    </a:ext>
                  </a:extLst>
                </p:cNvPr>
                <p:cNvSpPr txBox="1"/>
                <p:nvPr/>
              </p:nvSpPr>
              <p:spPr>
                <a:xfrm>
                  <a:off x="1053344" y="4847785"/>
                  <a:ext cx="432048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99FDA33-9FB5-4B8E-8B91-7969685FF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344" y="4847785"/>
                  <a:ext cx="432048" cy="6347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BC13D03-ABA9-446F-83D8-2E74E0E5EAA4}"/>
                    </a:ext>
                  </a:extLst>
                </p:cNvPr>
                <p:cNvSpPr txBox="1"/>
                <p:nvPr/>
              </p:nvSpPr>
              <p:spPr>
                <a:xfrm>
                  <a:off x="3455165" y="3478493"/>
                  <a:ext cx="432048" cy="6099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BC13D03-ABA9-446F-83D8-2E74E0E5E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165" y="3478493"/>
                  <a:ext cx="432048" cy="6099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928544-4444-432E-8128-1070F053EFAD}"/>
                    </a:ext>
                  </a:extLst>
                </p:cNvPr>
                <p:cNvSpPr txBox="1"/>
                <p:nvPr/>
              </p:nvSpPr>
              <p:spPr>
                <a:xfrm>
                  <a:off x="3486199" y="4552753"/>
                  <a:ext cx="432048" cy="6099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928544-4444-432E-8128-1070F053E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6199" y="4552753"/>
                  <a:ext cx="432048" cy="6099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6AF701F-1825-4080-B184-C77396A561BC}"/>
                    </a:ext>
                  </a:extLst>
                </p:cNvPr>
                <p:cNvSpPr txBox="1"/>
                <p:nvPr/>
              </p:nvSpPr>
              <p:spPr>
                <a:xfrm>
                  <a:off x="6228184" y="3560431"/>
                  <a:ext cx="2603697" cy="634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𝑅𝐵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6AF701F-1825-4080-B184-C77396A561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3560431"/>
                  <a:ext cx="2603697" cy="6347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7EC76EE-FEAE-4D74-AD6D-37EC47EF5734}"/>
                    </a:ext>
                  </a:extLst>
                </p:cNvPr>
                <p:cNvSpPr txBox="1"/>
                <p:nvPr/>
              </p:nvSpPr>
              <p:spPr>
                <a:xfrm>
                  <a:off x="6218448" y="4512615"/>
                  <a:ext cx="2603697" cy="634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𝐵𝑅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7EC76EE-FEAE-4D74-AD6D-37EC47EF5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448" y="4512615"/>
                  <a:ext cx="2603697" cy="6347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11CEFE8-090C-43A2-B15B-5A900E2028E3}"/>
                </a:ext>
              </a:extLst>
            </p:cNvPr>
            <p:cNvCxnSpPr>
              <a:cxnSpLocks/>
              <a:stCxn id="19" idx="3"/>
              <a:endCxn id="37" idx="1"/>
            </p:cNvCxnSpPr>
            <p:nvPr/>
          </p:nvCxnSpPr>
          <p:spPr>
            <a:xfrm flipV="1">
              <a:off x="5398570" y="3877826"/>
              <a:ext cx="829614" cy="147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81427B5-3470-43C5-9B63-92C53AF1DCD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5430415" y="4663119"/>
              <a:ext cx="788032" cy="166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5EC87D-71D1-40D5-83A4-CE6E1DD39334}"/>
                  </a:ext>
                </a:extLst>
              </p:cNvPr>
              <p:cNvSpPr txBox="1"/>
              <p:nvPr/>
            </p:nvSpPr>
            <p:spPr>
              <a:xfrm>
                <a:off x="2016882" y="5589240"/>
                <a:ext cx="8183574" cy="484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따라서 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RB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를 꺼낼 확률은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5EC87D-71D1-40D5-83A4-CE6E1DD39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82" y="5589240"/>
                <a:ext cx="8183574" cy="484492"/>
              </a:xfrm>
              <a:prstGeom prst="rect">
                <a:avLst/>
              </a:prstGeom>
              <a:blipFill>
                <a:blip r:embed="rId9"/>
                <a:stretch>
                  <a:fillRect l="-671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635733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31283" y="1022351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31283" y="837745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07495" y="640895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41403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07042" y="635716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42880" y="800392"/>
            <a:ext cx="7698523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en-US" altLang="ko-KR" sz="2400" dirty="0">
                <a:solidFill>
                  <a:srgbClr val="FFFF00"/>
                </a:solidFill>
              </a:rPr>
              <a:t>n</a:t>
            </a:r>
            <a:r>
              <a:rPr lang="ko-KR" altLang="en-US" sz="2400" dirty="0">
                <a:solidFill>
                  <a:srgbClr val="FFFF00"/>
                </a:solidFill>
              </a:rPr>
              <a:t>명의 학생 중 생일이 같은 학생이 있을 확률은</a:t>
            </a:r>
            <a:r>
              <a:rPr lang="en-US" altLang="ko-KR" sz="2400" dirty="0">
                <a:solidFill>
                  <a:srgbClr val="FFFF00"/>
                </a:solidFill>
              </a:rPr>
              <a:t>?</a:t>
            </a:r>
            <a:endParaRPr lang="en-US" altLang="ko-KR" sz="35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세로 텍스트 개체 틀 2">
                <a:extLst>
                  <a:ext uri="{FF2B5EF4-FFF2-40B4-BE49-F238E27FC236}">
                    <a16:creationId xmlns:a16="http://schemas.microsoft.com/office/drawing/2014/main" id="{E5542BC6-028C-46E3-AC27-CD871EF8DD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9719" y="3310218"/>
                <a:ext cx="7391684" cy="14581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228600" defTabSz="914400" latinLnBrk="0">
                  <a:defRPr/>
                </a:pPr>
                <a:r>
                  <a:rPr lang="ko-KR" altLang="en-US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일반적으로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n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명의 학생 중 생일이 같은 학생이 있을 확률은</a:t>
                </a:r>
                <a:br>
                  <a:rPr lang="en-US" altLang="ko-KR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</a:br>
                <a14:m>
                  <m:oMath xmlns:m="http://schemas.openxmlformats.org/officeDocument/2006/math">
                    <m:r>
                      <a:rPr lang="ko-KR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365×364×⋯×(365−</m:t>
                        </m:r>
                        <m:r>
                          <a:rPr lang="ko-KR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365</m:t>
                            </m:r>
                          </m:e>
                          <m:sup>
                            <m:r>
                              <a:rPr lang="ko-KR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0" indent="0" defTabSz="914400" latinLnBrk="0">
                  <a:buNone/>
                  <a:defRPr/>
                </a:pPr>
                <a:endParaRPr lang="en-US" altLang="ko-KR" sz="24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" name="세로 텍스트 개체 틀 2">
                <a:extLst>
                  <a:ext uri="{FF2B5EF4-FFF2-40B4-BE49-F238E27FC236}">
                    <a16:creationId xmlns:a16="http://schemas.microsoft.com/office/drawing/2014/main" id="{E5542BC6-028C-46E3-AC27-CD871EF8D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19" y="3310218"/>
                <a:ext cx="7391684" cy="1458114"/>
              </a:xfrm>
              <a:prstGeom prst="rect">
                <a:avLst/>
              </a:prstGeom>
              <a:blipFill>
                <a:blip r:embed="rId2"/>
                <a:stretch>
                  <a:fillRect l="-1072" t="-5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세로 텍스트 개체 틀 2">
                <a:extLst>
                  <a:ext uri="{FF2B5EF4-FFF2-40B4-BE49-F238E27FC236}">
                    <a16:creationId xmlns:a16="http://schemas.microsoft.com/office/drawing/2014/main" id="{A6365E92-0342-4F26-A625-BE3D1AF24F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675" y="5140655"/>
                <a:ext cx="6768752" cy="14581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228600" defTabSz="914400" latinLnBrk="0">
                  <a:defRPr/>
                </a:pPr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365×364×⋯×334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365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41</m:t>
                            </m:r>
                          </m:sup>
                        </m:sSup>
                      </m:den>
                    </m:f>
                    <m:r>
                      <a:rPr lang="en-US" altLang="ko-K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=0.90315161</m:t>
                    </m:r>
                  </m:oMath>
                </a14:m>
                <a:endParaRPr lang="en-US" altLang="ko-KR" sz="24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세로 텍스트 개체 틀 2">
                <a:extLst>
                  <a:ext uri="{FF2B5EF4-FFF2-40B4-BE49-F238E27FC236}">
                    <a16:creationId xmlns:a16="http://schemas.microsoft.com/office/drawing/2014/main" id="{A6365E92-0342-4F26-A625-BE3D1AF2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675" y="5140655"/>
                <a:ext cx="6768752" cy="1458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041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651753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400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latinLnBrk="0"/>
            <a:r>
              <a:rPr lang="ko-KR" altLang="en-US" sz="2800" dirty="0">
                <a:solidFill>
                  <a:schemeClr val="bg1"/>
                </a:solidFill>
              </a:rPr>
              <a:t>생일이 같은 사람이 있을 확률 그래프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EE4393-E65A-4C42-BC09-03B70F31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399147"/>
            <a:ext cx="5184576" cy="54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56775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84BC9-2587-4B78-8829-7BB573E67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216EDE-696E-4739-80D4-4BC997CE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2.4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독립사건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28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34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BF5873-897F-41D8-8874-02F81529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독립사건과 종속사건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BEB51E1-8F59-4EA7-8D40-A8447260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P(B) = P(B|A)</a:t>
            </a:r>
            <a:r>
              <a:rPr lang="ko-KR" altLang="en-US" sz="2000" b="1" dirty="0">
                <a:solidFill>
                  <a:srgbClr val="FF0000"/>
                </a:solidFill>
              </a:rPr>
              <a:t>일 때 두 사건 </a:t>
            </a:r>
            <a:r>
              <a:rPr lang="en-US" altLang="ko-KR" sz="2000" b="1" dirty="0">
                <a:solidFill>
                  <a:srgbClr val="FF0000"/>
                </a:solidFill>
              </a:rPr>
              <a:t>A, B</a:t>
            </a:r>
            <a:r>
              <a:rPr lang="ko-KR" altLang="en-US" sz="2000" b="1" dirty="0">
                <a:solidFill>
                  <a:srgbClr val="FF0000"/>
                </a:solidFill>
              </a:rPr>
              <a:t>를 독립사건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이라고 한다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독립사건은 사건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일어날 확률이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일어났는지 일어나지 않았는지에 관계없이 같다는 것을 의미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독립이 아닌 두 사건을 종속사건이라고 한다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7706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E6643-E8F0-419B-A864-75ABF089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제비뽑기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9B73E-CFB9-4CE9-AC78-B378490A9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altLang="ko-KR" sz="2400"/>
              <a:t>10</a:t>
            </a:r>
            <a:r>
              <a:rPr lang="ko-KR" altLang="en-US" sz="2400"/>
              <a:t>개의 제비 중에 </a:t>
            </a:r>
            <a:r>
              <a:rPr lang="en-US" altLang="ko-KR" sz="2400"/>
              <a:t>1</a:t>
            </a:r>
            <a:r>
              <a:rPr lang="ko-KR" altLang="en-US" sz="2400"/>
              <a:t>개의 당첨 제비가 들어있다</a:t>
            </a:r>
            <a:r>
              <a:rPr lang="en-US" altLang="ko-KR" sz="2400"/>
              <a:t>. </a:t>
            </a:r>
            <a:r>
              <a:rPr lang="ko-KR" altLang="en-US" sz="2400"/>
              <a:t>당첨제비를 뽑으면 전산통계에서 </a:t>
            </a:r>
            <a:r>
              <a:rPr lang="en-US" altLang="ko-KR" sz="2400"/>
              <a:t>A+</a:t>
            </a:r>
            <a:r>
              <a:rPr lang="ko-KR" altLang="en-US" sz="2400"/>
              <a:t>를 받을 수 있다면</a:t>
            </a:r>
            <a:r>
              <a:rPr lang="en-US" altLang="ko-KR" sz="2400"/>
              <a:t>, </a:t>
            </a:r>
            <a:r>
              <a:rPr lang="ko-KR" altLang="en-US" sz="2400"/>
              <a:t>먼저 뽑는 것이 유리할까</a:t>
            </a:r>
            <a:r>
              <a:rPr lang="en-US" altLang="ko-KR" sz="2400"/>
              <a:t>? </a:t>
            </a:r>
            <a:r>
              <a:rPr lang="ko-KR" altLang="en-US" sz="2400"/>
              <a:t>나중에 뽑는 것이 유리할까</a:t>
            </a:r>
            <a:r>
              <a:rPr lang="en-US" altLang="ko-KR" sz="2400"/>
              <a:t>?</a:t>
            </a:r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10</a:t>
            </a:r>
            <a:r>
              <a:rPr lang="ko-KR" altLang="en-US" sz="2400"/>
              <a:t>개의 제비 중에 </a:t>
            </a:r>
            <a:r>
              <a:rPr lang="en-US" altLang="ko-KR" sz="2400"/>
              <a:t>1</a:t>
            </a:r>
            <a:r>
              <a:rPr lang="ko-KR" altLang="en-US" sz="2400"/>
              <a:t>개의 당첨 제비가 들어있다</a:t>
            </a:r>
            <a:r>
              <a:rPr lang="en-US" altLang="ko-KR" sz="2400"/>
              <a:t>. </a:t>
            </a:r>
            <a:r>
              <a:rPr lang="ko-KR" altLang="en-US" sz="2400"/>
              <a:t>당첨제비를 뽑으면 전산통계에서 </a:t>
            </a:r>
            <a:r>
              <a:rPr lang="en-US" altLang="ko-KR" sz="2400"/>
              <a:t>F</a:t>
            </a:r>
            <a:r>
              <a:rPr lang="ko-KR" altLang="en-US" sz="2400"/>
              <a:t>를 받아야 한다면</a:t>
            </a:r>
            <a:r>
              <a:rPr lang="en-US" altLang="ko-KR" sz="2400"/>
              <a:t>, </a:t>
            </a:r>
            <a:r>
              <a:rPr lang="ko-KR" altLang="en-US" sz="2400"/>
              <a:t>먼저 뽑는 것이 유리할까</a:t>
            </a:r>
            <a:r>
              <a:rPr lang="en-US" altLang="ko-KR" sz="2400"/>
              <a:t>? </a:t>
            </a:r>
            <a:r>
              <a:rPr lang="ko-KR" altLang="en-US" sz="2400"/>
              <a:t>나중에 뽑는 것이 유리할까</a:t>
            </a:r>
            <a:r>
              <a:rPr lang="en-US" altLang="ko-KR" sz="2400"/>
              <a:t>?</a:t>
            </a:r>
          </a:p>
          <a:p>
            <a:endParaRPr lang="en-US" altLang="ko-KR" sz="2400"/>
          </a:p>
          <a:p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584134258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27A90-F6A8-4C7B-A500-278FA45C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  <a:r>
              <a:rPr lang="en-US" altLang="ko-KR" dirty="0"/>
              <a:t>(</a:t>
            </a:r>
            <a:r>
              <a:rPr lang="ko-KR" altLang="en-US" dirty="0" err="1"/>
              <a:t>비복원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D8C059-160F-4CE6-8AE7-97A909CE7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번째 당첨제비를 뽑는 사건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D8C059-160F-4CE6-8AE7-97A909CE7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3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1462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59B20A9-1D36-4B26-A3A6-7DBE6B06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독립시행</a:t>
            </a: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373AD12B-4338-47D3-8B10-E3D09CAD7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07951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504298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AAD03A-BE9E-4B6B-ABFE-55638397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예제</a:t>
            </a:r>
            <a:r>
              <a:rPr lang="en-US" altLang="ko-KR" sz="5400" dirty="0"/>
              <a:t> 2-20(</a:t>
            </a:r>
            <a:r>
              <a:rPr lang="ko-KR" altLang="en-US" sz="5400" dirty="0"/>
              <a:t>교체</a:t>
            </a:r>
            <a:r>
              <a:rPr lang="en-US" altLang="ko-KR" sz="5400" dirty="0"/>
              <a:t>) </a:t>
            </a:r>
            <a:r>
              <a:rPr lang="ko-KR" altLang="en-US" sz="5400" dirty="0"/>
              <a:t>비복원추출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C04770B8-983A-4B91-B714-B4F2B8F24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2" r="207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7CB4A7-6168-429A-A35C-6B24C2377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오른쪽 주머니에서 비복원추출로 차례로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공을 꺼낼 때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개 모두 파란색 공일 확률은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A: 1</a:t>
                </a:r>
                <a:r>
                  <a:rPr lang="en-US" altLang="ko-KR" baseline="30000" dirty="0"/>
                  <a:t>st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파란색</a:t>
                </a:r>
                <a:endParaRPr lang="en-US" altLang="ko-KR" dirty="0"/>
              </a:p>
              <a:p>
                <a:r>
                  <a:rPr lang="en-US" altLang="ko-KR" dirty="0"/>
                  <a:t>B: 2</a:t>
                </a:r>
                <a:r>
                  <a:rPr lang="en-US" altLang="ko-KR" baseline="30000" dirty="0"/>
                  <a:t>nd</a:t>
                </a:r>
                <a:r>
                  <a:rPr lang="ko-KR" altLang="en-US" dirty="0"/>
                  <a:t> 파란색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</a:t>
                </a:r>
                <a:r>
                  <a:rPr lang="ko-KR" altLang="en-US" dirty="0"/>
                  <a:t>와</a:t>
                </a:r>
                <a:r>
                  <a:rPr lang="en-US" altLang="ko-KR" dirty="0"/>
                  <a:t> B</a:t>
                </a:r>
                <a:r>
                  <a:rPr lang="ko-KR" altLang="en-US" dirty="0"/>
                  <a:t>는 서로 독립이므로</a:t>
                </a:r>
                <a:br>
                  <a:rPr lang="en-US" altLang="ko-KR" dirty="0"/>
                </a:b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56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7CB4A7-6168-429A-A35C-6B24C2377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29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AAD03A-BE9E-4B6B-ABFE-55638397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예제</a:t>
            </a:r>
            <a:r>
              <a:rPr lang="en-US" altLang="ko-KR" sz="5400" dirty="0"/>
              <a:t> 2-20(</a:t>
            </a:r>
            <a:r>
              <a:rPr lang="ko-KR" altLang="en-US" sz="5400" dirty="0"/>
              <a:t>교체</a:t>
            </a:r>
            <a:r>
              <a:rPr lang="en-US" altLang="ko-KR" sz="5400" dirty="0"/>
              <a:t>) </a:t>
            </a:r>
            <a:r>
              <a:rPr lang="ko-KR" altLang="en-US" sz="5400" dirty="0"/>
              <a:t>복원추출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C04770B8-983A-4B91-B714-B4F2B8F24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2" r="207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7CB4A7-6168-429A-A35C-6B24C2377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오른쪽 주머니에서 복원추출로 차례로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공을 꺼낼 때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개 모두 파란색 공일 확률은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A: 1</a:t>
                </a:r>
                <a:r>
                  <a:rPr lang="en-US" altLang="ko-KR" baseline="30000" dirty="0"/>
                  <a:t>st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파란색</a:t>
                </a:r>
                <a:endParaRPr lang="en-US" altLang="ko-KR" dirty="0"/>
              </a:p>
              <a:p>
                <a:r>
                  <a:rPr lang="en-US" altLang="ko-KR" dirty="0"/>
                  <a:t>B: 2</a:t>
                </a:r>
                <a:r>
                  <a:rPr lang="en-US" altLang="ko-KR" baseline="30000" dirty="0"/>
                  <a:t>nd</a:t>
                </a:r>
                <a:r>
                  <a:rPr lang="ko-KR" altLang="en-US" dirty="0"/>
                  <a:t> 파란색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</a:t>
                </a:r>
                <a:r>
                  <a:rPr lang="ko-KR" altLang="en-US" dirty="0"/>
                  <a:t>와</a:t>
                </a:r>
                <a:r>
                  <a:rPr lang="en-US" altLang="ko-KR" dirty="0"/>
                  <a:t> B</a:t>
                </a:r>
                <a:r>
                  <a:rPr lang="ko-KR" altLang="en-US" dirty="0"/>
                  <a:t>는 서로 독립이므로</a:t>
                </a:r>
                <a:br>
                  <a:rPr lang="en-US" altLang="ko-KR" dirty="0"/>
                </a:b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7CB4A7-6168-429A-A35C-6B24C2377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24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CEBDC1-C439-4C26-A5EE-3E82887B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ko-KR" altLang="en-US" sz="5200" dirty="0"/>
              <a:t>추론통계학의 과정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AC94BD5-E313-4AB2-BF4A-C7679D5BD390}"/>
              </a:ext>
            </a:extLst>
          </p:cNvPr>
          <p:cNvSpPr/>
          <p:nvPr/>
        </p:nvSpPr>
        <p:spPr>
          <a:xfrm>
            <a:off x="838200" y="5566124"/>
            <a:ext cx="10515600" cy="613139"/>
          </a:xfrm>
          <a:custGeom>
            <a:avLst/>
            <a:gdLst>
              <a:gd name="connsiteX0" fmla="*/ 0 w 10515600"/>
              <a:gd name="connsiteY0" fmla="*/ 0 h 613139"/>
              <a:gd name="connsiteX1" fmla="*/ 10515600 w 10515600"/>
              <a:gd name="connsiteY1" fmla="*/ 0 h 613139"/>
              <a:gd name="connsiteX2" fmla="*/ 10515600 w 10515600"/>
              <a:gd name="connsiteY2" fmla="*/ 613139 h 613139"/>
              <a:gd name="connsiteX3" fmla="*/ 0 w 10515600"/>
              <a:gd name="connsiteY3" fmla="*/ 613139 h 613139"/>
              <a:gd name="connsiteX4" fmla="*/ 0 w 10515600"/>
              <a:gd name="connsiteY4" fmla="*/ 0 h 61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613139">
                <a:moveTo>
                  <a:pt x="0" y="0"/>
                </a:moveTo>
                <a:lnTo>
                  <a:pt x="10515600" y="0"/>
                </a:lnTo>
                <a:lnTo>
                  <a:pt x="10515600" y="613139"/>
                </a:lnTo>
                <a:lnTo>
                  <a:pt x="0" y="6131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4" tIns="120904" rIns="120904" bIns="12090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sz="1700" b="1" kern="1200" dirty="0">
                <a:solidFill>
                  <a:schemeClr val="accent2">
                    <a:lumMod val="75000"/>
                  </a:schemeClr>
                </a:solidFill>
              </a:rPr>
              <a:t>통계 분석</a:t>
            </a:r>
            <a:endParaRPr lang="en-US" sz="1700" b="1" kern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15D0F70-3CCB-4C5F-9490-1115157D307B}"/>
              </a:ext>
            </a:extLst>
          </p:cNvPr>
          <p:cNvSpPr/>
          <p:nvPr/>
        </p:nvSpPr>
        <p:spPr>
          <a:xfrm>
            <a:off x="838200" y="4632312"/>
            <a:ext cx="10515600" cy="943008"/>
          </a:xfrm>
          <a:custGeom>
            <a:avLst/>
            <a:gdLst>
              <a:gd name="connsiteX0" fmla="*/ 0 w 10515600"/>
              <a:gd name="connsiteY0" fmla="*/ 330269 h 943007"/>
              <a:gd name="connsiteX1" fmla="*/ 5139924 w 10515600"/>
              <a:gd name="connsiteY1" fmla="*/ 330269 h 943007"/>
              <a:gd name="connsiteX2" fmla="*/ 5139924 w 10515600"/>
              <a:gd name="connsiteY2" fmla="*/ 235752 h 943007"/>
              <a:gd name="connsiteX3" fmla="*/ 5022048 w 10515600"/>
              <a:gd name="connsiteY3" fmla="*/ 235752 h 943007"/>
              <a:gd name="connsiteX4" fmla="*/ 5257800 w 10515600"/>
              <a:gd name="connsiteY4" fmla="*/ 0 h 943007"/>
              <a:gd name="connsiteX5" fmla="*/ 5493552 w 10515600"/>
              <a:gd name="connsiteY5" fmla="*/ 235752 h 943007"/>
              <a:gd name="connsiteX6" fmla="*/ 5375676 w 10515600"/>
              <a:gd name="connsiteY6" fmla="*/ 235752 h 943007"/>
              <a:gd name="connsiteX7" fmla="*/ 5375676 w 10515600"/>
              <a:gd name="connsiteY7" fmla="*/ 330269 h 943007"/>
              <a:gd name="connsiteX8" fmla="*/ 10515600 w 10515600"/>
              <a:gd name="connsiteY8" fmla="*/ 330269 h 943007"/>
              <a:gd name="connsiteX9" fmla="*/ 10515600 w 10515600"/>
              <a:gd name="connsiteY9" fmla="*/ 943007 h 943007"/>
              <a:gd name="connsiteX10" fmla="*/ 0 w 10515600"/>
              <a:gd name="connsiteY10" fmla="*/ 943007 h 943007"/>
              <a:gd name="connsiteX11" fmla="*/ 0 w 10515600"/>
              <a:gd name="connsiteY11" fmla="*/ 330269 h 94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15600" h="943007">
                <a:moveTo>
                  <a:pt x="10515600" y="612738"/>
                </a:moveTo>
                <a:lnTo>
                  <a:pt x="5375676" y="612738"/>
                </a:lnTo>
                <a:lnTo>
                  <a:pt x="5375676" y="707255"/>
                </a:lnTo>
                <a:lnTo>
                  <a:pt x="5493552" y="707255"/>
                </a:lnTo>
                <a:lnTo>
                  <a:pt x="5257800" y="943006"/>
                </a:lnTo>
                <a:lnTo>
                  <a:pt x="5022048" y="707255"/>
                </a:lnTo>
                <a:lnTo>
                  <a:pt x="5139924" y="707255"/>
                </a:lnTo>
                <a:lnTo>
                  <a:pt x="5139924" y="612738"/>
                </a:lnTo>
                <a:lnTo>
                  <a:pt x="0" y="612738"/>
                </a:lnTo>
                <a:lnTo>
                  <a:pt x="0" y="1"/>
                </a:lnTo>
                <a:lnTo>
                  <a:pt x="10515600" y="1"/>
                </a:lnTo>
                <a:lnTo>
                  <a:pt x="10515600" y="61273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3" tIns="120905" rIns="120904" bIns="451173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sz="1700" b="1" kern="1200">
                <a:solidFill>
                  <a:schemeClr val="accent2">
                    <a:lumMod val="75000"/>
                  </a:schemeClr>
                </a:solidFill>
              </a:rPr>
              <a:t>추정 및 검정</a:t>
            </a:r>
            <a:endParaRPr lang="en-US" sz="1700" b="1" kern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F04963D-1E7D-4604-9C40-824A301B2799}"/>
              </a:ext>
            </a:extLst>
          </p:cNvPr>
          <p:cNvSpPr/>
          <p:nvPr/>
        </p:nvSpPr>
        <p:spPr>
          <a:xfrm>
            <a:off x="838200" y="3698501"/>
            <a:ext cx="10515600" cy="943008"/>
          </a:xfrm>
          <a:custGeom>
            <a:avLst/>
            <a:gdLst>
              <a:gd name="connsiteX0" fmla="*/ 0 w 10515600"/>
              <a:gd name="connsiteY0" fmla="*/ 330269 h 943007"/>
              <a:gd name="connsiteX1" fmla="*/ 5139924 w 10515600"/>
              <a:gd name="connsiteY1" fmla="*/ 330269 h 943007"/>
              <a:gd name="connsiteX2" fmla="*/ 5139924 w 10515600"/>
              <a:gd name="connsiteY2" fmla="*/ 235752 h 943007"/>
              <a:gd name="connsiteX3" fmla="*/ 5022048 w 10515600"/>
              <a:gd name="connsiteY3" fmla="*/ 235752 h 943007"/>
              <a:gd name="connsiteX4" fmla="*/ 5257800 w 10515600"/>
              <a:gd name="connsiteY4" fmla="*/ 0 h 943007"/>
              <a:gd name="connsiteX5" fmla="*/ 5493552 w 10515600"/>
              <a:gd name="connsiteY5" fmla="*/ 235752 h 943007"/>
              <a:gd name="connsiteX6" fmla="*/ 5375676 w 10515600"/>
              <a:gd name="connsiteY6" fmla="*/ 235752 h 943007"/>
              <a:gd name="connsiteX7" fmla="*/ 5375676 w 10515600"/>
              <a:gd name="connsiteY7" fmla="*/ 330269 h 943007"/>
              <a:gd name="connsiteX8" fmla="*/ 10515600 w 10515600"/>
              <a:gd name="connsiteY8" fmla="*/ 330269 h 943007"/>
              <a:gd name="connsiteX9" fmla="*/ 10515600 w 10515600"/>
              <a:gd name="connsiteY9" fmla="*/ 943007 h 943007"/>
              <a:gd name="connsiteX10" fmla="*/ 0 w 10515600"/>
              <a:gd name="connsiteY10" fmla="*/ 943007 h 943007"/>
              <a:gd name="connsiteX11" fmla="*/ 0 w 10515600"/>
              <a:gd name="connsiteY11" fmla="*/ 330269 h 94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15600" h="943007">
                <a:moveTo>
                  <a:pt x="10515600" y="612738"/>
                </a:moveTo>
                <a:lnTo>
                  <a:pt x="5375676" y="612738"/>
                </a:lnTo>
                <a:lnTo>
                  <a:pt x="5375676" y="707255"/>
                </a:lnTo>
                <a:lnTo>
                  <a:pt x="5493552" y="707255"/>
                </a:lnTo>
                <a:lnTo>
                  <a:pt x="5257800" y="943006"/>
                </a:lnTo>
                <a:lnTo>
                  <a:pt x="5022048" y="707255"/>
                </a:lnTo>
                <a:lnTo>
                  <a:pt x="5139924" y="707255"/>
                </a:lnTo>
                <a:lnTo>
                  <a:pt x="5139924" y="612738"/>
                </a:lnTo>
                <a:lnTo>
                  <a:pt x="0" y="612738"/>
                </a:lnTo>
                <a:lnTo>
                  <a:pt x="0" y="1"/>
                </a:lnTo>
                <a:lnTo>
                  <a:pt x="10515600" y="1"/>
                </a:lnTo>
                <a:lnTo>
                  <a:pt x="10515600" y="61273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3" tIns="120905" rIns="120904" bIns="451173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sz="1700" b="1" kern="1200">
                <a:solidFill>
                  <a:schemeClr val="accent2">
                    <a:lumMod val="75000"/>
                  </a:schemeClr>
                </a:solidFill>
              </a:rPr>
              <a:t>표본분포</a:t>
            </a:r>
            <a:endParaRPr lang="en-US" sz="1700" b="1" kern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F9D57024-D7B0-4EB4-9E62-1F52D8A65647}"/>
              </a:ext>
            </a:extLst>
          </p:cNvPr>
          <p:cNvSpPr/>
          <p:nvPr/>
        </p:nvSpPr>
        <p:spPr>
          <a:xfrm>
            <a:off x="838200" y="2764690"/>
            <a:ext cx="10515600" cy="943009"/>
          </a:xfrm>
          <a:custGeom>
            <a:avLst/>
            <a:gdLst>
              <a:gd name="connsiteX0" fmla="*/ 0 w 10515600"/>
              <a:gd name="connsiteY0" fmla="*/ 330269 h 943007"/>
              <a:gd name="connsiteX1" fmla="*/ 5139924 w 10515600"/>
              <a:gd name="connsiteY1" fmla="*/ 330269 h 943007"/>
              <a:gd name="connsiteX2" fmla="*/ 5139924 w 10515600"/>
              <a:gd name="connsiteY2" fmla="*/ 235752 h 943007"/>
              <a:gd name="connsiteX3" fmla="*/ 5022048 w 10515600"/>
              <a:gd name="connsiteY3" fmla="*/ 235752 h 943007"/>
              <a:gd name="connsiteX4" fmla="*/ 5257800 w 10515600"/>
              <a:gd name="connsiteY4" fmla="*/ 0 h 943007"/>
              <a:gd name="connsiteX5" fmla="*/ 5493552 w 10515600"/>
              <a:gd name="connsiteY5" fmla="*/ 235752 h 943007"/>
              <a:gd name="connsiteX6" fmla="*/ 5375676 w 10515600"/>
              <a:gd name="connsiteY6" fmla="*/ 235752 h 943007"/>
              <a:gd name="connsiteX7" fmla="*/ 5375676 w 10515600"/>
              <a:gd name="connsiteY7" fmla="*/ 330269 h 943007"/>
              <a:gd name="connsiteX8" fmla="*/ 10515600 w 10515600"/>
              <a:gd name="connsiteY8" fmla="*/ 330269 h 943007"/>
              <a:gd name="connsiteX9" fmla="*/ 10515600 w 10515600"/>
              <a:gd name="connsiteY9" fmla="*/ 943007 h 943007"/>
              <a:gd name="connsiteX10" fmla="*/ 0 w 10515600"/>
              <a:gd name="connsiteY10" fmla="*/ 943007 h 943007"/>
              <a:gd name="connsiteX11" fmla="*/ 0 w 10515600"/>
              <a:gd name="connsiteY11" fmla="*/ 330269 h 94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15600" h="943007">
                <a:moveTo>
                  <a:pt x="10515600" y="612738"/>
                </a:moveTo>
                <a:lnTo>
                  <a:pt x="5375676" y="612738"/>
                </a:lnTo>
                <a:lnTo>
                  <a:pt x="5375676" y="707255"/>
                </a:lnTo>
                <a:lnTo>
                  <a:pt x="5493552" y="707255"/>
                </a:lnTo>
                <a:lnTo>
                  <a:pt x="5257800" y="943006"/>
                </a:lnTo>
                <a:lnTo>
                  <a:pt x="5022048" y="707255"/>
                </a:lnTo>
                <a:lnTo>
                  <a:pt x="5139924" y="707255"/>
                </a:lnTo>
                <a:lnTo>
                  <a:pt x="5139924" y="612738"/>
                </a:lnTo>
                <a:lnTo>
                  <a:pt x="0" y="612738"/>
                </a:lnTo>
                <a:lnTo>
                  <a:pt x="0" y="1"/>
                </a:lnTo>
                <a:lnTo>
                  <a:pt x="10515600" y="1"/>
                </a:lnTo>
                <a:lnTo>
                  <a:pt x="10515600" y="61273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3" tIns="120905" rIns="120904" bIns="45117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sz="1700" b="1" kern="1200">
                <a:solidFill>
                  <a:schemeClr val="accent2">
                    <a:lumMod val="75000"/>
                  </a:schemeClr>
                </a:solidFill>
              </a:rPr>
              <a:t>확률분포</a:t>
            </a:r>
            <a:endParaRPr lang="en-US" sz="1700" b="1" kern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D1C6D94-C28E-443C-8BC7-EA9CE46A4054}"/>
              </a:ext>
            </a:extLst>
          </p:cNvPr>
          <p:cNvSpPr/>
          <p:nvPr/>
        </p:nvSpPr>
        <p:spPr>
          <a:xfrm>
            <a:off x="838200" y="1830879"/>
            <a:ext cx="10515600" cy="943009"/>
          </a:xfrm>
          <a:custGeom>
            <a:avLst/>
            <a:gdLst>
              <a:gd name="connsiteX0" fmla="*/ 0 w 10515600"/>
              <a:gd name="connsiteY0" fmla="*/ 330269 h 943007"/>
              <a:gd name="connsiteX1" fmla="*/ 5139924 w 10515600"/>
              <a:gd name="connsiteY1" fmla="*/ 330269 h 943007"/>
              <a:gd name="connsiteX2" fmla="*/ 5139924 w 10515600"/>
              <a:gd name="connsiteY2" fmla="*/ 235752 h 943007"/>
              <a:gd name="connsiteX3" fmla="*/ 5022048 w 10515600"/>
              <a:gd name="connsiteY3" fmla="*/ 235752 h 943007"/>
              <a:gd name="connsiteX4" fmla="*/ 5257800 w 10515600"/>
              <a:gd name="connsiteY4" fmla="*/ 0 h 943007"/>
              <a:gd name="connsiteX5" fmla="*/ 5493552 w 10515600"/>
              <a:gd name="connsiteY5" fmla="*/ 235752 h 943007"/>
              <a:gd name="connsiteX6" fmla="*/ 5375676 w 10515600"/>
              <a:gd name="connsiteY6" fmla="*/ 235752 h 943007"/>
              <a:gd name="connsiteX7" fmla="*/ 5375676 w 10515600"/>
              <a:gd name="connsiteY7" fmla="*/ 330269 h 943007"/>
              <a:gd name="connsiteX8" fmla="*/ 10515600 w 10515600"/>
              <a:gd name="connsiteY8" fmla="*/ 330269 h 943007"/>
              <a:gd name="connsiteX9" fmla="*/ 10515600 w 10515600"/>
              <a:gd name="connsiteY9" fmla="*/ 943007 h 943007"/>
              <a:gd name="connsiteX10" fmla="*/ 0 w 10515600"/>
              <a:gd name="connsiteY10" fmla="*/ 943007 h 943007"/>
              <a:gd name="connsiteX11" fmla="*/ 0 w 10515600"/>
              <a:gd name="connsiteY11" fmla="*/ 330269 h 94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15600" h="943007">
                <a:moveTo>
                  <a:pt x="10515600" y="612738"/>
                </a:moveTo>
                <a:lnTo>
                  <a:pt x="5375676" y="612738"/>
                </a:lnTo>
                <a:lnTo>
                  <a:pt x="5375676" y="707255"/>
                </a:lnTo>
                <a:lnTo>
                  <a:pt x="5493552" y="707255"/>
                </a:lnTo>
                <a:lnTo>
                  <a:pt x="5257800" y="943006"/>
                </a:lnTo>
                <a:lnTo>
                  <a:pt x="5022048" y="707255"/>
                </a:lnTo>
                <a:lnTo>
                  <a:pt x="5139924" y="707255"/>
                </a:lnTo>
                <a:lnTo>
                  <a:pt x="5139924" y="612738"/>
                </a:lnTo>
                <a:lnTo>
                  <a:pt x="0" y="612738"/>
                </a:lnTo>
                <a:lnTo>
                  <a:pt x="0" y="1"/>
                </a:lnTo>
                <a:lnTo>
                  <a:pt x="10515600" y="1"/>
                </a:lnTo>
                <a:lnTo>
                  <a:pt x="10515600" y="61273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3" tIns="120905" rIns="120904" bIns="45117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sz="1700" b="1" kern="1200" dirty="0">
                <a:solidFill>
                  <a:schemeClr val="accent2">
                    <a:lumMod val="75000"/>
                  </a:schemeClr>
                </a:solidFill>
              </a:rPr>
              <a:t>확률 </a:t>
            </a:r>
            <a:endParaRPr lang="en-US" sz="1700" b="1" kern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7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AAD03A-BE9E-4B6B-ABFE-55638397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예제</a:t>
            </a:r>
            <a:r>
              <a:rPr lang="en-US" altLang="ko-KR" sz="5400" dirty="0"/>
              <a:t> 2-20(</a:t>
            </a:r>
            <a:r>
              <a:rPr lang="ko-KR" altLang="en-US" sz="5400" dirty="0"/>
              <a:t>교체</a:t>
            </a:r>
            <a:r>
              <a:rPr lang="en-US" altLang="ko-KR" sz="5400" dirty="0"/>
              <a:t>) </a:t>
            </a:r>
            <a:r>
              <a:rPr lang="ko-KR" altLang="en-US" sz="5400" dirty="0"/>
              <a:t>비복원추출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C04770B8-983A-4B91-B714-B4F2B8F24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2" r="207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7CB4A7-6168-429A-A35C-6B24C2377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오른쪽 주머니에서 비복원추출로 차례로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공을 꺼낼 때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번째 공이 파란색 공일 확률은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B: 1</a:t>
                </a:r>
                <a:r>
                  <a:rPr lang="en-US" altLang="ko-KR" baseline="30000" dirty="0"/>
                  <a:t>st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파란색</a:t>
                </a:r>
                <a:r>
                  <a:rPr lang="en-US" altLang="ko-KR" dirty="0"/>
                  <a:t>, R: 1</a:t>
                </a:r>
                <a:r>
                  <a:rPr lang="en-US" altLang="ko-KR" baseline="30000" dirty="0"/>
                  <a:t>st</a:t>
                </a:r>
                <a:r>
                  <a:rPr lang="ko-KR" altLang="en-US" dirty="0"/>
                  <a:t> 빨간색</a:t>
                </a:r>
                <a:endParaRPr lang="en-US" altLang="ko-KR" dirty="0"/>
              </a:p>
              <a:p>
                <a:r>
                  <a:rPr lang="en-US" altLang="ko-KR" dirty="0"/>
                  <a:t>E: 2</a:t>
                </a:r>
                <a:r>
                  <a:rPr lang="en-US" altLang="ko-KR" baseline="30000" dirty="0"/>
                  <a:t>nd</a:t>
                </a:r>
                <a:r>
                  <a:rPr lang="ko-KR" altLang="en-US" dirty="0"/>
                  <a:t> 파란색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𝑅𝐵</m:t>
                        </m:r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 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7CB4A7-6168-429A-A35C-6B24C2377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71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84BC9-2587-4B78-8829-7BB573E67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216EDE-696E-4739-80D4-4BC997CE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2.5 </a:t>
            </a:r>
            <a:r>
              <a:rPr lang="ko-KR" alt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베이즈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정리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20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C0CCD5C-1A4E-4BF9-99F6-1E5BE2D881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5064" y="525982"/>
                <a:ext cx="4282983" cy="1200361"/>
              </a:xfrm>
            </p:spPr>
            <p:txBody>
              <a:bodyPr anchor="b">
                <a:normAutofit/>
              </a:bodyPr>
              <a:lstStyle/>
              <a:p>
                <a:r>
                  <a:rPr lang="ko-KR" altLang="en-US" sz="3600"/>
                  <a:t>표본공간 </a:t>
                </a:r>
                <a14:m>
                  <m:oMath xmlns:m="http://schemas.openxmlformats.org/officeDocument/2006/math">
                    <m:r>
                      <a:rPr lang="en-US" altLang="ko-KR" sz="3600" b="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3600"/>
                  <a:t>의 분할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C0CCD5C-1A4E-4BF9-99F6-1E5BE2D88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5064" y="525982"/>
                <a:ext cx="4282983" cy="1200361"/>
              </a:xfrm>
              <a:blipFill>
                <a:blip r:embed="rId2"/>
                <a:stretch>
                  <a:fillRect l="-4416" b="-187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2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CD9B81-05F2-4508-81E9-8C84153DE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066" y="2031101"/>
                <a:ext cx="4282984" cy="3511943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ko-KR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altLang="ko-KR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endParaRPr lang="en-US" altLang="ko-KR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집합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들은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서로 겹치는 부분이 없고</a:t>
                </a:r>
                <a:r>
                  <a:rPr lang="en-US" altLang="ko-KR" sz="1800" dirty="0"/>
                  <a:t>,</a:t>
                </a:r>
              </a:p>
              <a:p>
                <a:r>
                  <a:rPr lang="ko-KR" altLang="en-US" sz="1800" dirty="0"/>
                  <a:t>다 합치면 전체집합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된다</a:t>
                </a:r>
                <a:r>
                  <a:rPr lang="en-US" altLang="ko-KR" sz="1800" dirty="0"/>
                  <a:t>.</a:t>
                </a:r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CD9B81-05F2-4508-81E9-8C84153DE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066" y="2031101"/>
                <a:ext cx="4282984" cy="3511943"/>
              </a:xfrm>
              <a:blipFill>
                <a:blip r:embed="rId3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4C9F027-DCD7-4324-B669-D1BF6A12F48D}"/>
              </a:ext>
            </a:extLst>
          </p:cNvPr>
          <p:cNvGrpSpPr/>
          <p:nvPr/>
        </p:nvGrpSpPr>
        <p:grpSpPr>
          <a:xfrm>
            <a:off x="5987738" y="1454059"/>
            <a:ext cx="5628018" cy="3717012"/>
            <a:chOff x="7269480" y="2315369"/>
            <a:chExt cx="5105400" cy="337185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3721DE4-946F-4487-B0D3-C9BD92F6A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9480" y="2315369"/>
              <a:ext cx="5105400" cy="33718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54545A-EEFF-4400-B476-5F2DB73021CA}"/>
                    </a:ext>
                  </a:extLst>
                </p:cNvPr>
                <p:cNvSpPr txBox="1"/>
                <p:nvPr/>
              </p:nvSpPr>
              <p:spPr>
                <a:xfrm>
                  <a:off x="7852410" y="3967996"/>
                  <a:ext cx="6222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3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54545A-EEFF-4400-B476-5F2DB7302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2410" y="3967996"/>
                  <a:ext cx="6222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CE73D10-BB1F-478A-91CC-5061A061E6B9}"/>
                    </a:ext>
                  </a:extLst>
                </p:cNvPr>
                <p:cNvSpPr txBox="1"/>
                <p:nvPr/>
              </p:nvSpPr>
              <p:spPr>
                <a:xfrm>
                  <a:off x="8949690" y="3059668"/>
                  <a:ext cx="6222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3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CE73D10-BB1F-478A-91CC-5061A061E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690" y="3059668"/>
                  <a:ext cx="62228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A99F57-79D7-408A-A00C-6B39AA6BA188}"/>
                    </a:ext>
                  </a:extLst>
                </p:cNvPr>
                <p:cNvSpPr txBox="1"/>
                <p:nvPr/>
              </p:nvSpPr>
              <p:spPr>
                <a:xfrm>
                  <a:off x="9511036" y="4344398"/>
                  <a:ext cx="6222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30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A99F57-79D7-408A-A00C-6B39AA6BA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036" y="4344398"/>
                  <a:ext cx="6222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F31B88-5D01-40BA-9486-3C498C407434}"/>
                    </a:ext>
                  </a:extLst>
                </p:cNvPr>
                <p:cNvSpPr txBox="1"/>
                <p:nvPr/>
              </p:nvSpPr>
              <p:spPr>
                <a:xfrm>
                  <a:off x="11283275" y="4152662"/>
                  <a:ext cx="6222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13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F31B88-5D01-40BA-9486-3C498C407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3275" y="4152662"/>
                  <a:ext cx="62228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FAFE39-CF21-416B-A2D0-C4C581900F6B}"/>
                    </a:ext>
                  </a:extLst>
                </p:cNvPr>
                <p:cNvSpPr txBox="1"/>
                <p:nvPr/>
              </p:nvSpPr>
              <p:spPr>
                <a:xfrm>
                  <a:off x="10538558" y="3254089"/>
                  <a:ext cx="6222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3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FAFE39-CF21-416B-A2D0-C4C581900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8558" y="3254089"/>
                  <a:ext cx="62228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4764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1076A-8ACA-4CD9-A6DE-1A765ABC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전확률</a:t>
            </a:r>
            <a:r>
              <a:rPr lang="en-US" altLang="ko-KR" dirty="0"/>
              <a:t>(total probability)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9C84C3-772B-43B8-9C00-E0DD61745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1839" cy="442434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오른쪽 그림에서 사건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는 사건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의해 여러 부분으로 나뉘어지므로 다음과 같이 확률을 구할 수 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9C84C3-772B-43B8-9C00-E0DD61745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1839" cy="4424346"/>
              </a:xfrm>
              <a:blipFill>
                <a:blip r:embed="rId2"/>
                <a:stretch>
                  <a:fillRect l="-1534" t="-12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85AC54-6558-4C19-AE38-2264492668DC}"/>
              </a:ext>
            </a:extLst>
          </p:cNvPr>
          <p:cNvGrpSpPr/>
          <p:nvPr/>
        </p:nvGrpSpPr>
        <p:grpSpPr>
          <a:xfrm>
            <a:off x="7541443" y="2988298"/>
            <a:ext cx="4496585" cy="2988297"/>
            <a:chOff x="7088957" y="2403835"/>
            <a:chExt cx="4496585" cy="298829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065973F-36CD-4605-B61F-2DFF124CA79F}"/>
                </a:ext>
              </a:extLst>
            </p:cNvPr>
            <p:cNvGrpSpPr/>
            <p:nvPr/>
          </p:nvGrpSpPr>
          <p:grpSpPr>
            <a:xfrm>
              <a:off x="7088957" y="2403835"/>
              <a:ext cx="4496585" cy="2988297"/>
              <a:chOff x="7088957" y="2403835"/>
              <a:chExt cx="4496585" cy="298829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2E5326B-FD9C-4F68-AA5B-5508A3C98C18}"/>
                  </a:ext>
                </a:extLst>
              </p:cNvPr>
              <p:cNvSpPr/>
              <p:nvPr/>
            </p:nvSpPr>
            <p:spPr>
              <a:xfrm>
                <a:off x="7088957" y="2403835"/>
                <a:ext cx="4496585" cy="298829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01FB3C3F-FD12-42BB-92B5-0B2ED7E8C8D1}"/>
                      </a:ext>
                    </a:extLst>
                  </p:cNvPr>
                  <p:cNvSpPr/>
                  <p:nvPr/>
                </p:nvSpPr>
                <p:spPr>
                  <a:xfrm>
                    <a:off x="7503736" y="3063711"/>
                    <a:ext cx="3850062" cy="1885361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01FB3C3F-FD12-42BB-92B5-0B2ED7E8C8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736" y="3063711"/>
                    <a:ext cx="3850062" cy="188536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FFD7ADD-EA34-4D0D-955A-CB7D6A2758C8}"/>
                      </a:ext>
                    </a:extLst>
                  </p:cNvPr>
                  <p:cNvSpPr txBox="1"/>
                  <p:nvPr/>
                </p:nvSpPr>
                <p:spPr>
                  <a:xfrm>
                    <a:off x="7338915" y="2497607"/>
                    <a:ext cx="329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FFD7ADD-EA34-4D0D-955A-CB7D6A2758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8915" y="2497607"/>
                    <a:ext cx="32964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111" r="-370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64DEA3E-9D7C-4C65-97C6-944924D1BDE7}"/>
                      </a:ext>
                    </a:extLst>
                  </p:cNvPr>
                  <p:cNvSpPr txBox="1"/>
                  <p:nvPr/>
                </p:nvSpPr>
                <p:spPr>
                  <a:xfrm>
                    <a:off x="8455307" y="2482151"/>
                    <a:ext cx="3349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64DEA3E-9D7C-4C65-97C6-944924D1BD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5307" y="2482151"/>
                    <a:ext cx="33496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09" r="-3636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2E33365-0617-426D-A2D9-E41CB688AA56}"/>
                      </a:ext>
                    </a:extLst>
                  </p:cNvPr>
                  <p:cNvSpPr txBox="1"/>
                  <p:nvPr/>
                </p:nvSpPr>
                <p:spPr>
                  <a:xfrm>
                    <a:off x="10710961" y="2456774"/>
                    <a:ext cx="3490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2E33365-0617-426D-A2D9-E41CB688AA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0961" y="2456774"/>
                    <a:ext cx="34907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B570990A-18D8-45E9-A79D-38EC137FA41D}"/>
                      </a:ext>
                    </a:extLst>
                  </p:cNvPr>
                  <p:cNvSpPr txBox="1"/>
                  <p:nvPr/>
                </p:nvSpPr>
                <p:spPr>
                  <a:xfrm>
                    <a:off x="9667528" y="3152001"/>
                    <a:ext cx="2402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B570990A-18D8-45E9-A79D-38EC137FA4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7528" y="3152001"/>
                    <a:ext cx="24025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000" r="-1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D4B8834-D9C7-4C69-967A-3A19B7B7A7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20011" y="3727755"/>
                    <a:ext cx="7478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D4B8834-D9C7-4C69-967A-3A19B7B7A7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0011" y="3727755"/>
                    <a:ext cx="74783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691" r="-4065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6B0B429-8AEB-413B-A267-78A1C20875DE}"/>
                      </a:ext>
                    </a:extLst>
                  </p:cNvPr>
                  <p:cNvSpPr txBox="1"/>
                  <p:nvPr/>
                </p:nvSpPr>
                <p:spPr>
                  <a:xfrm>
                    <a:off x="8462330" y="3727755"/>
                    <a:ext cx="7531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6B0B429-8AEB-413B-A267-78A1C20875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2330" y="3727755"/>
                    <a:ext cx="75315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839" r="-4839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F45D0B7-BD6E-477B-845A-DFD9829B11DA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4374" y="3727755"/>
                    <a:ext cx="7672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F45D0B7-BD6E-477B-845A-DFD9829B1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4374" y="3727755"/>
                    <a:ext cx="767261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600" r="-48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7F1EF20-A730-4ECE-B027-07FA8A254D8B}"/>
                </a:ext>
              </a:extLst>
            </p:cNvPr>
            <p:cNvCxnSpPr/>
            <p:nvPr/>
          </p:nvCxnSpPr>
          <p:spPr>
            <a:xfrm>
              <a:off x="8361575" y="2403835"/>
              <a:ext cx="0" cy="2988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06DCDCF-69F1-42C2-8861-C5BCF1ED0F52}"/>
                </a:ext>
              </a:extLst>
            </p:cNvPr>
            <p:cNvCxnSpPr/>
            <p:nvPr/>
          </p:nvCxnSpPr>
          <p:spPr>
            <a:xfrm>
              <a:off x="9353352" y="2403835"/>
              <a:ext cx="75415" cy="2988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20211D-B3F6-4F5C-A27B-CB95F96751CC}"/>
                </a:ext>
              </a:extLst>
            </p:cNvPr>
            <p:cNvCxnSpPr/>
            <p:nvPr/>
          </p:nvCxnSpPr>
          <p:spPr>
            <a:xfrm>
              <a:off x="10605155" y="2403835"/>
              <a:ext cx="94268" cy="2988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265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F3F0B-6620-43AC-89D6-5292B8D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  <a:r>
              <a:rPr lang="en-US" altLang="ko-KR" dirty="0"/>
              <a:t>(Bayes‘ theorem)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9F34BF-526D-40F9-ACD8-1CE49686B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사건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이 표본공간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의 분할일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사건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에 대하여 다음의 성립한다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이때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확률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사전확률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확률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사후확률이라 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9F34BF-526D-40F9-ACD8-1CE49686B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976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15291D-3EBE-4229-9181-9EE52AC2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예제</a:t>
            </a:r>
            <a:r>
              <a:rPr lang="en-US" altLang="ko-KR" sz="5400"/>
              <a:t> 2-23(</a:t>
            </a:r>
            <a:r>
              <a:rPr lang="ko-KR" altLang="en-US" sz="5400"/>
              <a:t>수정</a:t>
            </a:r>
            <a:r>
              <a:rPr lang="en-US" altLang="ko-KR" sz="5400"/>
              <a:t>)</a:t>
            </a:r>
            <a:endParaRPr lang="ko-KR" altLang="en-US" sz="5400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1238D-ADD1-4925-BF7E-49A614DD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ko-KR" altLang="en-US" sz="2200"/>
              <a:t>두 상자 </a:t>
            </a:r>
            <a:r>
              <a:rPr lang="en-US" altLang="ko-KR" sz="2200"/>
              <a:t>A, B</a:t>
            </a:r>
            <a:r>
              <a:rPr lang="ko-KR" altLang="en-US" sz="2200"/>
              <a:t>를 임의로 택하여 </a:t>
            </a:r>
            <a:r>
              <a:rPr lang="en-US" altLang="ko-KR" sz="2200"/>
              <a:t>1</a:t>
            </a:r>
            <a:r>
              <a:rPr lang="ko-KR" altLang="en-US" sz="2200"/>
              <a:t>개의 공을 꺼낼 때</a:t>
            </a:r>
            <a:endParaRPr lang="en-US" altLang="ko-KR" sz="2200"/>
          </a:p>
          <a:p>
            <a:pPr marL="514350" indent="-514350">
              <a:buFont typeface="+mj-lt"/>
              <a:buAutoNum type="arabicPeriod"/>
            </a:pPr>
            <a:r>
              <a:rPr lang="ko-KR" altLang="en-US" sz="2200"/>
              <a:t>꺼낸 공이 흰 공일 확률</a:t>
            </a:r>
            <a:endParaRPr lang="en-US" altLang="ko-KR" sz="2200"/>
          </a:p>
          <a:p>
            <a:pPr marL="514350" indent="-514350">
              <a:buFont typeface="+mj-lt"/>
              <a:buAutoNum type="arabicPeriod"/>
            </a:pPr>
            <a:r>
              <a:rPr lang="ko-KR" altLang="en-US" sz="2200"/>
              <a:t>꺼낸 공이 흰 공일 때</a:t>
            </a:r>
            <a:r>
              <a:rPr lang="en-US" altLang="ko-KR" sz="2200"/>
              <a:t>, </a:t>
            </a:r>
            <a:r>
              <a:rPr lang="ko-KR" altLang="en-US" sz="2200"/>
              <a:t>그 공이 상자 </a:t>
            </a:r>
            <a:r>
              <a:rPr lang="en-US" altLang="ko-KR" sz="2200"/>
              <a:t>A</a:t>
            </a:r>
            <a:r>
              <a:rPr lang="ko-KR" altLang="en-US" sz="2200"/>
              <a:t>에서 나왔을 확률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3D473B-0D99-40BA-AE53-15677B478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t="1" r="1059" b="-2"/>
          <a:stretch/>
        </p:blipFill>
        <p:spPr>
          <a:xfrm>
            <a:off x="8023860" y="2093976"/>
            <a:ext cx="3592862" cy="31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38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9DBE5B-B779-439C-A799-E190E349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예제 </a:t>
            </a:r>
            <a:r>
              <a:rPr lang="en-US" altLang="ko-KR" sz="3600"/>
              <a:t>2-23 </a:t>
            </a:r>
            <a:r>
              <a:rPr lang="ko-KR" altLang="en-US" sz="3600"/>
              <a:t>풀이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D0C7C1-7C19-4A4E-BD4E-9AF3A0E34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E: </a:t>
                </a:r>
                <a:r>
                  <a:rPr lang="ko-KR" altLang="en-US" sz="2000" dirty="0"/>
                  <a:t>흰 공이 나오는 사건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D0C7C1-7C19-4A4E-BD4E-9AF3A0E34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2"/>
                <a:stretch>
                  <a:fillRect l="-559" t="-1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2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31DA2E-1DE8-44B4-8D9A-100E65B9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예제</a:t>
            </a:r>
            <a:r>
              <a:rPr lang="en-US" altLang="ko-KR" sz="5400"/>
              <a:t> 2-24</a:t>
            </a:r>
            <a:endParaRPr lang="ko-KR" alt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32779D-9A8F-4F11-8107-EA5B4437D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211205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200" dirty="0"/>
                  <a:t>3</a:t>
                </a:r>
                <a:r>
                  <a:rPr lang="ko-KR" altLang="en-US" sz="2200" dirty="0"/>
                  <a:t>개의 공장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22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200" dirty="0"/>
                  <a:t>서 동일 제품을 각각 </a:t>
                </a:r>
                <a:r>
                  <a:rPr lang="en-US" altLang="ko-KR" sz="2200" dirty="0"/>
                  <a:t>50%, 30%, 20% </a:t>
                </a:r>
                <a:r>
                  <a:rPr lang="ko-KR" altLang="en-US" sz="2200" dirty="0"/>
                  <a:t>생산</a:t>
                </a:r>
                <a:endParaRPr lang="en-US" altLang="ko-KR" sz="2200" dirty="0"/>
              </a:p>
              <a:p>
                <a:r>
                  <a:rPr lang="ko-KR" altLang="en-US" sz="2200" dirty="0"/>
                  <a:t>각 공장에서 생산된 제품이 불량품일 확률은 각각 </a:t>
                </a:r>
                <a:r>
                  <a:rPr lang="en-US" altLang="ko-KR" sz="2200" dirty="0"/>
                  <a:t>6%, 3%, 2%</a:t>
                </a:r>
              </a:p>
              <a:p>
                <a:endParaRPr lang="en-US" altLang="ko-KR" sz="2200" dirty="0"/>
              </a:p>
              <a:p>
                <a:r>
                  <a:rPr lang="ko-KR" altLang="en-US" sz="2200" dirty="0"/>
                  <a:t>어떤 소비자가 구매한 한 제품이 불량품일 때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이 불량품이 공장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2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200" dirty="0"/>
                  <a:t>서 생산된 제품일 확률은</a:t>
                </a:r>
                <a:r>
                  <a:rPr lang="en-US" altLang="ko-KR" sz="2200" dirty="0"/>
                  <a:t>?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32779D-9A8F-4F11-8107-EA5B4437D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2112054"/>
              </a:xfrm>
              <a:blipFill>
                <a:blip r:embed="rId2"/>
                <a:stretch>
                  <a:fillRect l="-696" t="-3468" b="-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D10A1DB2-8ABC-4A8B-8C55-60DAFD98F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93627"/>
                <a:ext cx="10515600" cy="19833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주어진 조건으로부터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=0.5,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사건 </a:t>
                </a:r>
                <a:r>
                  <a:rPr lang="en-US" altLang="ko-KR" dirty="0"/>
                  <a:t>E</a:t>
                </a:r>
                <a:r>
                  <a:rPr lang="ko-KR" altLang="en-US" dirty="0"/>
                  <a:t>를 불량품일 사건이라 하면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=0.06,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=0.03,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D10A1DB2-8ABC-4A8B-8C55-60DAFD98F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93627"/>
                <a:ext cx="10515600" cy="1983335"/>
              </a:xfrm>
              <a:prstGeom prst="rect">
                <a:avLst/>
              </a:prstGeom>
              <a:blipFill>
                <a:blip r:embed="rId3"/>
                <a:stretch>
                  <a:fillRect l="-869" t="-6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0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B258A-7666-4FCC-B615-F8C377AA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2-24 </a:t>
            </a:r>
            <a:r>
              <a:rPr lang="ko-KR" altLang="en-US" dirty="0"/>
              <a:t>풀이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A3B4E3-1B0F-4A19-AC77-EE100A68F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구하는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확률은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n-US" altLang="ko-KR" b="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n-US" altLang="ko-KR" b="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×0.06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0.5×0.06+0.3×0.03+0.2×0.02</m:t>
                        </m:r>
                      </m:den>
                    </m:f>
                  </m:oMath>
                </a14:m>
                <a:br>
                  <a:rPr lang="en-US" altLang="ko-KR" b="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den>
                    </m:f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endParaRPr lang="en-US" altLang="ko-KR" dirty="0"/>
              </a:p>
              <a:p>
                <a:pPr marL="0" indent="0">
                  <a:buNone/>
                </a:pPr>
                <a:br>
                  <a:rPr lang="en-US" altLang="ko-KR" dirty="0"/>
                </a:b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A3B4E3-1B0F-4A19-AC77-EE100A68F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175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AC64A-75EA-4F51-8C7E-29B9F3A4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2.25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24AD8-5F66-4C22-8B75-B3A444B2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의학보고서에 따르면 전체 국민의 </a:t>
            </a:r>
            <a:r>
              <a:rPr lang="en-US" altLang="ko-KR" dirty="0"/>
              <a:t>7%</a:t>
            </a:r>
            <a:r>
              <a:rPr lang="ko-KR" altLang="en-US" dirty="0"/>
              <a:t>가 폐질환을 앓고 있으며</a:t>
            </a:r>
            <a:r>
              <a:rPr lang="en-US" altLang="ko-KR" dirty="0"/>
              <a:t>, </a:t>
            </a:r>
            <a:r>
              <a:rPr lang="ko-KR" altLang="en-US" dirty="0"/>
              <a:t>그 중 </a:t>
            </a:r>
            <a:r>
              <a:rPr lang="en-US" altLang="ko-KR" dirty="0"/>
              <a:t>85%</a:t>
            </a:r>
            <a:r>
              <a:rPr lang="ko-KR" altLang="en-US" dirty="0"/>
              <a:t>가 흡연자라고 한다</a:t>
            </a:r>
            <a:r>
              <a:rPr lang="en-US" altLang="ko-KR" dirty="0"/>
              <a:t>. </a:t>
            </a:r>
            <a:r>
              <a:rPr lang="ko-KR" altLang="en-US" dirty="0"/>
              <a:t>그리고 폐질환을 앓지 않은 사람 중 </a:t>
            </a:r>
            <a:r>
              <a:rPr lang="en-US" altLang="ko-KR" dirty="0"/>
              <a:t>25%</a:t>
            </a:r>
            <a:r>
              <a:rPr lang="ko-KR" altLang="en-US" dirty="0"/>
              <a:t>가 흡연자라고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임의로 선정한 사람이 흡연자일 확률은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임의로 선정한 사람이 흡연자일 때</a:t>
            </a:r>
            <a:r>
              <a:rPr lang="en-US" altLang="ko-KR" dirty="0"/>
              <a:t>, </a:t>
            </a:r>
            <a:r>
              <a:rPr lang="ko-KR" altLang="en-US" dirty="0"/>
              <a:t>이 사람이 폐질환을 앓고 있을 확률은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19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6E747-D600-4E03-877D-E26663DF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F83D5-EF57-4C78-ABC8-7EA8121D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표본공간과 사건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1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95FD2-7013-4A0F-B2CC-90F5AADF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E7003-FBB3-4D3D-9152-F864AC84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89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7FE1E-C4C4-4F66-954C-90B94963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몬티홀</a:t>
            </a:r>
            <a:r>
              <a:rPr lang="ko-KR" altLang="en-US" dirty="0"/>
              <a:t> 문제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위키백과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A0175-ADAF-4BA3-B0A6-57D2575D8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세 개의 문 중에 하나를 선택하여 문 뒤에 있는 선물을 가질 수 있는 게임쇼에 참가했다</a:t>
            </a:r>
            <a:r>
              <a:rPr lang="en-US" altLang="ko-KR" sz="1900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한 문 뒤에는 </a:t>
            </a:r>
            <a:r>
              <a:rPr lang="ko-KR" altLang="en-US" sz="1900" b="0" i="0" u="none" strike="noStrike" dirty="0">
                <a:effectLst/>
                <a:latin typeface="Arial" panose="020B0604020202020204" pitchFamily="34" charset="0"/>
              </a:rPr>
              <a:t>자동차</a:t>
            </a: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가 있고</a:t>
            </a:r>
            <a:r>
              <a:rPr lang="en-US" altLang="ko-KR" sz="19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나머지 두 문 뒤에는 </a:t>
            </a:r>
            <a:r>
              <a:rPr lang="ko-KR" altLang="en-US" sz="1900" b="0" i="0" u="none" strike="noStrike" dirty="0">
                <a:effectLst/>
                <a:latin typeface="Arial" panose="020B0604020202020204" pitchFamily="34" charset="0"/>
              </a:rPr>
              <a:t>염소</a:t>
            </a: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가 있다</a:t>
            </a:r>
            <a:r>
              <a:rPr lang="en-US" altLang="ko-KR" sz="1900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이때 어떤 사람이 예를 들어 </a:t>
            </a:r>
            <a:r>
              <a:rPr lang="en-US" altLang="ko-KR" sz="1900" b="0" i="0" dirty="0">
                <a:effectLst/>
                <a:latin typeface="Arial" panose="020B0604020202020204" pitchFamily="34" charset="0"/>
              </a:rPr>
              <a:t>1</a:t>
            </a: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번 문을 선택했을 때</a:t>
            </a:r>
            <a:r>
              <a:rPr lang="en-US" altLang="ko-KR" sz="19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900" b="0" i="0" dirty="0" err="1">
                <a:effectLst/>
                <a:latin typeface="Arial" panose="020B0604020202020204" pitchFamily="34" charset="0"/>
              </a:rPr>
              <a:t>게임쇼</a:t>
            </a: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 진행자는 </a:t>
            </a:r>
            <a:r>
              <a:rPr lang="en-US" altLang="ko-KR" sz="1900" b="0" i="0" dirty="0">
                <a:effectLst/>
                <a:latin typeface="Arial" panose="020B0604020202020204" pitchFamily="34" charset="0"/>
              </a:rPr>
              <a:t>3</a:t>
            </a: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번 문을 열어 </a:t>
            </a:r>
            <a:r>
              <a:rPr lang="ko-KR" altLang="en-US" sz="1900" b="0" i="0" dirty="0" err="1">
                <a:effectLst/>
                <a:latin typeface="Arial" panose="020B0604020202020204" pitchFamily="34" charset="0"/>
              </a:rPr>
              <a:t>문뒤에</a:t>
            </a: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 염소가 있음을 보여주면서 </a:t>
            </a:r>
            <a:r>
              <a:rPr lang="en-US" altLang="ko-KR" sz="1900" b="0" i="0" dirty="0">
                <a:effectLst/>
                <a:latin typeface="Arial" panose="020B0604020202020204" pitchFamily="34" charset="0"/>
              </a:rPr>
              <a:t>1</a:t>
            </a: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번 대신 </a:t>
            </a:r>
            <a:r>
              <a:rPr lang="en-US" altLang="ko-KR" sz="1900" b="0" i="0" dirty="0">
                <a:effectLst/>
                <a:latin typeface="Arial" panose="020B0604020202020204" pitchFamily="34" charset="0"/>
              </a:rPr>
              <a:t>2</a:t>
            </a: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번을 선택하겠냐고 물었다</a:t>
            </a:r>
            <a:r>
              <a:rPr lang="en-US" altLang="ko-KR" sz="1900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참가자가 자동차를 </a:t>
            </a:r>
            <a:r>
              <a:rPr lang="ko-KR" altLang="en-US" sz="1900" b="0" i="0" dirty="0" err="1">
                <a:effectLst/>
                <a:latin typeface="Arial" panose="020B0604020202020204" pitchFamily="34" charset="0"/>
              </a:rPr>
              <a:t>가지려할</a:t>
            </a:r>
            <a:r>
              <a:rPr lang="ko-KR" altLang="en-US" sz="1900" b="0" i="0" dirty="0">
                <a:effectLst/>
                <a:latin typeface="Arial" panose="020B0604020202020204" pitchFamily="34" charset="0"/>
              </a:rPr>
              <a:t> 때 원래 선택했던 번호를 바꾸는 것이 유리할까</a:t>
            </a:r>
            <a:r>
              <a:rPr lang="en-US" altLang="ko-KR" sz="1900" b="0" i="0" dirty="0">
                <a:effectLst/>
                <a:latin typeface="Arial" panose="020B0604020202020204" pitchFamily="34" charset="0"/>
              </a:rPr>
              <a:t>?</a:t>
            </a:r>
            <a:endParaRPr lang="ko-KR" altLang="en-US" sz="19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4DA944-22F1-4AA4-8F05-FAB9B9624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757013"/>
            <a:ext cx="6019331" cy="334072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36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021D2-239D-4881-8D10-D0B8FA21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영화에서의 </a:t>
            </a:r>
            <a:r>
              <a:rPr lang="ko-KR" altLang="en-US" dirty="0" err="1"/>
              <a:t>몬티홀</a:t>
            </a:r>
            <a:r>
              <a:rPr lang="ko-KR" altLang="en-US" dirty="0"/>
              <a:t>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5C5F90-79D4-4806-AE83-B88C6321B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711" y="1590098"/>
            <a:ext cx="8324361" cy="5109560"/>
          </a:xfrm>
        </p:spPr>
      </p:pic>
    </p:spTree>
    <p:extLst>
      <p:ext uri="{BB962C8B-B14F-4D97-AF65-F5344CB8AC3E}">
        <p14:creationId xmlns:p14="http://schemas.microsoft.com/office/powerpoint/2010/main" val="1196498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latinLnBrk="0"/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graphicFrame>
        <p:nvGraphicFramePr>
          <p:cNvPr id="5" name="세로 텍스트 개체 틀 2">
            <a:extLst>
              <a:ext uri="{FF2B5EF4-FFF2-40B4-BE49-F238E27FC236}">
                <a16:creationId xmlns:a16="http://schemas.microsoft.com/office/drawing/2014/main" id="{508F5110-96A4-440F-86F5-EA3F25859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61593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431185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5990B5-C432-448E-8B44-C1203808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ko-KR" altLang="en-US" sz="5200"/>
              <a:t>용어 정의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111DBD8-FB55-2BD1-94CD-50232ADAB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31249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2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BA360F-35BA-4738-A633-96299154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예제 </a:t>
            </a:r>
            <a:r>
              <a:rPr lang="en-US" altLang="ko-KR" sz="4000"/>
              <a:t>2-1 (</a:t>
            </a:r>
            <a:r>
              <a:rPr lang="ko-KR" altLang="en-US" sz="4000"/>
              <a:t>교체</a:t>
            </a:r>
            <a:r>
              <a:rPr lang="en-US" altLang="ko-KR" sz="4000"/>
              <a:t>)</a:t>
            </a:r>
            <a:endParaRPr lang="ko-KR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927097-1BE6-4932-A402-99EE6F66F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200" dirty="0"/>
                  <a:t>한 개의 주사위를 던질 때 윗면에 적힌 수를 관찰</a:t>
                </a:r>
                <a:endParaRPr lang="en-US" altLang="ko-KR" sz="2200" dirty="0"/>
              </a:p>
              <a:p>
                <a:endParaRPr lang="en-US" altLang="ko-KR" sz="2200" dirty="0"/>
              </a:p>
              <a:p>
                <a:r>
                  <a:rPr lang="ko-KR" altLang="en-US" sz="2200" dirty="0"/>
                  <a:t>표본공간</a:t>
                </a:r>
                <a:br>
                  <a:rPr lang="en-US" altLang="ko-KR" sz="2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altLang="ko-KR" sz="2200" b="0" dirty="0"/>
              </a:p>
              <a:p>
                <a:pPr indent="-228600" defTabSz="914400" latinLnBrk="0"/>
                <a:endParaRPr lang="en-US" altLang="ko-KR" sz="2200" dirty="0"/>
              </a:p>
              <a:p>
                <a:pPr indent="-228600" defTabSz="914400" latinLnBrk="0"/>
                <a:r>
                  <a:rPr lang="ko-KR" altLang="en-US" sz="2200" dirty="0"/>
                  <a:t>사건</a:t>
                </a:r>
                <a:r>
                  <a:rPr lang="en-US" altLang="ko-KR" sz="2200" dirty="0"/>
                  <a:t> </a:t>
                </a:r>
              </a:p>
              <a:p>
                <a:pPr lvl="1" indent="-228600" defTabSz="914400" latinLnBrk="0"/>
                <a:r>
                  <a:rPr lang="ko-KR" altLang="en-US" sz="2200" dirty="0"/>
                  <a:t>짝수의 눈이 나오는 사건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</m:oMath>
                </a14:m>
                <a:endParaRPr lang="en-US" altLang="ko-KR" sz="2200" b="0" dirty="0"/>
              </a:p>
              <a:p>
                <a:pPr lvl="1" indent="-228600" defTabSz="914400" latinLnBrk="0"/>
                <a:r>
                  <a:rPr lang="ko-KR" altLang="en-US" sz="2200" dirty="0"/>
                  <a:t>홀수의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눈이 나오는 사건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1, 3, 5</m:t>
                        </m:r>
                      </m:e>
                    </m:d>
                  </m:oMath>
                </a14:m>
                <a:endParaRPr lang="en-US" altLang="ko-KR" sz="2200" b="0" dirty="0"/>
              </a:p>
              <a:p>
                <a:pPr lvl="1" indent="-228600" defTabSz="914400" latinLnBrk="0"/>
                <a:r>
                  <a:rPr lang="en-US" altLang="ko-KR" sz="2200" dirty="0"/>
                  <a:t>5 </a:t>
                </a:r>
                <a:r>
                  <a:rPr lang="ko-KR" altLang="en-US" sz="2200" dirty="0"/>
                  <a:t>이상의 눈이 나오는 사건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={5, 6}</m:t>
                    </m:r>
                  </m:oMath>
                </a14:m>
                <a:endParaRPr lang="en-US" altLang="ko-KR" sz="2200" dirty="0"/>
              </a:p>
              <a:p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927097-1BE6-4932-A402-99EE6F66F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659" t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03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279BBF-4C63-4DE8-B506-17416C20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예제 </a:t>
            </a:r>
            <a:r>
              <a:rPr lang="en-US" altLang="ko-KR" sz="4000"/>
              <a:t>2-2</a:t>
            </a:r>
            <a:endParaRPr lang="ko-KR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A22B2B-EC1B-418D-BA2C-F63E8823CE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200"/>
                  <a:t>동전 </a:t>
                </a:r>
                <a:r>
                  <a:rPr lang="en-US" altLang="ko-KR" sz="2200"/>
                  <a:t>1</a:t>
                </a:r>
                <a:r>
                  <a:rPr lang="ko-KR" altLang="en-US" sz="2200"/>
                  <a:t>개를 두 번 던지는 시행</a:t>
                </a:r>
                <a:endParaRPr lang="en-US" altLang="ko-KR" sz="2200"/>
              </a:p>
              <a:p>
                <a:endParaRPr lang="en-US" altLang="ko-KR" sz="2200"/>
              </a:p>
              <a:p>
                <a:r>
                  <a:rPr lang="ko-KR" altLang="en-US" sz="2200"/>
                  <a:t>표본공간</a:t>
                </a:r>
                <a:br>
                  <a:rPr lang="en-US" altLang="ko-KR" sz="2200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HH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HT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TT</m:t>
                        </m:r>
                      </m:e>
                    </m:d>
                  </m:oMath>
                </a14:m>
                <a:endParaRPr lang="en-US" altLang="ko-KR" sz="2200" b="0"/>
              </a:p>
              <a:p>
                <a:pPr indent="-228600" defTabSz="914400" latinLnBrk="0"/>
                <a:endParaRPr lang="en-US" altLang="ko-KR" sz="2200"/>
              </a:p>
              <a:p>
                <a:pPr indent="-228600" defTabSz="914400" latinLnBrk="0"/>
                <a:r>
                  <a:rPr lang="ko-KR" altLang="en-US" sz="2200"/>
                  <a:t>사건</a:t>
                </a:r>
                <a:r>
                  <a:rPr lang="en-US" altLang="ko-KR" sz="2200"/>
                  <a:t> </a:t>
                </a:r>
              </a:p>
              <a:p>
                <a:pPr lvl="1" indent="-228600" defTabSz="914400" latinLnBrk="0"/>
                <a:r>
                  <a:rPr lang="ko-KR" altLang="en-US" sz="2200"/>
                  <a:t>두 번 모두 앞면이 나오는 사건</a:t>
                </a:r>
                <a:r>
                  <a:rPr lang="en-US" altLang="ko-KR" sz="2200"/>
                  <a:t>: </a:t>
                </a:r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HH</m:t>
                        </m:r>
                      </m:e>
                    </m:d>
                  </m:oMath>
                </a14:m>
                <a:endParaRPr lang="en-US" altLang="ko-KR" sz="2200" b="0"/>
              </a:p>
              <a:p>
                <a:pPr lvl="1" indent="-228600" defTabSz="914400" latinLnBrk="0"/>
                <a:r>
                  <a:rPr lang="ko-KR" altLang="en-US" sz="2200"/>
                  <a:t>서로 다른 면이 나오는 사건</a:t>
                </a:r>
                <a:r>
                  <a:rPr lang="en-US" altLang="ko-KR" sz="2200"/>
                  <a:t>: </a:t>
                </a:r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HT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TH</m:t>
                        </m:r>
                      </m:e>
                    </m:d>
                  </m:oMath>
                </a14:m>
                <a:endParaRPr lang="en-US" altLang="ko-KR" sz="2200" b="0"/>
              </a:p>
              <a:p>
                <a:pPr marL="0" indent="0">
                  <a:buNone/>
                </a:pPr>
                <a:endParaRPr lang="ko-KR" altLang="en-US" sz="22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A22B2B-EC1B-418D-BA2C-F63E8823C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659" t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26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05643B-67A2-4C1A-9A0A-A1073447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예제 </a:t>
            </a:r>
            <a:r>
              <a:rPr lang="en-US" altLang="ko-KR" sz="4000"/>
              <a:t>2-3 (1)</a:t>
            </a:r>
            <a:endParaRPr lang="ko-KR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8ECFC9-5CFC-449D-A716-30AE81E19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200" dirty="0"/>
                  <a:t>동전 </a:t>
                </a:r>
                <a:r>
                  <a:rPr lang="en-US" altLang="ko-KR" sz="2200" dirty="0"/>
                  <a:t>1</a:t>
                </a:r>
                <a:r>
                  <a:rPr lang="ko-KR" altLang="en-US" sz="2200" dirty="0"/>
                  <a:t>개를 앞면이 나올 때까지 던진 횟수</a:t>
                </a:r>
                <a:endParaRPr lang="en-US" altLang="ko-KR" sz="2200" dirty="0"/>
              </a:p>
              <a:p>
                <a:endParaRPr lang="en-US" altLang="ko-KR" sz="2200" dirty="0"/>
              </a:p>
              <a:p>
                <a:r>
                  <a:rPr lang="ko-KR" altLang="en-US" sz="2200" dirty="0"/>
                  <a:t>표본공간</a:t>
                </a:r>
                <a:endParaRPr lang="en-US" altLang="ko-KR" sz="2200" dirty="0"/>
              </a:p>
              <a:p>
                <a:pPr lvl="1" latinLnBrk="0"/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1, 2, 3, 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endParaRPr lang="en-US" altLang="ko-KR" sz="2200" b="0" dirty="0"/>
              </a:p>
              <a:p>
                <a:pPr indent="-228600" defTabSz="914400" latinLnBrk="0"/>
                <a:endParaRPr lang="en-US" altLang="ko-KR" sz="2200" dirty="0"/>
              </a:p>
              <a:p>
                <a:r>
                  <a:rPr lang="ko-KR" altLang="en-US" sz="2200" dirty="0"/>
                  <a:t>표본공간의 원소의 개수는 </a:t>
                </a:r>
                <a:r>
                  <a:rPr lang="ko-KR" altLang="en-US" sz="2200" dirty="0" err="1"/>
                  <a:t>무한개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but countable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8ECFC9-5CFC-449D-A716-30AE81E19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659" t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1938</Words>
  <Application>Microsoft Office PowerPoint</Application>
  <PresentationFormat>와이드스크린</PresentationFormat>
  <Paragraphs>309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맑은 고딕</vt:lpstr>
      <vt:lpstr>Arial</vt:lpstr>
      <vt:lpstr>Calibri</vt:lpstr>
      <vt:lpstr>Cambria Math</vt:lpstr>
      <vt:lpstr>Georgia</vt:lpstr>
      <vt:lpstr>Office 테마</vt:lpstr>
      <vt:lpstr>1_Office 테마</vt:lpstr>
      <vt:lpstr>2_Office 테마</vt:lpstr>
      <vt:lpstr>Chapter 2 확률</vt:lpstr>
      <vt:lpstr>2.0 추론통계학</vt:lpstr>
      <vt:lpstr>추론통계학은</vt:lpstr>
      <vt:lpstr>추론통계학의 과정</vt:lpstr>
      <vt:lpstr>2.1 표본공간과 사건</vt:lpstr>
      <vt:lpstr>용어 정의</vt:lpstr>
      <vt:lpstr>예제 2-1 (교체)</vt:lpstr>
      <vt:lpstr>예제 2-2</vt:lpstr>
      <vt:lpstr>예제 2-3 (1)</vt:lpstr>
      <vt:lpstr>예제 2-3 (2)</vt:lpstr>
      <vt:lpstr>사건의 연산</vt:lpstr>
      <vt:lpstr>예제 2-5 </vt:lpstr>
      <vt:lpstr>2.2 확률</vt:lpstr>
      <vt:lpstr>확률의 정의(고전적정의) - 라플라스</vt:lpstr>
      <vt:lpstr>예제 2-7(교체)</vt:lpstr>
      <vt:lpstr>예제 2-8(교체) </vt:lpstr>
      <vt:lpstr>체계적인 counting 방법 - 순열과 조합 필요</vt:lpstr>
      <vt:lpstr>순열과 조합</vt:lpstr>
      <vt:lpstr>순열과 조합</vt:lpstr>
      <vt:lpstr>예제 2-9(교체)</vt:lpstr>
      <vt:lpstr>예제 2-10(교체)</vt:lpstr>
      <vt:lpstr>확률의 정의(공리적 정의) - 콜모고로프</vt:lpstr>
      <vt:lpstr>예제 2-11 (교체)</vt:lpstr>
      <vt:lpstr>확률의 성질</vt:lpstr>
      <vt:lpstr>2.3 조건부확률</vt:lpstr>
      <vt:lpstr>조건부확률</vt:lpstr>
      <vt:lpstr>예제 2-12 (교체)</vt:lpstr>
      <vt:lpstr>짝수의 눈이 나왔다는 조건으로 짝수만 고려  - 표본공간 축소</vt:lpstr>
      <vt:lpstr>예제 2-14</vt:lpstr>
      <vt:lpstr>예제 2-19</vt:lpstr>
      <vt:lpstr>n명의 학생 중 생일이 같은 학생이 있을 확률은?</vt:lpstr>
      <vt:lpstr>생일이 같은 사람이 있을 확률 그래프</vt:lpstr>
      <vt:lpstr>2.4 독립사건</vt:lpstr>
      <vt:lpstr>독립사건과 종속사건</vt:lpstr>
      <vt:lpstr>제비뽑기</vt:lpstr>
      <vt:lpstr>풀이(비복원)</vt:lpstr>
      <vt:lpstr>독립시행</vt:lpstr>
      <vt:lpstr>예제 2-20(교체) 비복원추출</vt:lpstr>
      <vt:lpstr>예제 2-20(교체) 복원추출</vt:lpstr>
      <vt:lpstr>예제 2-20(교체) 비복원추출</vt:lpstr>
      <vt:lpstr>2.5 베이즈 정리</vt:lpstr>
      <vt:lpstr>표본공간 S의 분할</vt:lpstr>
      <vt:lpstr>전확률(total probability)</vt:lpstr>
      <vt:lpstr>베이즈 정리(Bayes‘ theorem)</vt:lpstr>
      <vt:lpstr>예제 2-23(수정)</vt:lpstr>
      <vt:lpstr>예제 2-23 풀이</vt:lpstr>
      <vt:lpstr>예제 2-24</vt:lpstr>
      <vt:lpstr>예제 2-24 풀이</vt:lpstr>
      <vt:lpstr>연습문제 2.25</vt:lpstr>
      <vt:lpstr>풀이 </vt:lpstr>
      <vt:lpstr>몬티홀 문제(위키백과)</vt:lpstr>
      <vt:lpstr>영화에서의 몬티홀 문제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자료의 정리와 요약</dc:title>
  <dc:creator>선우하식</dc:creator>
  <cp:lastModifiedBy>선우하식</cp:lastModifiedBy>
  <cp:revision>40</cp:revision>
  <dcterms:created xsi:type="dcterms:W3CDTF">2022-03-14T02:20:39Z</dcterms:created>
  <dcterms:modified xsi:type="dcterms:W3CDTF">2022-03-30T15:14:38Z</dcterms:modified>
</cp:coreProperties>
</file>