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4" r:id="rId4"/>
    <p:sldId id="258" r:id="rId5"/>
    <p:sldId id="262" r:id="rId6"/>
    <p:sldId id="263" r:id="rId7"/>
    <p:sldId id="259" r:id="rId8"/>
    <p:sldId id="260" r:id="rId9"/>
    <p:sldId id="265" r:id="rId10"/>
    <p:sldId id="285" r:id="rId11"/>
    <p:sldId id="288" r:id="rId12"/>
    <p:sldId id="289" r:id="rId13"/>
    <p:sldId id="290" r:id="rId14"/>
    <p:sldId id="291" r:id="rId15"/>
    <p:sldId id="292" r:id="rId16"/>
    <p:sldId id="268" r:id="rId17"/>
    <p:sldId id="269" r:id="rId18"/>
    <p:sldId id="271" r:id="rId19"/>
    <p:sldId id="281" r:id="rId20"/>
    <p:sldId id="272" r:id="rId21"/>
    <p:sldId id="276" r:id="rId22"/>
    <p:sldId id="273" r:id="rId23"/>
    <p:sldId id="277" r:id="rId24"/>
    <p:sldId id="275" r:id="rId25"/>
    <p:sldId id="278" r:id="rId26"/>
    <p:sldId id="284" r:id="rId27"/>
    <p:sldId id="282" r:id="rId28"/>
    <p:sldId id="298" r:id="rId29"/>
    <p:sldId id="299" r:id="rId30"/>
    <p:sldId id="300" r:id="rId31"/>
    <p:sldId id="297" r:id="rId32"/>
    <p:sldId id="293" r:id="rId33"/>
    <p:sldId id="302" r:id="rId34"/>
    <p:sldId id="294" r:id="rId35"/>
    <p:sldId id="296" r:id="rId36"/>
    <p:sldId id="30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성경" initials="김" lastIdx="1" clrIdx="0">
    <p:extLst>
      <p:ext uri="{19B8F6BF-5375-455C-9EA6-DF929625EA0E}">
        <p15:presenceInfo xmlns:p15="http://schemas.microsoft.com/office/powerpoint/2012/main" userId="S::j2k2004@kku.ac.kr::3e464744-7c58-4c3c-a0ab-10951461fa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C0AB-4AC8-401B-8006-BFD39F64F52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61C49-9272-4E81-BCE2-6DC0DCEE7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82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61C49-9272-4E81-BCE2-6DC0DCEE7D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7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61C49-9272-4E81-BCE2-6DC0DCEE7D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98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61C49-9272-4E81-BCE2-6DC0DCEE7D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3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61C49-9272-4E81-BCE2-6DC0DCEE7D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09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61C49-9272-4E81-BCE2-6DC0DCEE7D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4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61C49-9272-4E81-BCE2-6DC0DCEE7D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47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61C49-9272-4E81-BCE2-6DC0DCEE7D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26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61C49-9272-4E81-BCE2-6DC0DCEE7D7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94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61C49-9272-4E81-BCE2-6DC0DCEE7D7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3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185C2-7886-40B8-9046-D8F868C10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2FEE97-73CD-4253-990C-0CF9519B0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25D53-7D16-459F-A1C9-B19FA5A7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3A1-987F-4620-8881-6ED0C7F6F6A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DB592-FB8C-4551-9033-975F98DC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DD43B-CA69-429D-990C-77E5F85A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64CD-BEC3-4AD8-A069-0E35CB3BE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EBDA0-884C-419B-A439-2D41E3A0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DB280F-E413-4C54-A22E-152AE3BF2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08D0D-E0E5-4C03-A9C3-8AE31CA7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3A1-987F-4620-8881-6ED0C7F6F6A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0508B-3899-4018-B0F1-7A178065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33BB4-DDC5-4FAF-B7AC-3621511A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64CD-BEC3-4AD8-A069-0E35CB3BE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1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4CBCBD-4A9A-42A5-AED7-4986E1184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59E7D6-0C62-40F4-91C4-48CAA28D8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4B2FA-D914-46F5-9A3C-B247FA2B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3A1-987F-4620-8881-6ED0C7F6F6A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BC49F-98EE-4372-8E2D-F71EE114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1B285-2569-426F-99E7-4956E6A3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64CD-BEC3-4AD8-A069-0E35CB3BE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0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83904-E2C9-43B8-9852-F6F1400D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FD9C0-45C9-46A3-A494-C96242ED2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924E9-CA47-4751-8CAD-AC2DDC16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3A1-987F-4620-8881-6ED0C7F6F6A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ABDBB-477F-4D74-AADB-E7F7B0A4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C038A-4C6E-4E51-BE33-346165F8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64CD-BEC3-4AD8-A069-0E35CB3BE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2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2F4DB-E2D8-4180-B93C-86266135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E4696-FEFC-4038-BB42-1884AE9EB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DC595-C7ED-4659-B24E-3832A9CB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3A1-987F-4620-8881-6ED0C7F6F6A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1C35B-9F32-4EBD-B045-74A88C80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CBAC5-736F-496F-81F4-1CBF1408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64CD-BEC3-4AD8-A069-0E35CB3BE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0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2C5D0-49E5-4FD0-B06E-989005EB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C24B1-1FA9-45C1-8991-A70A1096C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1DEBE2-945B-47D2-B4FC-8CAD3CCC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D9DC9-F68D-43DB-A167-7846FEF8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3A1-987F-4620-8881-6ED0C7F6F6A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6A1F0-6EA9-4EEC-9A55-D022BE9D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7914A6-0234-48AA-8C8B-D6049CEA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64CD-BEC3-4AD8-A069-0E35CB3BE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5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07CFB-2F16-4324-8E00-EADE6B9D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0038B3-FF8F-4AA1-980A-958727565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C5DA4-601A-498E-88CA-A900684C1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0399CE-5AEE-4AD3-AE10-F7BADE3E2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C5AB9F-EBBF-4FAF-A364-D1D7EDFB8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FD5C23-5146-4B91-B3A1-BAA413E3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3A1-987F-4620-8881-6ED0C7F6F6A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981A7A-580A-493B-8671-08897536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AEA8AB-E826-4ED8-9EE1-7A08D69C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64CD-BEC3-4AD8-A069-0E35CB3BE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ED523-98FE-41DC-B832-F8898C33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CDAC0D-09BD-4873-9459-4D7F1D8F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3A1-987F-4620-8881-6ED0C7F6F6A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A10975-9F8D-44EE-9A36-08E5D0D0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DECEEF-58CD-4AF9-AE99-C763AE8F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64CD-BEC3-4AD8-A069-0E35CB3BE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4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EF0DD2-25B3-4D36-B7E2-AB6FC681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3A1-987F-4620-8881-6ED0C7F6F6A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FDFDA7-09FE-4F6C-A412-0F6D428D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6A502F-9BF2-4968-A20F-F2D7174C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64CD-BEC3-4AD8-A069-0E35CB3BE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4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A02E8-3CE5-4AEB-8C7B-799A3B28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7F13B-673B-4495-BA1A-55800B9C8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827FD4-BD2B-4AEB-8B69-82F7F90DD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F80A7-2869-400E-A4D7-2E68CBF7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3A1-987F-4620-8881-6ED0C7F6F6A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54FBB-52B3-4209-9F87-181C53CA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36864-AE32-4BAD-B8DB-A146D24E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64CD-BEC3-4AD8-A069-0E35CB3BE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5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43A7B-7383-435C-9AB4-4095A375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FD13D2-2719-40C4-9D06-5C15CAF40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45CDBA-4122-4C08-95FA-2CC47B2D3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B667D7-0106-4596-A785-422C934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B3A1-987F-4620-8881-6ED0C7F6F6A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B728FF-F440-4A51-BCD2-20DED70D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15B3A5-72A0-458B-B2A6-C02BE2EC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64CD-BEC3-4AD8-A069-0E35CB3BE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8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0BF375-738E-420A-A295-B438B8A9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86F183-565F-4A87-B30C-86F2F4FC5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05C3-4FA1-4D1D-A516-98B9D2EFA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B3A1-987F-4620-8881-6ED0C7F6F6A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8D4D9-E618-4930-91D8-C94D55E6A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DCA27-11F9-496F-91A5-F78DB3194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264CD-BEC3-4AD8-A069-0E35CB3BE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0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6E53E7-7162-46E5-A176-00F02F5BF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823107"/>
            <a:ext cx="6547742" cy="3431023"/>
          </a:xfrm>
        </p:spPr>
        <p:txBody>
          <a:bodyPr anchor="ctr"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2020</a:t>
            </a:r>
            <a:r>
              <a:rPr lang="ko-KR" altLang="en-US" sz="3600" dirty="0">
                <a:solidFill>
                  <a:schemeClr val="bg1"/>
                </a:solidFill>
              </a:rPr>
              <a:t>년 졸업작품 중간보고서</a:t>
            </a:r>
            <a:br>
              <a:rPr lang="en-US" altLang="ko-KR" sz="3600" dirty="0">
                <a:solidFill>
                  <a:schemeClr val="bg1"/>
                </a:solidFill>
              </a:rPr>
            </a:br>
            <a:br>
              <a:rPr lang="en-US" altLang="ko-KR" sz="36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-</a:t>
            </a:r>
            <a:r>
              <a:rPr lang="ko-KR" altLang="en-US" sz="2400" dirty="0">
                <a:solidFill>
                  <a:schemeClr val="bg1"/>
                </a:solidFill>
              </a:rPr>
              <a:t>방치형 레벨진행 게임</a:t>
            </a:r>
            <a:r>
              <a:rPr lang="en-US" altLang="ko-KR" sz="2400" dirty="0">
                <a:solidFill>
                  <a:schemeClr val="bg1"/>
                </a:solidFill>
              </a:rPr>
              <a:t>-</a:t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06021E-EB33-46F2-82DE-B0EACF731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3743" y="2710737"/>
            <a:ext cx="2414881" cy="1655762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000" dirty="0">
                <a:solidFill>
                  <a:srgbClr val="FFFFFF"/>
                </a:solidFill>
              </a:rPr>
              <a:t>컴퓨터공학과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algn="r"/>
            <a:r>
              <a:rPr lang="en-US" altLang="ko-KR" sz="2000" dirty="0">
                <a:solidFill>
                  <a:srgbClr val="FFFFFF"/>
                </a:solidFill>
              </a:rPr>
              <a:t>201421313 </a:t>
            </a:r>
            <a:r>
              <a:rPr lang="ko-KR" altLang="en-US" sz="2000" dirty="0">
                <a:solidFill>
                  <a:srgbClr val="FFFFFF"/>
                </a:solidFill>
              </a:rPr>
              <a:t>김성경</a:t>
            </a:r>
          </a:p>
        </p:txBody>
      </p:sp>
    </p:spTree>
    <p:extLst>
      <p:ext uri="{BB962C8B-B14F-4D97-AF65-F5344CB8AC3E}">
        <p14:creationId xmlns:p14="http://schemas.microsoft.com/office/powerpoint/2010/main" val="78478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8B7A22-34D0-47BB-B871-4F040653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요구사항 분석</a:t>
            </a:r>
            <a:endParaRPr lang="en-US" altLang="ko-KR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28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80D4AC-2890-4770-A1B2-CBCDBF1D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능력화면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8A59A-D335-4ED7-9F60-9431837F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하단의 메뉴를 이용해 다른 화면으로 이동 가능하여야 한다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latinLnBrk="0"/>
            <a:endParaRPr lang="en-US" altLang="ko-KR" sz="2400" dirty="0">
              <a:solidFill>
                <a:schemeClr val="bg1"/>
              </a:solidFill>
            </a:endParaRPr>
          </a:p>
          <a:p>
            <a:pPr marL="0" indent="0" latinLnBrk="0"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각 능력을 클릭해 정보를 확인 할 수 있어야 한다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latinLnBrk="0"/>
            <a:endParaRPr lang="en-US" altLang="ko-KR" sz="2400" dirty="0">
              <a:solidFill>
                <a:schemeClr val="bg1"/>
              </a:solidFill>
            </a:endParaRPr>
          </a:p>
          <a:p>
            <a:pPr marL="0" indent="0" latinLnBrk="0"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나가기 버튼을 통해 확인중인 능력에서 나갈 수 있어야 한다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7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80D4AC-2890-4770-A1B2-CBCDBF1D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상점화면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8A59A-D335-4ED7-9F60-9431837F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하단의 메뉴를 이용해 다른 화면으로 이동 가능하여야 한다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사용자는 상점에서 능력을 구매할 수 있다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사용자는 상점에서 원하는 물건을 구매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판매 할 수 있다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1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80D4AC-2890-4770-A1B2-CBCDBF1D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>
                <a:solidFill>
                  <a:schemeClr val="bg1"/>
                </a:solidFill>
              </a:rPr>
              <a:t>스테이지</a:t>
            </a:r>
            <a:r>
              <a:rPr lang="ko-KR" alt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8A59A-D335-4ED7-9F60-9431837F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하단의 메뉴를 이용해 다른 화면으로 이동 가능하여야 한다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indent="0" latinLnBrk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 latinLnBrk="0"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사용자는 원하는 스테이지를 선택하여 플레이 할 수 있다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indent="0" latinLnBrk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 latinLnBrk="0"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사용자는 게임 진행 중에 </a:t>
            </a:r>
            <a:r>
              <a:rPr lang="ko-KR" altLang="en-US" sz="2400">
                <a:solidFill>
                  <a:schemeClr val="bg1"/>
                </a:solidFill>
              </a:rPr>
              <a:t>뒤로가기</a:t>
            </a:r>
            <a:r>
              <a:rPr lang="ko-KR" altLang="en-US" sz="2400" dirty="0">
                <a:solidFill>
                  <a:schemeClr val="bg1"/>
                </a:solidFill>
              </a:rPr>
              <a:t> 버튼을 통해 나갈 수 있다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indent="0" latinLnBrk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 latinLnBrk="0"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사용자는 게임이 완료되는 결과값을 보고 재 도전하거나 진행 할 수 있다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17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80D4AC-2890-4770-A1B2-CBCDBF1D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dirty="0">
                <a:solidFill>
                  <a:schemeClr val="bg1"/>
                </a:solidFill>
              </a:rPr>
              <a:t>탐</a:t>
            </a:r>
            <a:r>
              <a:rPr lang="ko-KR" alt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험화면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8A59A-D335-4ED7-9F60-9431837F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하단의 메뉴를 이용해 다른 화면으로 이동 가능하여야 한다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indent="0" latinLnBrk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 latinLnBrk="0"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사용자는 탐험을 통해 게임에 필요한 재화를 획득 할 수 있다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indent="0" latinLnBrk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 latinLnBrk="0"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사용자는 현재 자신이 획득하는 재화의 양을 확인 할 수 있다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0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80D4AC-2890-4770-A1B2-CBCDBF1D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dirty="0">
                <a:solidFill>
                  <a:schemeClr val="bg1"/>
                </a:solidFill>
              </a:rPr>
              <a:t>환경설정</a:t>
            </a:r>
            <a:r>
              <a:rPr lang="ko-KR" alt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8A59A-D335-4ED7-9F60-9431837F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000">
                <a:solidFill>
                  <a:schemeClr val="bg1"/>
                </a:solidFill>
              </a:rPr>
              <a:t>하단의 메뉴를 이용해 다른 화면으로 이동 가능하여야 한다</a:t>
            </a:r>
            <a:endParaRPr lang="en-US" altLang="ko-KR" sz="2000">
              <a:solidFill>
                <a:schemeClr val="bg1"/>
              </a:solidFill>
            </a:endParaRPr>
          </a:p>
          <a:p>
            <a:pPr marL="0" indent="0" latinLnBrk="0">
              <a:buNone/>
            </a:pPr>
            <a:endParaRPr lang="en-US" altLang="ko-KR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</a:rPr>
              <a:t>사용자는 음량조절을 할 수 있다</a:t>
            </a:r>
            <a:endParaRPr lang="en-US" altLang="ko-KR" sz="200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</a:rPr>
              <a:t>사용자는 교환 코드를 입력 할 수 있다</a:t>
            </a:r>
            <a:endParaRPr lang="en-US" altLang="ko-KR" sz="200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</a:rPr>
              <a:t>사용자는 서비스 약관을 확인 할 수 있다</a:t>
            </a:r>
            <a:endParaRPr lang="en-US" altLang="ko-KR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</a:rPr>
              <a:t>사용자는 개발자와 연락 할 수 있다</a:t>
            </a:r>
            <a:endParaRPr lang="en-US" altLang="ko-KR" sz="200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7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8B7A22-34D0-47BB-B871-4F040653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823107"/>
            <a:ext cx="6547742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기능명세서</a:t>
            </a:r>
          </a:p>
        </p:txBody>
      </p:sp>
    </p:spTree>
    <p:extLst>
      <p:ext uri="{BB962C8B-B14F-4D97-AF65-F5344CB8AC3E}">
        <p14:creationId xmlns:p14="http://schemas.microsoft.com/office/powerpoint/2010/main" val="261000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632CA519-5D82-464E-8A40-4DA66DA3A0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339558"/>
              </p:ext>
            </p:extLst>
          </p:nvPr>
        </p:nvGraphicFramePr>
        <p:xfrm>
          <a:off x="660564" y="915156"/>
          <a:ext cx="10870871" cy="50276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7675">
                  <a:extLst>
                    <a:ext uri="{9D8B030D-6E8A-4147-A177-3AD203B41FA5}">
                      <a16:colId xmlns:a16="http://schemas.microsoft.com/office/drawing/2014/main" val="1843966090"/>
                    </a:ext>
                  </a:extLst>
                </a:gridCol>
                <a:gridCol w="2396498">
                  <a:extLst>
                    <a:ext uri="{9D8B030D-6E8A-4147-A177-3AD203B41FA5}">
                      <a16:colId xmlns:a16="http://schemas.microsoft.com/office/drawing/2014/main" val="3528245754"/>
                    </a:ext>
                  </a:extLst>
                </a:gridCol>
                <a:gridCol w="6746698">
                  <a:extLst>
                    <a:ext uri="{9D8B030D-6E8A-4147-A177-3AD203B41FA5}">
                      <a16:colId xmlns:a16="http://schemas.microsoft.com/office/drawing/2014/main" val="64221534"/>
                    </a:ext>
                  </a:extLst>
                </a:gridCol>
              </a:tblGrid>
              <a:tr h="628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대분류</a:t>
                      </a:r>
                    </a:p>
                  </a:txBody>
                  <a:tcPr marL="76541" marR="76541" marT="38269" marB="382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소분류</a:t>
                      </a:r>
                    </a:p>
                  </a:txBody>
                  <a:tcPr marL="76541" marR="76541" marT="38269" marB="382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/>
                        <a:t>세부 설명</a:t>
                      </a:r>
                    </a:p>
                  </a:txBody>
                  <a:tcPr marL="76541" marR="76541" marT="38269" marB="38269"/>
                </a:tc>
                <a:extLst>
                  <a:ext uri="{0D108BD9-81ED-4DB2-BD59-A6C34878D82A}">
                    <a16:rowId xmlns:a16="http://schemas.microsoft.com/office/drawing/2014/main" val="3598272196"/>
                  </a:ext>
                </a:extLst>
              </a:tr>
              <a:tr h="628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상점</a:t>
                      </a:r>
                    </a:p>
                  </a:txBody>
                  <a:tcPr marL="76541" marR="76541" marT="38269" marB="382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구매하기</a:t>
                      </a:r>
                    </a:p>
                  </a:txBody>
                  <a:tcPr marL="76541" marR="76541" marT="38269" marB="382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게임 진행에 필요한 물품을 구매 할 수 있습니다</a:t>
                      </a:r>
                    </a:p>
                  </a:txBody>
                  <a:tcPr marL="76541" marR="76541" marT="38269" marB="38269"/>
                </a:tc>
                <a:extLst>
                  <a:ext uri="{0D108BD9-81ED-4DB2-BD59-A6C34878D82A}">
                    <a16:rowId xmlns:a16="http://schemas.microsoft.com/office/drawing/2014/main" val="3313614527"/>
                  </a:ext>
                </a:extLst>
              </a:tr>
              <a:tr h="62846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76541" marR="76541" marT="38269" marB="382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판매</a:t>
                      </a:r>
                    </a:p>
                  </a:txBody>
                  <a:tcPr marL="76541" marR="76541" marT="38269" marB="382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보유한 물건을 판매 할 수 있습니다</a:t>
                      </a:r>
                    </a:p>
                  </a:txBody>
                  <a:tcPr marL="76541" marR="76541" marT="38269" marB="38269"/>
                </a:tc>
                <a:extLst>
                  <a:ext uri="{0D108BD9-81ED-4DB2-BD59-A6C34878D82A}">
                    <a16:rowId xmlns:a16="http://schemas.microsoft.com/office/drawing/2014/main" val="1955338607"/>
                  </a:ext>
                </a:extLst>
              </a:tr>
              <a:tr h="628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능력</a:t>
                      </a:r>
                    </a:p>
                  </a:txBody>
                  <a:tcPr marL="76541" marR="76541" marT="38269" marB="382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능력</a:t>
                      </a:r>
                    </a:p>
                  </a:txBody>
                  <a:tcPr marL="76541" marR="76541" marT="38269" marB="382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보유중인 능력을 확인하고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강화할 수 있습니다</a:t>
                      </a:r>
                    </a:p>
                  </a:txBody>
                  <a:tcPr marL="76541" marR="76541" marT="38269" marB="38269"/>
                </a:tc>
                <a:extLst>
                  <a:ext uri="{0D108BD9-81ED-4DB2-BD59-A6C34878D82A}">
                    <a16:rowId xmlns:a16="http://schemas.microsoft.com/office/drawing/2014/main" val="3055432389"/>
                  </a:ext>
                </a:extLst>
              </a:tr>
              <a:tr h="628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환경 설정</a:t>
                      </a:r>
                    </a:p>
                  </a:txBody>
                  <a:tcPr marL="89666" marR="89666" marT="44832" marB="4483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교환코드</a:t>
                      </a:r>
                    </a:p>
                  </a:txBody>
                  <a:tcPr marL="89666" marR="89666" marT="44832" marB="4483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교환 코드를 입력 할 수 있습니다</a:t>
                      </a:r>
                    </a:p>
                  </a:txBody>
                  <a:tcPr marL="89666" marR="89666" marT="44832" marB="44832"/>
                </a:tc>
                <a:extLst>
                  <a:ext uri="{0D108BD9-81ED-4DB2-BD59-A6C34878D82A}">
                    <a16:rowId xmlns:a16="http://schemas.microsoft.com/office/drawing/2014/main" val="3589713374"/>
                  </a:ext>
                </a:extLst>
              </a:tr>
              <a:tr h="62846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9666" marR="89666" marT="44832" marB="4483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contact</a:t>
                      </a:r>
                      <a:endParaRPr lang="ko-KR" altLang="en-US" sz="1700" dirty="0"/>
                    </a:p>
                  </a:txBody>
                  <a:tcPr marL="89666" marR="89666" marT="44832" marB="4483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개발자와 연락할 수 있습니다</a:t>
                      </a:r>
                    </a:p>
                  </a:txBody>
                  <a:tcPr marL="89666" marR="89666" marT="44832" marB="44832"/>
                </a:tc>
                <a:extLst>
                  <a:ext uri="{0D108BD9-81ED-4DB2-BD59-A6C34878D82A}">
                    <a16:rowId xmlns:a16="http://schemas.microsoft.com/office/drawing/2014/main" val="4065653264"/>
                  </a:ext>
                </a:extLst>
              </a:tr>
              <a:tr h="62846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9666" marR="89666" marT="44832" marB="4483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서비스 약관</a:t>
                      </a:r>
                    </a:p>
                  </a:txBody>
                  <a:tcPr marL="89666" marR="89666" marT="44832" marB="4483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서비스 약관을 제공합니다</a:t>
                      </a:r>
                    </a:p>
                  </a:txBody>
                  <a:tcPr marL="89666" marR="89666" marT="44832" marB="44832"/>
                </a:tc>
                <a:extLst>
                  <a:ext uri="{0D108BD9-81ED-4DB2-BD59-A6C34878D82A}">
                    <a16:rowId xmlns:a16="http://schemas.microsoft.com/office/drawing/2014/main" val="2156648500"/>
                  </a:ext>
                </a:extLst>
              </a:tr>
              <a:tr h="62846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9666" marR="89666" marT="44832" marB="4483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음량 조절</a:t>
                      </a:r>
                    </a:p>
                  </a:txBody>
                  <a:tcPr marL="89666" marR="89666" marT="44832" marB="4483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게임 음량을 조절합니다</a:t>
                      </a:r>
                    </a:p>
                  </a:txBody>
                  <a:tcPr marL="89666" marR="89666" marT="44832" marB="44832"/>
                </a:tc>
                <a:extLst>
                  <a:ext uri="{0D108BD9-81ED-4DB2-BD59-A6C34878D82A}">
                    <a16:rowId xmlns:a16="http://schemas.microsoft.com/office/drawing/2014/main" val="254275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878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632CA519-5D82-464E-8A40-4DA66DA3A0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332218"/>
              </p:ext>
            </p:extLst>
          </p:nvPr>
        </p:nvGraphicFramePr>
        <p:xfrm>
          <a:off x="643467" y="672072"/>
          <a:ext cx="10915258" cy="545352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59765">
                  <a:extLst>
                    <a:ext uri="{9D8B030D-6E8A-4147-A177-3AD203B41FA5}">
                      <a16:colId xmlns:a16="http://schemas.microsoft.com/office/drawing/2014/main" val="1843966090"/>
                    </a:ext>
                  </a:extLst>
                </a:gridCol>
                <a:gridCol w="2423034">
                  <a:extLst>
                    <a:ext uri="{9D8B030D-6E8A-4147-A177-3AD203B41FA5}">
                      <a16:colId xmlns:a16="http://schemas.microsoft.com/office/drawing/2014/main" val="3528245754"/>
                    </a:ext>
                  </a:extLst>
                </a:gridCol>
                <a:gridCol w="5932459">
                  <a:extLst>
                    <a:ext uri="{9D8B030D-6E8A-4147-A177-3AD203B41FA5}">
                      <a16:colId xmlns:a16="http://schemas.microsoft.com/office/drawing/2014/main" val="64221534"/>
                    </a:ext>
                  </a:extLst>
                </a:gridCol>
              </a:tblGrid>
              <a:tr h="6356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대분류</a:t>
                      </a:r>
                    </a:p>
                  </a:txBody>
                  <a:tcPr marL="95928" marR="95928" marT="47963" marB="4796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소분류</a:t>
                      </a:r>
                    </a:p>
                  </a:txBody>
                  <a:tcPr marL="95928" marR="95928" marT="47963" marB="4796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세부 설명</a:t>
                      </a:r>
                    </a:p>
                  </a:txBody>
                  <a:tcPr marL="95928" marR="95928" marT="47963" marB="47963"/>
                </a:tc>
                <a:extLst>
                  <a:ext uri="{0D108BD9-81ED-4DB2-BD59-A6C34878D82A}">
                    <a16:rowId xmlns:a16="http://schemas.microsoft.com/office/drawing/2014/main" val="3598272196"/>
                  </a:ext>
                </a:extLst>
              </a:tr>
              <a:tr h="6022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/>
                        <a:t>스테이지</a:t>
                      </a:r>
                    </a:p>
                  </a:txBody>
                  <a:tcPr marL="76541" marR="76541" marT="38269" marB="382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레벨</a:t>
                      </a:r>
                    </a:p>
                  </a:txBody>
                  <a:tcPr marL="76541" marR="76541" marT="38269" marB="382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레벨을 선택해 게임을 진행합니다</a:t>
                      </a:r>
                    </a:p>
                  </a:txBody>
                  <a:tcPr marL="76541" marR="76541" marT="38269" marB="38269"/>
                </a:tc>
                <a:extLst>
                  <a:ext uri="{0D108BD9-81ED-4DB2-BD59-A6C34878D82A}">
                    <a16:rowId xmlns:a16="http://schemas.microsoft.com/office/drawing/2014/main" val="2729700452"/>
                  </a:ext>
                </a:extLst>
              </a:tr>
              <a:tr h="6022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/>
                        <a:t>스테이지 게임진행</a:t>
                      </a:r>
                    </a:p>
                  </a:txBody>
                  <a:tcPr marL="95928" marR="95928" marT="47963" marB="4796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능력 선택</a:t>
                      </a:r>
                    </a:p>
                  </a:txBody>
                  <a:tcPr marL="95928" marR="95928" marT="47963" marB="4796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원하는 능력을 선택합니다</a:t>
                      </a:r>
                    </a:p>
                  </a:txBody>
                  <a:tcPr marL="95928" marR="95928" marT="47963" marB="47963"/>
                </a:tc>
                <a:extLst>
                  <a:ext uri="{0D108BD9-81ED-4DB2-BD59-A6C34878D82A}">
                    <a16:rowId xmlns:a16="http://schemas.microsoft.com/office/drawing/2014/main" val="3562390951"/>
                  </a:ext>
                </a:extLst>
              </a:tr>
              <a:tr h="60222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5928" marR="95928" marT="47963" marB="4796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상대 정보 확인</a:t>
                      </a:r>
                    </a:p>
                  </a:txBody>
                  <a:tcPr marL="95928" marR="95928" marT="47963" marB="4796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상대 진형의 정보를 확인합니다</a:t>
                      </a:r>
                    </a:p>
                  </a:txBody>
                  <a:tcPr marL="95928" marR="95928" marT="47963" marB="47963"/>
                </a:tc>
                <a:extLst>
                  <a:ext uri="{0D108BD9-81ED-4DB2-BD59-A6C34878D82A}">
                    <a16:rowId xmlns:a16="http://schemas.microsoft.com/office/drawing/2014/main" val="527980871"/>
                  </a:ext>
                </a:extLst>
              </a:tr>
              <a:tr h="602229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5928" marR="95928" marT="47963" marB="4796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시작하기</a:t>
                      </a:r>
                    </a:p>
                  </a:txBody>
                  <a:tcPr marL="95928" marR="95928" marT="47963" marB="4796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게임을 시작합니다</a:t>
                      </a:r>
                    </a:p>
                  </a:txBody>
                  <a:tcPr marL="95928" marR="95928" marT="47963" marB="47963"/>
                </a:tc>
                <a:extLst>
                  <a:ext uri="{0D108BD9-81ED-4DB2-BD59-A6C34878D82A}">
                    <a16:rowId xmlns:a16="http://schemas.microsoft.com/office/drawing/2014/main" val="566116904"/>
                  </a:ext>
                </a:extLst>
              </a:tr>
              <a:tr h="60222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5928" marR="95928" marT="47963" marB="4796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err="1"/>
                        <a:t>뒤로가기</a:t>
                      </a:r>
                      <a:endParaRPr lang="ko-KR" altLang="en-US" sz="1700" dirty="0"/>
                    </a:p>
                  </a:txBody>
                  <a:tcPr marL="95928" marR="95928" marT="47963" marB="4796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이전 화면으로 돌아갑니다</a:t>
                      </a:r>
                    </a:p>
                  </a:txBody>
                  <a:tcPr marL="95928" marR="95928" marT="47963" marB="47963"/>
                </a:tc>
                <a:extLst>
                  <a:ext uri="{0D108BD9-81ED-4DB2-BD59-A6C34878D82A}">
                    <a16:rowId xmlns:a16="http://schemas.microsoft.com/office/drawing/2014/main" val="720612633"/>
                  </a:ext>
                </a:extLst>
              </a:tr>
              <a:tr h="6022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스테이지 게임결과</a:t>
                      </a:r>
                    </a:p>
                  </a:txBody>
                  <a:tcPr marL="95928" marR="95928" marT="47963" marB="4796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err="1"/>
                        <a:t>뒤로가기</a:t>
                      </a:r>
                      <a:endParaRPr lang="ko-KR" altLang="en-US" sz="1700" dirty="0"/>
                    </a:p>
                  </a:txBody>
                  <a:tcPr marL="95928" marR="95928" marT="47963" marB="4796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이전 화면으로 돌아갑니다</a:t>
                      </a:r>
                    </a:p>
                  </a:txBody>
                  <a:tcPr marL="95928" marR="95928" marT="47963" marB="47963"/>
                </a:tc>
                <a:extLst>
                  <a:ext uri="{0D108BD9-81ED-4DB2-BD59-A6C34878D82A}">
                    <a16:rowId xmlns:a16="http://schemas.microsoft.com/office/drawing/2014/main" val="3384448484"/>
                  </a:ext>
                </a:extLst>
              </a:tr>
              <a:tr h="602229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5928" marR="95928" marT="47963" marB="4796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다시하기</a:t>
                      </a:r>
                    </a:p>
                  </a:txBody>
                  <a:tcPr marL="95928" marR="95928" marT="47963" marB="4796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해당 스테이지를 재 도전 합니다</a:t>
                      </a:r>
                    </a:p>
                  </a:txBody>
                  <a:tcPr marL="95928" marR="95928" marT="47963" marB="47963"/>
                </a:tc>
                <a:extLst>
                  <a:ext uri="{0D108BD9-81ED-4DB2-BD59-A6C34878D82A}">
                    <a16:rowId xmlns:a16="http://schemas.microsoft.com/office/drawing/2014/main" val="2274174579"/>
                  </a:ext>
                </a:extLst>
              </a:tr>
              <a:tr h="60222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5928" marR="95928" marT="47963" marB="4796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다음으로</a:t>
                      </a:r>
                    </a:p>
                  </a:txBody>
                  <a:tcPr marL="95928" marR="95928" marT="47963" marB="4796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승리 할 경우 다음 스테이지로 이동합니다</a:t>
                      </a:r>
                    </a:p>
                  </a:txBody>
                  <a:tcPr marL="95928" marR="95928" marT="47963" marB="47963"/>
                </a:tc>
                <a:extLst>
                  <a:ext uri="{0D108BD9-81ED-4DB2-BD59-A6C34878D82A}">
                    <a16:rowId xmlns:a16="http://schemas.microsoft.com/office/drawing/2014/main" val="320221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35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8B7A22-34D0-47BB-B871-4F040653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</a:t>
            </a:r>
            <a:endParaRPr lang="ko-KR" alt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833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401904-7AE8-4026-A9F0-3F97574B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목차</a:t>
            </a:r>
            <a:r>
              <a:rPr lang="en-US" altLang="ko-KR">
                <a:solidFill>
                  <a:srgbClr val="FFFFFF"/>
                </a:solidFill>
              </a:rPr>
              <a:t>	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131F4-B8A2-4A4F-908D-D1F24864B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개요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 err="1">
                <a:solidFill>
                  <a:srgbClr val="FFFFFF"/>
                </a:solidFill>
              </a:rPr>
              <a:t>밴치마킹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요구사항 분석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기능 명세서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UI</a:t>
            </a:r>
          </a:p>
          <a:p>
            <a:r>
              <a:rPr lang="en-US" altLang="ko-KR" sz="2000" dirty="0">
                <a:solidFill>
                  <a:srgbClr val="FFFFFF"/>
                </a:solidFill>
              </a:rPr>
              <a:t>Diagram</a:t>
            </a:r>
          </a:p>
          <a:p>
            <a:r>
              <a:rPr lang="ko-KR" altLang="en-US" sz="2000" dirty="0">
                <a:solidFill>
                  <a:srgbClr val="FFFFFF"/>
                </a:solidFill>
              </a:rPr>
              <a:t>시연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프로젝트 개발상황 및 향후계획 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28">
            <a:extLst>
              <a:ext uri="{FF2B5EF4-FFF2-40B4-BE49-F238E27FC236}">
                <a16:creationId xmlns:a16="http://schemas.microsoft.com/office/drawing/2014/main" id="{CC58BC5E-E27D-44A1-8C74-503792D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3224" y="1143000"/>
            <a:ext cx="0" cy="457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028E5A3-8B9F-429A-8E7F-B37289B2C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94731"/>
              </p:ext>
            </p:extLst>
          </p:nvPr>
        </p:nvGraphicFramePr>
        <p:xfrm>
          <a:off x="5559975" y="2924944"/>
          <a:ext cx="5237333" cy="250603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스테이지 진행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사용자는 스테이지 레벨을 선택할 수 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상세설명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사용자는 레벨을 선택 할 수 있다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레벨을 클릭하면 게임이 진행된다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클리어한 레벨을 다시 선택 할 수 있다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레벨을 클리어하면 다음 레벨을 선택 할 수 있다</a:t>
                      </a:r>
                      <a:endParaRPr lang="en-US" altLang="ko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88FC6486-C33E-406C-8817-144B5C526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56" y="123825"/>
            <a:ext cx="37719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83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2">
            <a:extLst>
              <a:ext uri="{FF2B5EF4-FFF2-40B4-BE49-F238E27FC236}">
                <a16:creationId xmlns:a16="http://schemas.microsoft.com/office/drawing/2014/main" id="{CC58BC5E-E27D-44A1-8C74-503792D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3224" y="1143000"/>
            <a:ext cx="0" cy="457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030819C-D761-43A2-8BE9-C95DF21F9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92408"/>
              </p:ext>
            </p:extLst>
          </p:nvPr>
        </p:nvGraphicFramePr>
        <p:xfrm>
          <a:off x="7286767" y="3064904"/>
          <a:ext cx="4665748" cy="291349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스테이지 진행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사용자는 스테이지를 선택 후 게임을 진행한다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상세설명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dirty="0"/>
                        <a:t>사용자는 상대 진형을 확인할 수 있다</a:t>
                      </a:r>
                      <a:endParaRPr lang="en-US" altLang="ko-KR" sz="12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사용자는 선택창에서 능력을 선택 할 수 있다</a:t>
                      </a:r>
                      <a:r>
                        <a:rPr lang="en-US" altLang="ko-KR" sz="1200" b="1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준비 단계에선 시작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 err="1"/>
                        <a:t>뒤로가기가</a:t>
                      </a:r>
                      <a:r>
                        <a:rPr lang="ko-KR" altLang="en-US" sz="1200" b="1" dirty="0"/>
                        <a:t> 존재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결과 단계에선 </a:t>
                      </a:r>
                      <a:r>
                        <a:rPr lang="ko-KR" altLang="en-US" sz="1200" b="1" dirty="0" err="1"/>
                        <a:t>뒤로가기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다시하기가 존재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텍스트로 게임 진행과 결과를 출력한다</a:t>
                      </a:r>
                      <a:endParaRPr lang="en-US" altLang="ko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0D95B880-0225-461B-A6CE-E957C868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4" y="474885"/>
            <a:ext cx="3384656" cy="59082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EDB1AE-CD74-4FD2-9D7D-E634AF78E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880" y="474885"/>
            <a:ext cx="3427284" cy="59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08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58BC5E-E27D-44A1-8C74-503792D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3224" y="1143000"/>
            <a:ext cx="0" cy="457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BDEF6AC-B264-4937-8574-27ADEFDD6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01177"/>
              </p:ext>
            </p:extLst>
          </p:nvPr>
        </p:nvGraphicFramePr>
        <p:xfrm>
          <a:off x="5559975" y="2924944"/>
          <a:ext cx="5237333" cy="250603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상점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사용자는 상점에서 아이템 구매와 판매가 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상세설명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사용자는 물품을 확인 할 수 있다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사용자는 확인한 물품을 구매 할 수 있다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사용자는 이미 보유한 물품을 판매 할 수 있다</a:t>
                      </a:r>
                      <a:endParaRPr lang="en-US" altLang="ko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B5EB6C2-7200-471A-BC6C-B42D386C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4" y="109537"/>
            <a:ext cx="37528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55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58BC5E-E27D-44A1-8C74-503792D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3224" y="1143000"/>
            <a:ext cx="0" cy="457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3AB4931-B3DF-4E0B-9A1A-E9CB3D0B0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91476"/>
              </p:ext>
            </p:extLst>
          </p:nvPr>
        </p:nvGraphicFramePr>
        <p:xfrm>
          <a:off x="5559975" y="2924944"/>
          <a:ext cx="5237333" cy="250603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능력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사용자는 보유한 능력을 확인할 수 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상세설명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dirty="0"/>
                        <a:t>사용자는 자신이 보유한 능력의 목록을 확인 할 수 있다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각 능력을 클릭하면 하단 출력창에 세부 내용을 출력한다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dirty="0"/>
                        <a:t>사용자는 능력을 강화 할 수 있다</a:t>
                      </a:r>
                      <a:endParaRPr lang="en-US" altLang="ko-KR" sz="12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7EF5A4B0-F08F-453A-94E1-53E8A8A1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03" y="133350"/>
            <a:ext cx="39243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79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2">
            <a:extLst>
              <a:ext uri="{FF2B5EF4-FFF2-40B4-BE49-F238E27FC236}">
                <a16:creationId xmlns:a16="http://schemas.microsoft.com/office/drawing/2014/main" id="{CC58BC5E-E27D-44A1-8C74-503792D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3224" y="1143000"/>
            <a:ext cx="0" cy="457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0918E06-5C63-4F41-A61E-E8C2876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63021"/>
              </p:ext>
            </p:extLst>
          </p:nvPr>
        </p:nvGraphicFramePr>
        <p:xfrm>
          <a:off x="5706542" y="2345813"/>
          <a:ext cx="4665748" cy="290976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탐험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사용자는 탐험을 통해 재화를 획득 할 수 있다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상세설명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dirty="0"/>
                        <a:t>화면에는 현재 사용자가 획득하는 재화가 표기된다</a:t>
                      </a:r>
                      <a:endParaRPr lang="en-US" altLang="ko-KR" sz="12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dirty="0"/>
                        <a:t>사용자는 탐험 종류를 선택하고 진행 할 수 있다</a:t>
                      </a:r>
                      <a:endParaRPr lang="en-US" altLang="ko-KR" sz="12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dirty="0"/>
                        <a:t>탐험은 능력을 배치하면 자동으로 진행된다</a:t>
                      </a:r>
                      <a:endParaRPr lang="en-US" altLang="ko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339A03E-93DF-4F56-969E-0EC2C73CF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85" y="119062"/>
            <a:ext cx="37814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24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58BC5E-E27D-44A1-8C74-503792D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3224" y="1143000"/>
            <a:ext cx="0" cy="457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AB96BE-C5DF-45FB-B0A1-59560332E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85758"/>
              </p:ext>
            </p:extLst>
          </p:nvPr>
        </p:nvGraphicFramePr>
        <p:xfrm>
          <a:off x="5559975" y="2924944"/>
          <a:ext cx="5237333" cy="279195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환경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사용자는 게임 환경설정을 할 수 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상세설명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교환 코드를 입력 할 수 있다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서비스 약관을 확인 할 수 있다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개발자와 연락 할 수 있다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음량 조절을 할 수 있다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9851E08-EF01-4239-97F8-34981785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22" y="133350"/>
            <a:ext cx="37909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5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8B7A22-34D0-47BB-B871-4F040653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800" dirty="0"/>
              <a:t>Diagram</a:t>
            </a:r>
            <a:endParaRPr lang="en-US" altLang="ko-KR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45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00995-1139-457A-AE27-0C2A36C3612E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스테이지 진행 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876AC1-A13E-4EBC-8A68-110E6005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68" y="1675227"/>
            <a:ext cx="328466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02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00995-1139-457A-AE27-0C2A36C3612E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능력 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E54017-574C-4F45-A817-F3C2297C69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8328" y="1675227"/>
            <a:ext cx="4495344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7705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00995-1139-457A-AE27-0C2A36C3612E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상점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619398-33BA-433F-9AD8-6FEDE58A54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1277" y="1675227"/>
            <a:ext cx="3449445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341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11CA64-C8AB-4E06-836D-BF21DC26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823107"/>
            <a:ext cx="6547742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969018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00995-1139-457A-AE27-0C2A36C3612E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탐험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916ABF-F931-430F-8DAA-043798A8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34" y="1675227"/>
            <a:ext cx="450953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01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00995-1139-457A-AE27-0C2A36C3612E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기능분해도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E0D507-6BCF-41C9-8B5F-5E6B8E22B3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6665" y="1568695"/>
            <a:ext cx="8498670" cy="45393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8481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8B7A22-34D0-47BB-B871-4F040653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시연</a:t>
            </a:r>
            <a:endParaRPr lang="en-US" altLang="ko-KR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84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akaoTalk_20200607_063147246">
            <a:hlinkClick r:id="" action="ppaction://media"/>
            <a:extLst>
              <a:ext uri="{FF2B5EF4-FFF2-40B4-BE49-F238E27FC236}">
                <a16:creationId xmlns:a16="http://schemas.microsoft.com/office/drawing/2014/main" id="{F767DB72-847C-4B56-ABE8-2DF0D379F4D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57617" y="199222"/>
            <a:ext cx="2876766" cy="5951108"/>
          </a:xfrm>
        </p:spPr>
      </p:pic>
    </p:spTree>
    <p:extLst>
      <p:ext uri="{BB962C8B-B14F-4D97-AF65-F5344CB8AC3E}">
        <p14:creationId xmlns:p14="http://schemas.microsoft.com/office/powerpoint/2010/main" val="125068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70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8B7A22-34D0-47BB-B871-4F040653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 개발 상황 </a:t>
            </a:r>
            <a:br>
              <a:rPr lang="en-US" altLang="ko-KR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및 향후 계획</a:t>
            </a:r>
            <a:endParaRPr lang="en-US" altLang="ko-KR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41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80D4AC-2890-4770-A1B2-CBCDBF1D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프로젝트 진행 상황</a:t>
            </a:r>
            <a:endParaRPr lang="en-US" altLang="ko-KR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46B8E70-431B-4DE7-B28F-AF36696D6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894779"/>
              </p:ext>
            </p:extLst>
          </p:nvPr>
        </p:nvGraphicFramePr>
        <p:xfrm>
          <a:off x="3435658" y="1509204"/>
          <a:ext cx="5424257" cy="499812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652285">
                  <a:extLst>
                    <a:ext uri="{9D8B030D-6E8A-4147-A177-3AD203B41FA5}">
                      <a16:colId xmlns:a16="http://schemas.microsoft.com/office/drawing/2014/main" val="2139743971"/>
                    </a:ext>
                  </a:extLst>
                </a:gridCol>
                <a:gridCol w="1385986">
                  <a:extLst>
                    <a:ext uri="{9D8B030D-6E8A-4147-A177-3AD203B41FA5}">
                      <a16:colId xmlns:a16="http://schemas.microsoft.com/office/drawing/2014/main" val="3602590388"/>
                    </a:ext>
                  </a:extLst>
                </a:gridCol>
                <a:gridCol w="1385986">
                  <a:extLst>
                    <a:ext uri="{9D8B030D-6E8A-4147-A177-3AD203B41FA5}">
                      <a16:colId xmlns:a16="http://schemas.microsoft.com/office/drawing/2014/main" val="1174181456"/>
                    </a:ext>
                  </a:extLst>
                </a:gridCol>
              </a:tblGrid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기능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설계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구현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02834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능력 화면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80%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67192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상점 화면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80%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94517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스테이지 화면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80%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2176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탐험 화면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80%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74833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설정 화면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30%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824015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스테이지 구성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16303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상점 오브젝트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336611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능력 오브젝트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146722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탐험 종류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177247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전투 진행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915280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게임 재화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80%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78434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판매하기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41892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구매하기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408593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뒤로가기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30674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다시하기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372278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교환코드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80%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755666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서비스 약관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15712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Contact</a:t>
                      </a:r>
                      <a:endParaRPr lang="en-US" altLang="ko-KR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508424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음량조절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378191"/>
                  </a:ext>
                </a:extLst>
              </a:tr>
              <a:tr h="238006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BGM</a:t>
                      </a:r>
                      <a:endParaRPr lang="en-US" altLang="ko-KR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955" marR="25773" marT="25773" marB="257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65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95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80D4AC-2890-4770-A1B2-CBCDBF1D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 일정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A5050B-B307-4387-B895-A8A5FD0F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86330"/>
              </p:ext>
            </p:extLst>
          </p:nvPr>
        </p:nvGraphicFramePr>
        <p:xfrm>
          <a:off x="1421915" y="1675227"/>
          <a:ext cx="9348174" cy="439420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179150">
                  <a:extLst>
                    <a:ext uri="{9D8B030D-6E8A-4147-A177-3AD203B41FA5}">
                      <a16:colId xmlns:a16="http://schemas.microsoft.com/office/drawing/2014/main" val="3409201524"/>
                    </a:ext>
                  </a:extLst>
                </a:gridCol>
                <a:gridCol w="852638">
                  <a:extLst>
                    <a:ext uri="{9D8B030D-6E8A-4147-A177-3AD203B41FA5}">
                      <a16:colId xmlns:a16="http://schemas.microsoft.com/office/drawing/2014/main" val="1547291498"/>
                    </a:ext>
                  </a:extLst>
                </a:gridCol>
                <a:gridCol w="896805">
                  <a:extLst>
                    <a:ext uri="{9D8B030D-6E8A-4147-A177-3AD203B41FA5}">
                      <a16:colId xmlns:a16="http://schemas.microsoft.com/office/drawing/2014/main" val="1636204789"/>
                    </a:ext>
                  </a:extLst>
                </a:gridCol>
                <a:gridCol w="1034828">
                  <a:extLst>
                    <a:ext uri="{9D8B030D-6E8A-4147-A177-3AD203B41FA5}">
                      <a16:colId xmlns:a16="http://schemas.microsoft.com/office/drawing/2014/main" val="3890378661"/>
                    </a:ext>
                  </a:extLst>
                </a:gridCol>
                <a:gridCol w="867824">
                  <a:extLst>
                    <a:ext uri="{9D8B030D-6E8A-4147-A177-3AD203B41FA5}">
                      <a16:colId xmlns:a16="http://schemas.microsoft.com/office/drawing/2014/main" val="190121613"/>
                    </a:ext>
                  </a:extLst>
                </a:gridCol>
                <a:gridCol w="827659">
                  <a:extLst>
                    <a:ext uri="{9D8B030D-6E8A-4147-A177-3AD203B41FA5}">
                      <a16:colId xmlns:a16="http://schemas.microsoft.com/office/drawing/2014/main" val="3057657288"/>
                    </a:ext>
                  </a:extLst>
                </a:gridCol>
                <a:gridCol w="976720">
                  <a:extLst>
                    <a:ext uri="{9D8B030D-6E8A-4147-A177-3AD203B41FA5}">
                      <a16:colId xmlns:a16="http://schemas.microsoft.com/office/drawing/2014/main" val="1117421549"/>
                    </a:ext>
                  </a:extLst>
                </a:gridCol>
                <a:gridCol w="1259661">
                  <a:extLst>
                    <a:ext uri="{9D8B030D-6E8A-4147-A177-3AD203B41FA5}">
                      <a16:colId xmlns:a16="http://schemas.microsoft.com/office/drawing/2014/main" val="1978146878"/>
                    </a:ext>
                  </a:extLst>
                </a:gridCol>
                <a:gridCol w="1452889">
                  <a:extLst>
                    <a:ext uri="{9D8B030D-6E8A-4147-A177-3AD203B41FA5}">
                      <a16:colId xmlns:a16="http://schemas.microsoft.com/office/drawing/2014/main" val="3340746828"/>
                    </a:ext>
                  </a:extLst>
                </a:gridCol>
              </a:tblGrid>
              <a:tr h="44307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ko-KR" sz="16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월</a:t>
                      </a:r>
                      <a:endParaRPr lang="ko-KR" sz="1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sz="16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월</a:t>
                      </a:r>
                      <a:endParaRPr lang="ko-KR" sz="1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r>
                        <a:rPr lang="ko-KR" sz="16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월</a:t>
                      </a:r>
                      <a:endParaRPr lang="ko-KR" sz="1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r>
                        <a:rPr lang="ko-KR" sz="16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월</a:t>
                      </a:r>
                      <a:endParaRPr lang="ko-KR" sz="1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</a:t>
                      </a:r>
                      <a:r>
                        <a:rPr lang="ko-KR" sz="16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월</a:t>
                      </a:r>
                      <a:endParaRPr lang="ko-KR" sz="1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  <a:r>
                        <a:rPr lang="ko-KR" sz="16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월</a:t>
                      </a:r>
                      <a:endParaRPr lang="ko-KR" sz="1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r>
                        <a:rPr lang="ko-KR" sz="16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월</a:t>
                      </a:r>
                      <a:endParaRPr lang="ko-KR" sz="1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최종심사</a:t>
                      </a:r>
                      <a:endParaRPr lang="ko-KR" sz="1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결과물</a:t>
                      </a:r>
                      <a:endParaRPr lang="ko-KR" sz="1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068178"/>
                  </a:ext>
                </a:extLst>
              </a:tr>
              <a:tr h="3749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최종결정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281163"/>
                  </a:ext>
                </a:extLst>
              </a:tr>
              <a:tr h="37497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개발 툴 숙련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738837"/>
                  </a:ext>
                </a:extLst>
              </a:tr>
              <a:tr h="56501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UI </a:t>
                      </a:r>
                      <a:r>
                        <a:rPr lang="ko-KR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설계 및 진행방식 결정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980919"/>
                  </a:ext>
                </a:extLst>
              </a:tr>
              <a:tr h="3749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중간보고서 작성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중간보고서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438354"/>
                  </a:ext>
                </a:extLst>
              </a:tr>
              <a:tr h="56501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세부요소 구상 및 개발 진행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게임 개발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260370"/>
                  </a:ext>
                </a:extLst>
              </a:tr>
              <a:tr h="56615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베타버전 시연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및 개발 진행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베타버전 완성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578754"/>
                  </a:ext>
                </a:extLst>
              </a:tr>
              <a:tr h="56501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보완점 개선 및 게임 완성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게임 완성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63312"/>
                  </a:ext>
                </a:extLst>
              </a:tr>
              <a:tr h="56501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보고서 작성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최종 보고서</a:t>
                      </a: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64950" marR="123712" marT="82475" marB="824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61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9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80D4AC-2890-4770-A1B2-CBCDBF1D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개발 동기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8A59A-D335-4ED7-9F60-9431837F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279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pPr marL="0" latinLnBrk="0"/>
            <a:r>
              <a:rPr lang="ko-KR" altLang="en-US" sz="2000" dirty="0"/>
              <a:t>안드로이드를 기반으로 한 싱글 게임</a:t>
            </a:r>
            <a:endParaRPr lang="en-US" altLang="ko-KR" sz="2000" dirty="0"/>
          </a:p>
          <a:p>
            <a:pPr marL="0" latinLnBrk="0"/>
            <a:endParaRPr lang="en-US" altLang="ko-KR" sz="2000" dirty="0"/>
          </a:p>
          <a:p>
            <a:pPr marL="0" latinLnBrk="0"/>
            <a:r>
              <a:rPr lang="ko-KR" altLang="en-US" sz="2000" dirty="0"/>
              <a:t>바쁜 삶을 살고 있는 현대인들에게 잠깐의 시간 투자로 할 수 있는 게임을 제공하고자 기획</a:t>
            </a: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  <a:p>
            <a:pPr marL="0" latinLnBrk="0"/>
            <a:r>
              <a:rPr lang="ko-KR" altLang="en-US" sz="2000" dirty="0" err="1"/>
              <a:t>남들과의</a:t>
            </a:r>
            <a:r>
              <a:rPr lang="ko-KR" altLang="en-US" sz="2000" dirty="0"/>
              <a:t> 경쟁보다 자신의 만족을 위한 게임을 제작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39322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80D4AC-2890-4770-A1B2-CBCDBF1D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소재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8A59A-D335-4ED7-9F60-9431837F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pPr marL="0" latinLnBrk="0"/>
            <a:r>
              <a:rPr lang="ko-KR" altLang="en-US" sz="2000" dirty="0"/>
              <a:t>유저에게 특수한 기술을 제공하면 유저는 기술들을 조합하여 게임을 진행하는 형식</a:t>
            </a:r>
            <a:endParaRPr lang="en-US" altLang="ko-KR" sz="2000" dirty="0"/>
          </a:p>
          <a:p>
            <a:pPr marL="0" latinLnBrk="0"/>
            <a:endParaRPr lang="en-US" altLang="ko-KR" sz="2000" dirty="0"/>
          </a:p>
          <a:p>
            <a:pPr marL="0" latinLnBrk="0"/>
            <a:r>
              <a:rPr lang="ko-KR" altLang="en-US" sz="2000" dirty="0"/>
              <a:t>퍼즐처럼 한 단계 한단계 나아가며 만족감을 느낄 수 있게 함</a:t>
            </a:r>
            <a:endParaRPr lang="en-US" altLang="ko-KR" sz="2000" dirty="0"/>
          </a:p>
          <a:p>
            <a:pPr marL="0" latinLnBrk="0"/>
            <a:endParaRPr lang="en-US" altLang="ko-KR" sz="2000" dirty="0"/>
          </a:p>
          <a:p>
            <a:pPr marL="0" latinLnBrk="0"/>
            <a:endParaRPr lang="en-US" altLang="ko-KR" sz="2000" dirty="0"/>
          </a:p>
          <a:p>
            <a:pPr marL="0" latinLnBrk="0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4288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8C533-6E9D-4CBA-B834-22235AC7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823107"/>
            <a:ext cx="6547742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밴치마킹</a:t>
            </a:r>
            <a:br>
              <a:rPr lang="en-US" altLang="ko-KR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altLang="ko-KR" sz="6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024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BlueStacks에서 PC로 AFK 아레나의 자동플레이 기능을 더욱 효율적으로 ...">
            <a:extLst>
              <a:ext uri="{FF2B5EF4-FFF2-40B4-BE49-F238E27FC236}">
                <a16:creationId xmlns:a16="http://schemas.microsoft.com/office/drawing/2014/main" id="{75528650-FBA5-4E44-BDC3-B481DEA9F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" r="3" b="440"/>
          <a:stretch/>
        </p:blipFill>
        <p:spPr bwMode="auto">
          <a:xfrm>
            <a:off x="8038919" y="10"/>
            <a:ext cx="4153081" cy="260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리뷰] 방치형의 탈을 쓴 수집형 RPG 'AFK 아레나' | 게임동아">
            <a:extLst>
              <a:ext uri="{FF2B5EF4-FFF2-40B4-BE49-F238E27FC236}">
                <a16:creationId xmlns:a16="http://schemas.microsoft.com/office/drawing/2014/main" id="{CBC12381-7CE2-4A20-A11E-FEACDC3BA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52" b="1"/>
          <a:stretch/>
        </p:blipFill>
        <p:spPr bwMode="auto">
          <a:xfrm>
            <a:off x="6062775" y="2606040"/>
            <a:ext cx="6129225" cy="42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92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1" name="Freeform: Shape 94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0" name="제목 1">
            <a:extLst>
              <a:ext uri="{FF2B5EF4-FFF2-40B4-BE49-F238E27FC236}">
                <a16:creationId xmlns:a16="http://schemas.microsoft.com/office/drawing/2014/main" id="{224C3D78-5B23-4880-97BE-17394FCC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6806609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dirty="0"/>
              <a:t>AFK ARENA</a:t>
            </a:r>
          </a:p>
        </p:txBody>
      </p:sp>
      <p:sp>
        <p:nvSpPr>
          <p:cNvPr id="1048" name="Content Placeholder 1033">
            <a:extLst>
              <a:ext uri="{FF2B5EF4-FFF2-40B4-BE49-F238E27FC236}">
                <a16:creationId xmlns:a16="http://schemas.microsoft.com/office/drawing/2014/main" id="{8CDC97D9-1228-4750-BF2B-423E7BEDA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5851850" cy="415436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방치형 온라인 게임</a:t>
            </a:r>
            <a:endParaRPr lang="en-US" altLang="ko-KR" sz="2000" dirty="0"/>
          </a:p>
          <a:p>
            <a:endParaRPr lang="en-US" sz="2000" dirty="0"/>
          </a:p>
          <a:p>
            <a:r>
              <a:rPr lang="en-US" sz="2000" dirty="0"/>
              <a:t>5</a:t>
            </a:r>
            <a:r>
              <a:rPr lang="ko-KR" altLang="en-US" sz="2000" dirty="0"/>
              <a:t>명으로 구성된 상대에 알맞은 조합을 구성하여 스테이지를 클리어 하는 게임</a:t>
            </a:r>
            <a:endParaRPr lang="en-US" altLang="ko-KR" sz="2000" dirty="0"/>
          </a:p>
          <a:p>
            <a:endParaRPr lang="en-US" sz="2000" dirty="0"/>
          </a:p>
          <a:p>
            <a:r>
              <a:rPr lang="ko-KR" altLang="en-US" sz="2000" dirty="0"/>
              <a:t>메인 스테이지 이외에 이벤트 스테이지나 던전 등 다양한 컨텐츠를 제공</a:t>
            </a:r>
            <a:endParaRPr lang="en-US" altLang="ko-KR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1354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A455AF-07F2-4EA2-810E-26EA42EB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AFK ARENA</a:t>
            </a:r>
            <a:r>
              <a:rPr lang="ko-KR" altLang="en-US">
                <a:solidFill>
                  <a:srgbClr val="FFFFFF"/>
                </a:solidFill>
              </a:rPr>
              <a:t> 벤치마킹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C36922-DD87-46F9-A55B-1C058F7F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시간이 지나면 경험치</a:t>
            </a:r>
            <a:r>
              <a:rPr lang="en-US" altLang="ko-KR" sz="2000" dirty="0">
                <a:solidFill>
                  <a:srgbClr val="FFFFFF"/>
                </a:solidFill>
              </a:rPr>
              <a:t>, </a:t>
            </a:r>
            <a:r>
              <a:rPr lang="ko-KR" altLang="en-US" sz="2000" dirty="0">
                <a:solidFill>
                  <a:srgbClr val="FFFFFF"/>
                </a:solidFill>
              </a:rPr>
              <a:t>돈</a:t>
            </a:r>
            <a:r>
              <a:rPr lang="en-US" altLang="ko-KR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>
                <a:solidFill>
                  <a:srgbClr val="FFFFFF"/>
                </a:solidFill>
              </a:rPr>
              <a:t>등 게임 재화를 얻을 수 있음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일일</a:t>
            </a:r>
            <a:r>
              <a:rPr lang="en-US" altLang="ko-KR" sz="2000" dirty="0">
                <a:solidFill>
                  <a:srgbClr val="FFFFFF"/>
                </a:solidFill>
              </a:rPr>
              <a:t>, </a:t>
            </a:r>
            <a:r>
              <a:rPr lang="ko-KR" altLang="en-US" sz="2000" dirty="0">
                <a:solidFill>
                  <a:srgbClr val="FFFFFF"/>
                </a:solidFill>
              </a:rPr>
              <a:t>주간 퀘스트 등을 통한 보상을 얻을 수 있음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스테이지는 여러 단계로 이루어져 있으며 한 단계를 클리어 할 때마다 일정량의 특수한 보상을 지급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동일한 능력의 캐릭터를 </a:t>
            </a:r>
            <a:r>
              <a:rPr lang="ko-KR" altLang="en-US" sz="2000" dirty="0" err="1">
                <a:solidFill>
                  <a:srgbClr val="FFFFFF"/>
                </a:solidFill>
              </a:rPr>
              <a:t>여러장</a:t>
            </a:r>
            <a:r>
              <a:rPr lang="ko-KR" altLang="en-US" sz="2000" dirty="0">
                <a:solidFill>
                  <a:srgbClr val="FFFFFF"/>
                </a:solidFill>
              </a:rPr>
              <a:t> 모아 조합하여 더 강한 캐릭터를 얻을 수 있음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2000" dirty="0">
              <a:solidFill>
                <a:srgbClr val="FFFFFF"/>
              </a:solidFill>
            </a:endParaRPr>
          </a:p>
          <a:p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92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EBC32A-02B3-4620-B4F5-155FACBF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AFK ARENA</a:t>
            </a:r>
            <a:r>
              <a:rPr lang="ko-KR" altLang="en-US">
                <a:solidFill>
                  <a:srgbClr val="FFFFFF"/>
                </a:solidFill>
              </a:rPr>
              <a:t>와의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19E8E-BC0E-4296-B112-29D9E4597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돈을 투자하지 않아도 게임 진행이 가능하지만</a:t>
            </a:r>
            <a:r>
              <a:rPr lang="en-US" altLang="ko-KR" sz="2000" dirty="0">
                <a:solidFill>
                  <a:srgbClr val="FFFFFF"/>
                </a:solidFill>
              </a:rPr>
              <a:t>, </a:t>
            </a:r>
            <a:r>
              <a:rPr lang="ko-KR" altLang="en-US" sz="2000" dirty="0">
                <a:solidFill>
                  <a:srgbClr val="FFFFFF"/>
                </a:solidFill>
              </a:rPr>
              <a:t>너무 쉽지는 않게 난이도 조절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자신이 과거에 클리어한 스테이지를 다시 플레이 해 볼 수 있게 함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능력의 스펙보다는 전략적인 측면을 강조함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85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921</Words>
  <Application>Microsoft Office PowerPoint</Application>
  <PresentationFormat>와이드스크린</PresentationFormat>
  <Paragraphs>357</Paragraphs>
  <Slides>36</Slides>
  <Notes>9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Calibri</vt:lpstr>
      <vt:lpstr>Office 테마</vt:lpstr>
      <vt:lpstr>2020년 졸업작품 중간보고서  -방치형 레벨진행 게임- </vt:lpstr>
      <vt:lpstr>목차 </vt:lpstr>
      <vt:lpstr>개요</vt:lpstr>
      <vt:lpstr>개발 동기 및 목표</vt:lpstr>
      <vt:lpstr>소재</vt:lpstr>
      <vt:lpstr>밴치마킹 </vt:lpstr>
      <vt:lpstr>AFK ARENA</vt:lpstr>
      <vt:lpstr>AFK ARENA 벤치마킹</vt:lpstr>
      <vt:lpstr>AFK ARENA와의 차이점</vt:lpstr>
      <vt:lpstr>요구사항 분석</vt:lpstr>
      <vt:lpstr>능력화면</vt:lpstr>
      <vt:lpstr>상점화면</vt:lpstr>
      <vt:lpstr>스테이지화면</vt:lpstr>
      <vt:lpstr>탐험화면</vt:lpstr>
      <vt:lpstr>환경설정화면</vt:lpstr>
      <vt:lpstr>기능명세서</vt:lpstr>
      <vt:lpstr>PowerPoint 프레젠테이션</vt:lpstr>
      <vt:lpstr>PowerPoint 프레젠테이션</vt:lpstr>
      <vt:lpstr>UI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Diagram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시연</vt:lpstr>
      <vt:lpstr>PowerPoint 프레젠테이션</vt:lpstr>
      <vt:lpstr>프로젝트 개발 상황  및 향후 계획</vt:lpstr>
      <vt:lpstr>프로젝트 진행 상황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</dc:title>
  <dc:creator>김성경</dc:creator>
  <cp:lastModifiedBy>김성경</cp:lastModifiedBy>
  <cp:revision>4</cp:revision>
  <dcterms:created xsi:type="dcterms:W3CDTF">2020-06-06T21:14:44Z</dcterms:created>
  <dcterms:modified xsi:type="dcterms:W3CDTF">2020-06-06T21:33:51Z</dcterms:modified>
</cp:coreProperties>
</file>