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74" r:id="rId15"/>
    <p:sldId id="273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78"/>
    <p:restoredTop sz="94709"/>
  </p:normalViewPr>
  <p:slideViewPr>
    <p:cSldViewPr snapToGrid="0">
      <p:cViewPr varScale="1">
        <p:scale>
          <a:sx n="62" d="100"/>
          <a:sy n="62" d="100"/>
        </p:scale>
        <p:origin x="224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D530D-039D-4CB7-83B7-A21714BA5812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78584-2638-4F72-8A4A-1F40B4194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93136-A130-4898-98CA-570307591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9F8061-CA1A-4986-9EDB-7BA0CA079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9C2B5-5495-4C19-8A96-29EA2829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95A3-6DCD-4F30-A48C-1F93EDC18931}" type="datetime1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E2E83-8C81-471C-8B32-58C4B599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FF627-0468-467C-9C6A-8F54973F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37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68915-3A4D-4CD4-ABA2-F259E480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F14405-C765-4405-ACF1-7B6EE803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26D76-3AFB-485D-A017-8727EAA5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BEC6-BFC2-4057-861F-047709733525}" type="datetime1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DC231-FEB9-41A2-A63B-AB66E783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972C4-A165-4C9E-8509-39867298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7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3C60CB-B642-41C7-AFB8-1E4398A34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2F58D-BD4C-4F4D-A010-BDEDA6082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FC3A6-DE52-4038-83C6-ECE74731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C752-2353-426A-B5C7-279B9E3DE603}" type="datetime1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DF548-87C7-417D-B088-D8642B38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F8135-144A-418A-B173-5903C340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DA7C9-DC7B-4A49-8818-5658330C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8EFCB-58F4-4E02-AA4C-8B42F032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A723C-802F-4B50-AFFF-DCAEC8A6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F780-6C14-4956-AD66-AD5EB825DF31}" type="datetime1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F5669-EC40-4CF2-A548-65A43F2F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CDBB3-3B1D-443A-8504-41C73A22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8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66751-AB5C-4B2F-AD8D-CA6F3921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82F35-DE2A-48F8-8A6C-00430E4E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DFBA4-DDA5-4123-A3FB-9747A62B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9ADA-FACF-486D-B4E5-9556B12A3A4D}" type="datetime1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9FE8C-39F7-4AD0-B25D-80F18AC8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4BE9F-716B-4CC9-88D9-B8D83990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0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A8762-30AB-4236-B455-83377440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7270C-21C7-422F-828C-65BED253E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5552F-734C-444F-AE26-635B8DF97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EF45A-B669-43C4-9643-7B36678A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9E4A-4859-4893-9D10-50308AE2ACA5}" type="datetime1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95795-9819-4D57-9D63-960FCC58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D47EB-46FA-42B0-ABD9-8800B8C3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DD5A0-AAE1-4E93-80DE-7F851A61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890DE-5AA2-4DCF-B97A-40D5B786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F3981-3CA1-4FE5-BFF7-FFC3D3FE2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D759F6-185C-45FB-B85D-A50F73CA3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CD5D29-5A17-4B14-9A30-07C94BAF7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CF4AFD-79D4-4EFB-895B-24198CD3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4BD9-D7A4-4D53-97C3-6FEB3EDC65E1}" type="datetime1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E7ECCC-5181-46A4-83E0-E4E90CB7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784D8-83B3-457C-B522-092626EC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8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7E591-2941-4938-ABE8-54DEA09D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DC97B6-5574-44DA-B5E1-404D8AEA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E017-E6DB-447B-806D-D10B0F4DEF56}" type="datetime1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DD6FD-DCA4-4CA3-842B-22FB6BE5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5AD6DC-5884-46F9-83D1-48D9A543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03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BE9127-8D00-4EF6-93D5-C23F8377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024-0824-4055-B07E-2D5C36DE74EE}" type="datetime1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B1C66D-750D-49B6-9B25-D9A64A53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BC671-555F-4A1D-929E-8DA390B5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9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410E2-DB18-4011-B0AE-9121D16F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78054-B469-41CC-8CAA-E4F62285A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49F646-CBF0-491A-88FC-DAFE3615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6BE8B-3D7D-4A47-AFC0-60D05CB8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9B-CC38-42D1-80A6-E06A4325FAE3}" type="datetime1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93360F-19F5-40EE-81EA-245C3443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2D747-5D96-4393-821A-EE25E8C1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7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2E32A-F487-430A-B201-3578F28B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20B167-936D-4606-9D55-710217863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72F78-2059-4B6F-B9DD-E99C46403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B65A8-4C66-4363-9461-BD9C473C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C366-9339-4623-BD51-93F7A46FCADD}" type="datetime1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70DB2-B7D1-415E-9922-82A86D1A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7DF05-7710-4D83-A6BA-E8E395B8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2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A8B9A6-A7A5-4F44-AAB5-8194F4C3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3146A-6787-4800-B78E-FF4B7D68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14917-EB12-4C5F-BE8E-C756F2A63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F5669-CE3B-4B28-A627-3F686C8411F4}" type="datetime1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ACB26-CD3C-4114-8B8B-9EC955105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3ECA2-248B-41C7-BB85-DD0D51263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677A-CB85-40E1-A01F-8032DEDDD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8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98A9-3931-45C7-847C-BAC7FD1DA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Swift - Closures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9CFDF-BF75-4C07-BC6B-DACE0CCAA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</a:t>
            </a:r>
            <a:r>
              <a:rPr lang="en-US" altLang="ko-KR" dirty="0"/>
              <a:t> </a:t>
            </a:r>
            <a:r>
              <a:rPr lang="ko-KR" altLang="en-US" dirty="0"/>
              <a:t>흥 석</a:t>
            </a:r>
            <a:endParaRPr lang="en-US" altLang="ko-KR" dirty="0"/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ko-KR" altLang="en-US" dirty="0"/>
              <a:t>건국대학교 </a:t>
            </a:r>
            <a:r>
              <a:rPr lang="ko-KR" altLang="en-US" dirty="0" err="1"/>
              <a:t>글로컬캠퍼스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1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6988C-A42A-4FEF-A47F-5A0E8D2C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Closure Expressions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927C4-5936-40F1-A9C1-1D468485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Operator</a:t>
            </a:r>
            <a:r>
              <a:rPr lang="ko-KR" altLang="en-US" dirty="0"/>
              <a:t> </a:t>
            </a:r>
            <a:r>
              <a:rPr lang="en-US" altLang="ko-KR" dirty="0"/>
              <a:t>Methods</a:t>
            </a:r>
          </a:p>
          <a:p>
            <a:pPr lvl="1"/>
            <a:r>
              <a:rPr lang="en-US" altLang="ko-KR" dirty="0"/>
              <a:t>Shorter way to write closure expression</a:t>
            </a:r>
          </a:p>
          <a:p>
            <a:pPr lvl="2"/>
            <a:r>
              <a:rPr lang="en-US" altLang="ko-KR" dirty="0"/>
              <a:t>String type</a:t>
            </a:r>
            <a:r>
              <a:rPr lang="ko-KR" altLang="en-US" dirty="0"/>
              <a:t>의 특성을 활용</a:t>
            </a:r>
            <a:endParaRPr lang="en-US" altLang="ko-KR" dirty="0"/>
          </a:p>
          <a:p>
            <a:pPr lvl="3"/>
            <a:r>
              <a:rPr lang="en-US" altLang="ko-KR" dirty="0"/>
              <a:t>&gt; : String</a:t>
            </a:r>
            <a:r>
              <a:rPr lang="ko-KR" altLang="en-US" dirty="0"/>
              <a:t> 유형의 두 파라미터를 가지고</a:t>
            </a:r>
            <a:r>
              <a:rPr lang="en-US" altLang="ko-KR" dirty="0"/>
              <a:t>, Bool </a:t>
            </a:r>
            <a:r>
              <a:rPr lang="ko-KR" altLang="en-US" dirty="0"/>
              <a:t>유형을 </a:t>
            </a:r>
            <a:r>
              <a:rPr lang="ko-KR" altLang="en-US" dirty="0" err="1"/>
              <a:t>리턴하는</a:t>
            </a:r>
            <a:r>
              <a:rPr lang="ko-KR" altLang="en-US" dirty="0"/>
              <a:t> 메소드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E2F6FC-D4D3-4DA5-822B-ADBAC88F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15" y="4826868"/>
            <a:ext cx="6689702" cy="89341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1B9CD-7F67-4C8C-954E-7DE046A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8B540C7-A56C-4CC4-8D14-48872365C418}"/>
              </a:ext>
            </a:extLst>
          </p:cNvPr>
          <p:cNvSpPr/>
          <p:nvPr/>
        </p:nvSpPr>
        <p:spPr>
          <a:xfrm>
            <a:off x="5292101" y="4334552"/>
            <a:ext cx="961534" cy="731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9E2760-54B0-4683-A318-1F847171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62" y="3543044"/>
            <a:ext cx="7451758" cy="7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1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C0280-B741-4A5A-92C6-69AA8138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Trailing</a:t>
            </a:r>
            <a:r>
              <a:rPr lang="ko-KR" altLang="en-US" dirty="0"/>
              <a:t> </a:t>
            </a:r>
            <a:r>
              <a:rPr lang="en-US" altLang="ko-KR" dirty="0"/>
              <a:t>Closures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C01BB-620D-4B77-8936-9FF469AE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Closure expression</a:t>
            </a:r>
            <a:r>
              <a:rPr lang="ko-KR" altLang="en-US" dirty="0"/>
              <a:t>을 함수의 마지막 인수로 넘겨줄 때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closure expression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길면</a:t>
            </a:r>
            <a:r>
              <a:rPr lang="en-US" altLang="ko-KR" dirty="0"/>
              <a:t>, trailing closure</a:t>
            </a:r>
            <a:r>
              <a:rPr lang="ko-KR" altLang="en-US" dirty="0"/>
              <a:t>로 작성하는 것이 유리</a:t>
            </a:r>
            <a:endParaRPr lang="en-US" altLang="ko-KR" dirty="0"/>
          </a:p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호출의 괄호 다음에 기술 </a:t>
            </a:r>
            <a:r>
              <a:rPr lang="en-US" altLang="ko-KR" dirty="0"/>
              <a:t>(</a:t>
            </a:r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여전히 인수임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Argument label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사용하지 않음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91D94F-B177-451B-9C95-62E7C523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6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C0280-B741-4A5A-92C6-69AA8138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858"/>
            <a:ext cx="4601066" cy="1344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Trailing</a:t>
            </a:r>
            <a:r>
              <a:rPr lang="ko-KR" altLang="en-US" dirty="0"/>
              <a:t> </a:t>
            </a:r>
            <a:r>
              <a:rPr lang="en-US" altLang="ko-KR" dirty="0"/>
              <a:t>Closures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C01BB-620D-4B77-8936-9FF469AE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4C3E3-817A-4D5B-B521-422FFAA6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84" y="805441"/>
            <a:ext cx="7921953" cy="548223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4B945-F343-42E6-8843-E1ADE773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17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C01BB-620D-4B77-8936-9FF469AE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String-sorting closure as a trailing closure: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Closure expression</a:t>
            </a:r>
            <a:r>
              <a:rPr lang="ko-KR" altLang="en-US" dirty="0"/>
              <a:t>이 유일한 </a:t>
            </a:r>
            <a:r>
              <a:rPr lang="en-US" altLang="ko-KR" dirty="0"/>
              <a:t>parameter</a:t>
            </a:r>
            <a:r>
              <a:rPr lang="ko-KR" altLang="en-US" dirty="0"/>
              <a:t>이고</a:t>
            </a:r>
            <a:r>
              <a:rPr lang="en-US" altLang="ko-KR" dirty="0"/>
              <a:t> trailing</a:t>
            </a:r>
            <a:r>
              <a:rPr lang="ko-KR" altLang="en-US" dirty="0"/>
              <a:t> </a:t>
            </a:r>
            <a:r>
              <a:rPr lang="en-US" altLang="ko-KR" dirty="0"/>
              <a:t>closure</a:t>
            </a:r>
            <a:r>
              <a:rPr lang="ko-KR" altLang="en-US" dirty="0"/>
              <a:t>일 경우 함수 호출 시 괄호 생략 가능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4B945-F343-42E6-8843-E1ADE773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D848FC-2BD7-4197-96D0-EB94857B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02" y="2394652"/>
            <a:ext cx="5551290" cy="687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83EB02-4802-4C28-8545-E083A138D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14" y="4239238"/>
            <a:ext cx="5529948" cy="6768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310E6C6-1DCF-4E2F-AFE1-B7140D21AD4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Trailing</a:t>
            </a:r>
            <a:r>
              <a:rPr lang="ko-KR" altLang="en-US"/>
              <a:t> </a:t>
            </a:r>
            <a:r>
              <a:rPr lang="en-US" altLang="ko-KR"/>
              <a:t>Closures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12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C01BB-620D-4B77-8936-9FF469AE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0146" cy="4351338"/>
          </a:xfrm>
        </p:spPr>
        <p:txBody>
          <a:bodyPr/>
          <a:lstStyle/>
          <a:p>
            <a:r>
              <a:rPr lang="en-US" altLang="ko-KR" dirty="0"/>
              <a:t>Trailing closure</a:t>
            </a:r>
            <a:r>
              <a:rPr lang="ko-KR" altLang="en-US" dirty="0"/>
              <a:t>는 </a:t>
            </a:r>
            <a:r>
              <a:rPr lang="en-US" altLang="ko-KR" dirty="0"/>
              <a:t>closure</a:t>
            </a:r>
            <a:r>
              <a:rPr lang="ko-KR" altLang="en-US" dirty="0"/>
              <a:t>가 매우 길 때 가장 유용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Swift</a:t>
            </a:r>
            <a:r>
              <a:rPr lang="ko-KR" altLang="en-US" dirty="0"/>
              <a:t>의 </a:t>
            </a:r>
            <a:r>
              <a:rPr lang="en-US" altLang="ko-KR" dirty="0"/>
              <a:t>Array</a:t>
            </a:r>
            <a:r>
              <a:rPr lang="ko-KR" altLang="en-US" dirty="0"/>
              <a:t>는 </a:t>
            </a:r>
            <a:r>
              <a:rPr lang="en-US" altLang="ko-KR" dirty="0"/>
              <a:t>map(_: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메소드를 보유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단일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인수로 </a:t>
            </a:r>
            <a:r>
              <a:rPr lang="en-US" altLang="ko-KR" dirty="0">
                <a:sym typeface="Wingdings" panose="05000000000000000000" pitchFamily="2" charset="2"/>
              </a:rPr>
              <a:t>closure expression</a:t>
            </a:r>
            <a:r>
              <a:rPr lang="ko-KR" altLang="en-US" dirty="0">
                <a:sym typeface="Wingdings" panose="05000000000000000000" pitchFamily="2" charset="2"/>
              </a:rPr>
              <a:t>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Closure</a:t>
            </a:r>
            <a:r>
              <a:rPr lang="ko-KR" altLang="en-US" dirty="0">
                <a:sym typeface="Wingdings" panose="05000000000000000000" pitchFamily="2" charset="2"/>
              </a:rPr>
              <a:t>는 배열의 각 아이템별로 한 번씩 호출되어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그 아이템에 </a:t>
            </a:r>
            <a:r>
              <a:rPr lang="ko-KR" altLang="en-US" dirty="0" err="1">
                <a:sym typeface="Wingdings" panose="05000000000000000000" pitchFamily="2" charset="2"/>
              </a:rPr>
              <a:t>매핑된</a:t>
            </a:r>
            <a:r>
              <a:rPr lang="ko-KR" altLang="en-US" dirty="0">
                <a:sym typeface="Wingdings" panose="05000000000000000000" pitchFamily="2" charset="2"/>
              </a:rPr>
              <a:t> 값을 </a:t>
            </a:r>
            <a:r>
              <a:rPr lang="ko-KR" altLang="en-US" dirty="0" err="1">
                <a:sym typeface="Wingdings" panose="05000000000000000000" pitchFamily="2" charset="2"/>
              </a:rPr>
              <a:t>리턴함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매핑의 속성과 </a:t>
            </a:r>
            <a:r>
              <a:rPr lang="ko-KR" altLang="en-US" dirty="0" err="1">
                <a:sym typeface="Wingdings" panose="05000000000000000000" pitchFamily="2" charset="2"/>
              </a:rPr>
              <a:t>리턴값의</a:t>
            </a:r>
            <a:r>
              <a:rPr lang="ko-KR" altLang="en-US" dirty="0">
                <a:sym typeface="Wingdings" panose="05000000000000000000" pitchFamily="2" charset="2"/>
              </a:rPr>
              <a:t> 형은 </a:t>
            </a:r>
            <a:r>
              <a:rPr lang="en-US" altLang="ko-KR" dirty="0">
                <a:sym typeface="Wingdings" panose="05000000000000000000" pitchFamily="2" charset="2"/>
              </a:rPr>
              <a:t>closure</a:t>
            </a:r>
            <a:r>
              <a:rPr lang="ko-KR" altLang="en-US" dirty="0">
                <a:sym typeface="Wingdings" panose="05000000000000000000" pitchFamily="2" charset="2"/>
              </a:rPr>
              <a:t>가 결정함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/>
              <a:t>최종적으로 새롭게 </a:t>
            </a:r>
            <a:r>
              <a:rPr lang="ko-KR" altLang="en-US" dirty="0" err="1"/>
              <a:t>매핑된</a:t>
            </a:r>
            <a:r>
              <a:rPr lang="ko-KR" altLang="en-US" dirty="0"/>
              <a:t> 값으로 구성된 배열을 </a:t>
            </a:r>
            <a:r>
              <a:rPr lang="ko-KR" altLang="en-US" dirty="0" err="1"/>
              <a:t>리턴함</a:t>
            </a:r>
            <a:endParaRPr lang="en-US" altLang="ko-KR" dirty="0"/>
          </a:p>
          <a:p>
            <a:pPr lvl="1"/>
            <a:r>
              <a:rPr lang="en-US" altLang="ko-KR" dirty="0"/>
              <a:t>Map(_:) </a:t>
            </a:r>
            <a:r>
              <a:rPr lang="ko-KR" altLang="en-US" dirty="0"/>
              <a:t>메소드 </a:t>
            </a:r>
            <a:r>
              <a:rPr lang="en-US" altLang="ko-KR" dirty="0"/>
              <a:t>with trailing closure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4B945-F343-42E6-8843-E1ADE773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310E6C6-1DCF-4E2F-AFE1-B7140D21AD4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Trailing</a:t>
            </a:r>
            <a:r>
              <a:rPr lang="ko-KR" altLang="en-US"/>
              <a:t> </a:t>
            </a:r>
            <a:r>
              <a:rPr lang="en-US" altLang="ko-KR"/>
              <a:t>Closures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73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C01BB-620D-4B77-8936-9FF469AE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61" y="739039"/>
            <a:ext cx="11030146" cy="4351338"/>
          </a:xfrm>
        </p:spPr>
        <p:txBody>
          <a:bodyPr/>
          <a:lstStyle/>
          <a:p>
            <a:r>
              <a:rPr lang="en-US" altLang="ko-KR" dirty="0"/>
              <a:t>Map(_:) </a:t>
            </a:r>
            <a:r>
              <a:rPr lang="ko-KR" altLang="en-US" dirty="0"/>
              <a:t>메소드 </a:t>
            </a:r>
            <a:r>
              <a:rPr lang="en-US" altLang="ko-KR" dirty="0"/>
              <a:t>with trailing closure</a:t>
            </a:r>
          </a:p>
          <a:p>
            <a:pPr lvl="1"/>
            <a:r>
              <a:rPr lang="en-US" altLang="ko-KR" dirty="0"/>
              <a:t>Convert </a:t>
            </a:r>
            <a:r>
              <a:rPr lang="en-US" altLang="ko-KR" dirty="0" err="1"/>
              <a:t>Int</a:t>
            </a:r>
            <a:r>
              <a:rPr lang="en-US" altLang="ko-KR" dirty="0"/>
              <a:t> values into String values</a:t>
            </a:r>
          </a:p>
          <a:p>
            <a:pPr lvl="2"/>
            <a:r>
              <a:rPr lang="en-US" altLang="ko-KR" dirty="0"/>
              <a:t>[16, 58, 510] =&gt; [“</a:t>
            </a:r>
            <a:r>
              <a:rPr lang="en-US" altLang="ko-KR" dirty="0" err="1"/>
              <a:t>OneSix</a:t>
            </a:r>
            <a:r>
              <a:rPr lang="en-US" altLang="ko-KR" dirty="0"/>
              <a:t>”, “</a:t>
            </a:r>
            <a:r>
              <a:rPr lang="en-US" altLang="ko-KR" dirty="0" err="1"/>
              <a:t>FiveEight</a:t>
            </a:r>
            <a:r>
              <a:rPr lang="en-US" altLang="ko-KR" dirty="0"/>
              <a:t>”, “</a:t>
            </a:r>
            <a:r>
              <a:rPr lang="en-US" altLang="ko-KR" dirty="0" err="1"/>
              <a:t>FiveOneZero</a:t>
            </a:r>
            <a:r>
              <a:rPr lang="en-US" altLang="ko-KR" dirty="0"/>
              <a:t>”]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4B945-F343-42E6-8843-E1ADE773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310E6C6-1DCF-4E2F-AFE1-B7140D21AD4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336357" cy="61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Trailing</a:t>
            </a:r>
            <a:r>
              <a:rPr lang="ko-KR" altLang="en-US" dirty="0"/>
              <a:t> </a:t>
            </a:r>
            <a:r>
              <a:rPr lang="en-US" altLang="ko-KR" dirty="0"/>
              <a:t>Closures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BD07AA-9EFD-4BF5-ADF5-466624F8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6" y="2032269"/>
            <a:ext cx="5219617" cy="17573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1DFBB3-880E-4021-B274-EBFF72AF6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301" y="2169989"/>
            <a:ext cx="5554499" cy="40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5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8CDE4-D5AE-4D8A-A637-E50A7DEC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Capturing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729A3-DDF5-4687-8B08-B675B77B5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797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Capture</a:t>
            </a:r>
          </a:p>
          <a:p>
            <a:pPr lvl="1"/>
            <a:r>
              <a:rPr lang="en-US" altLang="ko-KR" dirty="0"/>
              <a:t>Closure</a:t>
            </a:r>
            <a:r>
              <a:rPr lang="ko-KR" altLang="en-US" dirty="0"/>
              <a:t>가 정의된 문맥에서 상수와 변수를 캡쳐 가능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Closure</a:t>
            </a:r>
            <a:r>
              <a:rPr lang="ko-KR" altLang="en-US" dirty="0"/>
              <a:t>는 그 상수와 변수의 값을 참조 혹은 변경 가능하다는</a:t>
            </a:r>
            <a:r>
              <a:rPr lang="en-US" altLang="ko-KR" dirty="0"/>
              <a:t> </a:t>
            </a:r>
            <a:r>
              <a:rPr lang="ko-KR" altLang="en-US" dirty="0"/>
              <a:t>의미</a:t>
            </a:r>
            <a:endParaRPr lang="en-US" altLang="ko-KR" dirty="0"/>
          </a:p>
          <a:p>
            <a:r>
              <a:rPr lang="en-US" altLang="ko-KR" dirty="0"/>
              <a:t>In Swift, </a:t>
            </a:r>
          </a:p>
          <a:p>
            <a:pPr lvl="1"/>
            <a:r>
              <a:rPr lang="ko-KR" altLang="en-US" dirty="0"/>
              <a:t>값을 캡쳐 할 수 있는 가장 단순한 유형의 </a:t>
            </a:r>
            <a:r>
              <a:rPr lang="en-US" altLang="ko-KR" dirty="0"/>
              <a:t>closure</a:t>
            </a:r>
            <a:r>
              <a:rPr lang="ko-KR" altLang="en-US" dirty="0"/>
              <a:t>는 </a:t>
            </a:r>
            <a:r>
              <a:rPr lang="en-US" altLang="ko-KR" dirty="0"/>
              <a:t>nested function</a:t>
            </a:r>
          </a:p>
          <a:p>
            <a:pPr lvl="1"/>
            <a:r>
              <a:rPr lang="en-US" altLang="ko-KR" dirty="0"/>
              <a:t>Nested function</a:t>
            </a:r>
            <a:r>
              <a:rPr lang="ko-KR" altLang="en-US" dirty="0"/>
              <a:t>은 둘러싼 외부 함수의 인수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/>
              <a:t>변수를 캡쳐 가능</a:t>
            </a:r>
            <a:endParaRPr lang="en-US" altLang="ko-KR" dirty="0"/>
          </a:p>
          <a:p>
            <a:pPr lvl="1"/>
            <a:r>
              <a:rPr lang="ko-KR" altLang="en-US" dirty="0"/>
              <a:t>외부 함수가 종료된 이후에도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7DBB2A-780E-4CFD-8379-32C22B3C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2A66C1-9C41-497F-A58E-201DC9DB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170" y="2769207"/>
            <a:ext cx="5511223" cy="28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371CE-52BC-4E83-9BA2-C597ADFD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Closures Are Reference 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E4202-0E15-4EEE-9AFD-F34A0CA3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Functions and closures are reference types</a:t>
            </a:r>
          </a:p>
          <a:p>
            <a:pPr lvl="1"/>
            <a:r>
              <a:rPr lang="ko-KR" altLang="en-US" dirty="0"/>
              <a:t>함수 혹은 </a:t>
            </a:r>
            <a:r>
              <a:rPr lang="ko-KR" altLang="en-US" dirty="0" err="1"/>
              <a:t>클로우저를</a:t>
            </a:r>
            <a:r>
              <a:rPr lang="en-US" altLang="ko-KR" dirty="0"/>
              <a:t> </a:t>
            </a:r>
            <a:r>
              <a:rPr lang="ko-KR" altLang="en-US" dirty="0"/>
              <a:t>상수 혹은 변수에 할당할 때</a:t>
            </a:r>
            <a:r>
              <a:rPr lang="en-US" altLang="ko-KR" dirty="0"/>
              <a:t>, </a:t>
            </a:r>
            <a:r>
              <a:rPr lang="ko-KR" altLang="en-US" dirty="0"/>
              <a:t>실제로 상수 혹은 변수를 그 함수 혹은</a:t>
            </a:r>
            <a:r>
              <a:rPr lang="en-US" altLang="ko-KR" dirty="0"/>
              <a:t> </a:t>
            </a:r>
            <a:r>
              <a:rPr lang="ko-KR" altLang="en-US" dirty="0" err="1"/>
              <a:t>클로우저에</a:t>
            </a:r>
            <a:r>
              <a:rPr lang="ko-KR" altLang="en-US" dirty="0"/>
              <a:t> 대한 참조</a:t>
            </a:r>
            <a:r>
              <a:rPr lang="en-US" altLang="ko-KR" dirty="0"/>
              <a:t>(reference)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설정하는 것</a:t>
            </a:r>
            <a:endParaRPr lang="en-US" altLang="ko-KR" dirty="0"/>
          </a:p>
          <a:p>
            <a:pPr lvl="2"/>
            <a:r>
              <a:rPr lang="ko-KR" altLang="en-US" dirty="0"/>
              <a:t>한 </a:t>
            </a:r>
            <a:r>
              <a:rPr lang="ko-KR" altLang="en-US" dirty="0" err="1"/>
              <a:t>클로우저를</a:t>
            </a:r>
            <a:r>
              <a:rPr lang="ko-KR" altLang="en-US" dirty="0"/>
              <a:t> 두 개의 다른 상수 혹은 변수에 할당할 경우</a:t>
            </a:r>
            <a:r>
              <a:rPr lang="en-US" altLang="ko-KR" dirty="0"/>
              <a:t>, </a:t>
            </a:r>
            <a:r>
              <a:rPr lang="ko-KR" altLang="en-US" dirty="0"/>
              <a:t>두 개의 상수 혹은 변수는 동일한 </a:t>
            </a:r>
            <a:r>
              <a:rPr lang="ko-KR" altLang="en-US" dirty="0" err="1"/>
              <a:t>클로우저를</a:t>
            </a:r>
            <a:r>
              <a:rPr lang="ko-KR" altLang="en-US" dirty="0"/>
              <a:t> 참조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8796F-19A7-4A9D-A65E-DA0C29D9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70" y="4143324"/>
            <a:ext cx="4531372" cy="14256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B08930-D849-4ED3-BDFD-EFF4A6E3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6EF7EF-3490-4EF0-91CB-1632200B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95" y="3771850"/>
            <a:ext cx="4295775" cy="371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C45D1D-9EB7-4439-AEB1-E2069953B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92" y="4202841"/>
            <a:ext cx="2257425" cy="1847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BF927-A5B7-4703-AB04-181F5BC2D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02" y="5941111"/>
            <a:ext cx="21907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5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D9784-E667-4555-B2BD-2D2D1E22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Escaping Closures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71977-0E25-48E4-A4F0-4F096BC7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Escape</a:t>
            </a:r>
          </a:p>
          <a:p>
            <a:pPr lvl="1"/>
            <a:r>
              <a:rPr lang="en-US" altLang="ko-KR" dirty="0"/>
              <a:t>Closure</a:t>
            </a:r>
            <a:r>
              <a:rPr lang="ko-KR" altLang="en-US" dirty="0"/>
              <a:t>가 함수의 인수로 전달되었으나</a:t>
            </a:r>
            <a:r>
              <a:rPr lang="en-US" altLang="ko-KR" dirty="0"/>
              <a:t>, </a:t>
            </a:r>
            <a:r>
              <a:rPr lang="ko-KR" altLang="en-US" dirty="0"/>
              <a:t>그 함수의 리턴 후에 호출되는 경우</a:t>
            </a:r>
            <a:endParaRPr lang="en-US" altLang="ko-KR" dirty="0"/>
          </a:p>
          <a:p>
            <a:pPr lvl="1"/>
            <a:r>
              <a:rPr lang="en-US" altLang="ko-KR" dirty="0"/>
              <a:t>@escaping : </a:t>
            </a:r>
            <a:r>
              <a:rPr lang="ko-KR" altLang="en-US" dirty="0"/>
              <a:t>파라미터 유형 앞에 기술</a:t>
            </a:r>
            <a:r>
              <a:rPr lang="en-US" altLang="ko-KR" dirty="0"/>
              <a:t>, escape</a:t>
            </a:r>
            <a:r>
              <a:rPr lang="ko-KR" altLang="en-US" dirty="0"/>
              <a:t>를 허용함을 의미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Escaping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밖에 정의된 변수에 </a:t>
            </a:r>
            <a:r>
              <a:rPr lang="ko-KR" altLang="en-US" dirty="0" err="1"/>
              <a:t>클로우저를</a:t>
            </a:r>
            <a:r>
              <a:rPr lang="ko-KR" altLang="en-US" dirty="0"/>
              <a:t>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3D7EC-1D89-4715-9FBE-FAC37969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81" y="4631914"/>
            <a:ext cx="8703037" cy="195681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4BC3B-10C1-4CA2-88D2-75FC5D2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0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FEA83-A422-4ED6-9CDB-A8F29097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Autoclosures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0F534-1B8D-4969-BEEF-E9596A666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2" y="1825624"/>
            <a:ext cx="10515600" cy="476000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자동으로</a:t>
            </a:r>
            <a:r>
              <a:rPr lang="en-US" altLang="ko-KR" dirty="0"/>
              <a:t> </a:t>
            </a:r>
            <a:r>
              <a:rPr lang="ko-KR" altLang="en-US" dirty="0"/>
              <a:t>생성되는 </a:t>
            </a:r>
            <a:r>
              <a:rPr lang="en-US" altLang="ko-KR" dirty="0"/>
              <a:t>closure</a:t>
            </a:r>
          </a:p>
          <a:p>
            <a:pPr lvl="1"/>
            <a:r>
              <a:rPr lang="ko-KR" altLang="en-US" dirty="0"/>
              <a:t>함수에 대한 인수로 전달되는 </a:t>
            </a:r>
            <a:r>
              <a:rPr lang="en-US" altLang="ko-KR" dirty="0"/>
              <a:t>expression</a:t>
            </a:r>
            <a:r>
              <a:rPr lang="ko-KR" altLang="en-US" dirty="0"/>
              <a:t>을 감싸기 위해</a:t>
            </a:r>
            <a:endParaRPr lang="en-US" altLang="ko-KR" dirty="0"/>
          </a:p>
          <a:p>
            <a:r>
              <a:rPr lang="ko-KR" altLang="en-US" dirty="0"/>
              <a:t>인수를 취하지 않음</a:t>
            </a:r>
            <a:endParaRPr lang="en-US" altLang="ko-KR" dirty="0"/>
          </a:p>
          <a:p>
            <a:r>
              <a:rPr lang="ko-KR" altLang="en-US" dirty="0"/>
              <a:t>호출될 때</a:t>
            </a:r>
            <a:r>
              <a:rPr lang="en-US" altLang="ko-KR" dirty="0"/>
              <a:t>, </a:t>
            </a:r>
            <a:r>
              <a:rPr lang="ko-KR" altLang="en-US" dirty="0"/>
              <a:t>내부에 감싸고 있는 </a:t>
            </a:r>
            <a:r>
              <a:rPr lang="en-US" altLang="ko-KR" dirty="0"/>
              <a:t>expression</a:t>
            </a:r>
            <a:r>
              <a:rPr lang="ko-KR" altLang="en-US" dirty="0"/>
              <a:t>의 값을 리턴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코드의 가독성을 떨어뜨리므로 자주 사용하지 않는 것이 좋음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F4416-A401-4A45-B68B-9D18CFE3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CB9634-DE5E-4FFF-87D8-D7E59C64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76" y="3584493"/>
            <a:ext cx="6450182" cy="21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0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0C4B7-FAD7-447A-B7D4-13E4AEE5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Clousers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3EBFC-DBE2-44A6-AE10-10AD3332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일정 기능을 하는 코드를 하나의 블록으로 모아 놓은 것</a:t>
            </a:r>
            <a:endParaRPr lang="en-US" altLang="ko-KR" dirty="0"/>
          </a:p>
          <a:p>
            <a:r>
              <a:rPr lang="en-US" altLang="ko-KR" dirty="0"/>
              <a:t>C, Objective-C </a:t>
            </a:r>
            <a:r>
              <a:rPr lang="ko-KR" altLang="en-US" dirty="0"/>
              <a:t>언어의 </a:t>
            </a:r>
            <a:r>
              <a:rPr lang="en-US" altLang="ko-KR" dirty="0"/>
              <a:t>blocks</a:t>
            </a:r>
            <a:r>
              <a:rPr lang="ko-KR" altLang="en-US" dirty="0"/>
              <a:t>와 유사</a:t>
            </a:r>
            <a:endParaRPr lang="en-US" altLang="ko-KR" dirty="0"/>
          </a:p>
          <a:p>
            <a:r>
              <a:rPr lang="ko-KR" altLang="en-US" dirty="0"/>
              <a:t>함수는 </a:t>
            </a:r>
            <a:r>
              <a:rPr lang="ko-KR" altLang="en-US" dirty="0" err="1"/>
              <a:t>클로저의</a:t>
            </a:r>
            <a:r>
              <a:rPr lang="ko-KR" altLang="en-US" dirty="0"/>
              <a:t> 한 형태</a:t>
            </a:r>
            <a:endParaRPr lang="en-US" altLang="ko-KR" dirty="0"/>
          </a:p>
          <a:p>
            <a:pPr lvl="1"/>
            <a:r>
              <a:rPr lang="ko-KR" altLang="en-US" dirty="0"/>
              <a:t>글로벌 함수</a:t>
            </a:r>
            <a:r>
              <a:rPr lang="en-US" altLang="ko-KR" dirty="0"/>
              <a:t>, </a:t>
            </a:r>
            <a:r>
              <a:rPr lang="ko-KR" altLang="en-US" dirty="0"/>
              <a:t>내포함수는 </a:t>
            </a:r>
            <a:r>
              <a:rPr lang="en-US" altLang="ko-KR" dirty="0"/>
              <a:t>Closures</a:t>
            </a:r>
            <a:r>
              <a:rPr lang="ko-KR" altLang="en-US" dirty="0"/>
              <a:t>의 한 종류</a:t>
            </a:r>
            <a:endParaRPr lang="en-US" altLang="ko-KR" dirty="0"/>
          </a:p>
          <a:p>
            <a:r>
              <a:rPr lang="en-US" altLang="ko-KR" dirty="0"/>
              <a:t>Closures</a:t>
            </a:r>
            <a:r>
              <a:rPr lang="ko-KR" altLang="en-US" dirty="0"/>
              <a:t>의 세가지 형식</a:t>
            </a:r>
            <a:endParaRPr lang="en-US" altLang="ko-KR" dirty="0"/>
          </a:p>
          <a:p>
            <a:pPr lvl="1"/>
            <a:r>
              <a:rPr lang="ko-KR" altLang="en-US" dirty="0"/>
              <a:t>글로벌 함수</a:t>
            </a:r>
            <a:endParaRPr lang="en-US" altLang="ko-KR" dirty="0"/>
          </a:p>
          <a:p>
            <a:pPr lvl="2"/>
            <a:r>
              <a:rPr lang="ko-KR" altLang="en-US" dirty="0"/>
              <a:t>이름 </a:t>
            </a:r>
            <a:r>
              <a:rPr lang="en-US" altLang="ko-KR" dirty="0"/>
              <a:t>O, </a:t>
            </a:r>
            <a:r>
              <a:rPr lang="ko-KR" altLang="en-US" dirty="0"/>
              <a:t>캡쳐 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내포 함수</a:t>
            </a:r>
            <a:endParaRPr lang="en-US" altLang="ko-KR" dirty="0"/>
          </a:p>
          <a:p>
            <a:pPr lvl="2"/>
            <a:r>
              <a:rPr lang="ko-KR" altLang="en-US" dirty="0"/>
              <a:t>이름 </a:t>
            </a:r>
            <a:r>
              <a:rPr lang="en-US" altLang="ko-KR" dirty="0"/>
              <a:t>O, </a:t>
            </a:r>
            <a:r>
              <a:rPr lang="ko-KR" altLang="en-US" dirty="0"/>
              <a:t>캡쳐</a:t>
            </a:r>
            <a:r>
              <a:rPr lang="en-US" altLang="ko-KR" dirty="0"/>
              <a:t> O</a:t>
            </a:r>
          </a:p>
          <a:p>
            <a:pPr lvl="1"/>
            <a:r>
              <a:rPr lang="en-US" altLang="ko-KR" dirty="0"/>
              <a:t>Closure expression</a:t>
            </a:r>
          </a:p>
          <a:p>
            <a:pPr lvl="2"/>
            <a:r>
              <a:rPr lang="ko-KR" altLang="en-US" dirty="0"/>
              <a:t>이름 </a:t>
            </a:r>
            <a:r>
              <a:rPr lang="en-US" altLang="ko-KR" dirty="0"/>
              <a:t>X, </a:t>
            </a:r>
            <a:r>
              <a:rPr lang="ko-KR" altLang="en-US" dirty="0"/>
              <a:t>캡쳐 </a:t>
            </a:r>
            <a:r>
              <a:rPr lang="en-US" altLang="ko-KR" dirty="0"/>
              <a:t>O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5860EA-0235-4C11-ABD8-5A6CBA84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70FC68E-5F7B-4298-A537-2F2DD833C0C9}"/>
              </a:ext>
            </a:extLst>
          </p:cNvPr>
          <p:cNvCxnSpPr/>
          <p:nvPr/>
        </p:nvCxnSpPr>
        <p:spPr>
          <a:xfrm flipV="1">
            <a:off x="3391270" y="4651899"/>
            <a:ext cx="1322773" cy="34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D2C58E-1158-47C3-913E-B6F201B31540}"/>
              </a:ext>
            </a:extLst>
          </p:cNvPr>
          <p:cNvSpPr txBox="1"/>
          <p:nvPr/>
        </p:nvSpPr>
        <p:spPr>
          <a:xfrm>
            <a:off x="4675418" y="44556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뒤에서 설명</a:t>
            </a:r>
          </a:p>
        </p:txBody>
      </p:sp>
    </p:spTree>
    <p:extLst>
      <p:ext uri="{BB962C8B-B14F-4D97-AF65-F5344CB8AC3E}">
        <p14:creationId xmlns:p14="http://schemas.microsoft.com/office/powerpoint/2010/main" val="388125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6988C-A42A-4FEF-A47F-5A0E8D2C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Closure Expressions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927C4-5936-40F1-A9C1-1D468485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내포함수는 큰 함수 안에서 일련의 코드블록을 정의하고</a:t>
            </a:r>
            <a:r>
              <a:rPr lang="en-US" altLang="ko-KR" dirty="0"/>
              <a:t>, </a:t>
            </a:r>
            <a:r>
              <a:rPr lang="ko-KR" altLang="en-US" dirty="0"/>
              <a:t>이름을 붙이기에 좋은 방법임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때로 간략하게 함수와 유사한 코드블록을 정의하는 것이 필요한 경우가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인수를 함수로 받을 때 유용</a:t>
            </a:r>
            <a:endParaRPr lang="en-US" altLang="ko-KR" dirty="0"/>
          </a:p>
          <a:p>
            <a:r>
              <a:rPr lang="en-US" altLang="ko-KR" dirty="0"/>
              <a:t>Sorted(by:) </a:t>
            </a:r>
            <a:r>
              <a:rPr lang="ko-KR" altLang="en-US" dirty="0"/>
              <a:t>메소드를 이용하여 설명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B7FD9-FBD3-4FC7-BA24-C4E27908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8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6988C-A42A-4FEF-A47F-5A0E8D2C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Closure Expressions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927C4-5936-40F1-A9C1-1D468485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10"/>
            <a:ext cx="10515600" cy="5100065"/>
          </a:xfrm>
        </p:spPr>
        <p:txBody>
          <a:bodyPr>
            <a:normAutofit/>
          </a:bodyPr>
          <a:lstStyle/>
          <a:p>
            <a:r>
              <a:rPr lang="en-US" altLang="ko-KR" dirty="0"/>
              <a:t>The Sorted Method</a:t>
            </a:r>
          </a:p>
          <a:p>
            <a:pPr lvl="1"/>
            <a:r>
              <a:rPr lang="ko-KR" altLang="en-US" dirty="0"/>
              <a:t>표준 라이브러리</a:t>
            </a:r>
            <a:r>
              <a:rPr lang="en-US" altLang="ko-KR" dirty="0"/>
              <a:t>: sorted(by:) </a:t>
            </a:r>
          </a:p>
          <a:p>
            <a:pPr lvl="2"/>
            <a:r>
              <a:rPr lang="ko-KR" altLang="en-US" dirty="0"/>
              <a:t>배열의 값들을 정렬</a:t>
            </a:r>
            <a:endParaRPr lang="en-US" altLang="ko-KR" dirty="0"/>
          </a:p>
          <a:p>
            <a:pPr lvl="2"/>
            <a:r>
              <a:rPr lang="ko-KR" altLang="en-US" dirty="0"/>
              <a:t>정렬된 새로운 배열을 </a:t>
            </a:r>
            <a:r>
              <a:rPr lang="en-US" altLang="ko-KR" dirty="0"/>
              <a:t>return (</a:t>
            </a:r>
            <a:r>
              <a:rPr lang="ko-KR" altLang="en-US" dirty="0"/>
              <a:t>원래의 배열은 변함 없음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이 프로그램을</a:t>
            </a:r>
            <a:r>
              <a:rPr lang="en-US" altLang="ko-KR" dirty="0"/>
              <a:t> closure expression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이용하여 개선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16F59D-1930-47E8-B1A6-CC38EB20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14" y="3413321"/>
            <a:ext cx="6270313" cy="6825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870574-6833-4607-B88D-CFF3954D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567" y="4068654"/>
            <a:ext cx="7794230" cy="211126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B7FD9-FBD3-4FC7-BA24-C4E27908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1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6988C-A42A-4FEF-A47F-5A0E8D2C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Closure Expressions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927C4-5936-40F1-A9C1-1D468485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Closure Expression 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Parameters:</a:t>
            </a:r>
            <a:r>
              <a:rPr lang="ko-KR" altLang="en-US" dirty="0"/>
              <a:t> </a:t>
            </a:r>
            <a:r>
              <a:rPr lang="en-US" altLang="ko-KR" dirty="0"/>
              <a:t>in-out </a:t>
            </a:r>
            <a:r>
              <a:rPr lang="ko-KR" altLang="en-US" dirty="0"/>
              <a:t>파라미터 </a:t>
            </a:r>
            <a:r>
              <a:rPr lang="en-US" altLang="ko-KR" dirty="0"/>
              <a:t>O, default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X,</a:t>
            </a:r>
            <a:r>
              <a:rPr lang="ko-KR" altLang="en-US" dirty="0"/>
              <a:t> </a:t>
            </a:r>
            <a:r>
              <a:rPr lang="en-US" altLang="ko-KR" dirty="0"/>
              <a:t>variadic O, tuple O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34DA74-6179-4E21-B5E8-5815E029C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909" y="2436126"/>
            <a:ext cx="4647094" cy="168985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B4D9C2-53C3-48E1-B1AC-58E15AE5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3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F08811-2105-4462-A8F2-BE7962400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2338"/>
            <a:ext cx="9974345" cy="17686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4878A6-EE89-42B2-BE97-281E41A5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35" y="2149647"/>
            <a:ext cx="7794230" cy="21112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8C6988C-A42A-4FEF-A47F-5A0E8D2C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Closure Expressions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927C4-5936-40F1-A9C1-1D468485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Backward function version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Backward</a:t>
            </a:r>
            <a:r>
              <a:rPr lang="ko-KR" altLang="en-US" dirty="0"/>
              <a:t> </a:t>
            </a:r>
            <a:r>
              <a:rPr lang="en-US" altLang="ko-KR" dirty="0"/>
              <a:t>closure expression version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B4D9C2-53C3-48E1-B1AC-58E15AE5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6988C-A42A-4FEF-A47F-5A0E8D2C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Closure Expressions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927C4-5936-40F1-A9C1-1D468485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Inferring Type From Context</a:t>
            </a:r>
          </a:p>
          <a:p>
            <a:pPr lvl="1"/>
            <a:r>
              <a:rPr lang="ko-KR" altLang="en-US" dirty="0"/>
              <a:t>함수의 인자로 전달된 </a:t>
            </a:r>
            <a:r>
              <a:rPr lang="en-US" altLang="ko-KR" dirty="0"/>
              <a:t>closure</a:t>
            </a:r>
            <a:r>
              <a:rPr lang="ko-KR" altLang="en-US" dirty="0"/>
              <a:t>의 파라미터와 리턴 값 타입의 추론 가능</a:t>
            </a:r>
            <a:endParaRPr lang="en-US" altLang="ko-KR" dirty="0"/>
          </a:p>
          <a:p>
            <a:pPr lvl="1"/>
            <a:r>
              <a:rPr lang="ko-KR" altLang="en-US" dirty="0"/>
              <a:t>따라서 리턴 화살표</a:t>
            </a:r>
            <a:r>
              <a:rPr lang="en-US" altLang="ko-KR" dirty="0"/>
              <a:t>, </a:t>
            </a:r>
            <a:r>
              <a:rPr lang="ko-KR" altLang="en-US" dirty="0"/>
              <a:t>괄호 생략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918485-24D8-44E3-8DE4-6835FDB1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C8F4EA-4351-4799-BDD8-FE8E40AF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27" y="3116970"/>
            <a:ext cx="9974345" cy="1768647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CD1CDCE-8E56-4002-9781-79A4B8C8CF51}"/>
              </a:ext>
            </a:extLst>
          </p:cNvPr>
          <p:cNvSpPr/>
          <p:nvPr/>
        </p:nvSpPr>
        <p:spPr>
          <a:xfrm>
            <a:off x="5335571" y="4042146"/>
            <a:ext cx="961534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737A3-1DB1-41E4-830C-08F10FCF2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68" y="5061222"/>
            <a:ext cx="9237090" cy="7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5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6988C-A42A-4FEF-A47F-5A0E8D2C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Closure Expressions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927C4-5936-40F1-A9C1-1D468485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Implicit Returns from Single-Expression Closures</a:t>
            </a:r>
          </a:p>
          <a:p>
            <a:pPr lvl="1"/>
            <a:r>
              <a:rPr lang="en-US" altLang="ko-KR" dirty="0"/>
              <a:t>Return </a:t>
            </a:r>
            <a:r>
              <a:rPr lang="ko-KR" altLang="en-US" dirty="0"/>
              <a:t>키워드 없이 리턴 가능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5FB58C-98ED-4714-8122-C7B438F2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10" y="3812855"/>
            <a:ext cx="8334313" cy="84786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35E7EE-F735-4FDF-AD70-0719C086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77161AA-1086-4B82-A12D-226E0D03AA1A}"/>
              </a:ext>
            </a:extLst>
          </p:cNvPr>
          <p:cNvSpPr/>
          <p:nvPr/>
        </p:nvSpPr>
        <p:spPr>
          <a:xfrm>
            <a:off x="5134466" y="3256183"/>
            <a:ext cx="961534" cy="731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132AF3-ADAB-49E0-9076-2B3F3F8A1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55" y="2715266"/>
            <a:ext cx="9237090" cy="7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1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6988C-A42A-4FEF-A47F-5A0E8D2C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Closure Expressions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927C4-5936-40F1-A9C1-1D468485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Shorthand Argument Names</a:t>
            </a:r>
          </a:p>
          <a:p>
            <a:pPr lvl="1"/>
            <a:r>
              <a:rPr lang="en-US" altLang="ko-KR" dirty="0"/>
              <a:t>Inline</a:t>
            </a:r>
            <a:r>
              <a:rPr lang="ko-KR" altLang="en-US" dirty="0"/>
              <a:t> </a:t>
            </a:r>
            <a:r>
              <a:rPr lang="en-US" altLang="ko-KR" dirty="0"/>
              <a:t>closure</a:t>
            </a:r>
            <a:r>
              <a:rPr lang="ko-KR" altLang="en-US" dirty="0"/>
              <a:t>에 축약된 </a:t>
            </a:r>
            <a:r>
              <a:rPr lang="ko-KR" altLang="en-US" dirty="0" err="1"/>
              <a:t>아규먼트</a:t>
            </a:r>
            <a:r>
              <a:rPr lang="ko-KR" altLang="en-US" dirty="0"/>
              <a:t> 이름을 자동으로 제공</a:t>
            </a:r>
            <a:endParaRPr lang="en-US" altLang="ko-KR" dirty="0"/>
          </a:p>
          <a:p>
            <a:pPr lvl="2"/>
            <a:r>
              <a:rPr lang="en-US" altLang="ko-KR" dirty="0"/>
              <a:t>$0, $1, $2 ……</a:t>
            </a:r>
          </a:p>
          <a:p>
            <a:pPr lvl="1"/>
            <a:r>
              <a:rPr lang="en-US" altLang="ko-KR" dirty="0"/>
              <a:t>In </a:t>
            </a:r>
            <a:r>
              <a:rPr lang="ko-KR" altLang="en-US" dirty="0"/>
              <a:t>키워드 생략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D464CD-06E8-4FF7-A375-B3F7680D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04" y="3605540"/>
            <a:ext cx="7451758" cy="79150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274C5-F3CC-4CED-B213-F7BB60C4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77A-CB85-40E1-A01F-8032DEDDD6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7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614</Words>
  <Application>Microsoft Macintosh PowerPoint</Application>
  <PresentationFormat>와이드스크린</PresentationFormat>
  <Paragraphs>155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Swift - Closures</vt:lpstr>
      <vt:lpstr>Clousers</vt:lpstr>
      <vt:lpstr>Closure Expressions</vt:lpstr>
      <vt:lpstr>Closure Expressions</vt:lpstr>
      <vt:lpstr>Closure Expressions</vt:lpstr>
      <vt:lpstr>Closure Expressions</vt:lpstr>
      <vt:lpstr>Closure Expressions</vt:lpstr>
      <vt:lpstr>Closure Expressions</vt:lpstr>
      <vt:lpstr>Closure Expressions</vt:lpstr>
      <vt:lpstr>Closure Expressions</vt:lpstr>
      <vt:lpstr>Trailing Closures</vt:lpstr>
      <vt:lpstr>Trailing Closures</vt:lpstr>
      <vt:lpstr>PowerPoint 프레젠테이션</vt:lpstr>
      <vt:lpstr>PowerPoint 프레젠테이션</vt:lpstr>
      <vt:lpstr>PowerPoint 프레젠테이션</vt:lpstr>
      <vt:lpstr>Capturing Values</vt:lpstr>
      <vt:lpstr>Closures Are Reference Types</vt:lpstr>
      <vt:lpstr>Escaping Closures</vt:lpstr>
      <vt:lpstr>Autoclosures*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- Closures</dc:title>
  <dc:creator>전흥석-노트북</dc:creator>
  <cp:lastModifiedBy>정찬욱</cp:lastModifiedBy>
  <cp:revision>46</cp:revision>
  <dcterms:created xsi:type="dcterms:W3CDTF">2017-10-21T13:21:58Z</dcterms:created>
  <dcterms:modified xsi:type="dcterms:W3CDTF">2022-05-02T05:20:27Z</dcterms:modified>
</cp:coreProperties>
</file>