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동부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C-476B-B0B7-40B9ADDDBF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서부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1C-476B-B0B7-40B9ADDDBF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북부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1C-476B-B0B7-40B9ADDDB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174592"/>
        <c:axId val="176176128"/>
      </c:barChart>
      <c:catAx>
        <c:axId val="1761745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pPr>
            <a:endParaRPr lang="ko-KR"/>
          </a:p>
        </c:txPr>
        <c:crossAx val="176176128"/>
        <c:crosses val="autoZero"/>
        <c:auto val="1"/>
        <c:lblAlgn val="ctr"/>
        <c:lblOffset val="100"/>
        <c:noMultiLvlLbl val="0"/>
      </c:catAx>
      <c:valAx>
        <c:axId val="176176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pPr>
            <a:endParaRPr lang="ko-KR"/>
          </a:p>
        </c:txPr>
        <c:crossAx val="1761745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latin typeface="굴림" panose="020B0600000101010101" pitchFamily="50" charset="-127"/>
              <a:ea typeface="굴림" panose="020B0600000101010101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30"/>
      <c:rotY val="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자산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smtClean="0"/>
                      <a:t>1</a:t>
                    </a:r>
                    <a:r>
                      <a:rPr lang="ko-KR" altLang="en-US" smtClean="0"/>
                      <a:t>분기</a:t>
                    </a:r>
                    <a:r>
                      <a:rPr lang="ko-KR" altLang="en-US"/>
                      <a:t>
</a:t>
                    </a:r>
                    <a:r>
                      <a:rPr lang="en-US" altLang="ko-KR"/>
                      <a:t>13%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9E8-476A-8859-937D008D6C74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ko-KR" smtClean="0"/>
                      <a:t>2</a:t>
                    </a:r>
                    <a:r>
                      <a:rPr lang="ko-KR" altLang="en-US" smtClean="0"/>
                      <a:t>분기</a:t>
                    </a:r>
                    <a:r>
                      <a:rPr lang="ko-KR" altLang="en-US"/>
                      <a:t>
</a:t>
                    </a:r>
                    <a:r>
                      <a:rPr lang="en-US" altLang="ko-KR"/>
                      <a:t>17%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9E8-476A-8859-937D008D6C74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ko-KR" smtClean="0"/>
                      <a:t>3</a:t>
                    </a:r>
                    <a:r>
                      <a:rPr lang="ko-KR" altLang="en-US" smtClean="0"/>
                      <a:t>분기</a:t>
                    </a:r>
                    <a:r>
                      <a:rPr lang="ko-KR" altLang="en-US"/>
                      <a:t>
</a:t>
                    </a:r>
                    <a:r>
                      <a:rPr lang="en-US" altLang="ko-KR"/>
                      <a:t>57%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9E8-476A-8859-937D008D6C74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altLang="ko-KR" smtClean="0"/>
                      <a:t>4</a:t>
                    </a:r>
                    <a:r>
                      <a:rPr lang="ko-KR" altLang="en-US" smtClean="0"/>
                      <a:t>분기</a:t>
                    </a:r>
                    <a:r>
                      <a:rPr lang="ko-KR" altLang="en-US"/>
                      <a:t>
</a:t>
                    </a:r>
                    <a:r>
                      <a:rPr lang="en-US" altLang="ko-KR"/>
                      <a:t>13%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9E8-476A-8859-937D008D6C74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E8-476A-8859-937D008D6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plotVisOnly val="1"/>
    <c:dispBlanksAs val="gap"/>
    <c:showDLblsOverMax val="0"/>
  </c:chart>
  <c:txPr>
    <a:bodyPr/>
    <a:lstStyle/>
    <a:p>
      <a:pPr>
        <a:defRPr sz="1800">
          <a:latin typeface="굴림" panose="020B0600000101010101" pitchFamily="50" charset="-127"/>
          <a:ea typeface="굴림" panose="020B0600000101010101" pitchFamily="50" charset="-127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99CC1921-DF74-4DB5-8516-FEE78A013266}" type="datetimeFigureOut">
              <a:rPr lang="ko-KR" altLang="en-US"/>
              <a:pPr/>
              <a:t>2019-09-16</a:t>
            </a:fld>
            <a:endParaRPr lang="ko-K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ED24B878-6DFB-4618-B68C-9AE072238BFB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3260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ko-KR" smtClean="0"/>
              <a:pPr/>
              <a:t>1</a:t>
            </a:fld>
            <a:endParaRPr 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ko-KR" smtClean="0"/>
              <a:pPr/>
              <a:t>2</a:t>
            </a:fld>
            <a:endParaRPr 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382219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55648" y="6400800"/>
            <a:ext cx="2133600" cy="365125"/>
          </a:xfrm>
        </p:spPr>
        <p:txBody>
          <a:bodyPr/>
          <a:lstStyle/>
          <a:p>
            <a:fld id="{2B10AB5E-65B2-470F-A90D-8944CCF2250D}" type="datetime2">
              <a:rPr lang="ko-KR" altLang="en-US" smtClean="0"/>
              <a:pPr/>
              <a:t>2019년 9월 16일 월요일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400800"/>
            <a:ext cx="2895600" cy="365125"/>
          </a:xfrm>
        </p:spPr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1152" y="6400800"/>
            <a:ext cx="2133600" cy="365125"/>
          </a:xfrm>
        </p:spPr>
        <p:txBody>
          <a:bodyPr/>
          <a:lstStyle/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718336" y="2798064"/>
            <a:ext cx="7425663" cy="102412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 bwMode="gray">
          <a:xfrm rot="16200000">
            <a:off x="600496" y="2697480"/>
            <a:ext cx="1024128" cy="122529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3819185"/>
            <a:ext cx="1728216" cy="1024128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 bwMode="gray">
          <a:xfrm rot="5400000">
            <a:off x="1828800" y="3718600"/>
            <a:ext cx="1024128" cy="122529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7"/>
          <p:cNvGrpSpPr/>
          <p:nvPr/>
        </p:nvGrpSpPr>
        <p:grpSpPr bwMode="gray">
          <a:xfrm>
            <a:off x="1754222" y="0"/>
            <a:ext cx="1181656" cy="3815366"/>
            <a:chOff x="1754222" y="0"/>
            <a:chExt cx="1181656" cy="3815366"/>
          </a:xfrm>
        </p:grpSpPr>
        <p:grpSp>
          <p:nvGrpSpPr>
            <p:cNvPr id="23" name="Group 11"/>
            <p:cNvGrpSpPr/>
            <p:nvPr userDrawn="1"/>
          </p:nvGrpSpPr>
          <p:grpSpPr bwMode="gray">
            <a:xfrm>
              <a:off x="1754222" y="0"/>
              <a:ext cx="340408" cy="3815366"/>
              <a:chOff x="702662" y="-3778"/>
              <a:chExt cx="340408" cy="1581912"/>
            </a:xfrm>
          </p:grpSpPr>
          <p:cxnSp>
            <p:nvCxnSpPr>
              <p:cNvPr id="13" name="Straight Connector 12"/>
              <p:cNvCxnSpPr/>
              <p:nvPr userDrawn="1"/>
            </p:nvCxnSpPr>
            <p:spPr bwMode="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 bwMode="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 bwMode="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 bwMode="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 bwMode="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 bwMode="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 userDrawn="1"/>
            </p:nvCxnSpPr>
            <p:spPr bwMode="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 bwMode="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 bwMode="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 bwMode="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22"/>
            <p:cNvGrpSpPr/>
            <p:nvPr userDrawn="1"/>
          </p:nvGrpSpPr>
          <p:grpSpPr bwMode="gray">
            <a:xfrm>
              <a:off x="2138270" y="0"/>
              <a:ext cx="340408" cy="3815366"/>
              <a:chOff x="702662" y="-3778"/>
              <a:chExt cx="340408" cy="1581912"/>
            </a:xfrm>
          </p:grpSpPr>
          <p:cxnSp>
            <p:nvCxnSpPr>
              <p:cNvPr id="24" name="Straight Connector 23"/>
              <p:cNvCxnSpPr/>
              <p:nvPr userDrawn="1"/>
            </p:nvCxnSpPr>
            <p:spPr bwMode="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 bwMode="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 bwMode="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 bwMode="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 bwMode="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 bwMode="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 bwMode="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 bwMode="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 bwMode="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 bwMode="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 bwMode="gray">
            <a:xfrm>
              <a:off x="2522318" y="0"/>
              <a:ext cx="413560" cy="3815366"/>
              <a:chOff x="2522318" y="0"/>
              <a:chExt cx="413560" cy="3815366"/>
            </a:xfrm>
          </p:grpSpPr>
          <p:cxnSp>
            <p:nvCxnSpPr>
              <p:cNvPr id="35" name="Straight Connector 34"/>
              <p:cNvCxnSpPr/>
              <p:nvPr userDrawn="1"/>
            </p:nvCxnSpPr>
            <p:spPr bwMode="gray">
              <a:xfrm rot="5400000">
                <a:off x="61542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 bwMode="gray">
              <a:xfrm rot="5400000">
                <a:off x="95424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 bwMode="gray">
              <a:xfrm rot="5400000">
                <a:off x="65367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 bwMode="gray">
              <a:xfrm rot="5400000">
                <a:off x="69191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 bwMode="gray">
              <a:xfrm rot="5400000">
                <a:off x="730164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 bwMode="gray">
              <a:xfrm rot="5400000">
                <a:off x="76840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 bwMode="gray">
              <a:xfrm rot="5400000">
                <a:off x="80665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 bwMode="gray">
              <a:xfrm rot="5400000">
                <a:off x="84489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 bwMode="gray">
              <a:xfrm rot="5400000">
                <a:off x="88314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 bwMode="gray">
              <a:xfrm rot="5400000">
                <a:off x="92138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 bwMode="gray">
              <a:xfrm rot="5400000">
                <a:off x="1027401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 bwMode="gray">
              <a:xfrm rot="5400000">
                <a:off x="99453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8"/>
          <p:cNvGrpSpPr/>
          <p:nvPr/>
        </p:nvGrpSpPr>
        <p:grpSpPr bwMode="invGray">
          <a:xfrm>
            <a:off x="504542" y="3825240"/>
            <a:ext cx="1181656" cy="3032760"/>
            <a:chOff x="1754222" y="0"/>
            <a:chExt cx="1181656" cy="3815366"/>
          </a:xfrm>
        </p:grpSpPr>
        <p:grpSp>
          <p:nvGrpSpPr>
            <p:cNvPr id="49" name="Group 11"/>
            <p:cNvGrpSpPr/>
            <p:nvPr userDrawn="1"/>
          </p:nvGrpSpPr>
          <p:grpSpPr bwMode="invGray">
            <a:xfrm>
              <a:off x="1754222" y="0"/>
              <a:ext cx="340408" cy="3815366"/>
              <a:chOff x="702662" y="-3778"/>
              <a:chExt cx="340408" cy="1581912"/>
            </a:xfrm>
          </p:grpSpPr>
          <p:cxnSp>
            <p:nvCxnSpPr>
              <p:cNvPr id="75" name="Straight Connector 74"/>
              <p:cNvCxnSpPr/>
              <p:nvPr userDrawn="1"/>
            </p:nvCxnSpPr>
            <p:spPr bwMode="inv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inv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inv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inv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inv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inv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inv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 bwMode="inv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inv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inv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22"/>
            <p:cNvGrpSpPr/>
            <p:nvPr userDrawn="1"/>
          </p:nvGrpSpPr>
          <p:grpSpPr bwMode="invGray">
            <a:xfrm>
              <a:off x="2138270" y="0"/>
              <a:ext cx="340408" cy="3815366"/>
              <a:chOff x="702662" y="-3778"/>
              <a:chExt cx="340408" cy="1581912"/>
            </a:xfrm>
          </p:grpSpPr>
          <p:cxnSp>
            <p:nvCxnSpPr>
              <p:cNvPr id="65" name="Straight Connector 64"/>
              <p:cNvCxnSpPr/>
              <p:nvPr userDrawn="1"/>
            </p:nvCxnSpPr>
            <p:spPr bwMode="inv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inv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inv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inv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inv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inv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inv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inv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 bwMode="inv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inv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46"/>
            <p:cNvGrpSpPr/>
            <p:nvPr userDrawn="1"/>
          </p:nvGrpSpPr>
          <p:grpSpPr bwMode="invGray">
            <a:xfrm>
              <a:off x="2522318" y="0"/>
              <a:ext cx="413560" cy="3815366"/>
              <a:chOff x="2522318" y="0"/>
              <a:chExt cx="413560" cy="3815366"/>
            </a:xfrm>
          </p:grpSpPr>
          <p:cxnSp>
            <p:nvCxnSpPr>
              <p:cNvPr id="53" name="Straight Connector 52"/>
              <p:cNvCxnSpPr/>
              <p:nvPr userDrawn="1"/>
            </p:nvCxnSpPr>
            <p:spPr bwMode="invGray">
              <a:xfrm rot="5400000">
                <a:off x="61542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 bwMode="invGray">
              <a:xfrm rot="5400000">
                <a:off x="95424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 bwMode="invGray">
              <a:xfrm rot="5400000">
                <a:off x="65367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 bwMode="invGray">
              <a:xfrm rot="5400000">
                <a:off x="69191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 bwMode="invGray">
              <a:xfrm rot="5400000">
                <a:off x="730164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 bwMode="invGray">
              <a:xfrm rot="5400000">
                <a:off x="76840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 bwMode="invGray">
              <a:xfrm rot="5400000">
                <a:off x="80665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 bwMode="invGray">
              <a:xfrm rot="5400000">
                <a:off x="84489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 bwMode="invGray">
              <a:xfrm rot="5400000">
                <a:off x="88314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 bwMode="invGray">
              <a:xfrm rot="5400000">
                <a:off x="92138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 bwMode="invGray">
              <a:xfrm rot="5400000">
                <a:off x="1027401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 bwMode="invGray">
              <a:xfrm rot="5400000">
                <a:off x="99453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862072" y="3959352"/>
            <a:ext cx="6245352" cy="1472184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2980944" y="2816352"/>
            <a:ext cx="5897880" cy="960120"/>
          </a:xfr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grpSp>
        <p:nvGrpSpPr>
          <p:cNvPr id="52" name="Group 87"/>
          <p:cNvGrpSpPr/>
          <p:nvPr/>
        </p:nvGrpSpPr>
        <p:grpSpPr bwMode="gray">
          <a:xfrm>
            <a:off x="8147304" y="2587752"/>
            <a:ext cx="640080" cy="118872"/>
            <a:chOff x="8147304" y="2587752"/>
            <a:chExt cx="640080" cy="118872"/>
          </a:xfrm>
        </p:grpSpPr>
        <p:sp>
          <p:nvSpPr>
            <p:cNvPr id="85" name="Rectangle 84"/>
            <p:cNvSpPr/>
            <p:nvPr userDrawn="1"/>
          </p:nvSpPr>
          <p:spPr bwMode="gray">
            <a:xfrm>
              <a:off x="8147304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 userDrawn="1"/>
          </p:nvSpPr>
          <p:spPr bwMode="gray">
            <a:xfrm>
              <a:off x="8412480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 userDrawn="1"/>
          </p:nvSpPr>
          <p:spPr bwMode="gray">
            <a:xfrm>
              <a:off x="8668512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16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7A92-D244-4C94-97DC-00C50A8E32A7}" type="datetime2">
              <a:rPr lang="ko-KR" altLang="en-US" smtClean="0"/>
              <a:pPr/>
              <a:t>2019년 9월 16일 월요일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807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7472" y="457200"/>
            <a:ext cx="6291072" cy="5468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 rot="16200000">
            <a:off x="3787141" y="2999232"/>
            <a:ext cx="6355080" cy="36576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 bwMode="ltGray">
          <a:xfrm rot="10800000">
            <a:off x="6786373" y="6355080"/>
            <a:ext cx="365760" cy="36576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 bwMode="ltGray">
          <a:xfrm>
            <a:off x="7142989" y="5980176"/>
            <a:ext cx="374904" cy="37490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 rot="16200000">
            <a:off x="7078981" y="6419088"/>
            <a:ext cx="502920" cy="37490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 bwMode="invGray">
          <a:xfrm rot="5400000">
            <a:off x="7962938" y="5539777"/>
            <a:ext cx="356616" cy="2005509"/>
            <a:chOff x="702662" y="-3778"/>
            <a:chExt cx="340408" cy="1581912"/>
          </a:xfrm>
        </p:grpSpPr>
        <p:cxnSp>
          <p:nvCxnSpPr>
            <p:cNvPr id="12" name="Straight Connector 11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 bwMode="invGray">
          <a:xfrm rot="5400000">
            <a:off x="3392340" y="2596980"/>
            <a:ext cx="356616" cy="7141296"/>
            <a:chOff x="702662" y="-3778"/>
            <a:chExt cx="340408" cy="1581912"/>
          </a:xfrm>
        </p:grpSpPr>
        <p:cxnSp>
          <p:nvCxnSpPr>
            <p:cNvPr id="23" name="Straight Connector 22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040" y="384048"/>
            <a:ext cx="1746504" cy="555040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4048" y="6400800"/>
            <a:ext cx="2133600" cy="365125"/>
          </a:xfrm>
        </p:spPr>
        <p:txBody>
          <a:bodyPr/>
          <a:lstStyle/>
          <a:p>
            <a:fld id="{4C8A7A92-D244-4C94-97DC-00C50A8E32A7}" type="datetime2">
              <a:rPr lang="ko-KR" altLang="en-US" smtClean="0"/>
              <a:pPr/>
              <a:t>2019년 9월 16일 월요일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3584448" cy="365125"/>
          </a:xfrm>
        </p:spPr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7232" y="6400800"/>
            <a:ext cx="914400" cy="365125"/>
          </a:xfrm>
        </p:spPr>
        <p:txBody>
          <a:bodyPr/>
          <a:lstStyle/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0790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066D-E18E-46CA-ADDB-DC7D9F287FCD}" type="datetime2">
              <a:rPr lang="ko-KR" altLang="en-US" smtClean="0"/>
              <a:pPr/>
              <a:t>2019년 9월 16일 월요일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1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49631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C238-36A3-43CE-9745-62AF0A355E2A}" type="datetime2">
              <a:rPr lang="ko-KR" altLang="en-US" smtClean="0"/>
              <a:pPr/>
              <a:t>2019년 9월 16일 월요일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grpSp>
        <p:nvGrpSpPr>
          <p:cNvPr id="11" name="Group 32"/>
          <p:cNvGrpSpPr/>
          <p:nvPr/>
        </p:nvGrpSpPr>
        <p:grpSpPr bwMode="ltGray">
          <a:xfrm>
            <a:off x="0" y="4041648"/>
            <a:ext cx="9153144" cy="740664"/>
            <a:chOff x="0" y="1216152"/>
            <a:chExt cx="9153144" cy="740664"/>
          </a:xfrm>
        </p:grpSpPr>
        <p:sp>
          <p:nvSpPr>
            <p:cNvPr id="7" name="Rectangle 6"/>
            <p:cNvSpPr/>
            <p:nvPr userDrawn="1"/>
          </p:nvSpPr>
          <p:spPr bwMode="ltGray">
            <a:xfrm>
              <a:off x="685800" y="1216152"/>
              <a:ext cx="8467344" cy="36576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 bwMode="ltGray">
            <a:xfrm>
              <a:off x="0" y="1581912"/>
              <a:ext cx="685800" cy="37490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/>
            <p:cNvSpPr/>
            <p:nvPr userDrawn="1"/>
          </p:nvSpPr>
          <p:spPr bwMode="ltGray">
            <a:xfrm rot="5400000">
              <a:off x="685800" y="1581912"/>
              <a:ext cx="374904" cy="374904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 bwMode="ltGray">
            <a:xfrm rot="16200000">
              <a:off x="320040" y="1216152"/>
              <a:ext cx="365760" cy="36576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10"/>
          <p:cNvGrpSpPr/>
          <p:nvPr/>
        </p:nvGrpSpPr>
        <p:grpSpPr>
          <a:xfrm>
            <a:off x="702662" y="-3778"/>
            <a:ext cx="340408" cy="4394803"/>
            <a:chOff x="702662" y="-3778"/>
            <a:chExt cx="340408" cy="1581912"/>
          </a:xfrm>
        </p:grpSpPr>
        <p:cxnSp>
          <p:nvCxnSpPr>
            <p:cNvPr id="12" name="Straight Connector 11"/>
            <p:cNvCxnSpPr/>
            <p:nvPr userDrawn="1"/>
          </p:nvCxnSpPr>
          <p:spPr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21"/>
          <p:cNvGrpSpPr/>
          <p:nvPr/>
        </p:nvGrpSpPr>
        <p:grpSpPr>
          <a:xfrm>
            <a:off x="323615" y="4419600"/>
            <a:ext cx="340408" cy="2429255"/>
            <a:chOff x="702662" y="-3778"/>
            <a:chExt cx="340408" cy="1581912"/>
          </a:xfrm>
        </p:grpSpPr>
        <p:cxnSp>
          <p:nvCxnSpPr>
            <p:cNvPr id="23" name="Straight Connector 22"/>
            <p:cNvCxnSpPr/>
            <p:nvPr userDrawn="1"/>
          </p:nvCxnSpPr>
          <p:spPr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 bwMode="gray">
          <a:xfrm>
            <a:off x="8147304" y="4169664"/>
            <a:ext cx="640080" cy="118872"/>
            <a:chOff x="8147304" y="2587752"/>
            <a:chExt cx="640080" cy="118872"/>
          </a:xfrm>
        </p:grpSpPr>
        <p:sp>
          <p:nvSpPr>
            <p:cNvPr id="35" name="Rectangle 34"/>
            <p:cNvSpPr/>
            <p:nvPr userDrawn="1"/>
          </p:nvSpPr>
          <p:spPr bwMode="gray">
            <a:xfrm>
              <a:off x="8147304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 userDrawn="1"/>
          </p:nvSpPr>
          <p:spPr bwMode="gray">
            <a:xfrm>
              <a:off x="8412480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 userDrawn="1"/>
          </p:nvSpPr>
          <p:spPr bwMode="gray">
            <a:xfrm>
              <a:off x="8668512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143000" y="4498848"/>
            <a:ext cx="7772400" cy="1645920"/>
          </a:xfrm>
        </p:spPr>
        <p:txBody>
          <a:bodyPr anchor="t">
            <a:normAutofit/>
          </a:bodyPr>
          <a:lstStyle>
            <a:lvl1pPr algn="l">
              <a:defRPr sz="4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3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544" y="1719072"/>
            <a:ext cx="4038600" cy="4416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5464" y="1719072"/>
            <a:ext cx="4038600" cy="4416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8A7A92-D244-4C94-97DC-00C50A8E32A7}" type="datetime2">
              <a:rPr lang="ko-KR" altLang="en-US" smtClean="0"/>
              <a:pPr algn="l"/>
              <a:t>2019년 9월 16일 월요일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91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685800" y="1216152"/>
            <a:ext cx="8467344" cy="36576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invGray">
          <a:xfrm>
            <a:off x="0" y="1581912"/>
            <a:ext cx="685800" cy="37490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 bwMode="ltGray">
          <a:xfrm rot="5400000">
            <a:off x="685800" y="1581912"/>
            <a:ext cx="374904" cy="37490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 bwMode="ltGray">
          <a:xfrm rot="16200000">
            <a:off x="320040" y="1216152"/>
            <a:ext cx="365760" cy="36576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 bwMode="invGray">
          <a:xfrm>
            <a:off x="702662" y="-3778"/>
            <a:ext cx="340408" cy="1581912"/>
            <a:chOff x="702662" y="-3778"/>
            <a:chExt cx="340408" cy="1581912"/>
          </a:xfrm>
        </p:grpSpPr>
        <p:cxnSp>
          <p:nvCxnSpPr>
            <p:cNvPr id="15" name="Straight Connector 14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 bwMode="invGray">
          <a:xfrm>
            <a:off x="323615" y="1580352"/>
            <a:ext cx="340408" cy="5268503"/>
            <a:chOff x="702662" y="-3778"/>
            <a:chExt cx="340408" cy="1581912"/>
          </a:xfrm>
        </p:grpSpPr>
        <p:cxnSp>
          <p:nvCxnSpPr>
            <p:cNvPr id="26" name="Straight Connector 25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824" y="1691640"/>
            <a:ext cx="3867912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824" y="2359152"/>
            <a:ext cx="38679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040" y="1691640"/>
            <a:ext cx="3867912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2040" y="2359152"/>
            <a:ext cx="38679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C789-5B62-48FF-9191-791023128F05}" type="datetime2">
              <a:rPr lang="ko-KR" altLang="en-US" smtClean="0"/>
              <a:pPr/>
              <a:t>2019년 9월 16일 월요일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6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AB2-AD30-4274-ADEE-77A916493B5C}" type="datetime2">
              <a:rPr lang="ko-KR" altLang="en-US" smtClean="0"/>
              <a:pPr/>
              <a:t>2019년 9월 16일 월요일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29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96-5064-41C5-A285-015EE0047001}" type="datetime2">
              <a:rPr lang="ko-KR" altLang="en-US" smtClean="0"/>
              <a:pPr/>
              <a:t>2019년 9월 16일 월요일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89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6576"/>
            <a:ext cx="7662672" cy="1143000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91640"/>
            <a:ext cx="5111496" cy="4553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1560" y="1691640"/>
            <a:ext cx="2414016" cy="45628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8A7A92-D244-4C94-97DC-00C50A8E32A7}" type="datetime2">
              <a:rPr lang="ko-KR" altLang="en-US" smtClean="0"/>
              <a:pPr algn="l"/>
              <a:t>2019년 9월 16일 월요일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3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6576"/>
            <a:ext cx="7662672" cy="1143000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896112" y="1801368"/>
            <a:ext cx="7790688" cy="36758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5256" y="5541264"/>
            <a:ext cx="7818120" cy="70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8A7A92-D244-4C94-97DC-00C50A8E32A7}" type="datetime2">
              <a:rPr lang="ko-KR" altLang="en-US" smtClean="0"/>
              <a:pPr algn="l"/>
              <a:t>2019년 9월 16일 월요일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1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9144000" cy="15819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097280" y="36576"/>
            <a:ext cx="76626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black">
          <a:xfrm>
            <a:off x="3429000" y="64008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 algn="r"/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black">
          <a:xfrm>
            <a:off x="6553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685800" y="1216152"/>
            <a:ext cx="8467344" cy="36576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1581912"/>
            <a:ext cx="685800" cy="37490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Right Triangle 10"/>
          <p:cNvSpPr/>
          <p:nvPr/>
        </p:nvSpPr>
        <p:spPr bwMode="ltGray">
          <a:xfrm rot="5400000">
            <a:off x="685800" y="1581912"/>
            <a:ext cx="374904" cy="37490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Right Triangle 11"/>
          <p:cNvSpPr/>
          <p:nvPr/>
        </p:nvSpPr>
        <p:spPr bwMode="ltGray">
          <a:xfrm rot="16200000">
            <a:off x="320040" y="1216152"/>
            <a:ext cx="365760" cy="36576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9" name="Group 31"/>
          <p:cNvGrpSpPr/>
          <p:nvPr/>
        </p:nvGrpSpPr>
        <p:grpSpPr bwMode="gray">
          <a:xfrm>
            <a:off x="702662" y="-3778"/>
            <a:ext cx="340408" cy="1581912"/>
            <a:chOff x="702662" y="-3778"/>
            <a:chExt cx="340408" cy="1581912"/>
          </a:xfrm>
        </p:grpSpPr>
        <p:cxnSp>
          <p:nvCxnSpPr>
            <p:cNvPr id="14" name="Straight Connector 13"/>
            <p:cNvCxnSpPr/>
            <p:nvPr userDrawn="1"/>
          </p:nvCxnSpPr>
          <p:spPr bwMode="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2"/>
          <p:cNvGrpSpPr/>
          <p:nvPr/>
        </p:nvGrpSpPr>
        <p:grpSpPr bwMode="invGray">
          <a:xfrm>
            <a:off x="323615" y="1580352"/>
            <a:ext cx="340408" cy="5268503"/>
            <a:chOff x="702662" y="-3778"/>
            <a:chExt cx="340408" cy="1581912"/>
          </a:xfrm>
        </p:grpSpPr>
        <p:cxnSp>
          <p:nvCxnSpPr>
            <p:cNvPr id="34" name="Straight Connector 33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069848" y="1600200"/>
            <a:ext cx="76169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black">
          <a:xfrm>
            <a:off x="1069848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4C8A7A92-D244-4C94-97DC-00C50A8E32A7}" type="datetime2">
              <a:rPr lang="ko-KR" altLang="en-US" smtClean="0"/>
              <a:pPr/>
              <a:t>2019년 9월 16일 월요일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8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ln w="12700">
            <a:solidFill>
              <a:schemeClr val="accent2">
                <a:lumMod val="50000"/>
              </a:schemeClr>
            </a:solidFill>
          </a:ln>
          <a:gradFill>
            <a:gsLst>
              <a:gs pos="0">
                <a:schemeClr val="accent2"/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/>
              <a:t>회계 실적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안건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000"/>
          </a:bodyPr>
          <a:lstStyle/>
          <a:p>
            <a:r>
              <a:rPr lang="ko-KR"/>
              <a:t>주요 현황</a:t>
            </a:r>
          </a:p>
          <a:p>
            <a:r>
              <a:rPr lang="ko-KR"/>
              <a:t>수입</a:t>
            </a:r>
          </a:p>
          <a:p>
            <a:r>
              <a:rPr lang="ko-KR"/>
              <a:t>수입</a:t>
            </a:r>
          </a:p>
          <a:p>
            <a:r>
              <a:rPr lang="ko-KR"/>
              <a:t>대차 대조표</a:t>
            </a:r>
          </a:p>
          <a:p>
            <a:r>
              <a:rPr lang="ko-KR"/>
              <a:t>자산</a:t>
            </a:r>
          </a:p>
          <a:p>
            <a:r>
              <a:rPr lang="ko-KR"/>
              <a:t>주가 변동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000"/>
          </a:bodyPr>
          <a:lstStyle/>
          <a:p>
            <a:r>
              <a:rPr lang="ko-KR" dirty="0"/>
              <a:t>동광 </a:t>
            </a:r>
            <a:r>
              <a:rPr lang="ko-KR" dirty="0" smtClean="0"/>
              <a:t>통상㈜</a:t>
            </a:r>
            <a:r>
              <a:rPr altLang="en-US" smtClean="0"/>
              <a:t>은</a:t>
            </a:r>
            <a:r>
              <a:rPr lang="ko-KR" dirty="0" smtClean="0"/>
              <a:t> </a:t>
            </a:r>
            <a:r>
              <a:rPr lang="ko-KR" dirty="0"/>
              <a:t>전 세계에 제품 및 서비스를 공급하는 업체입니다.</a:t>
            </a:r>
          </a:p>
          <a:p>
            <a:r>
              <a:rPr lang="ko-KR" dirty="0"/>
              <a:t>이 프레젠테이션은 회사의 회계 실적을 요약하여 보여 줍니다.</a:t>
            </a:r>
          </a:p>
          <a:p>
            <a:r>
              <a:rPr lang="ko-KR" dirty="0"/>
              <a:t>회사 기밀로 표시되지 않은 정보는 모두 공개용으로 작성된 것입니다.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주요 현황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071846"/>
              </p:ext>
            </p:extLst>
          </p:nvPr>
        </p:nvGraphicFramePr>
        <p:xfrm>
          <a:off x="996574" y="2623057"/>
          <a:ext cx="761682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4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단위</a:t>
                      </a:r>
                      <a:r>
                        <a:rPr lang="en-US" altLang="ko-KR" sz="14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lang="ko-KR" altLang="en-US" sz="14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백만</a:t>
                      </a:r>
                      <a:r>
                        <a:rPr lang="en-US" altLang="ko-KR" sz="14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4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작년</a:t>
                      </a:r>
                      <a:endParaRPr 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4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올해</a:t>
                      </a:r>
                      <a:endParaRPr 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순수익</a:t>
                      </a:r>
                      <a:endParaRPr 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4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미입력</a:t>
                      </a:r>
                      <a:endParaRPr 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당기순이익</a:t>
                      </a:r>
                      <a:endParaRPr 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주당순이익</a:t>
                      </a:r>
                      <a:endParaRPr 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순수익에 따른 수익률</a:t>
                      </a:r>
                      <a:endParaRPr 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현금 및 단기 투자</a:t>
                      </a:r>
                      <a:endParaRPr 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총 자산</a:t>
                      </a:r>
                      <a:endParaRPr 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자기 자본</a:t>
                      </a:r>
                      <a:endParaRPr 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631" marR="8463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수입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965527"/>
              </p:ext>
            </p:extLst>
          </p:nvPr>
        </p:nvGraphicFramePr>
        <p:xfrm>
          <a:off x="1069975" y="1600200"/>
          <a:ext cx="761682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대차 대조표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23884" y="2473037"/>
            <a:ext cx="4693643" cy="369223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폭발 1 2"/>
          <p:cNvSpPr/>
          <p:nvPr/>
        </p:nvSpPr>
        <p:spPr>
          <a:xfrm>
            <a:off x="872836" y="3906981"/>
            <a:ext cx="1981200" cy="180109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14896" y="2440771"/>
            <a:ext cx="2100255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2800">
                <a:latin typeface="굴림" panose="020B0600000101010101" pitchFamily="50" charset="-127"/>
                <a:ea typeface="굴림" panose="020B0600000101010101" pitchFamily="50" charset="-127"/>
              </a:rPr>
              <a:t>재확인 필요</a:t>
            </a:r>
            <a:endParaRPr lang="ko-KR" altLang="en-US" sz="2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자산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564996"/>
              </p:ext>
            </p:extLst>
          </p:nvPr>
        </p:nvGraphicFramePr>
        <p:xfrm>
          <a:off x="1069975" y="1600200"/>
          <a:ext cx="761682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Korea01">
  <a:themeElements>
    <a:clrScheme name="Korea01">
      <a:dk1>
        <a:srgbClr val="000000"/>
      </a:dk1>
      <a:lt1>
        <a:srgbClr val="FFFFFF"/>
      </a:lt1>
      <a:dk2>
        <a:srgbClr val="003366"/>
      </a:dk2>
      <a:lt2>
        <a:srgbClr val="F5F1D7"/>
      </a:lt2>
      <a:accent1>
        <a:srgbClr val="B2B2B2"/>
      </a:accent1>
      <a:accent2>
        <a:srgbClr val="C6BE5A"/>
      </a:accent2>
      <a:accent3>
        <a:srgbClr val="84AA4B"/>
      </a:accent3>
      <a:accent4>
        <a:srgbClr val="CB6B23"/>
      </a:accent4>
      <a:accent5>
        <a:srgbClr val="8A6EB2"/>
      </a:accent5>
      <a:accent6>
        <a:srgbClr val="4AA3AC"/>
      </a:accent6>
      <a:hlink>
        <a:srgbClr val="0FD2D7"/>
      </a:hlink>
      <a:folHlink>
        <a:srgbClr val="FF0066"/>
      </a:folHlink>
    </a:clrScheme>
    <a:fontScheme name="Korea01">
      <a:majorFont>
        <a:latin typeface="Calisto MT"/>
        <a:ea typeface=""/>
        <a:cs typeface=""/>
      </a:majorFont>
      <a:minorFont>
        <a:latin typeface="Constantia"/>
        <a:ea typeface=""/>
        <a:cs typeface=""/>
      </a:minorFont>
    </a:fontScheme>
    <a:fmtScheme name="Korea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35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35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8100000" algn="b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translucentPowder">
            <a:bevelT w="38100" h="38100" prst="slope"/>
          </a:sp3d>
        </a:effectStyle>
        <a:effectStyle>
          <a:effectLst>
            <a:outerShdw blurRad="50800" dist="25400" dir="2700000" algn="b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8000000"/>
            </a:lightRig>
          </a:scene3d>
          <a:sp3d prstMaterial="flat">
            <a:bevelT w="31750" h="63500" prst="slope"/>
          </a:sp3d>
        </a:effectStyle>
        <a:effectStyle>
          <a:effectLst>
            <a:outerShdw blurRad="38100" dist="38100" dir="2700000" algn="b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6200000"/>
            </a:lightRig>
          </a:scene3d>
          <a:sp3d prstMaterial="flat">
            <a:bevelT w="57150" h="1143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90000"/>
              </a:schemeClr>
            </a:gs>
            <a:gs pos="100000">
              <a:schemeClr val="phClr">
                <a:shade val="90000"/>
                <a:satMod val="100000"/>
                <a:lumMod val="80000"/>
              </a:schemeClr>
            </a:gs>
          </a:gsLst>
          <a:lin ang="10800000" scaled="1"/>
        </a:gradFill>
        <a:gradFill rotWithShape="1">
          <a:gsLst>
            <a:gs pos="22000">
              <a:schemeClr val="phClr">
                <a:tint val="100000"/>
                <a:shade val="60000"/>
                <a:satMod val="170000"/>
              </a:schemeClr>
            </a:gs>
            <a:gs pos="100000">
              <a:schemeClr val="phClr">
                <a:tint val="95000"/>
                <a:shade val="100000"/>
                <a:satMod val="130000"/>
                <a:lumMod val="130000"/>
              </a:schemeClr>
            </a:gs>
          </a:gsLst>
          <a:lin ang="27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48E7FB4-566D-4B5C-A8C4-7AB51977B1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TM10237561[[fn=매듭 테마]]</Template>
  <TotalTime>0</TotalTime>
  <Words>87</Words>
  <Application>Microsoft Office PowerPoint</Application>
  <PresentationFormat>화면 슬라이드 쇼(4:3)</PresentationFormat>
  <Paragraphs>37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Constantia</vt:lpstr>
      <vt:lpstr>New_Korea01</vt:lpstr>
      <vt:lpstr>회계 실적</vt:lpstr>
      <vt:lpstr>안건</vt:lpstr>
      <vt:lpstr>주요 현황</vt:lpstr>
      <vt:lpstr>수입</vt:lpstr>
      <vt:lpstr>대차 대조표</vt:lpstr>
      <vt:lpstr>자산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2015-01-15T02:16:11Z</dcterms:created>
  <dcterms:modified xsi:type="dcterms:W3CDTF">2019-09-16T13:18:28Z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TC101671179990</vt:lpwstr>
  </property>
</Properties>
</file>