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715" r:id="rId3"/>
    <p:sldMasterId id="2147483731" r:id="rId4"/>
  </p:sldMasterIdLst>
  <p:sldIdLst>
    <p:sldId id="256" r:id="rId5"/>
    <p:sldId id="423" r:id="rId6"/>
    <p:sldId id="660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685" r:id="rId26"/>
    <p:sldId id="726" r:id="rId27"/>
    <p:sldId id="727" r:id="rId28"/>
    <p:sldId id="728" r:id="rId29"/>
    <p:sldId id="729" r:id="rId30"/>
    <p:sldId id="730" r:id="rId31"/>
    <p:sldId id="731" r:id="rId32"/>
    <p:sldId id="732" r:id="rId33"/>
    <p:sldId id="733" r:id="rId34"/>
    <p:sldId id="753" r:id="rId35"/>
    <p:sldId id="754" r:id="rId36"/>
    <p:sldId id="738" r:id="rId37"/>
    <p:sldId id="739" r:id="rId38"/>
    <p:sldId id="755" r:id="rId39"/>
    <p:sldId id="756" r:id="rId40"/>
    <p:sldId id="757" r:id="rId41"/>
    <p:sldId id="758" r:id="rId42"/>
    <p:sldId id="759" r:id="rId43"/>
    <p:sldId id="760" r:id="rId44"/>
    <p:sldId id="761" r:id="rId45"/>
    <p:sldId id="762" r:id="rId46"/>
    <p:sldId id="735" r:id="rId47"/>
    <p:sldId id="736" r:id="rId48"/>
    <p:sldId id="745" r:id="rId49"/>
    <p:sldId id="742" r:id="rId50"/>
    <p:sldId id="763" r:id="rId51"/>
    <p:sldId id="764" r:id="rId52"/>
    <p:sldId id="737" r:id="rId53"/>
    <p:sldId id="747" r:id="rId54"/>
    <p:sldId id="748" r:id="rId55"/>
    <p:sldId id="749" r:id="rId56"/>
    <p:sldId id="751" r:id="rId57"/>
    <p:sldId id="752" r:id="rId58"/>
    <p:sldId id="765" r:id="rId59"/>
    <p:sldId id="471" r:id="rId60"/>
    <p:sldId id="453" r:id="rId61"/>
    <p:sldId id="473" r:id="rId62"/>
    <p:sldId id="281" r:id="rId63"/>
    <p:sldId id="766" r:id="rId64"/>
    <p:sldId id="767" r:id="rId65"/>
    <p:sldId id="768" r:id="rId66"/>
    <p:sldId id="478" r:id="rId67"/>
    <p:sldId id="769" r:id="rId68"/>
    <p:sldId id="480" r:id="rId69"/>
    <p:sldId id="481" r:id="rId70"/>
    <p:sldId id="482" r:id="rId71"/>
    <p:sldId id="483" r:id="rId72"/>
    <p:sldId id="484" r:id="rId73"/>
    <p:sldId id="485" r:id="rId74"/>
    <p:sldId id="488" r:id="rId75"/>
    <p:sldId id="486" r:id="rId76"/>
    <p:sldId id="487" r:id="rId77"/>
    <p:sldId id="489" r:id="rId78"/>
    <p:sldId id="490" r:id="rId79"/>
    <p:sldId id="491" r:id="rId80"/>
    <p:sldId id="492" r:id="rId81"/>
    <p:sldId id="493" r:id="rId82"/>
    <p:sldId id="504" r:id="rId83"/>
    <p:sldId id="505" r:id="rId84"/>
    <p:sldId id="699" r:id="rId85"/>
    <p:sldId id="450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8ECFFF9-C8CA-456D-91DC-A0AFAE808F3F}">
          <p14:sldIdLst>
            <p14:sldId id="256"/>
            <p14:sldId id="423"/>
            <p14:sldId id="660"/>
            <p14:sldId id="707"/>
            <p14:sldId id="708"/>
            <p14:sldId id="709"/>
            <p14:sldId id="710"/>
            <p14:sldId id="711"/>
            <p14:sldId id="712"/>
            <p14:sldId id="713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68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53"/>
            <p14:sldId id="754"/>
            <p14:sldId id="738"/>
            <p14:sldId id="739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35"/>
            <p14:sldId id="736"/>
            <p14:sldId id="745"/>
            <p14:sldId id="742"/>
            <p14:sldId id="763"/>
            <p14:sldId id="764"/>
            <p14:sldId id="737"/>
            <p14:sldId id="747"/>
            <p14:sldId id="748"/>
            <p14:sldId id="749"/>
            <p14:sldId id="751"/>
            <p14:sldId id="752"/>
            <p14:sldId id="765"/>
            <p14:sldId id="471"/>
            <p14:sldId id="453"/>
            <p14:sldId id="473"/>
            <p14:sldId id="281"/>
            <p14:sldId id="766"/>
            <p14:sldId id="767"/>
            <p14:sldId id="768"/>
            <p14:sldId id="478"/>
            <p14:sldId id="769"/>
            <p14:sldId id="480"/>
            <p14:sldId id="481"/>
            <p14:sldId id="482"/>
            <p14:sldId id="483"/>
            <p14:sldId id="484"/>
            <p14:sldId id="485"/>
            <p14:sldId id="488"/>
            <p14:sldId id="486"/>
            <p14:sldId id="487"/>
            <p14:sldId id="489"/>
            <p14:sldId id="490"/>
            <p14:sldId id="491"/>
            <p14:sldId id="492"/>
            <p14:sldId id="493"/>
            <p14:sldId id="504"/>
            <p14:sldId id="505"/>
            <p14:sldId id="699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45236;%20&#46300;&#46972;&#51060;&#48652;\new%20classroom\2022-1\&#44053;&#51032;&#45432;&#53944;\statcom\10&#51109;.%20&#54924;&#44480;&#48516;&#4943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'10-3'!$B$1</c:f>
              <c:strCache>
                <c:ptCount val="1"/>
                <c:pt idx="0">
                  <c:v>최대맥박수(Y)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1"/>
            <c:trendlineLbl>
              <c:layout>
                <c:manualLayout>
                  <c:x val="-0.18102609456426641"/>
                  <c:y val="-1.769984312871121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2400" baseline="0" dirty="0"/>
                      <a:t>y = -2.2629x + 263.8</a:t>
                    </a:r>
                    <a:endParaRPr lang="en-US" altLang="ko-KR" sz="2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'10-3'!$A$2:$A$8</c:f>
              <c:numCache>
                <c:formatCode>General</c:formatCode>
                <c:ptCount val="7"/>
                <c:pt idx="0">
                  <c:v>25</c:v>
                </c:pt>
                <c:pt idx="1">
                  <c:v>39</c:v>
                </c:pt>
                <c:pt idx="2">
                  <c:v>19</c:v>
                </c:pt>
                <c:pt idx="3">
                  <c:v>44</c:v>
                </c:pt>
                <c:pt idx="4">
                  <c:v>53</c:v>
                </c:pt>
                <c:pt idx="5">
                  <c:v>66</c:v>
                </c:pt>
                <c:pt idx="6">
                  <c:v>72</c:v>
                </c:pt>
              </c:numCache>
            </c:numRef>
          </c:xVal>
          <c:yVal>
            <c:numRef>
              <c:f>'10-3'!$B$2:$B$8</c:f>
              <c:numCache>
                <c:formatCode>General</c:formatCode>
                <c:ptCount val="7"/>
                <c:pt idx="0">
                  <c:v>210</c:v>
                </c:pt>
                <c:pt idx="1">
                  <c:v>185</c:v>
                </c:pt>
                <c:pt idx="2">
                  <c:v>220</c:v>
                </c:pt>
                <c:pt idx="3">
                  <c:v>164</c:v>
                </c:pt>
                <c:pt idx="4">
                  <c:v>123</c:v>
                </c:pt>
                <c:pt idx="5">
                  <c:v>115</c:v>
                </c:pt>
                <c:pt idx="6">
                  <c:v>110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276-434B-ABFF-394489C93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482223"/>
        <c:axId val="789489295"/>
      </c:scatterChart>
      <c:valAx>
        <c:axId val="789482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9489295"/>
        <c:crosses val="autoZero"/>
        <c:crossBetween val="midCat"/>
      </c:valAx>
      <c:valAx>
        <c:axId val="78948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9482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비선형!$B$1</c:f>
              <c:strCache>
                <c:ptCount val="1"/>
                <c:pt idx="0">
                  <c:v>생산량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비선형!$A$2:$A$11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</c:numCache>
            </c:numRef>
          </c:xVal>
          <c:yVal>
            <c:numRef>
              <c:f>비선형!$B$2:$B$11</c:f>
              <c:numCache>
                <c:formatCode>General</c:formatCode>
                <c:ptCount val="10"/>
                <c:pt idx="0">
                  <c:v>50</c:v>
                </c:pt>
                <c:pt idx="1">
                  <c:v>45</c:v>
                </c:pt>
                <c:pt idx="2">
                  <c:v>31</c:v>
                </c:pt>
                <c:pt idx="3">
                  <c:v>30</c:v>
                </c:pt>
                <c:pt idx="4">
                  <c:v>28</c:v>
                </c:pt>
                <c:pt idx="5">
                  <c:v>25</c:v>
                </c:pt>
                <c:pt idx="6">
                  <c:v>23</c:v>
                </c:pt>
                <c:pt idx="7">
                  <c:v>25</c:v>
                </c:pt>
                <c:pt idx="8">
                  <c:v>22</c:v>
                </c:pt>
                <c:pt idx="9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8D-4AE3-B4BC-C37138229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90927"/>
        <c:axId val="142688431"/>
      </c:scatterChart>
      <c:valAx>
        <c:axId val="142690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688431"/>
        <c:crosses val="autoZero"/>
        <c:crossBetween val="midCat"/>
      </c:valAx>
      <c:valAx>
        <c:axId val="14268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6909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비선형!$B$1</c:f>
              <c:strCache>
                <c:ptCount val="1"/>
                <c:pt idx="0">
                  <c:v>생산량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1"/>
            <c:dispEq val="1"/>
            <c:trendlineLbl>
              <c:layout>
                <c:manualLayout>
                  <c:x val="-0.25347497150600123"/>
                  <c:y val="-1.071478322190013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1400" baseline="0"/>
                      <a:t>y = -6.5385x + 48.308</a:t>
                    </a:r>
                    <a:br>
                      <a:rPr lang="en-US" altLang="ko-KR" sz="1400" baseline="0"/>
                    </a:br>
                    <a:r>
                      <a:rPr lang="en-US" altLang="ko-KR" sz="1400" baseline="0"/>
                      <a:t>R² = 0.7631</a:t>
                    </a:r>
                    <a:endParaRPr lang="en-US" altLang="ko-KR" sz="14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비선형!$A$2:$A$11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</c:numCache>
            </c:numRef>
          </c:xVal>
          <c:yVal>
            <c:numRef>
              <c:f>비선형!$B$2:$B$11</c:f>
              <c:numCache>
                <c:formatCode>General</c:formatCode>
                <c:ptCount val="10"/>
                <c:pt idx="0">
                  <c:v>50</c:v>
                </c:pt>
                <c:pt idx="1">
                  <c:v>45</c:v>
                </c:pt>
                <c:pt idx="2">
                  <c:v>31</c:v>
                </c:pt>
                <c:pt idx="3">
                  <c:v>30</c:v>
                </c:pt>
                <c:pt idx="4">
                  <c:v>28</c:v>
                </c:pt>
                <c:pt idx="5">
                  <c:v>25</c:v>
                </c:pt>
                <c:pt idx="6">
                  <c:v>23</c:v>
                </c:pt>
                <c:pt idx="7">
                  <c:v>25</c:v>
                </c:pt>
                <c:pt idx="8">
                  <c:v>22</c:v>
                </c:pt>
                <c:pt idx="9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9AC-4928-AA23-D33AF6F56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90927"/>
        <c:axId val="142688431"/>
      </c:scatterChart>
      <c:valAx>
        <c:axId val="142690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688431"/>
        <c:crosses val="autoZero"/>
        <c:crossBetween val="midCat"/>
      </c:valAx>
      <c:valAx>
        <c:axId val="14268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6909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'10-3'!$B$1</c:f>
              <c:strCache>
                <c:ptCount val="1"/>
                <c:pt idx="0">
                  <c:v>최대맥박수(Y)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1"/>
            <c:trendlineLbl>
              <c:layout>
                <c:manualLayout>
                  <c:x val="-0.18102609456426641"/>
                  <c:y val="-1.769984312871121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2400" baseline="0" dirty="0"/>
                      <a:t>y = -2.2629x + 263.8</a:t>
                    </a:r>
                    <a:endParaRPr lang="en-US" altLang="ko-KR" sz="2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3.5874510251435961E-2"/>
                  <c:y val="-0.2597116105436994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2800" dirty="0"/>
                      <a:t>R² = 0.9512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'10-3'!$A$2:$A$8</c:f>
              <c:numCache>
                <c:formatCode>General</c:formatCode>
                <c:ptCount val="7"/>
                <c:pt idx="0">
                  <c:v>25</c:v>
                </c:pt>
                <c:pt idx="1">
                  <c:v>39</c:v>
                </c:pt>
                <c:pt idx="2">
                  <c:v>19</c:v>
                </c:pt>
                <c:pt idx="3">
                  <c:v>44</c:v>
                </c:pt>
                <c:pt idx="4">
                  <c:v>53</c:v>
                </c:pt>
                <c:pt idx="5">
                  <c:v>66</c:v>
                </c:pt>
                <c:pt idx="6">
                  <c:v>72</c:v>
                </c:pt>
              </c:numCache>
            </c:numRef>
          </c:xVal>
          <c:yVal>
            <c:numRef>
              <c:f>'10-3'!$B$2:$B$8</c:f>
              <c:numCache>
                <c:formatCode>General</c:formatCode>
                <c:ptCount val="7"/>
                <c:pt idx="0">
                  <c:v>210</c:v>
                </c:pt>
                <c:pt idx="1">
                  <c:v>185</c:v>
                </c:pt>
                <c:pt idx="2">
                  <c:v>220</c:v>
                </c:pt>
                <c:pt idx="3">
                  <c:v>164</c:v>
                </c:pt>
                <c:pt idx="4">
                  <c:v>123</c:v>
                </c:pt>
                <c:pt idx="5">
                  <c:v>115</c:v>
                </c:pt>
                <c:pt idx="6">
                  <c:v>110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276-434B-ABFF-394489C93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482223"/>
        <c:axId val="789489295"/>
      </c:scatterChart>
      <c:valAx>
        <c:axId val="789482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9489295"/>
        <c:crosses val="autoZero"/>
        <c:crossBetween val="midCat"/>
      </c:valAx>
      <c:valAx>
        <c:axId val="78948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9482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예측치 산점도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최대맥박수(Y)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25</c:v>
                </c:pt>
                <c:pt idx="1">
                  <c:v>39</c:v>
                </c:pt>
                <c:pt idx="2">
                  <c:v>19</c:v>
                </c:pt>
                <c:pt idx="3">
                  <c:v>44</c:v>
                </c:pt>
                <c:pt idx="4">
                  <c:v>53</c:v>
                </c:pt>
                <c:pt idx="5">
                  <c:v>66</c:v>
                </c:pt>
                <c:pt idx="6">
                  <c:v>72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210</c:v>
                </c:pt>
                <c:pt idx="1">
                  <c:v>185</c:v>
                </c:pt>
                <c:pt idx="2">
                  <c:v>220</c:v>
                </c:pt>
                <c:pt idx="3">
                  <c:v>164</c:v>
                </c:pt>
                <c:pt idx="4">
                  <c:v>123</c:v>
                </c:pt>
                <c:pt idx="5">
                  <c:v>115</c:v>
                </c:pt>
                <c:pt idx="6">
                  <c:v>110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D7-4ADF-B3EC-2BBE6E6108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25</c:v>
                </c:pt>
                <c:pt idx="1">
                  <c:v>39</c:v>
                </c:pt>
                <c:pt idx="2">
                  <c:v>19</c:v>
                </c:pt>
                <c:pt idx="3">
                  <c:v>44</c:v>
                </c:pt>
                <c:pt idx="4">
                  <c:v>53</c:v>
                </c:pt>
                <c:pt idx="5">
                  <c:v>66</c:v>
                </c:pt>
                <c:pt idx="6">
                  <c:v>72</c:v>
                </c:pt>
              </c:numCache>
            </c:numRef>
          </c:xVal>
          <c:yVal>
            <c:numRef>
              <c:f>Sheet1!$C$2:$C$8</c:f>
              <c:numCache>
                <c:formatCode>0.00</c:formatCode>
                <c:ptCount val="7"/>
                <c:pt idx="0">
                  <c:v>207.22679658952495</c:v>
                </c:pt>
                <c:pt idx="1">
                  <c:v>175.54689403166867</c:v>
                </c:pt>
                <c:pt idx="2">
                  <c:v>220.80389768574906</c:v>
                </c:pt>
                <c:pt idx="3">
                  <c:v>164.23264311814859</c:v>
                </c:pt>
                <c:pt idx="4">
                  <c:v>143.86699147381239</c:v>
                </c:pt>
                <c:pt idx="5">
                  <c:v>114.44993909866017</c:v>
                </c:pt>
                <c:pt idx="6">
                  <c:v>100.87283800243603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D7-4ADF-B3EC-2BBE6E61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42447"/>
        <c:axId val="79440783"/>
      </c:scatterChart>
      <c:valAx>
        <c:axId val="79442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440783"/>
        <c:crosses val="autoZero"/>
        <c:crossBetween val="midCat"/>
      </c:valAx>
      <c:valAx>
        <c:axId val="7944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442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잔차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25</c:v>
                </c:pt>
                <c:pt idx="1">
                  <c:v>39</c:v>
                </c:pt>
                <c:pt idx="2">
                  <c:v>19</c:v>
                </c:pt>
                <c:pt idx="3">
                  <c:v>44</c:v>
                </c:pt>
                <c:pt idx="4">
                  <c:v>53</c:v>
                </c:pt>
                <c:pt idx="5">
                  <c:v>66</c:v>
                </c:pt>
                <c:pt idx="6">
                  <c:v>72</c:v>
                </c:pt>
              </c:numCache>
            </c:numRef>
          </c:xVal>
          <c:yVal>
            <c:numRef>
              <c:f>Sheet1!$D$2:$D$8</c:f>
              <c:numCache>
                <c:formatCode>0.00</c:formatCode>
                <c:ptCount val="7"/>
                <c:pt idx="0">
                  <c:v>2.7732034104750483</c:v>
                </c:pt>
                <c:pt idx="1">
                  <c:v>9.4531059683313288</c:v>
                </c:pt>
                <c:pt idx="2">
                  <c:v>-0.80389768574906384</c:v>
                </c:pt>
                <c:pt idx="3">
                  <c:v>-0.23264311814858729</c:v>
                </c:pt>
                <c:pt idx="4">
                  <c:v>-20.866991473812391</c:v>
                </c:pt>
                <c:pt idx="5">
                  <c:v>0.55006090133983321</c:v>
                </c:pt>
                <c:pt idx="6">
                  <c:v>9.1271619975639737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AB-4880-9FEB-050784E61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42863"/>
        <c:axId val="79442447"/>
      </c:scatterChart>
      <c:valAx>
        <c:axId val="79442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442447"/>
        <c:crosses val="autoZero"/>
        <c:crossBetween val="midCat"/>
      </c:valAx>
      <c:valAx>
        <c:axId val="7944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4428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연령</a:t>
            </a:r>
            <a:r>
              <a:rPr lang="en-US" altLang="ko-KR"/>
              <a:t>(X) </a:t>
            </a:r>
            <a:r>
              <a:rPr lang="ko-KR" altLang="en-US"/>
              <a:t>선 적합도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최대맥박수(Y)</c:v>
          </c:tx>
          <c:spPr>
            <a:ln w="19050">
              <a:noFill/>
            </a:ln>
          </c:spPr>
          <c:xVal>
            <c:numRef>
              <c:f>Sheet2!$A$2:$A$8</c:f>
              <c:numCache>
                <c:formatCode>General</c:formatCode>
                <c:ptCount val="7"/>
                <c:pt idx="0">
                  <c:v>25</c:v>
                </c:pt>
                <c:pt idx="1">
                  <c:v>39</c:v>
                </c:pt>
                <c:pt idx="2">
                  <c:v>19</c:v>
                </c:pt>
                <c:pt idx="3">
                  <c:v>44</c:v>
                </c:pt>
                <c:pt idx="4">
                  <c:v>53</c:v>
                </c:pt>
                <c:pt idx="5">
                  <c:v>66</c:v>
                </c:pt>
                <c:pt idx="6">
                  <c:v>72</c:v>
                </c:pt>
              </c:numCache>
            </c:numRef>
          </c:xVal>
          <c:yVal>
            <c:numRef>
              <c:f>Sheet2!$B$2:$B$8</c:f>
              <c:numCache>
                <c:formatCode>General</c:formatCode>
                <c:ptCount val="7"/>
                <c:pt idx="0">
                  <c:v>210</c:v>
                </c:pt>
                <c:pt idx="1">
                  <c:v>185</c:v>
                </c:pt>
                <c:pt idx="2">
                  <c:v>220</c:v>
                </c:pt>
                <c:pt idx="3">
                  <c:v>164</c:v>
                </c:pt>
                <c:pt idx="4">
                  <c:v>123</c:v>
                </c:pt>
                <c:pt idx="5">
                  <c:v>115</c:v>
                </c:pt>
                <c:pt idx="6">
                  <c:v>110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CF-4FBD-8985-E0FFF1106574}"/>
            </c:ext>
          </c:extLst>
        </c:ser>
        <c:ser>
          <c:idx val="1"/>
          <c:order val="1"/>
          <c:tx>
            <c:v>예측치 최대맥박수(Y)</c:v>
          </c:tx>
          <c:spPr>
            <a:ln w="19050">
              <a:noFill/>
            </a:ln>
          </c:spPr>
          <c:xVal>
            <c:numRef>
              <c:f>Sheet2!$A$2:$A$8</c:f>
              <c:numCache>
                <c:formatCode>General</c:formatCode>
                <c:ptCount val="7"/>
                <c:pt idx="0">
                  <c:v>25</c:v>
                </c:pt>
                <c:pt idx="1">
                  <c:v>39</c:v>
                </c:pt>
                <c:pt idx="2">
                  <c:v>19</c:v>
                </c:pt>
                <c:pt idx="3">
                  <c:v>44</c:v>
                </c:pt>
                <c:pt idx="4">
                  <c:v>53</c:v>
                </c:pt>
                <c:pt idx="5">
                  <c:v>66</c:v>
                </c:pt>
                <c:pt idx="6">
                  <c:v>72</c:v>
                </c:pt>
              </c:numCache>
            </c:numRef>
          </c:xVal>
          <c:yVal>
            <c:numRef>
              <c:f>Sheet2!$B$34:$B$40</c:f>
              <c:numCache>
                <c:formatCode>General</c:formatCode>
                <c:ptCount val="7"/>
                <c:pt idx="0">
                  <c:v>207.22679658952501</c:v>
                </c:pt>
                <c:pt idx="1">
                  <c:v>175.54689403166873</c:v>
                </c:pt>
                <c:pt idx="2">
                  <c:v>220.80389768574912</c:v>
                </c:pt>
                <c:pt idx="3">
                  <c:v>164.23264311814862</c:v>
                </c:pt>
                <c:pt idx="4">
                  <c:v>143.86699147381245</c:v>
                </c:pt>
                <c:pt idx="5">
                  <c:v>114.4499390986602</c:v>
                </c:pt>
                <c:pt idx="6">
                  <c:v>100.87283800243605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CF-4FBD-8985-E0FFF1106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80191"/>
        <c:axId val="82373535"/>
      </c:scatterChart>
      <c:valAx>
        <c:axId val="8238019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/>
                  <a:t>연령</a:t>
                </a:r>
                <a:r>
                  <a:rPr lang="en-US" altLang="ko-KR"/>
                  <a:t>(X)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2373535"/>
        <c:crosses val="autoZero"/>
        <c:crossBetween val="midCat"/>
      </c:valAx>
      <c:valAx>
        <c:axId val="82373535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/>
                  <a:t>최대맥박수</a:t>
                </a:r>
                <a:r>
                  <a:rPr lang="en-US" altLang="ko-KR"/>
                  <a:t>(Y)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2380191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'10-7'!$B$1</c:f>
              <c:strCache>
                <c:ptCount val="1"/>
                <c:pt idx="0">
                  <c:v>봉강의길이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 cmpd="sng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5"/>
            <c:backward val="5"/>
            <c:dispRSqr val="0"/>
            <c:dispEq val="0"/>
          </c:trendline>
          <c:xVal>
            <c:numRef>
              <c:f>'10-7'!$A$2:$A$6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'10-7'!$B$2:$B$6</c:f>
              <c:numCache>
                <c:formatCode>General</c:formatCode>
                <c:ptCount val="5"/>
                <c:pt idx="0">
                  <c:v>1002</c:v>
                </c:pt>
                <c:pt idx="1">
                  <c:v>1006</c:v>
                </c:pt>
                <c:pt idx="2">
                  <c:v>1009</c:v>
                </c:pt>
                <c:pt idx="3">
                  <c:v>1007</c:v>
                </c:pt>
                <c:pt idx="4">
                  <c:v>1014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953-43DB-B4DB-8BFBA4C44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3193167"/>
        <c:axId val="933199823"/>
      </c:scatterChart>
      <c:valAx>
        <c:axId val="933193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33199823"/>
        <c:crosses val="autoZero"/>
        <c:crossBetween val="midCat"/>
      </c:valAx>
      <c:valAx>
        <c:axId val="93319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33193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온도 선 적합도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봉강의길이</c:v>
          </c:tx>
          <c:spPr>
            <a:ln w="19050">
              <a:noFill/>
            </a:ln>
          </c:spPr>
          <c:xVal>
            <c:numRef>
              <c:f>'10-7-데이터분석'!$A$2:$A$6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'10-7-데이터분석'!$B$2:$B$6</c:f>
              <c:numCache>
                <c:formatCode>General</c:formatCode>
                <c:ptCount val="5"/>
                <c:pt idx="0">
                  <c:v>1002</c:v>
                </c:pt>
                <c:pt idx="1">
                  <c:v>1006</c:v>
                </c:pt>
                <c:pt idx="2">
                  <c:v>1009</c:v>
                </c:pt>
                <c:pt idx="3">
                  <c:v>1007</c:v>
                </c:pt>
                <c:pt idx="4">
                  <c:v>1014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EF-4C01-80C5-5CD3617C0002}"/>
            </c:ext>
          </c:extLst>
        </c:ser>
        <c:ser>
          <c:idx val="1"/>
          <c:order val="1"/>
          <c:tx>
            <c:v>예측치 봉강의길이</c:v>
          </c:tx>
          <c:spPr>
            <a:ln w="19050">
              <a:noFill/>
            </a:ln>
          </c:spPr>
          <c:trendline>
            <c:trendlineType val="linear"/>
            <c:dispRSqr val="0"/>
            <c:dispEq val="0"/>
          </c:trendline>
          <c:trendline>
            <c:spPr>
              <a:ln>
                <a:solidFill>
                  <a:srgbClr val="FF0000"/>
                </a:solidFill>
              </a:ln>
            </c:spPr>
            <c:trendlineType val="linear"/>
            <c:forward val="5"/>
            <c:backward val="5"/>
            <c:dispRSqr val="0"/>
            <c:dispEq val="0"/>
          </c:trendline>
          <c:xVal>
            <c:numRef>
              <c:f>'10-7-데이터분석'!$A$2:$A$6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'10-7-데이터분석'!$B$33:$B$37</c:f>
              <c:numCache>
                <c:formatCode>General</c:formatCode>
                <c:ptCount val="5"/>
                <c:pt idx="0">
                  <c:v>1002.6</c:v>
                </c:pt>
                <c:pt idx="1">
                  <c:v>1005.1</c:v>
                </c:pt>
                <c:pt idx="2">
                  <c:v>1007.6</c:v>
                </c:pt>
                <c:pt idx="3">
                  <c:v>1010.1</c:v>
                </c:pt>
                <c:pt idx="4">
                  <c:v>1012.6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6EF-4C01-80C5-5CD3617C0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76031"/>
        <c:axId val="82375199"/>
      </c:scatterChart>
      <c:valAx>
        <c:axId val="8237603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/>
                  <a:t>온도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2375199"/>
        <c:crosses val="autoZero"/>
        <c:crossBetween val="midCat"/>
      </c:valAx>
      <c:valAx>
        <c:axId val="82375199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/>
                  <a:t>봉강의길이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2376031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6159515386663622E-2"/>
          <c:y val="0.12903318473536185"/>
          <c:w val="0.94974029061584697"/>
          <c:h val="0.79800075287187522"/>
        </c:manualLayout>
      </c:layout>
      <c:scatterChart>
        <c:scatterStyle val="lineMarker"/>
        <c:varyColors val="0"/>
        <c:ser>
          <c:idx val="0"/>
          <c:order val="0"/>
          <c:tx>
            <c:strRef>
              <c:f>'예제10-8'!$B$1</c:f>
              <c:strCache>
                <c:ptCount val="1"/>
                <c:pt idx="0">
                  <c:v>층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2225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5"/>
            <c:backward val="5"/>
            <c:dispRSqr val="1"/>
            <c:dispEq val="1"/>
            <c:trendlineLbl>
              <c:layout>
                <c:manualLayout>
                  <c:x val="-0.21863108144090684"/>
                  <c:y val="-3.6526695926632222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1800" baseline="0" dirty="0"/>
                      <a:t>y = 0.2563x + 4.1817</a:t>
                    </a:r>
                    <a:br>
                      <a:rPr lang="en-US" altLang="ko-KR" sz="1800" baseline="0" dirty="0"/>
                    </a:br>
                    <a:r>
                      <a:rPr lang="en-US" altLang="ko-KR" sz="1800" baseline="0" dirty="0"/>
                      <a:t>R² = 0.9895</a:t>
                    </a:r>
                    <a:endParaRPr lang="en-US" altLang="ko-KR" sz="18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'예제10-8'!$A$2:$A$19</c:f>
              <c:numCache>
                <c:formatCode>General</c:formatCode>
                <c:ptCount val="18"/>
                <c:pt idx="0">
                  <c:v>22</c:v>
                </c:pt>
                <c:pt idx="1">
                  <c:v>26</c:v>
                </c:pt>
                <c:pt idx="2">
                  <c:v>25</c:v>
                </c:pt>
                <c:pt idx="3">
                  <c:v>27</c:v>
                </c:pt>
                <c:pt idx="4">
                  <c:v>29</c:v>
                </c:pt>
                <c:pt idx="5">
                  <c:v>32</c:v>
                </c:pt>
                <c:pt idx="6">
                  <c:v>35</c:v>
                </c:pt>
                <c:pt idx="7">
                  <c:v>35</c:v>
                </c:pt>
                <c:pt idx="8">
                  <c:v>32</c:v>
                </c:pt>
                <c:pt idx="9">
                  <c:v>42</c:v>
                </c:pt>
                <c:pt idx="10">
                  <c:v>44</c:v>
                </c:pt>
                <c:pt idx="11">
                  <c:v>46</c:v>
                </c:pt>
                <c:pt idx="12">
                  <c:v>48</c:v>
                </c:pt>
                <c:pt idx="13">
                  <c:v>50</c:v>
                </c:pt>
                <c:pt idx="14">
                  <c:v>52</c:v>
                </c:pt>
                <c:pt idx="15">
                  <c:v>54</c:v>
                </c:pt>
                <c:pt idx="16">
                  <c:v>56</c:v>
                </c:pt>
                <c:pt idx="17">
                  <c:v>58</c:v>
                </c:pt>
              </c:numCache>
            </c:numRef>
          </c:xVal>
          <c:yVal>
            <c:numRef>
              <c:f>'예제10-8'!$B$2:$B$19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12</c:v>
                </c:pt>
                <c:pt idx="9">
                  <c:v>15</c:v>
                </c:pt>
                <c:pt idx="10">
                  <c:v>15</c:v>
                </c:pt>
                <c:pt idx="11">
                  <c:v>16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18</c:v>
                </c:pt>
                <c:pt idx="16">
                  <c:v>19</c:v>
                </c:pt>
                <c:pt idx="17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B8-4559-88F6-292CB7110B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90927"/>
        <c:axId val="142691343"/>
      </c:scatterChart>
      <c:valAx>
        <c:axId val="142690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691343"/>
        <c:crosses val="autoZero"/>
        <c:crossBetween val="midCat"/>
      </c:valAx>
      <c:valAx>
        <c:axId val="14269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6909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거리</a:t>
            </a:r>
            <a:r>
              <a:rPr lang="en-US" altLang="ko-KR"/>
              <a:t>(m)  </a:t>
            </a:r>
            <a:r>
              <a:rPr lang="ko-KR" altLang="en-US"/>
              <a:t>잔차도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'예제10-8'!$A$2:$A$19</c:f>
              <c:numCache>
                <c:formatCode>General</c:formatCode>
                <c:ptCount val="18"/>
                <c:pt idx="0">
                  <c:v>22</c:v>
                </c:pt>
                <c:pt idx="1">
                  <c:v>26</c:v>
                </c:pt>
                <c:pt idx="2">
                  <c:v>25</c:v>
                </c:pt>
                <c:pt idx="3">
                  <c:v>27</c:v>
                </c:pt>
                <c:pt idx="4">
                  <c:v>29</c:v>
                </c:pt>
                <c:pt idx="5">
                  <c:v>32</c:v>
                </c:pt>
                <c:pt idx="6">
                  <c:v>35</c:v>
                </c:pt>
                <c:pt idx="7">
                  <c:v>35</c:v>
                </c:pt>
                <c:pt idx="8">
                  <c:v>32</c:v>
                </c:pt>
                <c:pt idx="9">
                  <c:v>42</c:v>
                </c:pt>
                <c:pt idx="10">
                  <c:v>44</c:v>
                </c:pt>
                <c:pt idx="11">
                  <c:v>46</c:v>
                </c:pt>
                <c:pt idx="12">
                  <c:v>48</c:v>
                </c:pt>
                <c:pt idx="13">
                  <c:v>50</c:v>
                </c:pt>
                <c:pt idx="14">
                  <c:v>52</c:v>
                </c:pt>
                <c:pt idx="15">
                  <c:v>54</c:v>
                </c:pt>
                <c:pt idx="16">
                  <c:v>56</c:v>
                </c:pt>
                <c:pt idx="17">
                  <c:v>58</c:v>
                </c:pt>
              </c:numCache>
            </c:numRef>
          </c:xVal>
          <c:yVal>
            <c:numRef>
              <c:f>'예제10-8'!$C$45:$C$62</c:f>
              <c:numCache>
                <c:formatCode>General</c:formatCode>
                <c:ptCount val="18"/>
                <c:pt idx="0">
                  <c:v>0.18007327739038104</c:v>
                </c:pt>
                <c:pt idx="1">
                  <c:v>0.15494622385061163</c:v>
                </c:pt>
                <c:pt idx="2">
                  <c:v>0.41122798723555221</c:v>
                </c:pt>
                <c:pt idx="3">
                  <c:v>-0.1013355395343325</c:v>
                </c:pt>
                <c:pt idx="4">
                  <c:v>0.3861009336957828</c:v>
                </c:pt>
                <c:pt idx="5">
                  <c:v>-0.38274435645904603</c:v>
                </c:pt>
                <c:pt idx="6">
                  <c:v>-0.15158964661387486</c:v>
                </c:pt>
                <c:pt idx="7">
                  <c:v>-0.15158964661387486</c:v>
                </c:pt>
                <c:pt idx="8">
                  <c:v>-0.38274435645904603</c:v>
                </c:pt>
                <c:pt idx="9">
                  <c:v>5.4438009691526901E-2</c:v>
                </c:pt>
                <c:pt idx="10">
                  <c:v>-0.45812551707835958</c:v>
                </c:pt>
                <c:pt idx="11">
                  <c:v>2.9310956151755718E-2</c:v>
                </c:pt>
                <c:pt idx="12">
                  <c:v>-0.48325257061812721</c:v>
                </c:pt>
                <c:pt idx="13">
                  <c:v>4.1839026119845357E-3</c:v>
                </c:pt>
                <c:pt idx="14">
                  <c:v>0.49162037584209983</c:v>
                </c:pt>
                <c:pt idx="15">
                  <c:v>-2.094315092778487E-2</c:v>
                </c:pt>
                <c:pt idx="16">
                  <c:v>0.46649332230232687</c:v>
                </c:pt>
                <c:pt idx="17">
                  <c:v>-4.6070204467557829E-2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3C-450A-ACD1-049A40DE0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143903"/>
        <c:axId val="117151807"/>
      </c:scatterChart>
      <c:valAx>
        <c:axId val="11714390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/>
                  <a:t>거리</a:t>
                </a:r>
                <a:r>
                  <a:rPr lang="en-US" altLang="ko-KR"/>
                  <a:t>(m)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7151807"/>
        <c:crosses val="autoZero"/>
        <c:crossBetween val="midCat"/>
      </c:valAx>
      <c:valAx>
        <c:axId val="117151807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/>
                  <a:t>잔차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7143903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svg"/><Relationship Id="rId1" Type="http://schemas.openxmlformats.org/officeDocument/2006/relationships/image" Target="../media/image6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svg"/><Relationship Id="rId1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E4CF0-9E4C-41C1-A5E7-3B12D505608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85E640-9C87-4F89-B3AD-A5AC71D194A2}">
      <dgm:prSet/>
      <dgm:spPr/>
      <dgm:t>
        <a:bodyPr/>
        <a:lstStyle/>
        <a:p>
          <a:r>
            <a:rPr lang="ko-KR"/>
            <a:t>설명변수</a:t>
          </a:r>
          <a:r>
            <a:rPr lang="en-US"/>
            <a:t>(</a:t>
          </a:r>
          <a:r>
            <a:rPr lang="ko-KR"/>
            <a:t>독립변수</a:t>
          </a:r>
          <a:r>
            <a:rPr lang="en-US"/>
            <a:t>)</a:t>
          </a:r>
        </a:p>
      </dgm:t>
    </dgm:pt>
    <dgm:pt modelId="{7FFBF7C9-8163-4188-BB54-5F289E6E18E3}" type="parTrans" cxnId="{459BE0A5-4A6F-4BEF-A7A7-4185D91F3C7F}">
      <dgm:prSet/>
      <dgm:spPr/>
      <dgm:t>
        <a:bodyPr/>
        <a:lstStyle/>
        <a:p>
          <a:endParaRPr lang="en-US"/>
        </a:p>
      </dgm:t>
    </dgm:pt>
    <dgm:pt modelId="{FE87A17A-2F54-4101-A106-786A33F1D1F0}" type="sibTrans" cxnId="{459BE0A5-4A6F-4BEF-A7A7-4185D91F3C7F}">
      <dgm:prSet/>
      <dgm:spPr/>
      <dgm:t>
        <a:bodyPr/>
        <a:lstStyle/>
        <a:p>
          <a:endParaRPr lang="en-US"/>
        </a:p>
      </dgm:t>
    </dgm:pt>
    <dgm:pt modelId="{9EF9037F-5BF1-4B74-857C-7F088376E715}">
      <dgm:prSet/>
      <dgm:spPr/>
      <dgm:t>
        <a:bodyPr/>
        <a:lstStyle/>
        <a:p>
          <a:r>
            <a:rPr lang="ko-KR"/>
            <a:t>두 변수 중 다른 변수에 영향을 주는 변수</a:t>
          </a:r>
          <a:endParaRPr lang="en-US"/>
        </a:p>
      </dgm:t>
    </dgm:pt>
    <dgm:pt modelId="{FF479FA4-375E-4743-B40E-ED48AA5EAB7C}" type="parTrans" cxnId="{6DD6602E-CF85-4F03-A6FB-9DC63727B66A}">
      <dgm:prSet/>
      <dgm:spPr/>
      <dgm:t>
        <a:bodyPr/>
        <a:lstStyle/>
        <a:p>
          <a:endParaRPr lang="en-US"/>
        </a:p>
      </dgm:t>
    </dgm:pt>
    <dgm:pt modelId="{D15D2656-BB5B-43C1-8693-7EA6A3DE08D3}" type="sibTrans" cxnId="{6DD6602E-CF85-4F03-A6FB-9DC63727B66A}">
      <dgm:prSet/>
      <dgm:spPr/>
      <dgm:t>
        <a:bodyPr/>
        <a:lstStyle/>
        <a:p>
          <a:endParaRPr lang="en-US"/>
        </a:p>
      </dgm:t>
    </dgm:pt>
    <dgm:pt modelId="{CD5D9F8A-BB3F-4C76-8C55-DBE8C08126C6}">
      <dgm:prSet/>
      <dgm:spPr/>
      <dgm:t>
        <a:bodyPr/>
        <a:lstStyle/>
        <a:p>
          <a:r>
            <a:rPr lang="ko-KR"/>
            <a:t>반응변수</a:t>
          </a:r>
          <a:r>
            <a:rPr lang="en-US"/>
            <a:t>(</a:t>
          </a:r>
          <a:r>
            <a:rPr lang="ko-KR"/>
            <a:t>종속변수</a:t>
          </a:r>
          <a:r>
            <a:rPr lang="en-US"/>
            <a:t>)</a:t>
          </a:r>
        </a:p>
      </dgm:t>
    </dgm:pt>
    <dgm:pt modelId="{86826BD4-A491-466D-95CD-B1E0210F02C9}" type="parTrans" cxnId="{38B1B978-B71F-40A9-9298-F53E8232859A}">
      <dgm:prSet/>
      <dgm:spPr/>
      <dgm:t>
        <a:bodyPr/>
        <a:lstStyle/>
        <a:p>
          <a:endParaRPr lang="en-US"/>
        </a:p>
      </dgm:t>
    </dgm:pt>
    <dgm:pt modelId="{1C1F3D4E-EB57-4ACC-B391-C3B7D48EEA2E}" type="sibTrans" cxnId="{38B1B978-B71F-40A9-9298-F53E8232859A}">
      <dgm:prSet/>
      <dgm:spPr/>
      <dgm:t>
        <a:bodyPr/>
        <a:lstStyle/>
        <a:p>
          <a:endParaRPr lang="en-US"/>
        </a:p>
      </dgm:t>
    </dgm:pt>
    <dgm:pt modelId="{AC6A7B0F-9DB3-479F-9788-D0213F81046C}">
      <dgm:prSet/>
      <dgm:spPr/>
      <dgm:t>
        <a:bodyPr/>
        <a:lstStyle/>
        <a:p>
          <a:r>
            <a:rPr lang="ko-KR"/>
            <a:t>설명변수의 영향을 받는 변수</a:t>
          </a:r>
          <a:endParaRPr lang="en-US"/>
        </a:p>
      </dgm:t>
    </dgm:pt>
    <dgm:pt modelId="{FF7202BC-3BEF-4572-BAA2-5D618C68412E}" type="parTrans" cxnId="{4E8A9E23-30E8-4EE6-A243-0B1389B01BBC}">
      <dgm:prSet/>
      <dgm:spPr/>
      <dgm:t>
        <a:bodyPr/>
        <a:lstStyle/>
        <a:p>
          <a:endParaRPr lang="en-US"/>
        </a:p>
      </dgm:t>
    </dgm:pt>
    <dgm:pt modelId="{05713BFE-8574-49E1-B1C4-9CCD3D1E0A70}" type="sibTrans" cxnId="{4E8A9E23-30E8-4EE6-A243-0B1389B01BBC}">
      <dgm:prSet/>
      <dgm:spPr/>
      <dgm:t>
        <a:bodyPr/>
        <a:lstStyle/>
        <a:p>
          <a:endParaRPr lang="en-US"/>
        </a:p>
      </dgm:t>
    </dgm:pt>
    <dgm:pt modelId="{7A55CCDC-BC05-418D-AC55-390354223C69}" type="pres">
      <dgm:prSet presAssocID="{AE9E4CF0-9E4C-41C1-A5E7-3B12D5056082}" presName="Name0" presStyleCnt="0">
        <dgm:presLayoutVars>
          <dgm:dir/>
          <dgm:animLvl val="lvl"/>
          <dgm:resizeHandles val="exact"/>
        </dgm:presLayoutVars>
      </dgm:prSet>
      <dgm:spPr/>
    </dgm:pt>
    <dgm:pt modelId="{DD9D65F7-8EC4-4B98-83E9-C2C50D7409C2}" type="pres">
      <dgm:prSet presAssocID="{5685E640-9C87-4F89-B3AD-A5AC71D194A2}" presName="linNode" presStyleCnt="0"/>
      <dgm:spPr/>
    </dgm:pt>
    <dgm:pt modelId="{1138E7F3-DB3A-4078-A681-B1B7E050F00F}" type="pres">
      <dgm:prSet presAssocID="{5685E640-9C87-4F89-B3AD-A5AC71D194A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64B347B-BA1D-4C64-9460-D294B9477FD7}" type="pres">
      <dgm:prSet presAssocID="{5685E640-9C87-4F89-B3AD-A5AC71D194A2}" presName="descendantText" presStyleLbl="alignAccFollowNode1" presStyleIdx="0" presStyleCnt="2">
        <dgm:presLayoutVars>
          <dgm:bulletEnabled val="1"/>
        </dgm:presLayoutVars>
      </dgm:prSet>
      <dgm:spPr/>
    </dgm:pt>
    <dgm:pt modelId="{7C2FB7D7-2794-4963-8F18-4131E28D6087}" type="pres">
      <dgm:prSet presAssocID="{FE87A17A-2F54-4101-A106-786A33F1D1F0}" presName="sp" presStyleCnt="0"/>
      <dgm:spPr/>
    </dgm:pt>
    <dgm:pt modelId="{CE1D428E-DC05-4BD7-A223-C1C088E6D175}" type="pres">
      <dgm:prSet presAssocID="{CD5D9F8A-BB3F-4C76-8C55-DBE8C08126C6}" presName="linNode" presStyleCnt="0"/>
      <dgm:spPr/>
    </dgm:pt>
    <dgm:pt modelId="{E8A993DD-2723-4880-A6F4-2F66388D10DE}" type="pres">
      <dgm:prSet presAssocID="{CD5D9F8A-BB3F-4C76-8C55-DBE8C08126C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050A476-C711-4EA1-98DC-E6BA77D381CA}" type="pres">
      <dgm:prSet presAssocID="{CD5D9F8A-BB3F-4C76-8C55-DBE8C08126C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8591622-EE8B-4B7F-ABF7-82314956557A}" type="presOf" srcId="{AC6A7B0F-9DB3-479F-9788-D0213F81046C}" destId="{6050A476-C711-4EA1-98DC-E6BA77D381CA}" srcOrd="0" destOrd="0" presId="urn:microsoft.com/office/officeart/2005/8/layout/vList5"/>
    <dgm:cxn modelId="{4E8A9E23-30E8-4EE6-A243-0B1389B01BBC}" srcId="{CD5D9F8A-BB3F-4C76-8C55-DBE8C08126C6}" destId="{AC6A7B0F-9DB3-479F-9788-D0213F81046C}" srcOrd="0" destOrd="0" parTransId="{FF7202BC-3BEF-4572-BAA2-5D618C68412E}" sibTransId="{05713BFE-8574-49E1-B1C4-9CCD3D1E0A70}"/>
    <dgm:cxn modelId="{6DD6602E-CF85-4F03-A6FB-9DC63727B66A}" srcId="{5685E640-9C87-4F89-B3AD-A5AC71D194A2}" destId="{9EF9037F-5BF1-4B74-857C-7F088376E715}" srcOrd="0" destOrd="0" parTransId="{FF479FA4-375E-4743-B40E-ED48AA5EAB7C}" sibTransId="{D15D2656-BB5B-43C1-8693-7EA6A3DE08D3}"/>
    <dgm:cxn modelId="{A6F55730-450B-42B6-B9FD-0375D02D7791}" type="presOf" srcId="{CD5D9F8A-BB3F-4C76-8C55-DBE8C08126C6}" destId="{E8A993DD-2723-4880-A6F4-2F66388D10DE}" srcOrd="0" destOrd="0" presId="urn:microsoft.com/office/officeart/2005/8/layout/vList5"/>
    <dgm:cxn modelId="{A5358358-636B-498F-A01C-390D98BF3A2D}" type="presOf" srcId="{9EF9037F-5BF1-4B74-857C-7F088376E715}" destId="{B64B347B-BA1D-4C64-9460-D294B9477FD7}" srcOrd="0" destOrd="0" presId="urn:microsoft.com/office/officeart/2005/8/layout/vList5"/>
    <dgm:cxn modelId="{38B1B978-B71F-40A9-9298-F53E8232859A}" srcId="{AE9E4CF0-9E4C-41C1-A5E7-3B12D5056082}" destId="{CD5D9F8A-BB3F-4C76-8C55-DBE8C08126C6}" srcOrd="1" destOrd="0" parTransId="{86826BD4-A491-466D-95CD-B1E0210F02C9}" sibTransId="{1C1F3D4E-EB57-4ACC-B391-C3B7D48EEA2E}"/>
    <dgm:cxn modelId="{459BE0A5-4A6F-4BEF-A7A7-4185D91F3C7F}" srcId="{AE9E4CF0-9E4C-41C1-A5E7-3B12D5056082}" destId="{5685E640-9C87-4F89-B3AD-A5AC71D194A2}" srcOrd="0" destOrd="0" parTransId="{7FFBF7C9-8163-4188-BB54-5F289E6E18E3}" sibTransId="{FE87A17A-2F54-4101-A106-786A33F1D1F0}"/>
    <dgm:cxn modelId="{B34D1BB2-D30D-4AB3-88D2-DE36E67837B5}" type="presOf" srcId="{AE9E4CF0-9E4C-41C1-A5E7-3B12D5056082}" destId="{7A55CCDC-BC05-418D-AC55-390354223C69}" srcOrd="0" destOrd="0" presId="urn:microsoft.com/office/officeart/2005/8/layout/vList5"/>
    <dgm:cxn modelId="{633BB8D2-89D4-440A-BBEB-0F65C253A93F}" type="presOf" srcId="{5685E640-9C87-4F89-B3AD-A5AC71D194A2}" destId="{1138E7F3-DB3A-4078-A681-B1B7E050F00F}" srcOrd="0" destOrd="0" presId="urn:microsoft.com/office/officeart/2005/8/layout/vList5"/>
    <dgm:cxn modelId="{1CFD10F7-5654-4005-B17C-F62606A9D2B1}" type="presParOf" srcId="{7A55CCDC-BC05-418D-AC55-390354223C69}" destId="{DD9D65F7-8EC4-4B98-83E9-C2C50D7409C2}" srcOrd="0" destOrd="0" presId="urn:microsoft.com/office/officeart/2005/8/layout/vList5"/>
    <dgm:cxn modelId="{02576B40-FFC6-4AB2-B5A9-BDABE8CB490C}" type="presParOf" srcId="{DD9D65F7-8EC4-4B98-83E9-C2C50D7409C2}" destId="{1138E7F3-DB3A-4078-A681-B1B7E050F00F}" srcOrd="0" destOrd="0" presId="urn:microsoft.com/office/officeart/2005/8/layout/vList5"/>
    <dgm:cxn modelId="{50CD874A-1555-4AAE-8121-5D46D7519CBA}" type="presParOf" srcId="{DD9D65F7-8EC4-4B98-83E9-C2C50D7409C2}" destId="{B64B347B-BA1D-4C64-9460-D294B9477FD7}" srcOrd="1" destOrd="0" presId="urn:microsoft.com/office/officeart/2005/8/layout/vList5"/>
    <dgm:cxn modelId="{48C4CFDD-D1AD-4A1B-B7B8-F9EFB7BA87C3}" type="presParOf" srcId="{7A55CCDC-BC05-418D-AC55-390354223C69}" destId="{7C2FB7D7-2794-4963-8F18-4131E28D6087}" srcOrd="1" destOrd="0" presId="urn:microsoft.com/office/officeart/2005/8/layout/vList5"/>
    <dgm:cxn modelId="{CC8DC555-119E-4CF9-A113-F4368F9CE977}" type="presParOf" srcId="{7A55CCDC-BC05-418D-AC55-390354223C69}" destId="{CE1D428E-DC05-4BD7-A223-C1C088E6D175}" srcOrd="2" destOrd="0" presId="urn:microsoft.com/office/officeart/2005/8/layout/vList5"/>
    <dgm:cxn modelId="{30470B63-6A6B-427A-95E9-F4191FC934D6}" type="presParOf" srcId="{CE1D428E-DC05-4BD7-A223-C1C088E6D175}" destId="{E8A993DD-2723-4880-A6F4-2F66388D10DE}" srcOrd="0" destOrd="0" presId="urn:microsoft.com/office/officeart/2005/8/layout/vList5"/>
    <dgm:cxn modelId="{7B7B80CF-B5C3-4985-A20E-C67BD190694D}" type="presParOf" srcId="{CE1D428E-DC05-4BD7-A223-C1C088E6D175}" destId="{6050A476-C711-4EA1-98DC-E6BA77D381C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45CCE-904C-4C68-8861-015DB1297B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ECB205-4ADE-4D5B-854B-2B5BBD0A5014}">
      <dgm:prSet/>
      <dgm:spPr/>
      <dgm:t>
        <a:bodyPr/>
        <a:lstStyle/>
        <a:p>
          <a:r>
            <a:rPr lang="ko-KR" altLang="en-US"/>
            <a:t>회귀분석에 의한 </a:t>
          </a:r>
          <a:r>
            <a:rPr lang="en-US" altLang="ko-KR"/>
            <a:t>TOC </a:t>
          </a:r>
          <a:r>
            <a:rPr lang="ko-KR" altLang="en-US"/>
            <a:t>농도 추정</a:t>
          </a:r>
          <a:endParaRPr lang="en-US" altLang="ko-KR"/>
        </a:p>
        <a:p>
          <a:r>
            <a:rPr lang="en-US"/>
            <a:t>(p193)</a:t>
          </a:r>
        </a:p>
      </dgm:t>
    </dgm:pt>
    <dgm:pt modelId="{FA20747C-E8A7-4063-B8C9-9C43E94D59EA}" type="sibTrans" cxnId="{5960DE34-8B54-4C98-9401-3EB027C29916}">
      <dgm:prSet/>
      <dgm:spPr/>
      <dgm:t>
        <a:bodyPr/>
        <a:lstStyle/>
        <a:p>
          <a:endParaRPr lang="en-US"/>
        </a:p>
      </dgm:t>
    </dgm:pt>
    <dgm:pt modelId="{DA85CC5F-D5CC-498C-BB95-F423319758EE}" type="parTrans" cxnId="{5960DE34-8B54-4C98-9401-3EB027C29916}">
      <dgm:prSet/>
      <dgm:spPr/>
      <dgm:t>
        <a:bodyPr/>
        <a:lstStyle/>
        <a:p>
          <a:endParaRPr lang="en-US"/>
        </a:p>
      </dgm:t>
    </dgm:pt>
    <dgm:pt modelId="{60C9BA4B-035F-4294-A4A2-082AA87BDBA1}">
      <dgm:prSet/>
      <dgm:spPr/>
      <dgm:t>
        <a:bodyPr/>
        <a:lstStyle/>
        <a:p>
          <a:r>
            <a:rPr lang="ko-KR" altLang="en-US"/>
            <a:t>전통 문양을 활용한 자카드 직물 패션 마스크 디자인 개발과 이미지 감성 평가 </a:t>
          </a:r>
          <a:r>
            <a:rPr lang="en-US" altLang="ko-KR"/>
            <a:t>(p835)</a:t>
          </a:r>
          <a:endParaRPr lang="en-US"/>
        </a:p>
      </dgm:t>
    </dgm:pt>
    <dgm:pt modelId="{72D4F761-EC30-4ADC-936E-62D713806D7A}" type="parTrans" cxnId="{994F3C61-5B09-415B-8D64-B6384003A923}">
      <dgm:prSet/>
      <dgm:spPr/>
      <dgm:t>
        <a:bodyPr/>
        <a:lstStyle/>
        <a:p>
          <a:pPr latinLnBrk="1"/>
          <a:endParaRPr lang="ko-KR" altLang="en-US"/>
        </a:p>
      </dgm:t>
    </dgm:pt>
    <dgm:pt modelId="{5BAADC8D-75CD-4933-A7F0-A93E8A3B9D0F}" type="sibTrans" cxnId="{994F3C61-5B09-415B-8D64-B6384003A923}">
      <dgm:prSet/>
      <dgm:spPr/>
      <dgm:t>
        <a:bodyPr/>
        <a:lstStyle/>
        <a:p>
          <a:pPr latinLnBrk="1"/>
          <a:endParaRPr lang="ko-KR" altLang="en-US"/>
        </a:p>
      </dgm:t>
    </dgm:pt>
    <dgm:pt modelId="{C14B995B-04FA-4FC7-B1D6-9EDBD51468AE}" type="pres">
      <dgm:prSet presAssocID="{AD345CCE-904C-4C68-8861-015DB1297BEB}" presName="root" presStyleCnt="0">
        <dgm:presLayoutVars>
          <dgm:dir/>
          <dgm:resizeHandles val="exact"/>
        </dgm:presLayoutVars>
      </dgm:prSet>
      <dgm:spPr/>
    </dgm:pt>
    <dgm:pt modelId="{6F7BDD8D-09FB-4222-A7CE-BC10E49939BE}" type="pres">
      <dgm:prSet presAssocID="{85ECB205-4ADE-4D5B-854B-2B5BBD0A5014}" presName="compNode" presStyleCnt="0"/>
      <dgm:spPr/>
    </dgm:pt>
    <dgm:pt modelId="{FCE5C64A-F5B3-4FF7-A773-2B550B49443B}" type="pres">
      <dgm:prSet presAssocID="{85ECB205-4ADE-4D5B-854B-2B5BBD0A5014}" presName="bgRect" presStyleLbl="bgShp" presStyleIdx="0" presStyleCnt="2"/>
      <dgm:spPr/>
    </dgm:pt>
    <dgm:pt modelId="{509BA6A6-92D7-43B3-A50B-23918DBCAAE3}" type="pres">
      <dgm:prSet presAssocID="{85ECB205-4ADE-4D5B-854B-2B5BBD0A50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자동차"/>
        </a:ext>
      </dgm:extLst>
    </dgm:pt>
    <dgm:pt modelId="{ED7E2DC6-74E1-47C7-A21C-9AE06E0BA635}" type="pres">
      <dgm:prSet presAssocID="{85ECB205-4ADE-4D5B-854B-2B5BBD0A5014}" presName="spaceRect" presStyleCnt="0"/>
      <dgm:spPr/>
    </dgm:pt>
    <dgm:pt modelId="{84F3399B-C068-4284-86AD-826BDB4CCC10}" type="pres">
      <dgm:prSet presAssocID="{85ECB205-4ADE-4D5B-854B-2B5BBD0A5014}" presName="parTx" presStyleLbl="revTx" presStyleIdx="0" presStyleCnt="2">
        <dgm:presLayoutVars>
          <dgm:chMax val="0"/>
          <dgm:chPref val="0"/>
        </dgm:presLayoutVars>
      </dgm:prSet>
      <dgm:spPr/>
    </dgm:pt>
    <dgm:pt modelId="{ED3A8864-9DDB-46DA-B41F-126D124DDDBC}" type="pres">
      <dgm:prSet presAssocID="{FA20747C-E8A7-4063-B8C9-9C43E94D59EA}" presName="sibTrans" presStyleCnt="0"/>
      <dgm:spPr/>
    </dgm:pt>
    <dgm:pt modelId="{79C6FFE9-575E-4072-A1CF-EABFEB3C9D69}" type="pres">
      <dgm:prSet presAssocID="{60C9BA4B-035F-4294-A4A2-082AA87BDBA1}" presName="compNode" presStyleCnt="0"/>
      <dgm:spPr/>
    </dgm:pt>
    <dgm:pt modelId="{46906309-763E-475D-8398-EB2446C08A4C}" type="pres">
      <dgm:prSet presAssocID="{60C9BA4B-035F-4294-A4A2-082AA87BDBA1}" presName="bgRect" presStyleLbl="bgShp" presStyleIdx="1" presStyleCnt="2"/>
      <dgm:spPr/>
    </dgm:pt>
    <dgm:pt modelId="{9EF31D89-D5FD-4C82-AB58-2FE693CA23DD}" type="pres">
      <dgm:prSet presAssocID="{60C9BA4B-035F-4294-A4A2-082AA87BDBA1}" presName="iconRect" presStyleLbl="node1" presStyleIdx="1" presStyleCnt="2"/>
      <dgm:spPr>
        <a:ln>
          <a:noFill/>
        </a:ln>
      </dgm:spPr>
    </dgm:pt>
    <dgm:pt modelId="{59E05F1B-7CD0-499E-9D3C-D12E85BBC0E5}" type="pres">
      <dgm:prSet presAssocID="{60C9BA4B-035F-4294-A4A2-082AA87BDBA1}" presName="spaceRect" presStyleCnt="0"/>
      <dgm:spPr/>
    </dgm:pt>
    <dgm:pt modelId="{7F9AB08A-6E90-4725-A763-2DA34C9A26E5}" type="pres">
      <dgm:prSet presAssocID="{60C9BA4B-035F-4294-A4A2-082AA87BDB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FC180F-BBD1-4C99-A00F-19E0DF0DD236}" type="presOf" srcId="{85ECB205-4ADE-4D5B-854B-2B5BBD0A5014}" destId="{84F3399B-C068-4284-86AD-826BDB4CCC10}" srcOrd="0" destOrd="0" presId="urn:microsoft.com/office/officeart/2018/2/layout/IconVerticalSolidList"/>
    <dgm:cxn modelId="{E4FEF118-3901-4727-8931-A129476CFE68}" type="presOf" srcId="{AD345CCE-904C-4C68-8861-015DB1297BEB}" destId="{C14B995B-04FA-4FC7-B1D6-9EDBD51468AE}" srcOrd="0" destOrd="0" presId="urn:microsoft.com/office/officeart/2018/2/layout/IconVerticalSolidList"/>
    <dgm:cxn modelId="{5960DE34-8B54-4C98-9401-3EB027C29916}" srcId="{AD345CCE-904C-4C68-8861-015DB1297BEB}" destId="{85ECB205-4ADE-4D5B-854B-2B5BBD0A5014}" srcOrd="0" destOrd="0" parTransId="{DA85CC5F-D5CC-498C-BB95-F423319758EE}" sibTransId="{FA20747C-E8A7-4063-B8C9-9C43E94D59EA}"/>
    <dgm:cxn modelId="{994F3C61-5B09-415B-8D64-B6384003A923}" srcId="{AD345CCE-904C-4C68-8861-015DB1297BEB}" destId="{60C9BA4B-035F-4294-A4A2-082AA87BDBA1}" srcOrd="1" destOrd="0" parTransId="{72D4F761-EC30-4ADC-936E-62D713806D7A}" sibTransId="{5BAADC8D-75CD-4933-A7F0-A93E8A3B9D0F}"/>
    <dgm:cxn modelId="{6DDADB9A-C0DF-4ADF-B58A-BE80C0856D42}" type="presOf" srcId="{60C9BA4B-035F-4294-A4A2-082AA87BDBA1}" destId="{7F9AB08A-6E90-4725-A763-2DA34C9A26E5}" srcOrd="0" destOrd="0" presId="urn:microsoft.com/office/officeart/2018/2/layout/IconVerticalSolidList"/>
    <dgm:cxn modelId="{996A87D7-B857-4A67-870E-DB5E59A488B4}" type="presParOf" srcId="{C14B995B-04FA-4FC7-B1D6-9EDBD51468AE}" destId="{6F7BDD8D-09FB-4222-A7CE-BC10E49939BE}" srcOrd="0" destOrd="0" presId="urn:microsoft.com/office/officeart/2018/2/layout/IconVerticalSolidList"/>
    <dgm:cxn modelId="{87CC6507-8129-4A54-956F-D00F2B2886C0}" type="presParOf" srcId="{6F7BDD8D-09FB-4222-A7CE-BC10E49939BE}" destId="{FCE5C64A-F5B3-4FF7-A773-2B550B49443B}" srcOrd="0" destOrd="0" presId="urn:microsoft.com/office/officeart/2018/2/layout/IconVerticalSolidList"/>
    <dgm:cxn modelId="{C1B1887C-9114-4102-833E-7607003AD6EE}" type="presParOf" srcId="{6F7BDD8D-09FB-4222-A7CE-BC10E49939BE}" destId="{509BA6A6-92D7-43B3-A50B-23918DBCAAE3}" srcOrd="1" destOrd="0" presId="urn:microsoft.com/office/officeart/2018/2/layout/IconVerticalSolidList"/>
    <dgm:cxn modelId="{E0FC60C6-4686-449B-AD8A-4D9C90AFA34A}" type="presParOf" srcId="{6F7BDD8D-09FB-4222-A7CE-BC10E49939BE}" destId="{ED7E2DC6-74E1-47C7-A21C-9AE06E0BA635}" srcOrd="2" destOrd="0" presId="urn:microsoft.com/office/officeart/2018/2/layout/IconVerticalSolidList"/>
    <dgm:cxn modelId="{B32FB93F-D0A3-44D4-8DE2-62BD3C6B7372}" type="presParOf" srcId="{6F7BDD8D-09FB-4222-A7CE-BC10E49939BE}" destId="{84F3399B-C068-4284-86AD-826BDB4CCC10}" srcOrd="3" destOrd="0" presId="urn:microsoft.com/office/officeart/2018/2/layout/IconVerticalSolidList"/>
    <dgm:cxn modelId="{7F0D9543-8CBC-48B6-85C2-80C8E51AEC24}" type="presParOf" srcId="{C14B995B-04FA-4FC7-B1D6-9EDBD51468AE}" destId="{ED3A8864-9DDB-46DA-B41F-126D124DDDBC}" srcOrd="1" destOrd="0" presId="urn:microsoft.com/office/officeart/2018/2/layout/IconVerticalSolidList"/>
    <dgm:cxn modelId="{2F57D207-1D2A-4D34-8726-ED48D20B5EF0}" type="presParOf" srcId="{C14B995B-04FA-4FC7-B1D6-9EDBD51468AE}" destId="{79C6FFE9-575E-4072-A1CF-EABFEB3C9D69}" srcOrd="2" destOrd="0" presId="urn:microsoft.com/office/officeart/2018/2/layout/IconVerticalSolidList"/>
    <dgm:cxn modelId="{C665DF9F-1075-4A49-ABAC-9941FF0E1A5C}" type="presParOf" srcId="{79C6FFE9-575E-4072-A1CF-EABFEB3C9D69}" destId="{46906309-763E-475D-8398-EB2446C08A4C}" srcOrd="0" destOrd="0" presId="urn:microsoft.com/office/officeart/2018/2/layout/IconVerticalSolidList"/>
    <dgm:cxn modelId="{649615C8-DD79-402F-BF32-72C594107435}" type="presParOf" srcId="{79C6FFE9-575E-4072-A1CF-EABFEB3C9D69}" destId="{9EF31D89-D5FD-4C82-AB58-2FE693CA23DD}" srcOrd="1" destOrd="0" presId="urn:microsoft.com/office/officeart/2018/2/layout/IconVerticalSolidList"/>
    <dgm:cxn modelId="{7A35EA3A-D6E9-4383-BE21-7A5A4CDA4448}" type="presParOf" srcId="{79C6FFE9-575E-4072-A1CF-EABFEB3C9D69}" destId="{59E05F1B-7CD0-499E-9D3C-D12E85BBC0E5}" srcOrd="2" destOrd="0" presId="urn:microsoft.com/office/officeart/2018/2/layout/IconVerticalSolidList"/>
    <dgm:cxn modelId="{5CE7AE88-AB01-4453-9BEE-710A852DC8E2}" type="presParOf" srcId="{79C6FFE9-575E-4072-A1CF-EABFEB3C9D69}" destId="{7F9AB08A-6E90-4725-A763-2DA34C9A26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84795-12D1-4AE2-A83D-97C4B18D052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1C25BC-BDAF-49F4-86E5-688C9D1111C7}">
      <dgm:prSet/>
      <dgm:spPr/>
      <dgm:t>
        <a:bodyPr/>
        <a:lstStyle/>
        <a:p>
          <a:r>
            <a:rPr lang="en-US"/>
            <a:t>Thank you!!!</a:t>
          </a:r>
        </a:p>
      </dgm:t>
    </dgm:pt>
    <dgm:pt modelId="{8BF78F11-D408-4C10-B391-EF35F1969EBF}" type="parTrans" cxnId="{8EC965B2-18AC-4A73-A1CC-C261215FF1C1}">
      <dgm:prSet/>
      <dgm:spPr/>
      <dgm:t>
        <a:bodyPr/>
        <a:lstStyle/>
        <a:p>
          <a:endParaRPr lang="en-US"/>
        </a:p>
      </dgm:t>
    </dgm:pt>
    <dgm:pt modelId="{7D0B5BBE-83DD-4FE2-84DF-AF30D679734C}" type="sibTrans" cxnId="{8EC965B2-18AC-4A73-A1CC-C261215FF1C1}">
      <dgm:prSet/>
      <dgm:spPr/>
      <dgm:t>
        <a:bodyPr/>
        <a:lstStyle/>
        <a:p>
          <a:endParaRPr lang="en-US"/>
        </a:p>
      </dgm:t>
    </dgm:pt>
    <dgm:pt modelId="{7A0FCBFC-BE0B-431C-B064-3B90404391BB}">
      <dgm:prSet/>
      <dgm:spPr/>
      <dgm:t>
        <a:bodyPr/>
        <a:lstStyle/>
        <a:p>
          <a:r>
            <a:rPr lang="en-US"/>
            <a:t>Have a nice day!!!</a:t>
          </a:r>
        </a:p>
      </dgm:t>
    </dgm:pt>
    <dgm:pt modelId="{F7B137DE-1060-42B1-B836-0FE81A95B1C6}" type="parTrans" cxnId="{F2C65D2D-7AE9-4600-B110-7E63734E7317}">
      <dgm:prSet/>
      <dgm:spPr/>
      <dgm:t>
        <a:bodyPr/>
        <a:lstStyle/>
        <a:p>
          <a:endParaRPr lang="en-US"/>
        </a:p>
      </dgm:t>
    </dgm:pt>
    <dgm:pt modelId="{0E7EFBE3-9882-4887-9EB9-FE64A3C2971F}" type="sibTrans" cxnId="{F2C65D2D-7AE9-4600-B110-7E63734E7317}">
      <dgm:prSet/>
      <dgm:spPr/>
      <dgm:t>
        <a:bodyPr/>
        <a:lstStyle/>
        <a:p>
          <a:endParaRPr lang="en-US"/>
        </a:p>
      </dgm:t>
    </dgm:pt>
    <dgm:pt modelId="{FF56F1DF-82CD-4D6A-ABAD-C2CE671E99A9}" type="pres">
      <dgm:prSet presAssocID="{C0284795-12D1-4AE2-A83D-97C4B18D05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CCA76C-5F8D-4555-8E7E-EB1902CCF8B9}" type="pres">
      <dgm:prSet presAssocID="{F41C25BC-BDAF-49F4-86E5-688C9D1111C7}" presName="hierRoot1" presStyleCnt="0"/>
      <dgm:spPr/>
    </dgm:pt>
    <dgm:pt modelId="{7B6B76DB-9CB7-4CB2-949C-16C239B608ED}" type="pres">
      <dgm:prSet presAssocID="{F41C25BC-BDAF-49F4-86E5-688C9D1111C7}" presName="composite" presStyleCnt="0"/>
      <dgm:spPr/>
    </dgm:pt>
    <dgm:pt modelId="{8AB38877-3373-49F9-9553-488E87ED61C5}" type="pres">
      <dgm:prSet presAssocID="{F41C25BC-BDAF-49F4-86E5-688C9D1111C7}" presName="background" presStyleLbl="node0" presStyleIdx="0" presStyleCnt="2"/>
      <dgm:spPr/>
    </dgm:pt>
    <dgm:pt modelId="{F05EEDB9-1C40-4696-A47A-B4EC5D58225A}" type="pres">
      <dgm:prSet presAssocID="{F41C25BC-BDAF-49F4-86E5-688C9D1111C7}" presName="text" presStyleLbl="fgAcc0" presStyleIdx="0" presStyleCnt="2">
        <dgm:presLayoutVars>
          <dgm:chPref val="3"/>
        </dgm:presLayoutVars>
      </dgm:prSet>
      <dgm:spPr/>
    </dgm:pt>
    <dgm:pt modelId="{D7EF724B-DB70-4A9E-AE32-C3806473A343}" type="pres">
      <dgm:prSet presAssocID="{F41C25BC-BDAF-49F4-86E5-688C9D1111C7}" presName="hierChild2" presStyleCnt="0"/>
      <dgm:spPr/>
    </dgm:pt>
    <dgm:pt modelId="{BF72E2D8-CC63-43FD-B143-AFEFC75FAD14}" type="pres">
      <dgm:prSet presAssocID="{7A0FCBFC-BE0B-431C-B064-3B90404391BB}" presName="hierRoot1" presStyleCnt="0"/>
      <dgm:spPr/>
    </dgm:pt>
    <dgm:pt modelId="{CE404511-94F2-4AFE-93C4-556C408EA8CF}" type="pres">
      <dgm:prSet presAssocID="{7A0FCBFC-BE0B-431C-B064-3B90404391BB}" presName="composite" presStyleCnt="0"/>
      <dgm:spPr/>
    </dgm:pt>
    <dgm:pt modelId="{9BCBB80D-C668-481A-93E6-B3D042F7451A}" type="pres">
      <dgm:prSet presAssocID="{7A0FCBFC-BE0B-431C-B064-3B90404391BB}" presName="background" presStyleLbl="node0" presStyleIdx="1" presStyleCnt="2"/>
      <dgm:spPr/>
    </dgm:pt>
    <dgm:pt modelId="{D275C754-F401-4EA6-9655-D2D295A1A171}" type="pres">
      <dgm:prSet presAssocID="{7A0FCBFC-BE0B-431C-B064-3B90404391BB}" presName="text" presStyleLbl="fgAcc0" presStyleIdx="1" presStyleCnt="2">
        <dgm:presLayoutVars>
          <dgm:chPref val="3"/>
        </dgm:presLayoutVars>
      </dgm:prSet>
      <dgm:spPr/>
    </dgm:pt>
    <dgm:pt modelId="{EAE7B21E-88EE-42C5-A54D-4C1380149EED}" type="pres">
      <dgm:prSet presAssocID="{7A0FCBFC-BE0B-431C-B064-3B90404391BB}" presName="hierChild2" presStyleCnt="0"/>
      <dgm:spPr/>
    </dgm:pt>
  </dgm:ptLst>
  <dgm:cxnLst>
    <dgm:cxn modelId="{F2C65D2D-7AE9-4600-B110-7E63734E7317}" srcId="{C0284795-12D1-4AE2-A83D-97C4B18D052B}" destId="{7A0FCBFC-BE0B-431C-B064-3B90404391BB}" srcOrd="1" destOrd="0" parTransId="{F7B137DE-1060-42B1-B836-0FE81A95B1C6}" sibTransId="{0E7EFBE3-9882-4887-9EB9-FE64A3C2971F}"/>
    <dgm:cxn modelId="{0FCA9935-1E43-46E9-B427-565CD3AD7002}" type="presOf" srcId="{F41C25BC-BDAF-49F4-86E5-688C9D1111C7}" destId="{F05EEDB9-1C40-4696-A47A-B4EC5D58225A}" srcOrd="0" destOrd="0" presId="urn:microsoft.com/office/officeart/2005/8/layout/hierarchy1"/>
    <dgm:cxn modelId="{DEA7C8AD-C81F-4BA5-8CD6-789BD6A68545}" type="presOf" srcId="{C0284795-12D1-4AE2-A83D-97C4B18D052B}" destId="{FF56F1DF-82CD-4D6A-ABAD-C2CE671E99A9}" srcOrd="0" destOrd="0" presId="urn:microsoft.com/office/officeart/2005/8/layout/hierarchy1"/>
    <dgm:cxn modelId="{8EC965B2-18AC-4A73-A1CC-C261215FF1C1}" srcId="{C0284795-12D1-4AE2-A83D-97C4B18D052B}" destId="{F41C25BC-BDAF-49F4-86E5-688C9D1111C7}" srcOrd="0" destOrd="0" parTransId="{8BF78F11-D408-4C10-B391-EF35F1969EBF}" sibTransId="{7D0B5BBE-83DD-4FE2-84DF-AF30D679734C}"/>
    <dgm:cxn modelId="{B8D731C7-FCFE-4268-A214-6CDD41B2D0EF}" type="presOf" srcId="{7A0FCBFC-BE0B-431C-B064-3B90404391BB}" destId="{D275C754-F401-4EA6-9655-D2D295A1A171}" srcOrd="0" destOrd="0" presId="urn:microsoft.com/office/officeart/2005/8/layout/hierarchy1"/>
    <dgm:cxn modelId="{B97DB98E-2999-4CFD-9C70-C5E95119EFB8}" type="presParOf" srcId="{FF56F1DF-82CD-4D6A-ABAD-C2CE671E99A9}" destId="{82CCA76C-5F8D-4555-8E7E-EB1902CCF8B9}" srcOrd="0" destOrd="0" presId="urn:microsoft.com/office/officeart/2005/8/layout/hierarchy1"/>
    <dgm:cxn modelId="{68BFDCD6-28DA-4DFE-8ECD-5E7F20C22689}" type="presParOf" srcId="{82CCA76C-5F8D-4555-8E7E-EB1902CCF8B9}" destId="{7B6B76DB-9CB7-4CB2-949C-16C239B608ED}" srcOrd="0" destOrd="0" presId="urn:microsoft.com/office/officeart/2005/8/layout/hierarchy1"/>
    <dgm:cxn modelId="{847AEB51-0B0C-417C-886F-8568FFABD487}" type="presParOf" srcId="{7B6B76DB-9CB7-4CB2-949C-16C239B608ED}" destId="{8AB38877-3373-49F9-9553-488E87ED61C5}" srcOrd="0" destOrd="0" presId="urn:microsoft.com/office/officeart/2005/8/layout/hierarchy1"/>
    <dgm:cxn modelId="{09644D62-E5BA-426F-9D83-5D2FB06292D4}" type="presParOf" srcId="{7B6B76DB-9CB7-4CB2-949C-16C239B608ED}" destId="{F05EEDB9-1C40-4696-A47A-B4EC5D58225A}" srcOrd="1" destOrd="0" presId="urn:microsoft.com/office/officeart/2005/8/layout/hierarchy1"/>
    <dgm:cxn modelId="{0A421CC1-3E9A-43DC-8837-1B432D3A7297}" type="presParOf" srcId="{82CCA76C-5F8D-4555-8E7E-EB1902CCF8B9}" destId="{D7EF724B-DB70-4A9E-AE32-C3806473A343}" srcOrd="1" destOrd="0" presId="urn:microsoft.com/office/officeart/2005/8/layout/hierarchy1"/>
    <dgm:cxn modelId="{15FA7919-F2B4-433E-9F52-E39912FD6DA8}" type="presParOf" srcId="{FF56F1DF-82CD-4D6A-ABAD-C2CE671E99A9}" destId="{BF72E2D8-CC63-43FD-B143-AFEFC75FAD14}" srcOrd="1" destOrd="0" presId="urn:microsoft.com/office/officeart/2005/8/layout/hierarchy1"/>
    <dgm:cxn modelId="{BB145453-AE31-421B-BFBD-594F57B2CCA8}" type="presParOf" srcId="{BF72E2D8-CC63-43FD-B143-AFEFC75FAD14}" destId="{CE404511-94F2-4AFE-93C4-556C408EA8CF}" srcOrd="0" destOrd="0" presId="urn:microsoft.com/office/officeart/2005/8/layout/hierarchy1"/>
    <dgm:cxn modelId="{92FA4CCA-ADAB-4EF9-AD0D-58952A56753A}" type="presParOf" srcId="{CE404511-94F2-4AFE-93C4-556C408EA8CF}" destId="{9BCBB80D-C668-481A-93E6-B3D042F7451A}" srcOrd="0" destOrd="0" presId="urn:microsoft.com/office/officeart/2005/8/layout/hierarchy1"/>
    <dgm:cxn modelId="{17841694-1411-4A46-B781-62E788114E45}" type="presParOf" srcId="{CE404511-94F2-4AFE-93C4-556C408EA8CF}" destId="{D275C754-F401-4EA6-9655-D2D295A1A171}" srcOrd="1" destOrd="0" presId="urn:microsoft.com/office/officeart/2005/8/layout/hierarchy1"/>
    <dgm:cxn modelId="{FD1FAEB7-32CC-4E5F-854B-D6F73014E36C}" type="presParOf" srcId="{BF72E2D8-CC63-43FD-B143-AFEFC75FAD14}" destId="{EAE7B21E-88EE-42C5-A54D-4C1380149E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B347B-BA1D-4C64-9460-D294B9477FD7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3400" kern="1200"/>
            <a:t>두 변수 중 다른 변수에 영향을 주는 변수</a:t>
          </a:r>
          <a:endParaRPr lang="en-US" sz="3400" kern="1200"/>
        </a:p>
      </dsp:txBody>
      <dsp:txXfrm rot="-5400000">
        <a:off x="3785616" y="295201"/>
        <a:ext cx="6647092" cy="1532257"/>
      </dsp:txXfrm>
    </dsp:sp>
    <dsp:sp modelId="{1138E7F3-DB3A-4078-A681-B1B7E050F00F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/>
            <a:t>설명변수</a:t>
          </a:r>
          <a:r>
            <a:rPr lang="en-US" sz="2900" kern="1200"/>
            <a:t>(</a:t>
          </a:r>
          <a:r>
            <a:rPr lang="ko-KR" sz="2900" kern="1200"/>
            <a:t>독립변수</a:t>
          </a:r>
          <a:r>
            <a:rPr lang="en-US" sz="2900" kern="1200"/>
            <a:t>)</a:t>
          </a:r>
        </a:p>
      </dsp:txBody>
      <dsp:txXfrm>
        <a:off x="103614" y="103667"/>
        <a:ext cx="3578388" cy="1915324"/>
      </dsp:txXfrm>
    </dsp:sp>
    <dsp:sp modelId="{6050A476-C711-4EA1-98DC-E6BA77D381CA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3400" kern="1200"/>
            <a:t>설명변수의 영향을 받는 변수</a:t>
          </a:r>
          <a:endParaRPr lang="en-US" sz="3400" kern="1200"/>
        </a:p>
      </dsp:txBody>
      <dsp:txXfrm rot="-5400000">
        <a:off x="3785616" y="2523880"/>
        <a:ext cx="6647092" cy="1532257"/>
      </dsp:txXfrm>
    </dsp:sp>
    <dsp:sp modelId="{E8A993DD-2723-4880-A6F4-2F66388D10DE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/>
            <a:t>반응변수</a:t>
          </a:r>
          <a:r>
            <a:rPr lang="en-US" sz="2900" kern="1200"/>
            <a:t>(</a:t>
          </a:r>
          <a:r>
            <a:rPr lang="ko-KR" sz="2900" kern="1200"/>
            <a:t>종속변수</a:t>
          </a:r>
          <a:r>
            <a:rPr lang="en-US" sz="2900" kern="1200"/>
            <a:t>)</a:t>
          </a:r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5C64A-F5B3-4FF7-A773-2B550B49443B}">
      <dsp:nvSpPr>
        <dsp:cNvPr id="0" name=""/>
        <dsp:cNvSpPr/>
      </dsp:nvSpPr>
      <dsp:spPr>
        <a:xfrm>
          <a:off x="0" y="735468"/>
          <a:ext cx="109728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BA6A6-92D7-43B3-A50B-23918DBCAAE3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3399B-C068-4284-86AD-826BDB4CCC10}">
      <dsp:nvSpPr>
        <dsp:cNvPr id="0" name=""/>
        <dsp:cNvSpPr/>
      </dsp:nvSpPr>
      <dsp:spPr>
        <a:xfrm>
          <a:off x="1568246" y="735468"/>
          <a:ext cx="94045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회귀분석에 의한 </a:t>
          </a:r>
          <a:r>
            <a:rPr lang="en-US" altLang="ko-KR" sz="2200" kern="1200"/>
            <a:t>TOC </a:t>
          </a:r>
          <a:r>
            <a:rPr lang="ko-KR" altLang="en-US" sz="2200" kern="1200"/>
            <a:t>농도 추정</a:t>
          </a:r>
          <a:endParaRPr lang="en-US" altLang="ko-KR" sz="2200" kern="120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(p193)</a:t>
          </a:r>
        </a:p>
      </dsp:txBody>
      <dsp:txXfrm>
        <a:off x="1568246" y="735468"/>
        <a:ext cx="9404553" cy="1357788"/>
      </dsp:txXfrm>
    </dsp:sp>
    <dsp:sp modelId="{46906309-763E-475D-8398-EB2446C08A4C}">
      <dsp:nvSpPr>
        <dsp:cNvPr id="0" name=""/>
        <dsp:cNvSpPr/>
      </dsp:nvSpPr>
      <dsp:spPr>
        <a:xfrm>
          <a:off x="0" y="2432705"/>
          <a:ext cx="109728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31D89-D5FD-4C82-AB58-2FE693CA23DD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AB08A-6E90-4725-A763-2DA34C9A26E5}">
      <dsp:nvSpPr>
        <dsp:cNvPr id="0" name=""/>
        <dsp:cNvSpPr/>
      </dsp:nvSpPr>
      <dsp:spPr>
        <a:xfrm>
          <a:off x="1568246" y="2432705"/>
          <a:ext cx="94045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전통 문양을 활용한 자카드 직물 패션 마스크 디자인 개발과 이미지 감성 평가 </a:t>
          </a:r>
          <a:r>
            <a:rPr lang="en-US" altLang="ko-KR" sz="2200" kern="1200"/>
            <a:t>(p835)</a:t>
          </a:r>
          <a:endParaRPr lang="en-US" sz="2200" kern="1200"/>
        </a:p>
      </dsp:txBody>
      <dsp:txXfrm>
        <a:off x="1568246" y="2432705"/>
        <a:ext cx="9404553" cy="1357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8877-3373-49F9-9553-488E87ED61C5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EEDB9-1C40-4696-A47A-B4EC5D58225A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Thank you!!!</a:t>
          </a:r>
        </a:p>
      </dsp:txBody>
      <dsp:txXfrm>
        <a:off x="585701" y="1067340"/>
        <a:ext cx="4337991" cy="2693452"/>
      </dsp:txXfrm>
    </dsp:sp>
    <dsp:sp modelId="{9BCBB80D-C668-481A-93E6-B3D042F7451A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5C754-F401-4EA6-9655-D2D295A1A171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Have a nice day!!!</a:t>
          </a:r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8D653-4B2D-421E-8879-2B8317D46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0A81B-56D9-4133-BCB1-4E9193014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6DE74-FB64-4C17-9170-A0928BDF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AAAB4-F9CE-4128-A4D3-1DBD53EE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46622-BD4D-472F-86A8-CEAB1C61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39AF-040A-4262-948C-F1D4C6F0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24744-BF3C-49EB-89F0-460F82FA3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C09D-B732-4770-B87B-FB89C6BB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A8EA1-EDFB-4460-A135-EB64D620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D5CDE-AF52-4527-9461-F281026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21758-CECC-4940-8AA4-64CA435E4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3AE05-7F14-4B04-B82D-E7E85FFC4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51DE9-F3B5-4057-897F-7E782730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ABB1F-7993-4BE2-A96F-0A965689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7155A-1F55-475D-9533-046452B3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AFA2-48DA-42DD-A5E7-696A799E2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C25C6-273B-495E-A6B8-65C4F4B72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0AE04-9421-43F4-BCAE-FFB2FCA6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A87EA-24CB-4F8F-8EAA-B86C04D1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EF388-AF53-4628-BCC7-D7BA434D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2341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3A3EB-19DC-4BBD-A362-2918677E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590B3-D29F-486E-B017-6DEF59AB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32A-2E3A-46AA-8F6F-C4383B32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51E69-38CE-4DD7-A646-657C0DD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4CC49-974B-4A0D-996B-583F20F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02279841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6C1AF-2C57-4785-9916-44A48C0F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FB457-61C7-4382-A7E1-6CF11C4B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5D643-3A1B-4D95-884B-3662F087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1976A-3B1D-4CF6-AD92-C78B11BD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3A555-F11D-495B-AABE-E0F6321C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67067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E726B-DDFD-4D47-A046-08208A8B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087D5-8AD5-492B-8580-5E183DF63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E6405-1AD5-47E4-8714-B3F839A1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B6B3D-7AD1-48C5-9567-248F61DE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054BC-4580-4DE2-A454-29BAA600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CF1D7-E050-4160-ADE7-04C11D88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365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C1D2C-AEDA-49A1-832D-16A3AFDE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42560-3ABF-4D60-8F85-B524689C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C06D5-FD2B-4042-AA00-6BC3D13B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E1D4C-4F87-4C9D-B478-0F2001822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79DE24-9D9A-41B0-8134-9228B7623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043FD1-96A2-441C-AE60-F17FCE9E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C6D99-0D3B-4F74-BF18-C27E4951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0694-385F-40E2-9665-EC456968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748344998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7CB3C-BF0D-4FF2-A0E3-EEEDDABB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3BCAE-4E04-4230-8B9A-F65E8731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94DF8-3A7F-485C-AAD8-19070188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328B7-A0DA-477A-80C2-1969779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186389708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CF3C6-2F14-45E8-80D8-797124CE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18A92-1E95-43B6-B9A4-47DCF5BD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20111-0010-43E6-B95A-F26E9EF3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40631807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595A6-3BC9-402E-8D89-E6E6DF10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DEE6A-D4EE-4C5F-97A8-EB55C2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9E5DF-3CE8-4444-8FB5-26D34B927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978D0-EBF4-4271-A095-66445D6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5B921-E049-4605-9571-74A0571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E16B1-9A6F-4CEB-A244-42FACFF9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952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C2E43-19F8-478B-BEED-9F45B02A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692A1-0398-452D-ADD7-A0EFCFB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D9909-6C3B-4A95-B539-9C9FDB08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27967-C35F-4D41-9106-137DDA6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EFCB0-8B75-4D8D-BED4-80F3237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C9E94-43AC-49B0-A82E-5A1BC25D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21666F-5B22-4819-B4AA-CED77FA9D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948C9-B728-4D08-86AD-D99CBD12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E634E-FDC7-49E7-8F75-982C444F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3B578-1358-4E90-98E3-A069ACB8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AEAAA-5006-434A-8521-2DC47B73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739138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E3F7A-6A48-4C41-B9B2-FB8EFAEB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E0649-1C55-49BF-9369-E5DAA48E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27168-3BA0-46F3-8A08-CDB143C4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A4BC3-72BF-425B-BF3E-1F278542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59A68-9040-4736-AA23-3ADF513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654642865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2A94D-B682-4869-B33F-CCD3C97AD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4291E-96B3-4994-83E5-E60465A5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FCE1-F90B-4EF2-9BD4-D675E6B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BD489-8E94-442D-A2A5-73652340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B4092-ECA4-4800-8C59-498DCFC9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52040653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ko-K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ko-K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ko-KR" altLang="en-US"/>
              <a:t>마스터 부제목 스타일 편집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2000" baseline="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896470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ko-K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2022-06-05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180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8739261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ko-KR"/>
            </a:lvl1pPr>
          </a:lstStyle>
          <a:p>
            <a:r>
              <a:rPr kumimoji="0" lang="ko-KR"/>
              <a:t>마스터 텍스트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3200">
                <a:latin typeface="+mn-lt"/>
              </a:defRPr>
            </a:lvl1pPr>
            <a:lvl2pPr eaLnBrk="1" latinLnBrk="0" hangingPunct="1">
              <a:defRPr kumimoji="0" lang="ko-KR" sz="2800">
                <a:latin typeface="+mn-lt"/>
              </a:defRPr>
            </a:lvl2pPr>
            <a:lvl3pPr eaLnBrk="1" latinLnBrk="0" hangingPunct="1">
              <a:defRPr kumimoji="0" lang="ko-KR" sz="2400">
                <a:latin typeface="+mn-lt"/>
              </a:defRPr>
            </a:lvl3pPr>
            <a:lvl4pPr eaLnBrk="1" latinLnBrk="0" hangingPunct="1">
              <a:defRPr kumimoji="0" lang="ko-KR" sz="2400">
                <a:latin typeface="+mn-lt"/>
              </a:defRPr>
            </a:lvl4pPr>
            <a:lvl5pPr eaLnBrk="1" latinLnBrk="0" hangingPunct="1">
              <a:defRPr kumimoji="0" lang="ko-KR" sz="2400">
                <a:latin typeface="+mn-lt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2022-06-05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3529513213"/>
      </p:ext>
    </p:extLst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latinLnBrk="1"/>
            <a:fld id="{757B281C-5159-4971-8228-52B9A72E9ED2}" type="datetimeFigureOut">
              <a:pPr latinLnBrk="1"/>
              <a:t>2022-06-05</a:t>
            </a:fld>
            <a:endParaRPr kumimoji="0" 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358989060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5D92D-4754-40D3-967E-6AEB92CC8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9F1C66-7902-46ED-A6D7-210C4CB2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BF56E-5AAF-4818-B1A5-B05A50D6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F3FF1-46D2-41E0-A08B-C3473368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B0F7F-3673-470D-945A-9707A50B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066163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DD02-1D88-42C3-8630-FBC7E99C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5C9AD-0801-4F9B-94DB-17A087FD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029C4-8D5F-44A0-80CB-7AA51838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4D54B-0CB3-4E84-AD8B-6770ADAA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D3946-5655-4226-9C79-3AC94E24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044326734"/>
      </p:ext>
    </p:extLst>
  </p:cSld>
  <p:clrMapOvr>
    <a:masterClrMapping/>
  </p:clrMapOvr>
  <p:transition spd="slow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C32A6-E6FD-4CF1-B985-C5BA9C8F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7771E-2EB6-43C3-B1E5-5332EAD8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BA27B-C03B-4A7F-B6E9-0D4C135B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1538C-CABF-490D-AE5E-F0278310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FD604-96AD-4018-897D-208D8FFC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8311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88AE1-7BA5-4372-A55E-282DDC4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624E5-246E-44F3-933A-D2EFE6B0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AF019-6E5A-47C3-80E4-03AC3F98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4B1B-E34E-47E2-8937-C7609876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F70E-079E-440A-B7CA-2056B20B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7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1A33-7D23-491A-8D89-ECB721A0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401D5-9515-4426-9537-27F2B7709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A7411-49E4-48FE-A8B3-E876780E8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80990-E79B-42B5-91F8-A03AA281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2411C-A79B-43A0-B6E5-FB2062DA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C6513-FE2F-4EAB-B8F6-A2688AAE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319275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C8543-7A81-4A5F-9142-CA44686D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2F0EB-0ED6-42A0-A8F1-C03F4860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23772-4046-433A-A97F-8AE25C90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B0CE82-946E-489B-B2AE-57A802EA6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ABDBC8-D293-46C6-9042-BF611711F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F641CE-FC28-4D0D-B83E-44A1BF44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4CA4A-694E-4DE4-96E9-5F47ECC1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2BC2DE-93D1-4763-81FD-4AF9179C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26277942"/>
      </p:ext>
    </p:extLst>
  </p:cSld>
  <p:clrMapOvr>
    <a:masterClrMapping/>
  </p:clrMapOvr>
  <p:transition spd="slow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7BE48-AA74-42F1-81F6-514E01CF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AF27F8-4643-4131-B143-7EA79520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808246-37F6-4D94-8B19-7D8E3241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F1FB72-5E5A-429A-903B-1B44290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511511892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2CA18-D2C4-4FE3-B43B-F77A8351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39879B-7EA3-4169-84C7-19298A4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131887-F1AD-4AB0-A0F3-DA961ABD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63764331"/>
      </p:ext>
    </p:extLst>
  </p:cSld>
  <p:clrMapOvr>
    <a:masterClrMapping/>
  </p:clrMapOvr>
  <p:transition spd="slow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85328-470B-47ED-BFF4-3418A6EE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7A026-67CB-46D6-9FEE-DD760D7A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8D744-9276-416C-9623-F6E13DE1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1D2E7-4001-49E9-8A8B-20689076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D6155-81E9-4DB6-AA29-A512ADF3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C8B16-307C-48D8-93F9-FF2CF08A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31756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71F4E-3C1F-44E5-B96C-9DD88D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CFFBB-F721-41BA-B79D-78179F417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18529-C208-4CC9-B12C-7A63B25D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84C0E-2926-4A9C-A2A6-7744B46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8737C-93A2-4CA2-9A87-A74A920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10889-2B6D-4145-B72D-95944BB4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26812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D9DD2-7B6E-4C0B-9761-73BDCE39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25B10-5078-4D4C-9FF4-D234DC98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82337-0642-4093-B668-5F28ED34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5EB25-CD33-4345-8FCA-2BD30B3E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0249F-3180-4A42-A1CD-C3C636D7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26530459"/>
      </p:ext>
    </p:extLst>
  </p:cSld>
  <p:clrMapOvr>
    <a:masterClrMapping/>
  </p:clrMapOvr>
  <p:transition spd="slow">
    <p:wipe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478448-92C2-4ADC-97D3-CF732E61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0CAED-CCCE-45A0-A963-055BB11A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13948-455D-4543-8D10-39E85857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C524B-0090-4B7E-99EB-7E5BF9F8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12A4E-4AEF-4642-B5FD-AC93B4A2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189805554"/>
      </p:ext>
    </p:extLst>
  </p:cSld>
  <p:clrMapOvr>
    <a:masterClrMapping/>
  </p:clrMapOvr>
  <p:transition spd="slow"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ko-K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ko-K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ko-KR" altLang="en-US"/>
              <a:t>마스터 부제목 스타일 편집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2000" baseline="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14877892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ko-K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2022-06-05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180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21514088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6D615-0E3A-4B3A-AF87-492D892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929B-A519-4A66-AD82-B8C9465F7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00BE0-40EA-4EFC-A980-F012D3B17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CB901-E775-4E2A-AD01-42C3E76B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3D926-FC13-4AA0-AA34-EF843F54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BA55-842A-4875-945D-5BF644EB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70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ko-KR"/>
            </a:lvl1pPr>
          </a:lstStyle>
          <a:p>
            <a:r>
              <a:rPr kumimoji="0" lang="ko-KR"/>
              <a:t>마스터 텍스트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3200">
                <a:latin typeface="+mn-lt"/>
              </a:defRPr>
            </a:lvl1pPr>
            <a:lvl2pPr eaLnBrk="1" latinLnBrk="0" hangingPunct="1">
              <a:defRPr kumimoji="0" lang="ko-KR" sz="2800">
                <a:latin typeface="+mn-lt"/>
              </a:defRPr>
            </a:lvl2pPr>
            <a:lvl3pPr eaLnBrk="1" latinLnBrk="0" hangingPunct="1">
              <a:defRPr kumimoji="0" lang="ko-KR" sz="2400">
                <a:latin typeface="+mn-lt"/>
              </a:defRPr>
            </a:lvl3pPr>
            <a:lvl4pPr eaLnBrk="1" latinLnBrk="0" hangingPunct="1">
              <a:defRPr kumimoji="0" lang="ko-KR" sz="2400">
                <a:latin typeface="+mn-lt"/>
              </a:defRPr>
            </a:lvl4pPr>
            <a:lvl5pPr eaLnBrk="1" latinLnBrk="0" hangingPunct="1">
              <a:defRPr kumimoji="0" lang="ko-KR" sz="2400">
                <a:latin typeface="+mn-lt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2022-06-05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2468351402"/>
      </p:ext>
    </p:extLst>
  </p:cSld>
  <p:clrMapOvr>
    <a:masterClrMapping/>
  </p:clrMapOvr>
  <p:transition spd="slow">
    <p:wipe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latinLnBrk="1"/>
            <a:fld id="{757B281C-5159-4971-8228-52B9A72E9ED2}" type="datetimeFigureOut">
              <a:pPr latinLnBrk="1"/>
              <a:t>2022-06-05</a:t>
            </a:fld>
            <a:endParaRPr kumimoji="0" 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10328623"/>
      </p:ext>
    </p:extLst>
  </p:cSld>
  <p:clrMapOvr>
    <a:masterClrMapping/>
  </p:clrMapOvr>
  <p:transition spd="slow">
    <p:wipe dir="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94B-AC01-4D6F-AE56-194E5F357BF3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627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4B6-D5BE-41BA-8C22-6E4E091EC25A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715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5BC6-9C80-4391-9FD4-C38CC2CE8040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806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614-3AB8-46F3-A431-83AD351BD601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274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051E-50E8-44BF-8B56-7C05B85749B5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557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8C88-2626-4223-8783-2655D32FDD4F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579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1E5-2A95-4C96-A3CD-530425FF2F8D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533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7987-8B74-4542-86CD-D3829ABA4C7B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26DCE-1080-4682-8D8E-E44DD564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914C0-05A7-48E0-AA8D-E11999CF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C20D4-6BB8-47A8-9863-94218F83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F35428-EC3E-4A26-8802-A47C108EB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5C5663-BF5C-43EB-94BB-3FCF1BB9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46ECB4-344C-476A-AD16-D6D7DAF5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554545-61E5-4342-A94A-E5A1ACE4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2D9A77-8BD1-463A-AEE7-90CA27A1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43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55BA4-3308-4BE4-ADB0-1E1A902406EF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3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918-36F1-4E17-B88D-CAD45D580094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626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C5E-C8AD-4E7E-80F1-01E5DA10722B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3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2730-538D-4743-932F-4FDCD2D7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31760-96AE-4747-B7E4-B63E018C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B479-3698-4AD9-A924-C7A9D8E5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C3617A-8C99-4E5E-9F5C-4022C1F3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916CF-B0C0-4FC4-A714-D1972291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61249-2E13-47ED-B1D8-AEEC6042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DFEE8-8395-4513-A1D6-E5C66E4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F59C0-0991-4474-8F39-7D1C0B97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F2B44-A0DB-48DD-BD09-1626DA0E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D41A5-9AFF-4B78-8C0B-E3C1FEF5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237E5-55AB-43A1-AD41-06768EFD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49043-E4B0-48F6-92AC-997D2FED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84D37-9FF6-4529-BFA5-B2E4F40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EC641-7757-4408-8A72-D08FA528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5A6937-51DF-440B-B444-8C06A3909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F59A2-F150-4FD4-B20B-D8762AACF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77CFB-0BB0-4DDB-BC49-7E330000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23ED6-E780-4247-818A-9504A6BE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342A8-CF9E-4026-BE00-99BD011B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F5BFC0-147B-454B-8E5D-4FFCEE98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3D3AE-A314-42C6-BDD8-49EF9565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ECD87-43EB-48AA-BADD-54821CA92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16501-74ED-4CD1-BF5E-FBCE9A0A5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443B-A64D-4CF4-9D97-70AB4DFC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DEFF9-0256-46D6-9283-0EE13040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88433-1CD5-4499-AFB8-7E4CD394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6BF4F-651B-4AC7-9595-5441F752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07CF-C1BB-4B66-9D7B-604E0B9F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0BA74-DC3B-41D0-B68D-E8FE500CE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9261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transition spd="slow">
    <p:wipe dir="d"/>
  </p:transition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A0A922-A971-4F8A-9EAA-9FD6C2C3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AF1D4-3EF9-4C7C-AE4E-56E9AFF6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8CC8E-431B-42FB-B234-0123BDD25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757B281C-5159-4971-8228-52B9A72E9ED2}" type="datetimeFigureOut">
              <a:rPr lang="ko-KR" altLang="en-US" smtClean="0"/>
              <a:pPr latinLnBrk="1"/>
              <a:t>2022-06-05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034FF-A9DD-4C33-9561-973CE0F7A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F3789-F148-40AC-BD96-91CAC614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5967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</p:sldLayoutIdLst>
  <p:transition spd="slow">
    <p:wipe dir="d"/>
  </p:transition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F236-6743-4CC2-BEE7-DC3F70A20290}" type="datetime1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5111-1921-43B7-8CEE-2C79EF06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1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heung-bae-lee.github.io/2020/01/15/machine_learning_04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news.joins.com/article/615585" TargetMode="External"/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D%B4%EB%85%84%EC%B0%A8_%EC%A7%95%ED%81%AC%EC%8A%A4" TargetMode="External"/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chosun.com/site/data/html_dir/2019/09/06/2019090600427.html" TargetMode="External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/index.php?title=%EB%B6%84%EC%82%B0%ED%8C%BD%EC%B0%BD%EC%9A%94%EC%9D%B8&amp;action=edit&amp;redlink=1" TargetMode="External"/><Relationship Id="rId1" Type="http://schemas.openxmlformats.org/officeDocument/2006/relationships/slideLayout" Target="../slideLayouts/slideLayout4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BCD611-C570-47E9-A715-F5EFE13F4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Chapter 10</a:t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ko-KR" altLang="en-US" sz="3600" dirty="0">
                <a:solidFill>
                  <a:srgbClr val="FFFFFF"/>
                </a:solidFill>
              </a:rPr>
              <a:t>상관분석과 회귀분석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1FD42-3FA3-4BD1-8704-ADB9751A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000" dirty="0">
                <a:solidFill>
                  <a:srgbClr val="FFFFFF"/>
                </a:solidFill>
              </a:rPr>
              <a:t>선우하식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l"/>
            <a:r>
              <a:rPr lang="ko-KR" altLang="en-US" sz="2000" dirty="0">
                <a:solidFill>
                  <a:srgbClr val="FFFFFF"/>
                </a:solidFill>
              </a:rPr>
              <a:t>컴퓨터공학과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l"/>
            <a:r>
              <a:rPr lang="en-US" altLang="ko-KR" sz="2000" dirty="0">
                <a:solidFill>
                  <a:srgbClr val="FFFFFF"/>
                </a:solidFill>
              </a:rPr>
              <a:t>sunwoo@kku.ac.kr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일정표의 페이지">
            <a:extLst>
              <a:ext uri="{FF2B5EF4-FFF2-40B4-BE49-F238E27FC236}">
                <a16:creationId xmlns:a16="http://schemas.microsoft.com/office/drawing/2014/main" id="{EF7223AA-2CF7-4D3C-E500-0850047A3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0" r="19122" b="-2"/>
          <a:stretch/>
        </p:blipFill>
        <p:spPr>
          <a:xfrm>
            <a:off x="7305853" y="2108877"/>
            <a:ext cx="2966575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6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6EB6F-F18F-AD68-EC05-4941494C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상관계수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E93244-E362-35B9-DA05-1897B5CA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=</a:t>
            </a:r>
            <a:r>
              <a:rPr lang="en-US" sz="2000" dirty="0" err="1"/>
              <a:t>correl</a:t>
            </a:r>
            <a:r>
              <a:rPr lang="en-US" sz="2000" dirty="0"/>
              <a:t>() </a:t>
            </a:r>
            <a:r>
              <a:rPr lang="ko-KR" altLang="en-US" sz="2000" dirty="0"/>
              <a:t>이용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ko-KR" altLang="en-US" sz="2000" dirty="0"/>
              <a:t>상관계수의 값은 </a:t>
            </a:r>
            <a:r>
              <a:rPr lang="en-US" altLang="ko-KR" sz="2000" dirty="0"/>
              <a:t>0.742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B71CE3-45C4-9435-CFCD-9B7672B9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33474"/>
            <a:ext cx="6019331" cy="39878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251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D9E91-036D-E586-963A-89992A74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10-2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A4D7F-ECA7-180C-182B-1A7FA9F7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어떤 고가도로의 시간당 최고 교통량</a:t>
            </a:r>
            <a:r>
              <a:rPr lang="en-US" altLang="ko-KR" sz="2000" dirty="0"/>
              <a:t>(X)</a:t>
            </a:r>
            <a:r>
              <a:rPr lang="ko-KR" altLang="en-US" sz="2000" dirty="0"/>
              <a:t>과 일일 교통량</a:t>
            </a:r>
            <a:r>
              <a:rPr lang="en-US" altLang="ko-KR" sz="2000" dirty="0"/>
              <a:t>(Y)</a:t>
            </a:r>
            <a:r>
              <a:rPr lang="ko-KR" altLang="en-US" sz="2000" dirty="0"/>
              <a:t>에 대한 자료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상관도</a:t>
            </a:r>
            <a:r>
              <a:rPr lang="en-US" altLang="ko-KR" sz="2000" dirty="0"/>
              <a:t>(</a:t>
            </a:r>
            <a:r>
              <a:rPr lang="ko-KR" altLang="en-US" sz="2000"/>
              <a:t>산점도</a:t>
            </a:r>
            <a:r>
              <a:rPr lang="en-US" altLang="ko-KR" sz="2000" dirty="0"/>
              <a:t>)</a:t>
            </a:r>
            <a:r>
              <a:rPr lang="ko-KR" altLang="en-US" sz="2000" dirty="0"/>
              <a:t>는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상관계수는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D2F8FD-82D3-878A-4ECE-CC0F4A6D8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58462"/>
              </p:ext>
            </p:extLst>
          </p:nvPr>
        </p:nvGraphicFramePr>
        <p:xfrm>
          <a:off x="5405862" y="1610648"/>
          <a:ext cx="6019332" cy="363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943">
                  <a:extLst>
                    <a:ext uri="{9D8B030D-6E8A-4147-A177-3AD203B41FA5}">
                      <a16:colId xmlns:a16="http://schemas.microsoft.com/office/drawing/2014/main" val="3910307241"/>
                    </a:ext>
                  </a:extLst>
                </a:gridCol>
                <a:gridCol w="2564389">
                  <a:extLst>
                    <a:ext uri="{9D8B030D-6E8A-4147-A177-3AD203B41FA5}">
                      <a16:colId xmlns:a16="http://schemas.microsoft.com/office/drawing/2014/main" val="3399876233"/>
                    </a:ext>
                  </a:extLst>
                </a:gridCol>
              </a:tblGrid>
              <a:tr h="454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300" u="none" strike="noStrike">
                          <a:effectLst/>
                        </a:rPr>
                        <a:t>시간당최고교통량</a:t>
                      </a:r>
                      <a:r>
                        <a:rPr lang="en-US" altLang="ko-KR" sz="2300" u="none" strike="noStrike">
                          <a:effectLst/>
                        </a:rPr>
                        <a:t>(</a:t>
                      </a:r>
                      <a:r>
                        <a:rPr lang="ko-KR" altLang="en-US" sz="2300" u="none" strike="noStrike">
                          <a:effectLst/>
                        </a:rPr>
                        <a:t>천대</a:t>
                      </a:r>
                      <a:r>
                        <a:rPr lang="en-US" altLang="ko-KR" sz="2300" u="none" strike="noStrike">
                          <a:effectLst/>
                        </a:rPr>
                        <a:t>)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300" u="none" strike="noStrike">
                          <a:effectLst/>
                        </a:rPr>
                        <a:t>일일교통량</a:t>
                      </a:r>
                      <a:r>
                        <a:rPr lang="en-US" altLang="ko-KR" sz="2300" u="none" strike="noStrike">
                          <a:effectLst/>
                        </a:rPr>
                        <a:t>(</a:t>
                      </a:r>
                      <a:r>
                        <a:rPr lang="ko-KR" altLang="en-US" sz="2300" u="none" strike="noStrike">
                          <a:effectLst/>
                        </a:rPr>
                        <a:t>만대</a:t>
                      </a:r>
                      <a:r>
                        <a:rPr lang="en-US" altLang="ko-KR" sz="2300" u="none" strike="noStrike">
                          <a:effectLst/>
                        </a:rPr>
                        <a:t>)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extLst>
                  <a:ext uri="{0D108BD9-81ED-4DB2-BD59-A6C34878D82A}">
                    <a16:rowId xmlns:a16="http://schemas.microsoft.com/office/drawing/2014/main" val="3171523373"/>
                  </a:ext>
                </a:extLst>
              </a:tr>
              <a:tr h="454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1.5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0.6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extLst>
                  <a:ext uri="{0D108BD9-81ED-4DB2-BD59-A6C34878D82A}">
                    <a16:rowId xmlns:a16="http://schemas.microsoft.com/office/drawing/2014/main" val="4054920146"/>
                  </a:ext>
                </a:extLst>
              </a:tr>
              <a:tr h="454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4.6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3.4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extLst>
                  <a:ext uri="{0D108BD9-81ED-4DB2-BD59-A6C34878D82A}">
                    <a16:rowId xmlns:a16="http://schemas.microsoft.com/office/drawing/2014/main" val="2829365342"/>
                  </a:ext>
                </a:extLst>
              </a:tr>
              <a:tr h="454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3.0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2.5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extLst>
                  <a:ext uri="{0D108BD9-81ED-4DB2-BD59-A6C34878D82A}">
                    <a16:rowId xmlns:a16="http://schemas.microsoft.com/office/drawing/2014/main" val="2585968664"/>
                  </a:ext>
                </a:extLst>
              </a:tr>
              <a:tr h="454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5.5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2.8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extLst>
                  <a:ext uri="{0D108BD9-81ED-4DB2-BD59-A6C34878D82A}">
                    <a16:rowId xmlns:a16="http://schemas.microsoft.com/office/drawing/2014/main" val="1598970711"/>
                  </a:ext>
                </a:extLst>
              </a:tr>
              <a:tr h="454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7.8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4.8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extLst>
                  <a:ext uri="{0D108BD9-81ED-4DB2-BD59-A6C34878D82A}">
                    <a16:rowId xmlns:a16="http://schemas.microsoft.com/office/drawing/2014/main" val="2811027660"/>
                  </a:ext>
                </a:extLst>
              </a:tr>
              <a:tr h="454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6.8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6.4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extLst>
                  <a:ext uri="{0D108BD9-81ED-4DB2-BD59-A6C34878D82A}">
                    <a16:rowId xmlns:a16="http://schemas.microsoft.com/office/drawing/2014/main" val="2261969269"/>
                  </a:ext>
                </a:extLst>
              </a:tr>
              <a:tr h="454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6.3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300" u="none" strike="noStrike">
                          <a:effectLst/>
                        </a:rPr>
                        <a:t>5.0</a:t>
                      </a:r>
                      <a:endParaRPr lang="en-US" altLang="ko-KR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240" marR="20240" marT="20240" marB="0" anchor="ctr"/>
                </a:tc>
                <a:extLst>
                  <a:ext uri="{0D108BD9-81ED-4DB2-BD59-A6C34878D82A}">
                    <a16:rowId xmlns:a16="http://schemas.microsoft.com/office/drawing/2014/main" val="341330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7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6EB6F-F18F-AD68-EC05-4941494C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산점도와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상관계수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E93244-E362-35B9-DA05-1897B5CA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=</a:t>
            </a:r>
            <a:r>
              <a:rPr lang="en-US" sz="2000" dirty="0" err="1"/>
              <a:t>correl</a:t>
            </a:r>
            <a:r>
              <a:rPr lang="en-US" sz="2000" dirty="0"/>
              <a:t>() </a:t>
            </a:r>
            <a:r>
              <a:rPr lang="ko-KR" altLang="en-US" sz="2000" dirty="0"/>
              <a:t>이용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ko-KR" altLang="en-US" sz="2000" dirty="0"/>
              <a:t>상관계수의 값은 </a:t>
            </a:r>
            <a:r>
              <a:rPr lang="en-US" altLang="ko-KR" sz="2000" dirty="0"/>
              <a:t>0.885524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E6203E-21B4-98C7-398E-BA5CFEC2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48" y="807593"/>
            <a:ext cx="5837959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8040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D9E91-036D-E586-963A-89992A74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10-3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A4D7F-ECA7-180C-182B-1A7FA9F7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연령과 최대 맥박수와의 관계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상관도</a:t>
            </a:r>
            <a:r>
              <a:rPr lang="en-US" altLang="ko-KR" sz="2000" dirty="0"/>
              <a:t>(</a:t>
            </a:r>
            <a:r>
              <a:rPr lang="ko-KR" altLang="en-US" sz="2000"/>
              <a:t>산점도</a:t>
            </a:r>
            <a:r>
              <a:rPr lang="en-US" altLang="ko-KR" sz="2000" dirty="0"/>
              <a:t>)</a:t>
            </a:r>
            <a:r>
              <a:rPr lang="ko-KR" altLang="en-US" sz="2000" dirty="0"/>
              <a:t>는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상관계수는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AAD72D-59E4-88DE-A876-3FB5EED8C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0916"/>
              </p:ext>
            </p:extLst>
          </p:nvPr>
        </p:nvGraphicFramePr>
        <p:xfrm>
          <a:off x="5405862" y="889520"/>
          <a:ext cx="6019332" cy="507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967">
                  <a:extLst>
                    <a:ext uri="{9D8B030D-6E8A-4147-A177-3AD203B41FA5}">
                      <a16:colId xmlns:a16="http://schemas.microsoft.com/office/drawing/2014/main" val="2807117107"/>
                    </a:ext>
                  </a:extLst>
                </a:gridCol>
                <a:gridCol w="3204365">
                  <a:extLst>
                    <a:ext uri="{9D8B030D-6E8A-4147-A177-3AD203B41FA5}">
                      <a16:colId xmlns:a16="http://schemas.microsoft.com/office/drawing/2014/main" val="2647944127"/>
                    </a:ext>
                  </a:extLst>
                </a:gridCol>
              </a:tblGrid>
              <a:tr h="634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300" u="none" strike="noStrike">
                          <a:effectLst/>
                        </a:rPr>
                        <a:t>연령</a:t>
                      </a:r>
                      <a:r>
                        <a:rPr lang="en-US" altLang="ko-KR" sz="3300" u="none" strike="noStrike">
                          <a:effectLst/>
                        </a:rPr>
                        <a:t>(</a:t>
                      </a:r>
                      <a:r>
                        <a:rPr lang="en-US" sz="3300" u="none" strike="noStrike">
                          <a:effectLst/>
                        </a:rPr>
                        <a:t>X)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300" u="none" strike="noStrike">
                          <a:effectLst/>
                        </a:rPr>
                        <a:t>최대맥박수</a:t>
                      </a:r>
                      <a:r>
                        <a:rPr lang="en-US" altLang="ko-KR" sz="3300" u="none" strike="noStrike">
                          <a:effectLst/>
                        </a:rPr>
                        <a:t>(</a:t>
                      </a:r>
                      <a:r>
                        <a:rPr lang="en-US" sz="3300" u="none" strike="noStrike">
                          <a:effectLst/>
                        </a:rPr>
                        <a:t>Y)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extLst>
                  <a:ext uri="{0D108BD9-81ED-4DB2-BD59-A6C34878D82A}">
                    <a16:rowId xmlns:a16="http://schemas.microsoft.com/office/drawing/2014/main" val="1401507944"/>
                  </a:ext>
                </a:extLst>
              </a:tr>
              <a:tr h="63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25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210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extLst>
                  <a:ext uri="{0D108BD9-81ED-4DB2-BD59-A6C34878D82A}">
                    <a16:rowId xmlns:a16="http://schemas.microsoft.com/office/drawing/2014/main" val="3910963663"/>
                  </a:ext>
                </a:extLst>
              </a:tr>
              <a:tr h="63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39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185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extLst>
                  <a:ext uri="{0D108BD9-81ED-4DB2-BD59-A6C34878D82A}">
                    <a16:rowId xmlns:a16="http://schemas.microsoft.com/office/drawing/2014/main" val="835648520"/>
                  </a:ext>
                </a:extLst>
              </a:tr>
              <a:tr h="63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19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220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extLst>
                  <a:ext uri="{0D108BD9-81ED-4DB2-BD59-A6C34878D82A}">
                    <a16:rowId xmlns:a16="http://schemas.microsoft.com/office/drawing/2014/main" val="918602658"/>
                  </a:ext>
                </a:extLst>
              </a:tr>
              <a:tr h="63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44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164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extLst>
                  <a:ext uri="{0D108BD9-81ED-4DB2-BD59-A6C34878D82A}">
                    <a16:rowId xmlns:a16="http://schemas.microsoft.com/office/drawing/2014/main" val="237392765"/>
                  </a:ext>
                </a:extLst>
              </a:tr>
              <a:tr h="63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53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123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extLst>
                  <a:ext uri="{0D108BD9-81ED-4DB2-BD59-A6C34878D82A}">
                    <a16:rowId xmlns:a16="http://schemas.microsoft.com/office/drawing/2014/main" val="3250354343"/>
                  </a:ext>
                </a:extLst>
              </a:tr>
              <a:tr h="63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66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115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extLst>
                  <a:ext uri="{0D108BD9-81ED-4DB2-BD59-A6C34878D82A}">
                    <a16:rowId xmlns:a16="http://schemas.microsoft.com/office/drawing/2014/main" val="2478629182"/>
                  </a:ext>
                </a:extLst>
              </a:tr>
              <a:tr h="63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72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u="none" strike="noStrike">
                          <a:effectLst/>
                        </a:rPr>
                        <a:t>110</a:t>
                      </a:r>
                      <a:endParaRPr lang="en-US" altLang="ko-KR" sz="3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274" marR="28274" marT="28274" marB="0" anchor="ctr"/>
                </a:tc>
                <a:extLst>
                  <a:ext uri="{0D108BD9-81ED-4DB2-BD59-A6C34878D82A}">
                    <a16:rowId xmlns:a16="http://schemas.microsoft.com/office/drawing/2014/main" val="3621179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15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6EB6F-F18F-AD68-EC05-4941494C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산점도와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상관계수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E93244-E362-35B9-DA05-1897B5CA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=</a:t>
            </a:r>
            <a:r>
              <a:rPr lang="en-US" sz="2000" dirty="0" err="1"/>
              <a:t>correl</a:t>
            </a:r>
            <a:r>
              <a:rPr lang="en-US" sz="2000" dirty="0"/>
              <a:t>() </a:t>
            </a:r>
            <a:r>
              <a:rPr lang="ko-KR" altLang="en-US" sz="2000" dirty="0"/>
              <a:t>이용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ko-KR" altLang="en-US" sz="2000" dirty="0"/>
              <a:t>상관계수의 값은 </a:t>
            </a:r>
            <a:r>
              <a:rPr lang="en-US" altLang="ko-KR" sz="2000" dirty="0"/>
              <a:t>-0.97527</a:t>
            </a:r>
          </a:p>
          <a:p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F7E2EF-B67D-CF69-99F0-9F6185B6A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865" y="807593"/>
            <a:ext cx="454532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068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CB5C-6C97-582B-4FE0-3B25EEBF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공식에 의해 직접 계산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FBB635-241E-E115-6D65-81D6A806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BCFD40E5-1455-5659-1A10-EEC61120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20611"/>
            <a:ext cx="6019331" cy="42135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0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D9E91-036D-E586-963A-89992A74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10-4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A4D7F-ECA7-180C-182B-1A7FA9F7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수학성적</a:t>
            </a:r>
            <a:r>
              <a:rPr lang="en-US" altLang="ko-KR" sz="2000" dirty="0"/>
              <a:t>(X)</a:t>
            </a:r>
            <a:r>
              <a:rPr lang="ko-KR" altLang="en-US" sz="2000" dirty="0"/>
              <a:t>과 어휘력</a:t>
            </a:r>
            <a:r>
              <a:rPr lang="en-US" altLang="ko-KR" sz="2000" dirty="0"/>
              <a:t>(Y)</a:t>
            </a:r>
            <a:r>
              <a:rPr lang="ko-KR" altLang="en-US" sz="2000" dirty="0"/>
              <a:t>의 상관관계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상관계수는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상관관계가 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BFE388-094E-A633-88E7-4A62060E3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29926"/>
              </p:ext>
            </p:extLst>
          </p:nvPr>
        </p:nvGraphicFramePr>
        <p:xfrm>
          <a:off x="5586566" y="807593"/>
          <a:ext cx="5657924" cy="523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137">
                  <a:extLst>
                    <a:ext uri="{9D8B030D-6E8A-4147-A177-3AD203B41FA5}">
                      <a16:colId xmlns:a16="http://schemas.microsoft.com/office/drawing/2014/main" val="2949203046"/>
                    </a:ext>
                  </a:extLst>
                </a:gridCol>
                <a:gridCol w="2561787">
                  <a:extLst>
                    <a:ext uri="{9D8B030D-6E8A-4147-A177-3AD203B41FA5}">
                      <a16:colId xmlns:a16="http://schemas.microsoft.com/office/drawing/2014/main" val="2462163121"/>
                    </a:ext>
                  </a:extLst>
                </a:gridCol>
              </a:tblGrid>
              <a:tr h="582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0" u="none" strike="noStrike">
                          <a:effectLst/>
                        </a:rPr>
                        <a:t>수학성적</a:t>
                      </a:r>
                      <a:r>
                        <a:rPr lang="en-US" altLang="ko-KR" sz="3000" u="none" strike="noStrike">
                          <a:effectLst/>
                        </a:rPr>
                        <a:t>(</a:t>
                      </a:r>
                      <a:r>
                        <a:rPr lang="en-US" sz="3000" u="none" strike="noStrike">
                          <a:effectLst/>
                        </a:rPr>
                        <a:t>X)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0" u="none" strike="noStrike">
                          <a:effectLst/>
                        </a:rPr>
                        <a:t>어휘력</a:t>
                      </a:r>
                      <a:r>
                        <a:rPr lang="en-US" altLang="ko-KR" sz="3000" u="none" strike="noStrike">
                          <a:effectLst/>
                        </a:rPr>
                        <a:t>(</a:t>
                      </a:r>
                      <a:r>
                        <a:rPr lang="en-US" sz="3000" u="none" strike="noStrike">
                          <a:effectLst/>
                        </a:rPr>
                        <a:t>Y)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extLst>
                  <a:ext uri="{0D108BD9-81ED-4DB2-BD59-A6C34878D82A}">
                    <a16:rowId xmlns:a16="http://schemas.microsoft.com/office/drawing/2014/main" val="1717280768"/>
                  </a:ext>
                </a:extLst>
              </a:tr>
              <a:tr h="58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36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35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extLst>
                  <a:ext uri="{0D108BD9-81ED-4DB2-BD59-A6C34878D82A}">
                    <a16:rowId xmlns:a16="http://schemas.microsoft.com/office/drawing/2014/main" val="11618643"/>
                  </a:ext>
                </a:extLst>
              </a:tr>
              <a:tr h="58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80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65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extLst>
                  <a:ext uri="{0D108BD9-81ED-4DB2-BD59-A6C34878D82A}">
                    <a16:rowId xmlns:a16="http://schemas.microsoft.com/office/drawing/2014/main" val="4086615568"/>
                  </a:ext>
                </a:extLst>
              </a:tr>
              <a:tr h="58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50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60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extLst>
                  <a:ext uri="{0D108BD9-81ED-4DB2-BD59-A6C34878D82A}">
                    <a16:rowId xmlns:a16="http://schemas.microsoft.com/office/drawing/2014/main" val="2862949415"/>
                  </a:ext>
                </a:extLst>
              </a:tr>
              <a:tr h="58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58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39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extLst>
                  <a:ext uri="{0D108BD9-81ED-4DB2-BD59-A6C34878D82A}">
                    <a16:rowId xmlns:a16="http://schemas.microsoft.com/office/drawing/2014/main" val="3156112377"/>
                  </a:ext>
                </a:extLst>
              </a:tr>
              <a:tr h="58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72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48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extLst>
                  <a:ext uri="{0D108BD9-81ED-4DB2-BD59-A6C34878D82A}">
                    <a16:rowId xmlns:a16="http://schemas.microsoft.com/office/drawing/2014/main" val="2064558668"/>
                  </a:ext>
                </a:extLst>
              </a:tr>
              <a:tr h="58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60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44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extLst>
                  <a:ext uri="{0D108BD9-81ED-4DB2-BD59-A6C34878D82A}">
                    <a16:rowId xmlns:a16="http://schemas.microsoft.com/office/drawing/2014/main" val="1560017133"/>
                  </a:ext>
                </a:extLst>
              </a:tr>
              <a:tr h="58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56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48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extLst>
                  <a:ext uri="{0D108BD9-81ED-4DB2-BD59-A6C34878D82A}">
                    <a16:rowId xmlns:a16="http://schemas.microsoft.com/office/drawing/2014/main" val="107789904"/>
                  </a:ext>
                </a:extLst>
              </a:tr>
              <a:tr h="58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68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0" u="none" strike="noStrike">
                          <a:effectLst/>
                        </a:rPr>
                        <a:t>61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44" marR="25944" marT="25944" marB="0" anchor="ctr"/>
                </a:tc>
                <a:extLst>
                  <a:ext uri="{0D108BD9-81ED-4DB2-BD59-A6C34878D82A}">
                    <a16:rowId xmlns:a16="http://schemas.microsoft.com/office/drawing/2014/main" val="78912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2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6EB6F-F18F-AD68-EC05-4941494C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산점도와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상관계수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E93244-E362-35B9-DA05-1897B5CA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=</a:t>
            </a:r>
            <a:r>
              <a:rPr lang="en-US" sz="2000" dirty="0" err="1"/>
              <a:t>correl</a:t>
            </a:r>
            <a:r>
              <a:rPr lang="en-US" sz="2000" dirty="0"/>
              <a:t>() </a:t>
            </a:r>
            <a:r>
              <a:rPr lang="ko-KR" altLang="en-US" sz="2000" dirty="0"/>
              <a:t>이용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ko-KR" altLang="en-US" sz="2000" dirty="0"/>
              <a:t>상관계수의 값은 </a:t>
            </a:r>
            <a:r>
              <a:rPr lang="en-US" altLang="ko-KR" sz="2000" dirty="0"/>
              <a:t>0.626377</a:t>
            </a:r>
          </a:p>
          <a:p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335D9-6C01-E982-A38A-557FE5B7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206" y="807593"/>
            <a:ext cx="432264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190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51CB5C-6C97-582B-4FE0-3B25EEBF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ko-KR" altLang="en-US"/>
              <a:t>가설 검정</a:t>
            </a:r>
            <a:endParaRPr lang="ko-KR" alt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B150A64-E7A0-A7DF-E2D9-3053065C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05606"/>
            <a:ext cx="4777381" cy="287704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DFBB635-241E-E115-6D65-81D6A8069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4962" y="1984443"/>
                <a:ext cx="5458838" cy="41925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sz="1500" dirty="0"/>
                  <a:t>가설</a:t>
                </a:r>
                <a:r>
                  <a:rPr lang="en-US" altLang="ko-KR" sz="1500" dirty="0"/>
                  <a:t>(</a:t>
                </a:r>
                <a:r>
                  <a:rPr lang="ko-KR" altLang="en-US" sz="1500" dirty="0"/>
                  <a:t>양쪽검정</a:t>
                </a:r>
                <a:r>
                  <a:rPr lang="en-US" altLang="ko-KR" sz="1500" dirty="0"/>
                  <a:t>)</a:t>
                </a:r>
                <a:br>
                  <a:rPr lang="en-US" altLang="ko-KR" sz="15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br>
                  <a:rPr lang="en-US" altLang="ko-KR" sz="1500" dirty="0"/>
                </a:br>
                <a:endParaRPr lang="en-US" altLang="ko-KR" sz="1500" dirty="0"/>
              </a:p>
              <a:p>
                <a:endParaRPr lang="en-US" altLang="ko-KR" sz="1500" dirty="0"/>
              </a:p>
              <a:p>
                <a:r>
                  <a:rPr lang="ko-KR" altLang="en-US" sz="1500" dirty="0" err="1"/>
                  <a:t>검정통계량</a:t>
                </a:r>
                <a:br>
                  <a:rPr lang="en-US" altLang="ko-KR" sz="15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altLang="ko-KR" sz="15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5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500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ko-KR" sz="1500" b="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15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5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5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altLang="ko-KR" sz="1500" dirty="0"/>
              </a:p>
              <a:p>
                <a:r>
                  <a:rPr lang="ko-KR" altLang="en-US" sz="1500" dirty="0"/>
                  <a:t>자유도 </a:t>
                </a:r>
                <a:r>
                  <a:rPr lang="en-US" altLang="ko-KR" sz="1500" dirty="0"/>
                  <a:t>= 8-2=6</a:t>
                </a:r>
              </a:p>
              <a:p>
                <a:r>
                  <a:rPr lang="en-US" altLang="ko-KR" sz="1500" dirty="0"/>
                  <a:t>p-value=T.DIST.2T(t0,</a:t>
                </a:r>
                <a:r>
                  <a:rPr lang="ko-KR" altLang="en-US" sz="1500" dirty="0"/>
                  <a:t>자유도</a:t>
                </a:r>
                <a:r>
                  <a:rPr lang="en-US" altLang="ko-KR" sz="1500" dirty="0"/>
                  <a:t>)</a:t>
                </a:r>
              </a:p>
              <a:p>
                <a:r>
                  <a:rPr lang="ko-KR" altLang="en-US" sz="1500" dirty="0" err="1"/>
                  <a:t>임계값</a:t>
                </a:r>
                <a:r>
                  <a:rPr lang="en-US" altLang="ko-KR" sz="1500" dirty="0"/>
                  <a:t>=T.INV(0.05, </a:t>
                </a:r>
                <a:r>
                  <a:rPr lang="ko-KR" altLang="en-US" sz="1500" dirty="0"/>
                  <a:t>자유도</a:t>
                </a:r>
                <a:r>
                  <a:rPr lang="en-US" altLang="ko-KR" sz="1500" dirty="0"/>
                  <a:t>)</a:t>
                </a:r>
              </a:p>
              <a:p>
                <a:endParaRPr lang="en-US" altLang="ko-KR" sz="1500" dirty="0"/>
              </a:p>
              <a:p>
                <a:r>
                  <a:rPr lang="en-US" altLang="ko-KR" sz="1500" dirty="0"/>
                  <a:t>Reject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H_0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if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p-value &lt; </a:t>
                </a:r>
                <a:r>
                  <a:rPr lang="ko-KR" altLang="en-US" sz="1500" dirty="0"/>
                  <a:t>자유도</a:t>
                </a:r>
                <a:endParaRPr lang="en-US" altLang="ko-KR" sz="1500" dirty="0"/>
              </a:p>
              <a:p>
                <a:r>
                  <a:rPr lang="en-US" altLang="ko-KR" sz="1500" dirty="0"/>
                  <a:t>Reject H_0 if t_0 &gt; </a:t>
                </a:r>
                <a:r>
                  <a:rPr lang="ko-KR" altLang="en-US" sz="1500" dirty="0" err="1"/>
                  <a:t>임계값</a:t>
                </a:r>
                <a:br>
                  <a:rPr lang="en-US" altLang="ko-KR" sz="1500" dirty="0"/>
                </a:br>
                <a:endParaRPr lang="en-US" altLang="ko-KR" sz="1500" dirty="0"/>
              </a:p>
              <a:p>
                <a:r>
                  <a:rPr lang="ko-KR" altLang="en-US" sz="1500" dirty="0" err="1"/>
                  <a:t>귀무가설을</a:t>
                </a:r>
                <a:r>
                  <a:rPr lang="ko-KR" altLang="en-US" sz="1500" dirty="0"/>
                  <a:t> 기각하지 않음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상관계수는 </a:t>
                </a:r>
                <a:r>
                  <a:rPr lang="en-US" altLang="ko-KR" sz="1500" dirty="0"/>
                  <a:t>0</a:t>
                </a:r>
                <a:r>
                  <a:rPr lang="ko-KR" altLang="en-US" sz="1500" dirty="0"/>
                  <a:t>이라고 할 수 없다</a:t>
                </a:r>
                <a:r>
                  <a:rPr lang="en-US" altLang="ko-KR" sz="1500" dirty="0"/>
                  <a:t>.</a:t>
                </a:r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DFBB635-241E-E115-6D65-81D6A8069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4962" y="1984443"/>
                <a:ext cx="5458838" cy="4192520"/>
              </a:xfrm>
              <a:blipFill>
                <a:blip r:embed="rId3"/>
                <a:stretch>
                  <a:fillRect l="-335" t="-1601" r="-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32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5D9E91-036D-E586-963A-89992A74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000"/>
              <a:t>예제</a:t>
            </a:r>
            <a:r>
              <a:rPr lang="en-US" altLang="ko-KR" sz="4000"/>
              <a:t> 10-5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A4D7F-ECA7-180C-182B-1A7FA9F7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3" y="1459906"/>
            <a:ext cx="10175631" cy="2102444"/>
          </a:xfrm>
        </p:spPr>
        <p:txBody>
          <a:bodyPr anchor="ctr">
            <a:noAutofit/>
          </a:bodyPr>
          <a:lstStyle/>
          <a:p>
            <a:r>
              <a:rPr lang="ko-KR" altLang="en-US" sz="2000" dirty="0"/>
              <a:t>어떤 세탁 공장에서 물사용량</a:t>
            </a:r>
            <a:r>
              <a:rPr lang="en-US" altLang="ko-KR" sz="2000" dirty="0"/>
              <a:t>(X)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세탁량</a:t>
            </a:r>
            <a:r>
              <a:rPr lang="en-US" altLang="ko-KR" sz="2000" dirty="0"/>
              <a:t>(Y) </a:t>
            </a:r>
            <a:r>
              <a:rPr lang="ko-KR" altLang="en-US" sz="2000" dirty="0"/>
              <a:t>조사</a:t>
            </a:r>
            <a:endParaRPr lang="en-US" altLang="ko-KR" sz="2000" dirty="0"/>
          </a:p>
          <a:p>
            <a:r>
              <a:rPr lang="ko-KR" altLang="en-US" sz="2000" dirty="0"/>
              <a:t>상관계수는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/>
              <a:t>상관관계가 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DE8D23-EF88-68A8-CFDF-B4F1B31BD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45556"/>
              </p:ext>
            </p:extLst>
          </p:nvPr>
        </p:nvGraphicFramePr>
        <p:xfrm>
          <a:off x="1334741" y="3713622"/>
          <a:ext cx="9516420" cy="1282446"/>
        </p:xfrm>
        <a:graphic>
          <a:graphicData uri="http://schemas.openxmlformats.org/drawingml/2006/table">
            <a:tbl>
              <a:tblPr/>
              <a:tblGrid>
                <a:gridCol w="629604">
                  <a:extLst>
                    <a:ext uri="{9D8B030D-6E8A-4147-A177-3AD203B41FA5}">
                      <a16:colId xmlns:a16="http://schemas.microsoft.com/office/drawing/2014/main" val="1429011680"/>
                    </a:ext>
                  </a:extLst>
                </a:gridCol>
                <a:gridCol w="924876">
                  <a:extLst>
                    <a:ext uri="{9D8B030D-6E8A-4147-A177-3AD203B41FA5}">
                      <a16:colId xmlns:a16="http://schemas.microsoft.com/office/drawing/2014/main" val="2104230549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3189006829"/>
                    </a:ext>
                  </a:extLst>
                </a:gridCol>
                <a:gridCol w="924876">
                  <a:extLst>
                    <a:ext uri="{9D8B030D-6E8A-4147-A177-3AD203B41FA5}">
                      <a16:colId xmlns:a16="http://schemas.microsoft.com/office/drawing/2014/main" val="2140650994"/>
                    </a:ext>
                  </a:extLst>
                </a:gridCol>
                <a:gridCol w="924876">
                  <a:extLst>
                    <a:ext uri="{9D8B030D-6E8A-4147-A177-3AD203B41FA5}">
                      <a16:colId xmlns:a16="http://schemas.microsoft.com/office/drawing/2014/main" val="41999004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065136802"/>
                    </a:ext>
                  </a:extLst>
                </a:gridCol>
                <a:gridCol w="924876">
                  <a:extLst>
                    <a:ext uri="{9D8B030D-6E8A-4147-A177-3AD203B41FA5}">
                      <a16:colId xmlns:a16="http://schemas.microsoft.com/office/drawing/2014/main" val="272491125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754978089"/>
                    </a:ext>
                  </a:extLst>
                </a:gridCol>
                <a:gridCol w="924876">
                  <a:extLst>
                    <a:ext uri="{9D8B030D-6E8A-4147-A177-3AD203B41FA5}">
                      <a16:colId xmlns:a16="http://schemas.microsoft.com/office/drawing/2014/main" val="2921393583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919644446"/>
                    </a:ext>
                  </a:extLst>
                </a:gridCol>
                <a:gridCol w="924876">
                  <a:extLst>
                    <a:ext uri="{9D8B030D-6E8A-4147-A177-3AD203B41FA5}">
                      <a16:colId xmlns:a16="http://schemas.microsoft.com/office/drawing/2014/main" val="4094899679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</a:t>
                      </a:r>
                      <a:endParaRPr lang="en-US" altLang="ko-K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  <a:endParaRPr lang="en-US" altLang="ko-K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  <a:endParaRPr lang="en-US" altLang="ko-K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25</a:t>
                      </a:r>
                      <a:endParaRPr lang="en-US" altLang="ko-K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40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35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50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70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60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65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55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32261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Y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2.5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2.5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3.5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endParaRPr lang="en-US" altLang="ko-K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4.5</a:t>
                      </a:r>
                      <a:endParaRPr lang="en-US" altLang="ko-K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endParaRPr lang="en-US" altLang="ko-K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4.5</a:t>
                      </a:r>
                      <a:endParaRPr lang="en-US" altLang="ko-K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endParaRPr lang="en-US" altLang="ko-K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3.5</a:t>
                      </a:r>
                      <a:endParaRPr lang="en-US" altLang="ko-K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99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6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이변량</a:t>
            </a: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자료의 분석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 latinLnBrk="0"/>
            <a:r>
              <a:rPr lang="ko-KR" altLang="en-US" sz="1800" dirty="0"/>
              <a:t>자료의 형태에 따라 </a:t>
            </a:r>
            <a:r>
              <a:rPr lang="ko-KR" altLang="en-US" sz="1800" dirty="0" err="1"/>
              <a:t>이변량</a:t>
            </a:r>
            <a:r>
              <a:rPr lang="en-US" altLang="ko-KR" sz="1800" dirty="0"/>
              <a:t> </a:t>
            </a:r>
            <a:r>
              <a:rPr lang="ko-KR" altLang="en-US" sz="1800" dirty="0"/>
              <a:t>자료의 분석 방법이 다르다</a:t>
            </a:r>
            <a:r>
              <a:rPr lang="en-US" altLang="ko-KR" sz="1800" dirty="0"/>
              <a:t>.</a:t>
            </a:r>
          </a:p>
          <a:p>
            <a:pPr indent="-228600" defTabSz="914400" latinLnBrk="0"/>
            <a:r>
              <a:rPr lang="ko-KR" altLang="en-US" sz="1800" dirty="0" err="1"/>
              <a:t>범주형자료</a:t>
            </a:r>
            <a:r>
              <a:rPr lang="en-US" altLang="ko-KR" sz="1800" dirty="0"/>
              <a:t>=</a:t>
            </a:r>
            <a:r>
              <a:rPr lang="ko-KR" altLang="en-US" sz="1800" dirty="0"/>
              <a:t>질적자료</a:t>
            </a:r>
            <a:endParaRPr lang="en-US" altLang="ko-KR" sz="1800" dirty="0"/>
          </a:p>
          <a:p>
            <a:pPr indent="-228600" defTabSz="914400" latinLnBrk="0"/>
            <a:r>
              <a:rPr lang="ko-KR" altLang="en-US" sz="1800" dirty="0" err="1"/>
              <a:t>연속형자료</a:t>
            </a:r>
            <a:r>
              <a:rPr lang="en-US" altLang="ko-KR" sz="1800" dirty="0"/>
              <a:t>=</a:t>
            </a:r>
            <a:r>
              <a:rPr lang="ko-KR" altLang="en-US" sz="1800" dirty="0"/>
              <a:t>양적자료</a:t>
            </a:r>
            <a:endParaRPr lang="en-US" altLang="ko-KR" sz="1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BD289D-74E8-416B-B72C-17164490C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8503"/>
              </p:ext>
            </p:extLst>
          </p:nvPr>
        </p:nvGraphicFramePr>
        <p:xfrm>
          <a:off x="781529" y="2290936"/>
          <a:ext cx="10749054" cy="406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536">
                  <a:extLst>
                    <a:ext uri="{9D8B030D-6E8A-4147-A177-3AD203B41FA5}">
                      <a16:colId xmlns:a16="http://schemas.microsoft.com/office/drawing/2014/main" val="1319092464"/>
                    </a:ext>
                  </a:extLst>
                </a:gridCol>
                <a:gridCol w="3396759">
                  <a:extLst>
                    <a:ext uri="{9D8B030D-6E8A-4147-A177-3AD203B41FA5}">
                      <a16:colId xmlns:a16="http://schemas.microsoft.com/office/drawing/2014/main" val="681618168"/>
                    </a:ext>
                  </a:extLst>
                </a:gridCol>
                <a:gridCol w="3396759">
                  <a:extLst>
                    <a:ext uri="{9D8B030D-6E8A-4147-A177-3AD203B41FA5}">
                      <a16:colId xmlns:a16="http://schemas.microsoft.com/office/drawing/2014/main" val="4356015"/>
                    </a:ext>
                  </a:extLst>
                </a:gridCol>
              </a:tblGrid>
              <a:tr h="1632215">
                <a:tc>
                  <a:txBody>
                    <a:bodyPr/>
                    <a:lstStyle/>
                    <a:p>
                      <a:pPr latinLnBrk="1"/>
                      <a:endParaRPr lang="en-US" altLang="ko-KR" sz="1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</a:rPr>
                        <a:t>                         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반응변수</a:t>
                      </a:r>
                      <a:endParaRPr lang="en-US" altLang="ko-KR" sz="1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설명변수</a:t>
                      </a:r>
                      <a:r>
                        <a:rPr lang="ko-KR" altLang="en-US" sz="19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28501" marR="128501" marT="64250" marB="64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범주형 자료</a:t>
                      </a:r>
                    </a:p>
                  </a:txBody>
                  <a:tcPr marL="128501" marR="128501" marT="64250" marB="64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>
                          <a:solidFill>
                            <a:schemeClr val="tx1"/>
                          </a:solidFill>
                        </a:rPr>
                        <a:t>연속형 자료</a:t>
                      </a:r>
                    </a:p>
                  </a:txBody>
                  <a:tcPr marL="128501" marR="128501" marT="64250" marB="64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97597908"/>
                  </a:ext>
                </a:extLst>
              </a:tr>
              <a:tr h="1215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b="1" dirty="0">
                          <a:solidFill>
                            <a:schemeClr val="tx1"/>
                          </a:solidFill>
                        </a:rPr>
                        <a:t>범주형 자료</a:t>
                      </a:r>
                    </a:p>
                  </a:txBody>
                  <a:tcPr marL="128501" marR="128501" marT="64250" marB="64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b="0" dirty="0">
                          <a:solidFill>
                            <a:schemeClr val="tx1"/>
                          </a:solidFill>
                        </a:rPr>
                        <a:t>교차분석</a:t>
                      </a:r>
                    </a:p>
                  </a:txBody>
                  <a:tcPr marL="128501" marR="128501" marT="64250" marB="64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분산분석</a:t>
                      </a:r>
                      <a:endParaRPr lang="en-US" altLang="ko-KR" sz="2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501" marR="128501" marT="64250" marB="64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55465503"/>
                  </a:ext>
                </a:extLst>
              </a:tr>
              <a:tr h="1215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b="1">
                          <a:solidFill>
                            <a:schemeClr val="tx1"/>
                          </a:solidFill>
                        </a:rPr>
                        <a:t>연속형 자료</a:t>
                      </a:r>
                    </a:p>
                  </a:txBody>
                  <a:tcPr marL="128501" marR="128501" marT="64250" marB="64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로지스틱 </a:t>
                      </a:r>
                      <a:endParaRPr lang="en-US" altLang="ko-KR" sz="2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회귀분석</a:t>
                      </a:r>
                    </a:p>
                  </a:txBody>
                  <a:tcPr marL="128501" marR="128501" marT="64250" marB="64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회귀분석</a:t>
                      </a:r>
                    </a:p>
                  </a:txBody>
                  <a:tcPr marL="128501" marR="128501" marT="64250" marB="64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0662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2711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6EB6F-F18F-AD68-EC05-4941494C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산점도와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상관계수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E93244-E362-35B9-DA05-1897B5CA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=</a:t>
            </a:r>
            <a:r>
              <a:rPr lang="en-US" sz="2000" dirty="0" err="1"/>
              <a:t>correl</a:t>
            </a:r>
            <a:r>
              <a:rPr lang="en-US" sz="2000" dirty="0"/>
              <a:t>() </a:t>
            </a:r>
            <a:r>
              <a:rPr lang="ko-KR" altLang="en-US" sz="2000" dirty="0"/>
              <a:t>이용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ko-KR" altLang="en-US" sz="2000" dirty="0"/>
              <a:t>상관계수의 값은 </a:t>
            </a:r>
            <a:r>
              <a:rPr lang="en-US" altLang="ko-KR" sz="2000" dirty="0"/>
              <a:t>0.854</a:t>
            </a:r>
          </a:p>
          <a:p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BE74D-9C82-29C3-71FD-3FA5630C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94" y="962307"/>
            <a:ext cx="6162675" cy="49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9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51CB5C-6C97-582B-4FE0-3B25EEBF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ko-KR" altLang="en-US"/>
              <a:t>가설 검정</a:t>
            </a:r>
            <a:endParaRPr lang="ko-KR" alt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DFBB635-241E-E115-6D65-81D6A8069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4962" y="1984443"/>
                <a:ext cx="5458838" cy="41925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sz="1500" dirty="0"/>
                  <a:t>가설</a:t>
                </a:r>
                <a:r>
                  <a:rPr lang="en-US" altLang="ko-KR" sz="1500" dirty="0"/>
                  <a:t>(</a:t>
                </a:r>
                <a:r>
                  <a:rPr lang="ko-KR" altLang="en-US" sz="1500" dirty="0"/>
                  <a:t>양쪽검정</a:t>
                </a:r>
                <a:r>
                  <a:rPr lang="en-US" altLang="ko-KR" sz="1500" dirty="0"/>
                  <a:t>)</a:t>
                </a:r>
                <a:br>
                  <a:rPr lang="en-US" altLang="ko-KR" sz="15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br>
                  <a:rPr lang="en-US" altLang="ko-KR" sz="1500" dirty="0"/>
                </a:br>
                <a:endParaRPr lang="en-US" altLang="ko-KR" sz="1500" dirty="0"/>
              </a:p>
              <a:p>
                <a:endParaRPr lang="en-US" altLang="ko-KR" sz="1500" dirty="0"/>
              </a:p>
              <a:p>
                <a:r>
                  <a:rPr lang="ko-KR" altLang="en-US" sz="1500" dirty="0" err="1"/>
                  <a:t>검정통계량</a:t>
                </a:r>
                <a:br>
                  <a:rPr lang="en-US" altLang="ko-KR" sz="15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altLang="ko-KR" sz="15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5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500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ko-KR" sz="1500" b="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15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5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5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altLang="ko-KR" sz="1500" dirty="0"/>
              </a:p>
              <a:p>
                <a:r>
                  <a:rPr lang="ko-KR" altLang="en-US" sz="1500" dirty="0"/>
                  <a:t>자유도 </a:t>
                </a:r>
                <a:r>
                  <a:rPr lang="en-US" altLang="ko-KR" sz="1500" dirty="0"/>
                  <a:t>= </a:t>
                </a:r>
              </a:p>
              <a:p>
                <a:r>
                  <a:rPr lang="en-US" altLang="ko-KR" sz="1500" dirty="0"/>
                  <a:t>p-value=T.DIST.2T(t0,</a:t>
                </a:r>
                <a:r>
                  <a:rPr lang="ko-KR" altLang="en-US" sz="1500" dirty="0"/>
                  <a:t>자유도</a:t>
                </a:r>
                <a:r>
                  <a:rPr lang="en-US" altLang="ko-KR" sz="1500" dirty="0"/>
                  <a:t>)</a:t>
                </a:r>
              </a:p>
              <a:p>
                <a:r>
                  <a:rPr lang="ko-KR" altLang="en-US" sz="1500" dirty="0" err="1"/>
                  <a:t>임계값</a:t>
                </a:r>
                <a:r>
                  <a:rPr lang="en-US" altLang="ko-KR" sz="1500" dirty="0"/>
                  <a:t>=T.INV(0.05, </a:t>
                </a:r>
                <a:r>
                  <a:rPr lang="ko-KR" altLang="en-US" sz="1500" dirty="0"/>
                  <a:t>자유도</a:t>
                </a:r>
                <a:r>
                  <a:rPr lang="en-US" altLang="ko-KR" sz="1500" dirty="0"/>
                  <a:t>)</a:t>
                </a:r>
              </a:p>
              <a:p>
                <a:endParaRPr lang="en-US" altLang="ko-KR" sz="1500" dirty="0"/>
              </a:p>
              <a:p>
                <a:r>
                  <a:rPr lang="en-US" altLang="ko-KR" sz="1500" dirty="0"/>
                  <a:t>Reject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H_0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if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p-value &lt; </a:t>
                </a:r>
                <a:r>
                  <a:rPr lang="ko-KR" altLang="en-US" sz="1500" dirty="0"/>
                  <a:t>자유도</a:t>
                </a:r>
                <a:endParaRPr lang="en-US" altLang="ko-KR" sz="1500" dirty="0"/>
              </a:p>
              <a:p>
                <a:r>
                  <a:rPr lang="en-US" altLang="ko-KR" sz="1500" dirty="0"/>
                  <a:t>Reject H_0 if t_0 &gt; </a:t>
                </a:r>
                <a:r>
                  <a:rPr lang="ko-KR" altLang="en-US" sz="1500" dirty="0" err="1"/>
                  <a:t>임계값</a:t>
                </a:r>
                <a:br>
                  <a:rPr lang="en-US" altLang="ko-KR" sz="1500" dirty="0"/>
                </a:br>
                <a:endParaRPr lang="en-US" altLang="ko-KR" sz="1500" dirty="0"/>
              </a:p>
              <a:p>
                <a:r>
                  <a:rPr lang="ko-KR" altLang="en-US" sz="1500" dirty="0" err="1"/>
                  <a:t>귀무가설을</a:t>
                </a:r>
                <a:r>
                  <a:rPr lang="ko-KR" altLang="en-US" sz="1500" dirty="0"/>
                  <a:t> 기각하지 </a:t>
                </a:r>
                <a:r>
                  <a:rPr lang="en-US" altLang="ko-KR" sz="1500" dirty="0"/>
                  <a:t>???</a:t>
                </a:r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DFBB635-241E-E115-6D65-81D6A8069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4962" y="1984443"/>
                <a:ext cx="5458838" cy="4192520"/>
              </a:xfrm>
              <a:blipFill>
                <a:blip r:embed="rId2"/>
                <a:stretch>
                  <a:fillRect l="-335" t="-1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22A5AB6-6BFB-B8DB-396A-82B37429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438275"/>
            <a:ext cx="528066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3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6E747-D600-4E03-877D-E26663DF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F83D5-EF57-4C78-ABC8-7EA8121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646" y="2353641"/>
            <a:ext cx="6812712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10.2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회귀분석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2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C476-7B08-415D-D691-37AB73A5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설명변수와 반응변수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2D21C8BB-3799-6C4B-960A-4C13F3528D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725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8DA477-9947-8D7B-EB40-19B650BF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rgbClr val="FFFFFF"/>
                </a:solidFill>
              </a:rPr>
              <a:t>회귀분석</a:t>
            </a:r>
            <a:r>
              <a:rPr lang="en-US" altLang="ko-KR" sz="3800">
                <a:solidFill>
                  <a:srgbClr val="FFFFFF"/>
                </a:solidFill>
              </a:rPr>
              <a:t>(regression)</a:t>
            </a:r>
            <a:endParaRPr lang="ko-KR" altLang="en-US" sz="38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4EDEF2C-9432-865D-3B9D-C4C3D05AF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9709" y="686862"/>
                <a:ext cx="7037591" cy="5475129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600" dirty="0"/>
                  <a:t>독립변수</a:t>
                </a:r>
                <a:r>
                  <a:rPr lang="en-US" altLang="ko-KR" sz="2600" dirty="0"/>
                  <a:t>(X)</a:t>
                </a:r>
                <a:r>
                  <a:rPr lang="ko-KR" altLang="en-US" sz="2600" dirty="0"/>
                  <a:t>와 종속변수</a:t>
                </a:r>
                <a:r>
                  <a:rPr lang="en-US" altLang="ko-KR" sz="2600" dirty="0"/>
                  <a:t>(Y) </a:t>
                </a:r>
                <a:r>
                  <a:rPr lang="ko-KR" altLang="en-US" sz="2600" dirty="0"/>
                  <a:t>사이에 </a:t>
                </a:r>
                <a14:m>
                  <m:oMath xmlns:m="http://schemas.openxmlformats.org/officeDocument/2006/math"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600" dirty="0"/>
                  <a:t>의 함수관계를 찾고</a:t>
                </a:r>
                <a:r>
                  <a:rPr lang="en-US" altLang="ko-KR" sz="2600" dirty="0"/>
                  <a:t>, </a:t>
                </a:r>
                <a:r>
                  <a:rPr lang="ko-KR" altLang="en-US" sz="2600" dirty="0"/>
                  <a:t>종속변수의 값을 예측하기 위한 모델링</a:t>
                </a:r>
                <a:endParaRPr lang="en-US" altLang="ko-KR" sz="2600" dirty="0"/>
              </a:p>
              <a:p>
                <a:endParaRPr lang="en-US" altLang="ko-KR" sz="2600" dirty="0"/>
              </a:p>
              <a:p>
                <a:r>
                  <a:rPr lang="ko-KR" altLang="en-US" sz="2600" dirty="0"/>
                  <a:t>함수형태로 주어지는 직선 또는 곡선을 </a:t>
                </a:r>
                <a:r>
                  <a:rPr lang="ko-KR" altLang="en-US" sz="2600" b="1" dirty="0">
                    <a:solidFill>
                      <a:srgbClr val="FF0000"/>
                    </a:solidFill>
                  </a:rPr>
                  <a:t>회귀방정식</a:t>
                </a:r>
                <a:r>
                  <a:rPr lang="ko-KR" altLang="en-US" sz="2600" dirty="0"/>
                  <a:t>이라 한다</a:t>
                </a:r>
                <a:r>
                  <a:rPr lang="en-US" altLang="ko-KR" sz="2600" dirty="0"/>
                  <a:t>.</a:t>
                </a:r>
              </a:p>
              <a:p>
                <a:endParaRPr lang="en-US" altLang="ko-KR" sz="2600" dirty="0"/>
              </a:p>
              <a:p>
                <a:r>
                  <a:rPr lang="ko-KR" altLang="en-US" sz="2600" dirty="0"/>
                  <a:t>단순회귀분석</a:t>
                </a:r>
                <a:r>
                  <a:rPr lang="en-US" altLang="ko-KR" sz="2600" dirty="0"/>
                  <a:t>: </a:t>
                </a:r>
                <a:r>
                  <a:rPr lang="ko-KR" altLang="en-US" sz="2600" dirty="0"/>
                  <a:t>독립변수가 </a:t>
                </a:r>
                <a:r>
                  <a:rPr lang="en-US" altLang="ko-KR" sz="2600" dirty="0"/>
                  <a:t>1</a:t>
                </a:r>
                <a:r>
                  <a:rPr lang="ko-KR" altLang="en-US" sz="2600" dirty="0"/>
                  <a:t>개일 때</a:t>
                </a:r>
                <a:endParaRPr lang="en-US" altLang="ko-KR" sz="2600" dirty="0"/>
              </a:p>
              <a:p>
                <a:r>
                  <a:rPr lang="ko-KR" altLang="en-US" sz="2600" dirty="0"/>
                  <a:t>다중회귀분석</a:t>
                </a:r>
                <a:r>
                  <a:rPr lang="en-US" altLang="ko-KR" sz="2600" dirty="0"/>
                  <a:t>: </a:t>
                </a:r>
                <a:r>
                  <a:rPr lang="ko-KR" altLang="en-US" sz="2600" dirty="0"/>
                  <a:t>독립변수가 </a:t>
                </a:r>
                <a:r>
                  <a:rPr lang="en-US" altLang="ko-KR" sz="2600" dirty="0"/>
                  <a:t>2</a:t>
                </a:r>
                <a:r>
                  <a:rPr lang="ko-KR" altLang="en-US" sz="2600" dirty="0"/>
                  <a:t>개 이상일 때</a:t>
                </a:r>
                <a:endParaRPr lang="en-US" altLang="ko-KR" sz="2600" dirty="0"/>
              </a:p>
              <a:p>
                <a:endParaRPr lang="en-US" altLang="ko-KR" sz="2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4EDEF2C-9432-865D-3B9D-C4C3D05AF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9709" y="686862"/>
                <a:ext cx="7037591" cy="5475129"/>
              </a:xfrm>
              <a:blipFill>
                <a:blip r:embed="rId2"/>
                <a:stretch>
                  <a:fillRect l="-1299" r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76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673E0-1949-2316-819F-3A3E9600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단순선형회귀분석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D6806F-745A-867B-622D-D08EC3F46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200"/>
                  <a:t>독립변수가 </a:t>
                </a:r>
                <a:r>
                  <a:rPr lang="en-US" altLang="ko-KR" sz="2200"/>
                  <a:t>1</a:t>
                </a:r>
                <a:r>
                  <a:rPr lang="ko-KR" altLang="en-US" sz="2200"/>
                  <a:t>개</a:t>
                </a:r>
                <a:endParaRPr lang="en-US" altLang="ko-KR" sz="2200"/>
              </a:p>
              <a:p>
                <a:r>
                  <a:rPr lang="ko-KR" altLang="en-US" sz="2200"/>
                  <a:t>독립변수 </a:t>
                </a:r>
                <a:r>
                  <a:rPr lang="en-US" altLang="ko-KR" sz="2200"/>
                  <a:t>X</a:t>
                </a:r>
                <a:r>
                  <a:rPr lang="ko-KR" altLang="en-US" sz="2200"/>
                  <a:t>와 종속변수 </a:t>
                </a:r>
                <a:r>
                  <a:rPr lang="en-US" altLang="ko-KR" sz="2200"/>
                  <a:t>Y </a:t>
                </a:r>
                <a:r>
                  <a:rPr lang="ko-KR" altLang="en-US" sz="2200"/>
                  <a:t>사이에 선형관계</a:t>
                </a:r>
                <a:r>
                  <a:rPr lang="en-US" altLang="ko-KR" sz="2200"/>
                  <a:t>: 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𝑏𝑋</m:t>
                    </m:r>
                  </m:oMath>
                </a14:m>
                <a:endParaRPr lang="en-US" altLang="ko-KR" sz="2200"/>
              </a:p>
              <a:p>
                <a:endParaRPr lang="en-US" altLang="ko-KR" sz="2200"/>
              </a:p>
              <a:p>
                <a:r>
                  <a:rPr lang="ko-KR" altLang="en-US" sz="2200"/>
                  <a:t>데이터</a:t>
                </a:r>
                <a:r>
                  <a:rPr lang="en-US" altLang="ko-KR" sz="220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⋯, 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/>
              </a:p>
              <a:p>
                <a:endParaRPr lang="en-US" altLang="ko-KR" sz="2200"/>
              </a:p>
              <a:p>
                <a:pPr/>
                <a:r>
                  <a:rPr lang="ko-KR" altLang="en-US" sz="2200"/>
                  <a:t>단순선형회귀모형</a:t>
                </a:r>
                <a:br>
                  <a:rPr lang="en-US" altLang="ko-KR" sz="22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200" b="0"/>
              </a:p>
              <a:p>
                <a:endParaRPr lang="en-US" altLang="ko-KR" sz="2200" b="0"/>
              </a:p>
              <a:p>
                <a:r>
                  <a:rPr lang="ko-KR" altLang="en-US" sz="2200"/>
                  <a:t>여기서</a:t>
                </a:r>
                <a:r>
                  <a:rPr lang="en-US" altLang="ko-KR" sz="22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200"/>
                  <a:t>는</a:t>
                </a:r>
                <a:r>
                  <a:rPr lang="en-US" altLang="ko-KR" sz="2200"/>
                  <a:t> </a:t>
                </a:r>
                <a:r>
                  <a:rPr lang="ko-KR" altLang="en-US" sz="2200"/>
                  <a:t>오차항</a:t>
                </a:r>
                <a:endParaRPr lang="en-US" altLang="ko-KR" sz="2200"/>
              </a:p>
              <a:p>
                <a:endParaRPr lang="ko-KR" altLang="en-US" sz="22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D6806F-745A-867B-622D-D08EC3F46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1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7C4219-E2DE-EB99-721C-2BEC0DEE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rgbClr val="FFFFFF"/>
                </a:solidFill>
              </a:rPr>
              <a:t>회귀분석에서 오차에 대한 가정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D62275-2E5B-6D3C-8F51-A430D6C57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9709" y="686862"/>
                <a:ext cx="7037591" cy="5475129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600" dirty="0"/>
                  <a:t>회귀모형 </a:t>
                </a:r>
                <a:br>
                  <a:rPr lang="en-US" altLang="ko-KR" sz="2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altLang="ko-KR" sz="2600" b="0" dirty="0"/>
                </a:br>
                <a14:m>
                  <m:oMath xmlns:m="http://schemas.openxmlformats.org/officeDocument/2006/math">
                    <m:r>
                      <a:rPr lang="ko-KR" altLang="en-US" sz="2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600" dirty="0"/>
                  <a:t>서 오차항은 다음을 가정한다</a:t>
                </a:r>
                <a:r>
                  <a:rPr lang="en-US" altLang="ko-KR" sz="2600" dirty="0"/>
                  <a:t>.</a:t>
                </a:r>
              </a:p>
              <a:p>
                <a:endParaRPr lang="en-US" altLang="ko-KR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600" dirty="0">
                    <a:solidFill>
                      <a:srgbClr val="FF0000"/>
                    </a:solidFill>
                  </a:rPr>
                  <a:t>독립성</a:t>
                </a:r>
                <a:r>
                  <a:rPr lang="en-US" altLang="ko-KR" sz="2600" dirty="0"/>
                  <a:t>: </a:t>
                </a:r>
                <a:r>
                  <a:rPr lang="ko-KR" altLang="en-US" sz="2600" dirty="0"/>
                  <a:t>오차항은 서로 독립적이다</a:t>
                </a:r>
                <a:r>
                  <a:rPr lang="en-US" altLang="ko-KR" sz="26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600" dirty="0">
                    <a:solidFill>
                      <a:srgbClr val="FF0000"/>
                    </a:solidFill>
                  </a:rPr>
                  <a:t>등분산성</a:t>
                </a:r>
                <a:r>
                  <a:rPr lang="en-US" altLang="ko-KR" sz="2600" dirty="0"/>
                  <a:t>: </a:t>
                </a:r>
                <a:r>
                  <a:rPr lang="ko-KR" altLang="en-US" sz="2600" dirty="0"/>
                  <a:t>분산이 동일하다</a:t>
                </a:r>
                <a:r>
                  <a:rPr lang="en-US" altLang="ko-KR" sz="26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600" dirty="0">
                    <a:solidFill>
                      <a:srgbClr val="FF0000"/>
                    </a:solidFill>
                  </a:rPr>
                  <a:t>정규성</a:t>
                </a:r>
                <a:r>
                  <a:rPr lang="en-US" altLang="ko-KR" sz="2600" dirty="0"/>
                  <a:t>: </a:t>
                </a:r>
                <a:r>
                  <a:rPr lang="ko-KR" altLang="en-US" sz="2600" dirty="0"/>
                  <a:t>정규분포 </a:t>
                </a:r>
                <a14:m>
                  <m:oMath xmlns:m="http://schemas.openxmlformats.org/officeDocument/2006/math"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600" dirty="0"/>
                  <a:t>을 따른다</a:t>
                </a:r>
                <a:r>
                  <a:rPr lang="en-US" altLang="ko-KR" sz="2600" dirty="0"/>
                  <a:t>.</a:t>
                </a:r>
              </a:p>
              <a:p>
                <a:endParaRPr lang="ko-KR" altLang="en-US" sz="2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D62275-2E5B-6D3C-8F51-A430D6C57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9709" y="686862"/>
                <a:ext cx="7037591" cy="5475129"/>
              </a:xfrm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20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4DAACD-82B8-DECC-4DB8-ED554E6B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ko-KR" altLang="en-US" sz="3800" dirty="0" err="1">
                <a:solidFill>
                  <a:srgbClr val="FFFFFF"/>
                </a:solidFill>
              </a:rPr>
              <a:t>모수</a:t>
            </a:r>
            <a:r>
              <a:rPr lang="en-US" altLang="ko-KR" sz="3800" dirty="0">
                <a:solidFill>
                  <a:srgbClr val="FFFFFF"/>
                </a:solidFill>
              </a:rPr>
              <a:t>(</a:t>
            </a:r>
            <a:r>
              <a:rPr lang="ko-KR" altLang="en-US" sz="3800" dirty="0">
                <a:solidFill>
                  <a:srgbClr val="FFFFFF"/>
                </a:solidFill>
              </a:rPr>
              <a:t>기울기와 </a:t>
            </a:r>
            <a:r>
              <a:rPr lang="en-US" altLang="ko-KR" sz="3800" dirty="0">
                <a:solidFill>
                  <a:srgbClr val="FFFFFF"/>
                </a:solidFill>
              </a:rPr>
              <a:t>y</a:t>
            </a:r>
            <a:r>
              <a:rPr lang="ko-KR" altLang="en-US" sz="3800" dirty="0">
                <a:solidFill>
                  <a:srgbClr val="FFFFFF"/>
                </a:solidFill>
              </a:rPr>
              <a:t>절편</a:t>
            </a:r>
            <a:r>
              <a:rPr lang="en-US" altLang="ko-KR" sz="3800" dirty="0">
                <a:solidFill>
                  <a:srgbClr val="FFFFFF"/>
                </a:solidFill>
              </a:rPr>
              <a:t>)</a:t>
            </a:r>
            <a:r>
              <a:rPr lang="ko-KR" altLang="en-US" sz="3800" dirty="0">
                <a:solidFill>
                  <a:srgbClr val="FFFFFF"/>
                </a:solidFill>
              </a:rPr>
              <a:t>의 추정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E11F33-DE23-959B-7C28-B72B0B64C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9709" y="686862"/>
                <a:ext cx="7037591" cy="5475129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600" dirty="0"/>
                  <a:t>회귀모형</a:t>
                </a:r>
                <a:br>
                  <a:rPr lang="en-US" altLang="ko-KR" sz="2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600" dirty="0"/>
              </a:p>
              <a:p>
                <a:r>
                  <a:rPr lang="ko-KR" altLang="en-US" sz="2600" dirty="0" err="1"/>
                  <a:t>오차항</a:t>
                </a:r>
                <a:r>
                  <a:rPr lang="en-US" altLang="ko-KR" sz="2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600" dirty="0"/>
              </a:p>
              <a:p>
                <a:endParaRPr lang="en-US" altLang="ko-KR" sz="2600" dirty="0"/>
              </a:p>
              <a:p>
                <a:r>
                  <a:rPr lang="ko-KR" altLang="en-US" sz="2600" dirty="0"/>
                  <a:t>오차항의 합은 </a:t>
                </a:r>
                <a:r>
                  <a:rPr lang="en-US" altLang="ko-KR" sz="2600" dirty="0"/>
                  <a:t>0</a:t>
                </a:r>
              </a:p>
              <a:p>
                <a:endParaRPr lang="en-US" altLang="ko-KR" sz="2600" dirty="0"/>
              </a:p>
              <a:p>
                <a:r>
                  <a:rPr lang="ko-KR" altLang="en-US" sz="2600" dirty="0"/>
                  <a:t>오차항의 제곱합을 최소화 </a:t>
                </a:r>
                <a:r>
                  <a:rPr lang="en-US" altLang="ko-KR" sz="2600" dirty="0"/>
                  <a:t>-&gt; </a:t>
                </a:r>
                <a:r>
                  <a:rPr lang="ko-KR" altLang="en-US" sz="2600" dirty="0"/>
                  <a:t>일명 </a:t>
                </a:r>
                <a:r>
                  <a:rPr lang="ko-KR" altLang="en-US" sz="2600" b="1" dirty="0" err="1">
                    <a:solidFill>
                      <a:srgbClr val="FF0000"/>
                    </a:solidFill>
                  </a:rPr>
                  <a:t>최소제곱법</a:t>
                </a:r>
                <a:r>
                  <a:rPr lang="ko-KR" altLang="en-US" sz="2600" dirty="0" err="1"/>
                  <a:t>을</a:t>
                </a:r>
                <a:r>
                  <a:rPr lang="ko-KR" altLang="en-US" sz="2600" dirty="0"/>
                  <a:t> 사용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E11F33-DE23-959B-7C28-B72B0B64C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9709" y="686862"/>
                <a:ext cx="7037591" cy="5475129"/>
              </a:xfrm>
              <a:blipFill>
                <a:blip r:embed="rId2"/>
                <a:stretch>
                  <a:fillRect l="-1299" r="-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77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09C6D5-1CF8-3A4D-B979-88AAF747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A.</a:t>
            </a:r>
            <a:r>
              <a:rPr lang="ko-KR" altLang="en-US" sz="5400" dirty="0"/>
              <a:t> </a:t>
            </a:r>
            <a:r>
              <a:rPr lang="ko-KR" altLang="en-US" sz="5400" dirty="0" err="1"/>
              <a:t>모수의</a:t>
            </a:r>
            <a:r>
              <a:rPr lang="ko-KR" altLang="en-US" sz="5400" dirty="0"/>
              <a:t> 추정</a:t>
            </a:r>
            <a:r>
              <a:rPr lang="en-US" altLang="ko-KR" sz="5400" dirty="0"/>
              <a:t>(</a:t>
            </a:r>
            <a:r>
              <a:rPr lang="ko-KR" altLang="en-US" sz="5400" dirty="0"/>
              <a:t>기울기와 </a:t>
            </a:r>
            <a:r>
              <a:rPr lang="en-US" altLang="ko-KR" sz="5400" dirty="0"/>
              <a:t>y</a:t>
            </a:r>
            <a:r>
              <a:rPr lang="ko-KR" altLang="en-US" sz="5400" dirty="0"/>
              <a:t>절편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2247F1-A1DB-192C-73C5-0A362E26E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200"/>
                  <a:t>최소제곱법에 의해</a:t>
                </a:r>
                <a:endParaRPr lang="en-US" altLang="ko-KR" sz="2200"/>
              </a:p>
              <a:p>
                <a:endParaRPr lang="en-US" altLang="ko-KR" sz="2200"/>
              </a:p>
              <a:p>
                <a:pPr/>
                <a:r>
                  <a:rPr lang="ko-KR" altLang="en-US" sz="2200"/>
                  <a:t>기울기</a:t>
                </a:r>
                <a:br>
                  <a:rPr lang="en-US" altLang="ko-KR" sz="220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∑∑(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200"/>
              </a:p>
              <a:p>
                <a:endParaRPr lang="en-US" altLang="ko-KR" sz="2200"/>
              </a:p>
              <a:p>
                <a:pPr/>
                <a:r>
                  <a:rPr lang="en-US" altLang="ko-KR" sz="2200"/>
                  <a:t>y</a:t>
                </a:r>
                <a:r>
                  <a:rPr lang="ko-KR" altLang="en-US" sz="2200"/>
                  <a:t>절편</a:t>
                </a:r>
                <a:br>
                  <a:rPr lang="en-US" altLang="ko-KR" sz="2200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2200"/>
              </a:p>
              <a:p>
                <a:endParaRPr lang="en-US" altLang="ko-KR" sz="2200"/>
              </a:p>
              <a:p>
                <a:r>
                  <a:rPr lang="ko-KR" altLang="en-US" sz="2200"/>
                  <a:t>회귀직선의 방정식은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sz="22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2247F1-A1DB-192C-73C5-0A362E26E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247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5D9E91-036D-E586-963A-89992A74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예제</a:t>
            </a:r>
            <a:r>
              <a:rPr lang="en-US" altLang="ko-KR" sz="3600" dirty="0">
                <a:solidFill>
                  <a:schemeClr val="bg1"/>
                </a:solidFill>
              </a:rPr>
              <a:t> 10-3(</a:t>
            </a:r>
            <a:r>
              <a:rPr lang="ko-KR" altLang="en-US" sz="3600" dirty="0">
                <a:solidFill>
                  <a:schemeClr val="bg1"/>
                </a:solidFill>
              </a:rPr>
              <a:t>재사용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A4D7F-ECA7-180C-182B-1A7FA9F7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연령과 최대 맥박수와의 관계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81D163-6922-55CB-1042-4790ABCCC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12607"/>
              </p:ext>
            </p:extLst>
          </p:nvPr>
        </p:nvGraphicFramePr>
        <p:xfrm>
          <a:off x="5284885" y="484632"/>
          <a:ext cx="6248315" cy="57332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08377">
                  <a:extLst>
                    <a:ext uri="{9D8B030D-6E8A-4147-A177-3AD203B41FA5}">
                      <a16:colId xmlns:a16="http://schemas.microsoft.com/office/drawing/2014/main" val="202015513"/>
                    </a:ext>
                  </a:extLst>
                </a:gridCol>
                <a:gridCol w="3239938">
                  <a:extLst>
                    <a:ext uri="{9D8B030D-6E8A-4147-A177-3AD203B41FA5}">
                      <a16:colId xmlns:a16="http://schemas.microsoft.com/office/drawing/2014/main" val="3056228679"/>
                    </a:ext>
                  </a:extLst>
                </a:gridCol>
              </a:tblGrid>
              <a:tr h="839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연령</a:t>
                      </a:r>
                      <a:r>
                        <a:rPr lang="en-US" altLang="ko-KR" sz="2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2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X)</a:t>
                      </a:r>
                      <a:endParaRPr lang="en-US" sz="2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96645" marT="196645" marB="1966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최대맥박수</a:t>
                      </a:r>
                      <a:r>
                        <a:rPr lang="en-US" altLang="ko-KR" sz="2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2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Y)</a:t>
                      </a:r>
                      <a:endParaRPr lang="en-US" sz="2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96645" marT="196645" marB="1966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013802"/>
                  </a:ext>
                </a:extLst>
              </a:tr>
              <a:tr h="699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210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65764"/>
                  </a:ext>
                </a:extLst>
              </a:tr>
              <a:tr h="699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185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228635"/>
                  </a:ext>
                </a:extLst>
              </a:tr>
              <a:tr h="699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220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88024"/>
                  </a:ext>
                </a:extLst>
              </a:tr>
              <a:tr h="699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164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0634"/>
                  </a:ext>
                </a:extLst>
              </a:tr>
              <a:tr h="699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53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123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101925"/>
                  </a:ext>
                </a:extLst>
              </a:tr>
              <a:tr h="699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115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59131"/>
                  </a:ext>
                </a:extLst>
              </a:tr>
              <a:tr h="699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110</a:t>
                      </a:r>
                      <a:endParaRPr lang="en-US" altLang="ko-KR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741" marR="170425" marT="170425" marB="170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9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6E747-D600-4E03-877D-E26663DF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F83D5-EF57-4C78-ABC8-7EA8121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646" y="2353641"/>
            <a:ext cx="6812712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10.1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상관분석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3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525D7-B196-F0B7-9CA0-C3248A70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10-3</a:t>
            </a:r>
            <a:r>
              <a:rPr lang="ko-KR" altLang="en-US" dirty="0"/>
              <a:t> 회귀직선의 방정식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4970392-243E-BB8F-EEC3-C694B2440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369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5698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09C6D5-1CF8-3A4D-B979-88AAF747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B.</a:t>
            </a:r>
            <a:r>
              <a:rPr lang="ko-KR" altLang="en-US" sz="5400" dirty="0"/>
              <a:t> 결정계수</a:t>
            </a:r>
            <a:r>
              <a:rPr lang="en-US" altLang="ko-KR" sz="5400" dirty="0"/>
              <a:t>(R^2)</a:t>
            </a:r>
            <a:endParaRPr lang="ko-KR" altLang="en-US" sz="54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2247F1-A1DB-192C-73C5-0A362E26E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결정계수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회귀제곱합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총제곱합</m:t>
                        </m:r>
                      </m:den>
                    </m:f>
                  </m:oMath>
                </a14:m>
                <a:br>
                  <a:rPr lang="en-US" altLang="ko-KR" sz="2000" dirty="0"/>
                </a:b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결정계수가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에 가까울수록 모형이 적합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오차가 </a:t>
                </a:r>
                <a:r>
                  <a:rPr lang="ko-KR" altLang="en-US" sz="2000" dirty="0" err="1"/>
                  <a:t>작아짐</a:t>
                </a:r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:r>
                  <a:rPr lang="ko-KR" altLang="en-US" sz="2000" b="1" dirty="0">
                    <a:solidFill>
                      <a:srgbClr val="FF0000"/>
                    </a:solidFill>
                  </a:rPr>
                  <a:t>결정계수는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상관계수의 제곱과 같다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ko-KR" altLang="en-US" sz="22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2247F1-A1DB-192C-73C5-0A362E26E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464" t="-2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E124B88-7A7A-E057-93B3-81CAA2DE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44" y="2260355"/>
            <a:ext cx="5857292" cy="12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8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525D7-B196-F0B7-9CA0-C3248A70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10-3 </a:t>
            </a:r>
            <a:r>
              <a:rPr lang="ko-KR" altLang="en-US" dirty="0"/>
              <a:t>결정계수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4970392-243E-BB8F-EEC3-C694B2440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92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886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3404B2-ACE6-B14B-CFA9-86AB2EC7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C.</a:t>
            </a:r>
            <a:r>
              <a:rPr lang="ko-KR" altLang="en-US" sz="3600" dirty="0"/>
              <a:t> 예측치와 </a:t>
            </a:r>
            <a:r>
              <a:rPr lang="ko-KR" altLang="en-US" sz="3600" dirty="0" err="1"/>
              <a:t>잔차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3861FD-1AB2-BECF-7AF4-97747EFCA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관측치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,⋯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예측치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여기서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b="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altLang="ko-KR" dirty="0"/>
                </a:b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예측치는 회귀직선위의 값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잔차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3861FD-1AB2-BECF-7AF4-97747EFCA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2740" t="-2358" r="-1370" b="-2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E68F64E-FD3B-D6C7-7D8F-34D83E21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85" y="1782981"/>
            <a:ext cx="5020881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192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6A7BE5-ECE5-ABED-DBAC-77D6C890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잔차로</a:t>
            </a:r>
            <a:r>
              <a:rPr lang="en-US" altLang="ko-KR" sz="3600" dirty="0"/>
              <a:t> </a:t>
            </a:r>
            <a:r>
              <a:rPr lang="ko-KR" altLang="en-US" sz="3600" dirty="0"/>
              <a:t>보는 모형의 적합성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60078-274F-8A78-EFED-30438A76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잔차의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산점도가</a:t>
            </a:r>
            <a:r>
              <a:rPr lang="ko-KR" altLang="en-US" sz="2000" dirty="0"/>
              <a:t> 특별한 패턴을 보이면 모형이 적합하지 않음</a:t>
            </a:r>
            <a:endParaRPr lang="en-US" altLang="ko-KR" sz="2000" dirty="0"/>
          </a:p>
          <a:p>
            <a:endParaRPr lang="en-US" sz="2000" dirty="0"/>
          </a:p>
          <a:p>
            <a:r>
              <a:rPr lang="ko-KR" altLang="en-US" sz="2000" dirty="0"/>
              <a:t>출처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https://heung-bae-lee.github.io/2020/01/15/machine_learning_04/</a:t>
            </a:r>
            <a:endParaRPr lang="en-US" altLang="ko-KR" sz="20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A1A84C-7076-59BF-21AA-BDE04AF6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25" y="1782981"/>
            <a:ext cx="6016402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287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CA4F02-D27A-039F-F116-FC6485CC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000"/>
              <a:t>예제 </a:t>
            </a:r>
            <a:r>
              <a:rPr lang="en-US" altLang="ko-KR" sz="5000"/>
              <a:t>10-3 </a:t>
            </a:r>
            <a:r>
              <a:rPr lang="ko-KR" altLang="en-US" sz="5000"/>
              <a:t>예측치와 잔차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47F4E-FE0E-62C4-BD50-B7C4C174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예측치 </a:t>
            </a:r>
            <a:r>
              <a:rPr lang="en-US" altLang="ko-KR" sz="2200"/>
              <a:t>= FORECASE.LINEAR() </a:t>
            </a:r>
          </a:p>
          <a:p>
            <a:r>
              <a:rPr lang="ko-KR" altLang="en-US" sz="2200"/>
              <a:t>잔차 </a:t>
            </a:r>
            <a:r>
              <a:rPr lang="en-US" altLang="ko-KR" sz="2200"/>
              <a:t>= </a:t>
            </a:r>
            <a:r>
              <a:rPr lang="ko-KR" altLang="en-US" sz="2200"/>
              <a:t>관측값</a:t>
            </a:r>
            <a:r>
              <a:rPr lang="en-US" altLang="ko-KR" sz="2200"/>
              <a:t>-</a:t>
            </a:r>
            <a:r>
              <a:rPr lang="ko-KR" altLang="en-US" sz="2200"/>
              <a:t>예측치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19DE46-798F-DE8E-7F97-C87D2E6B0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69343"/>
              </p:ext>
            </p:extLst>
          </p:nvPr>
        </p:nvGraphicFramePr>
        <p:xfrm>
          <a:off x="6099048" y="1712523"/>
          <a:ext cx="5458971" cy="34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572">
                  <a:extLst>
                    <a:ext uri="{9D8B030D-6E8A-4147-A177-3AD203B41FA5}">
                      <a16:colId xmlns:a16="http://schemas.microsoft.com/office/drawing/2014/main" val="162036903"/>
                    </a:ext>
                  </a:extLst>
                </a:gridCol>
                <a:gridCol w="2049982">
                  <a:extLst>
                    <a:ext uri="{9D8B030D-6E8A-4147-A177-3AD203B41FA5}">
                      <a16:colId xmlns:a16="http://schemas.microsoft.com/office/drawing/2014/main" val="3992788110"/>
                    </a:ext>
                  </a:extLst>
                </a:gridCol>
                <a:gridCol w="1132080">
                  <a:extLst>
                    <a:ext uri="{9D8B030D-6E8A-4147-A177-3AD203B41FA5}">
                      <a16:colId xmlns:a16="http://schemas.microsoft.com/office/drawing/2014/main" val="1985397470"/>
                    </a:ext>
                  </a:extLst>
                </a:gridCol>
                <a:gridCol w="1068337">
                  <a:extLst>
                    <a:ext uri="{9D8B030D-6E8A-4147-A177-3AD203B41FA5}">
                      <a16:colId xmlns:a16="http://schemas.microsoft.com/office/drawing/2014/main" val="598835388"/>
                    </a:ext>
                  </a:extLst>
                </a:gridCol>
              </a:tblGrid>
              <a:tr h="4291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연령</a:t>
                      </a:r>
                      <a:r>
                        <a:rPr lang="en-US" altLang="ko-KR" sz="2200" u="none" strike="noStrike">
                          <a:effectLst/>
                        </a:rPr>
                        <a:t>(</a:t>
                      </a:r>
                      <a:r>
                        <a:rPr lang="en-US" sz="2200" u="none" strike="noStrike">
                          <a:effectLst/>
                        </a:rPr>
                        <a:t>X)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최대맥박수</a:t>
                      </a:r>
                      <a:r>
                        <a:rPr lang="en-US" altLang="ko-KR" sz="2200" u="none" strike="noStrike">
                          <a:effectLst/>
                        </a:rPr>
                        <a:t>(</a:t>
                      </a:r>
                      <a:r>
                        <a:rPr lang="en-US" sz="2200" u="none" strike="noStrike">
                          <a:effectLst/>
                        </a:rPr>
                        <a:t>Y)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예측치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u="none" strike="noStrike">
                          <a:effectLst/>
                        </a:rPr>
                        <a:t>잔차</a:t>
                      </a:r>
                      <a:endParaRPr lang="ko-KR" altLang="en-US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extLst>
                  <a:ext uri="{0D108BD9-81ED-4DB2-BD59-A6C34878D82A}">
                    <a16:rowId xmlns:a16="http://schemas.microsoft.com/office/drawing/2014/main" val="3571328368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210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207.23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2.77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extLst>
                  <a:ext uri="{0D108BD9-81ED-4DB2-BD59-A6C34878D82A}">
                    <a16:rowId xmlns:a16="http://schemas.microsoft.com/office/drawing/2014/main" val="2845123868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39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185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175.55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9.45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extLst>
                  <a:ext uri="{0D108BD9-81ED-4DB2-BD59-A6C34878D82A}">
                    <a16:rowId xmlns:a16="http://schemas.microsoft.com/office/drawing/2014/main" val="1916953136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19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220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220.80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-0.80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extLst>
                  <a:ext uri="{0D108BD9-81ED-4DB2-BD59-A6C34878D82A}">
                    <a16:rowId xmlns:a16="http://schemas.microsoft.com/office/drawing/2014/main" val="3797755610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44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164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164.23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-0.23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extLst>
                  <a:ext uri="{0D108BD9-81ED-4DB2-BD59-A6C34878D82A}">
                    <a16:rowId xmlns:a16="http://schemas.microsoft.com/office/drawing/2014/main" val="293517154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53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123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143.87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-20.87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extLst>
                  <a:ext uri="{0D108BD9-81ED-4DB2-BD59-A6C34878D82A}">
                    <a16:rowId xmlns:a16="http://schemas.microsoft.com/office/drawing/2014/main" val="4028618801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66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115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114.45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0.55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extLst>
                  <a:ext uri="{0D108BD9-81ED-4DB2-BD59-A6C34878D82A}">
                    <a16:rowId xmlns:a16="http://schemas.microsoft.com/office/drawing/2014/main" val="1261352863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72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110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100.87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</a:rPr>
                        <a:t>9.13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123" marR="19123" marT="19123" marB="0" anchor="ctr"/>
                </a:tc>
                <a:extLst>
                  <a:ext uri="{0D108BD9-81ED-4DB2-BD59-A6C34878D82A}">
                    <a16:rowId xmlns:a16="http://schemas.microsoft.com/office/drawing/2014/main" val="208514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59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8920E-FEEE-C7E7-1C80-1D245E00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예측치의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B2763E0-06B0-D46D-FEBA-E04771614A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4176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6AD3D-1448-D847-EA1C-679BAD5A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잔차의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산점도</a:t>
            </a:r>
            <a:endParaRPr lang="en-US" altLang="ko-KR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1E4F0-A4CC-3950-8E0E-42FEFA0F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잔차의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산점도가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특이한 패턴을 보이지 않을 때 모형 적합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FF5D6D4-C90E-0133-33EC-D546F8C17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22423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0032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558EB-9ECD-6B22-C0A8-CE77BBDC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예제 </a:t>
            </a:r>
            <a:r>
              <a:rPr lang="en-US" altLang="ko-KR" sz="5400" dirty="0"/>
              <a:t>10-4: </a:t>
            </a:r>
            <a:r>
              <a:rPr lang="ko-KR" altLang="en-US" sz="5400" dirty="0"/>
              <a:t>해석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196B216-6FB6-CD93-7557-C0154F2B5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19BCAF-A79A-7683-3B94-A360EE90B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/>
                  <a:t>회귀직선의 방정식</a:t>
                </a:r>
                <a:r>
                  <a:rPr lang="en-US" altLang="ko-KR" dirty="0"/>
                  <a:t>:  </a:t>
                </a:r>
                <a:r>
                  <a:rPr lang="en-US" altLang="ko-KR" sz="2800" baseline="0" dirty="0"/>
                  <a:t>y = -2.2629x + 263.8</a:t>
                </a:r>
                <a:endParaRPr lang="en-US" altLang="ko-KR" sz="2800" dirty="0"/>
              </a:p>
              <a:p>
                <a:endParaRPr lang="en-US" altLang="ko-KR" dirty="0"/>
              </a:p>
              <a:p>
                <a:r>
                  <a:rPr lang="ko-KR" altLang="en-US" baseline="0" dirty="0"/>
                  <a:t>기울기</a:t>
                </a:r>
                <a:r>
                  <a:rPr lang="en-US" altLang="ko-KR" baseline="0" dirty="0"/>
                  <a:t>(-2.2629)</a:t>
                </a:r>
                <a:r>
                  <a:rPr lang="ko-KR" altLang="en-US" baseline="0" dirty="0"/>
                  <a:t>의 의미</a:t>
                </a:r>
                <a:endParaRPr lang="en-US" altLang="ko-KR" dirty="0"/>
              </a:p>
              <a:p>
                <a:pPr lvl="1"/>
                <a:r>
                  <a:rPr lang="ko-KR" altLang="en-US" baseline="0" dirty="0"/>
                  <a:t>나이가 </a:t>
                </a:r>
                <a:r>
                  <a:rPr lang="en-US" altLang="ko-KR" baseline="0" dirty="0"/>
                  <a:t>1</a:t>
                </a:r>
                <a:r>
                  <a:rPr lang="ko-KR" altLang="en-US" baseline="0" dirty="0"/>
                  <a:t>만큼 올라갈 때</a:t>
                </a:r>
                <a:r>
                  <a:rPr lang="en-US" altLang="ko-KR" baseline="0" dirty="0"/>
                  <a:t>, </a:t>
                </a:r>
                <a:r>
                  <a:rPr lang="ko-KR" altLang="en-US" baseline="0" dirty="0"/>
                  <a:t>최대 맥박수는 </a:t>
                </a:r>
                <a:r>
                  <a:rPr lang="en-US" altLang="ko-KR" baseline="0" dirty="0"/>
                  <a:t>-2.2629</a:t>
                </a:r>
                <a:r>
                  <a:rPr lang="ko-KR" altLang="en-US" baseline="0" dirty="0"/>
                  <a:t>만큼씩 변화한다</a:t>
                </a:r>
                <a:r>
                  <a:rPr lang="en-US" altLang="ko-KR" baseline="0" dirty="0"/>
                  <a:t>.</a:t>
                </a:r>
              </a:p>
              <a:p>
                <a:pPr lvl="1"/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나이가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증가하면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최대맥박수는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2.2629</a:t>
                </a:r>
                <a:r>
                  <a:rPr lang="ko-KR" altLang="en-US" dirty="0"/>
                  <a:t>만큼 감소한다</a:t>
                </a:r>
                <a:r>
                  <a:rPr lang="en-US" altLang="ko-KR" dirty="0"/>
                  <a:t>.</a:t>
                </a:r>
                <a:endParaRPr lang="en-US" altLang="ko-KR" baseline="0" dirty="0"/>
              </a:p>
              <a:p>
                <a:pPr lvl="1"/>
                <a:endParaRPr lang="en-US" altLang="ko-KR" dirty="0"/>
              </a:p>
              <a:p>
                <a:r>
                  <a:rPr lang="ko-KR" altLang="en-US" baseline="0" dirty="0"/>
                  <a:t>예측</a:t>
                </a:r>
                <a:endParaRPr lang="en-US" altLang="ko-KR" baseline="0" dirty="0"/>
              </a:p>
              <a:p>
                <a:pPr lvl="1"/>
                <a:r>
                  <a:rPr lang="ko-KR" altLang="en-US" sz="2000" dirty="0"/>
                  <a:t>나이가 </a:t>
                </a:r>
                <a:r>
                  <a:rPr lang="en-US" altLang="ko-KR" sz="2000" dirty="0"/>
                  <a:t>30</a:t>
                </a:r>
                <a:r>
                  <a:rPr lang="ko-KR" altLang="en-US" sz="2000" dirty="0"/>
                  <a:t>일 때 </a:t>
                </a:r>
                <a:r>
                  <a:rPr lang="ko-KR" altLang="en-US" sz="2000" dirty="0" err="1"/>
                  <a:t>최대맥박수의</a:t>
                </a:r>
                <a:r>
                  <a:rPr lang="ko-KR" altLang="en-US" sz="2000" dirty="0"/>
                  <a:t> 예측치는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−2.2629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×30+263.8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195.91</m:t>
                    </m:r>
                  </m:oMath>
                </a14:m>
                <a:endParaRPr lang="en-US" altLang="ko-KR" sz="2400" dirty="0"/>
              </a:p>
              <a:p>
                <a:pPr lvl="1"/>
                <a:r>
                  <a:rPr lang="ko-KR" altLang="en-US" sz="2000" dirty="0"/>
                  <a:t>나이가 </a:t>
                </a:r>
                <a:r>
                  <a:rPr lang="en-US" altLang="ko-KR" sz="2000" dirty="0"/>
                  <a:t>50</a:t>
                </a:r>
                <a:r>
                  <a:rPr lang="ko-KR" altLang="en-US" sz="2000" dirty="0"/>
                  <a:t>일 때 </a:t>
                </a:r>
                <a:r>
                  <a:rPr lang="ko-KR" altLang="en-US" sz="2000" dirty="0" err="1"/>
                  <a:t>최대맥박수의</a:t>
                </a:r>
                <a:r>
                  <a:rPr lang="ko-KR" altLang="en-US" sz="2000" dirty="0"/>
                  <a:t> 예측치는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−2.2629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0+263.8=1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000" dirty="0"/>
                  <a:t>66</a:t>
                </a:r>
              </a:p>
              <a:p>
                <a:pPr lvl="1"/>
                <a:r>
                  <a:rPr lang="ko-KR" altLang="en-US" sz="2000" dirty="0"/>
                  <a:t>나이가 </a:t>
                </a:r>
                <a:r>
                  <a:rPr lang="en-US" altLang="ko-KR" sz="2000" dirty="0"/>
                  <a:t>70</a:t>
                </a:r>
                <a:r>
                  <a:rPr lang="ko-KR" altLang="en-US" sz="2000" dirty="0"/>
                  <a:t>일 때 </a:t>
                </a:r>
                <a:r>
                  <a:rPr lang="ko-KR" altLang="en-US" sz="2000" dirty="0" err="1"/>
                  <a:t>최대맥박수의</a:t>
                </a:r>
                <a:r>
                  <a:rPr lang="ko-KR" altLang="en-US" sz="2000" dirty="0"/>
                  <a:t> 예측치는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−2.2629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0+263.8=1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000" dirty="0"/>
                  <a:t>40</a:t>
                </a:r>
              </a:p>
              <a:p>
                <a:pPr lvl="1"/>
                <a:endParaRPr lang="en-US" altLang="ko-KR" sz="2000" dirty="0"/>
              </a:p>
              <a:p>
                <a:r>
                  <a:rPr lang="ko-KR" altLang="en-US" sz="2400" dirty="0" err="1"/>
                  <a:t>잔차의</a:t>
                </a:r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산점도는</a:t>
                </a:r>
                <a:r>
                  <a:rPr lang="ko-KR" altLang="en-US" sz="2400" dirty="0"/>
                  <a:t> 특이 패턴을 보이지 않으므로 모형 적합</a:t>
                </a:r>
                <a:endParaRPr lang="en-US" altLang="ko-KR" sz="2400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19BCAF-A79A-7683-3B94-A360EE90B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928" t="-3081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321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52DDF-D421-2BED-471A-AE7699F3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sz="3700" dirty="0"/>
              <a:t>[</a:t>
            </a:r>
            <a:r>
              <a:rPr lang="ko-KR" altLang="en-US" sz="3700" dirty="0"/>
              <a:t>데이터 분석</a:t>
            </a:r>
            <a:r>
              <a:rPr lang="en-US" altLang="ko-KR" sz="3700" dirty="0"/>
              <a:t>] </a:t>
            </a:r>
            <a:r>
              <a:rPr lang="ko-KR" altLang="en-US" sz="3700" dirty="0"/>
              <a:t>메뉴를 이용한 회귀분석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C7110-E087-B2E5-16F6-F9FCEB74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데이터 분석</a:t>
            </a:r>
            <a:r>
              <a:rPr lang="en-US" altLang="ko-KR" sz="2000" dirty="0"/>
              <a:t>] </a:t>
            </a:r>
            <a:r>
              <a:rPr lang="ko-KR" altLang="en-US" sz="2000" dirty="0"/>
              <a:t>메뉴에서 회귀분석을 선택하고 오른쪽 그림과 같이 데이터의 범위와 출력 내용을 선택한다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35715-D9B2-C11C-5260-027FA237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394" y="807593"/>
            <a:ext cx="585426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2787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E2682-A882-396B-7F71-489101D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상관계수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3DFB192-CBFC-9F2E-606A-5593B21E3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indent="-228600" defTabSz="914400" latinLnBrk="0"/>
                <a:r>
                  <a:rPr lang="ko-KR" altLang="en-US" sz="2200" dirty="0"/>
                  <a:t>데이터</a:t>
                </a:r>
                <a:r>
                  <a:rPr lang="en-US" altLang="ko-KR" sz="2200" dirty="0"/>
                  <a:t>: </a:t>
                </a:r>
                <a:r>
                  <a:rPr lang="ko-KR" altLang="en-US" sz="2200" dirty="0"/>
                  <a:t>두 연속 변량 </a:t>
                </a:r>
                <a:r>
                  <a:rPr lang="en-US" altLang="ko-KR" sz="2200" dirty="0"/>
                  <a:t>(X, Y)</a:t>
                </a:r>
                <a:r>
                  <a:rPr lang="ko-KR" altLang="en-US" sz="2200" dirty="0"/>
                  <a:t>에 대한 자료가</a:t>
                </a:r>
                <a:endParaRPr lang="en-US" altLang="ko-KR" sz="2200" dirty="0"/>
              </a:p>
              <a:p>
                <a:pPr marL="0" indent="0" defTabSz="914400" latinLnBrk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 ⋯, (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200" dirty="0"/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독립변수</a:t>
                </a:r>
                <a:r>
                  <a:rPr lang="en-US" altLang="ko-KR" sz="2200" dirty="0"/>
                  <a:t>(</a:t>
                </a:r>
                <a:r>
                  <a:rPr lang="ko-KR" altLang="en-US" sz="2200" dirty="0"/>
                  <a:t>설명변수</a:t>
                </a:r>
                <a:r>
                  <a:rPr lang="en-US" altLang="ko-KR" sz="22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200" dirty="0"/>
                  <a:t>에 대하여 종속변수</a:t>
                </a:r>
                <a:r>
                  <a:rPr lang="en-US" altLang="ko-KR" sz="2200" dirty="0"/>
                  <a:t>(</a:t>
                </a:r>
                <a:r>
                  <a:rPr lang="ko-KR" altLang="en-US" sz="2200" dirty="0"/>
                  <a:t>반응변수</a:t>
                </a:r>
                <a:r>
                  <a:rPr lang="en-US" altLang="ko-KR" sz="22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2200" dirty="0"/>
                  <a:t>의 값을 관측 또는 측정 </a:t>
                </a:r>
                <a:r>
                  <a:rPr lang="en-US" altLang="ko-KR" sz="2200" dirty="0"/>
                  <a:t>-&gt; </a:t>
                </a:r>
                <a:r>
                  <a:rPr lang="ko-KR" altLang="en-US" sz="2200" dirty="0"/>
                  <a:t>데이터가 </a:t>
                </a:r>
                <a:r>
                  <a:rPr lang="en-US" altLang="ko-KR" sz="2200" dirty="0"/>
                  <a:t>pair</a:t>
                </a:r>
                <a:r>
                  <a:rPr lang="ko-KR" altLang="en-US" sz="2200" dirty="0"/>
                  <a:t>로 </a:t>
                </a:r>
                <a:r>
                  <a:rPr lang="ko-KR" altLang="en-US" sz="2200" dirty="0" err="1"/>
                  <a:t>얻어짐</a:t>
                </a:r>
                <a:r>
                  <a:rPr lang="en-US" altLang="ko-KR" sz="2200" dirty="0"/>
                  <a:t>.</a:t>
                </a:r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표본상관계수</a:t>
                </a:r>
                <a:r>
                  <a:rPr lang="en-US" altLang="ko-KR" sz="2200" dirty="0"/>
                  <a:t>(</a:t>
                </a:r>
                <a:r>
                  <a:rPr lang="ko-KR" altLang="en-US" sz="2200" dirty="0" err="1"/>
                  <a:t>피어슨의</a:t>
                </a:r>
                <a:r>
                  <a:rPr lang="ko-KR" altLang="en-US" sz="2200" dirty="0"/>
                  <a:t> 상관계수</a:t>
                </a:r>
                <a:r>
                  <a:rPr lang="en-US" altLang="ko-KR" sz="2200" dirty="0"/>
                  <a:t>)</a:t>
                </a:r>
                <a:br>
                  <a:rPr lang="en-US" altLang="ko-KR" sz="2200" dirty="0"/>
                </a:b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e>
                        </m:rad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∑(</m:t>
                        </m:r>
                        <m:sSub>
                          <m:sSub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  <a:p>
                <a:endParaRPr lang="ko-KR" altLang="en-US" sz="22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3DFB192-CBFC-9F2E-606A-5593B21E3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722" r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86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E4AE8B-39E0-308C-1AA9-86090B52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회귀분석 결과 </a:t>
            </a:r>
            <a:r>
              <a:rPr lang="en-US" altLang="ko-KR">
                <a:solidFill>
                  <a:schemeClr val="bg1"/>
                </a:solidFill>
              </a:rPr>
              <a:t>– 1. </a:t>
            </a:r>
            <a:r>
              <a:rPr lang="ko-KR" altLang="en-US">
                <a:solidFill>
                  <a:schemeClr val="bg1"/>
                </a:solidFill>
              </a:rPr>
              <a:t>요약출력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6D927-19E2-B268-A39E-D154BD32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8" b="3"/>
          <a:stretch/>
        </p:blipFill>
        <p:spPr>
          <a:xfrm>
            <a:off x="841248" y="2516777"/>
            <a:ext cx="7347204" cy="36601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71E09-DC72-4DAC-46A4-938E9F52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700" y="2516777"/>
            <a:ext cx="2321052" cy="3660185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회귀분석 통계량</a:t>
            </a:r>
            <a:endParaRPr lang="en-US" altLang="ko-KR" sz="2200" dirty="0"/>
          </a:p>
          <a:p>
            <a:r>
              <a:rPr lang="ko-KR" altLang="en-US" sz="2200" dirty="0"/>
              <a:t>계수 확인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분산분석은 유의할 때 의미가 있음</a:t>
            </a:r>
          </a:p>
        </p:txBody>
      </p:sp>
    </p:spTree>
    <p:extLst>
      <p:ext uri="{BB962C8B-B14F-4D97-AF65-F5344CB8AC3E}">
        <p14:creationId xmlns:p14="http://schemas.microsoft.com/office/powerpoint/2010/main" val="241062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404C1-4D53-14EB-321D-BFE36598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선 적합도 </a:t>
            </a:r>
            <a:r>
              <a:rPr lang="en-US" altLang="ko-KR" dirty="0"/>
              <a:t>– </a:t>
            </a:r>
            <a:r>
              <a:rPr lang="ko-KR" altLang="en-US" dirty="0"/>
              <a:t>예측치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DD342CB-00D0-C9F5-3813-6C807E1FF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075481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3946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63C2C-57E0-25F2-369B-80E8DC56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잔차</a:t>
            </a:r>
            <a:r>
              <a:rPr lang="en-US" altLang="ko-KR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및 잔차</a:t>
            </a:r>
            <a:r>
              <a:rPr lang="en-US" altLang="ko-KR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산점도</a:t>
            </a:r>
            <a:endParaRPr lang="en-US" altLang="ko-KR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7A9CF3-84F7-AD0A-1739-3F4610D3C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334" y="643469"/>
            <a:ext cx="514517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82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79FB743-A1EA-E7C2-5F54-218F0925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예제 </a:t>
            </a:r>
            <a:r>
              <a:rPr lang="en-US" altLang="ko-KR" sz="4000" dirty="0">
                <a:solidFill>
                  <a:srgbClr val="FFFFFF"/>
                </a:solidFill>
              </a:rPr>
              <a:t>10-7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2E6AC-16E0-25DE-D96C-ED15B714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ko-KR" altLang="en-US" sz="2400"/>
              <a:t>온도</a:t>
            </a:r>
            <a:r>
              <a:rPr lang="en-US" altLang="ko-KR" sz="2400"/>
              <a:t>(X)</a:t>
            </a:r>
            <a:r>
              <a:rPr lang="ko-KR" altLang="en-US" sz="2400"/>
              <a:t>에</a:t>
            </a:r>
            <a:r>
              <a:rPr lang="en-US" altLang="ko-KR" sz="2400"/>
              <a:t> </a:t>
            </a:r>
            <a:r>
              <a:rPr lang="ko-KR" altLang="en-US" sz="2400"/>
              <a:t>따른 봉강의 길이</a:t>
            </a:r>
            <a:r>
              <a:rPr lang="en-US" altLang="ko-KR" sz="2400"/>
              <a:t>(Y)</a:t>
            </a:r>
          </a:p>
          <a:p>
            <a:endParaRPr lang="en-US" altLang="ko-KR" sz="2400"/>
          </a:p>
          <a:p>
            <a:r>
              <a:rPr lang="ko-KR" altLang="en-US" sz="2400"/>
              <a:t>산점도는</a:t>
            </a:r>
            <a:r>
              <a:rPr lang="en-US" altLang="ko-KR" sz="2400"/>
              <a:t>?</a:t>
            </a:r>
          </a:p>
          <a:p>
            <a:endParaRPr lang="en-US" altLang="ko-KR" sz="2400"/>
          </a:p>
          <a:p>
            <a:r>
              <a:rPr lang="ko-KR" altLang="en-US" sz="2400"/>
              <a:t>회귀직선의 방정식은</a:t>
            </a:r>
            <a:r>
              <a:rPr lang="en-US" altLang="ko-KR" sz="2400"/>
              <a:t>?</a:t>
            </a:r>
          </a:p>
          <a:p>
            <a:endParaRPr lang="ko-KR" altLang="en-US" sz="24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82D9FA-85A5-82C2-5F18-85065DD3A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22229"/>
              </p:ext>
            </p:extLst>
          </p:nvPr>
        </p:nvGraphicFramePr>
        <p:xfrm>
          <a:off x="6098892" y="2604237"/>
          <a:ext cx="4802403" cy="33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226">
                  <a:extLst>
                    <a:ext uri="{9D8B030D-6E8A-4147-A177-3AD203B41FA5}">
                      <a16:colId xmlns:a16="http://schemas.microsoft.com/office/drawing/2014/main" val="3145925706"/>
                    </a:ext>
                  </a:extLst>
                </a:gridCol>
                <a:gridCol w="3040177">
                  <a:extLst>
                    <a:ext uri="{9D8B030D-6E8A-4147-A177-3AD203B41FA5}">
                      <a16:colId xmlns:a16="http://schemas.microsoft.com/office/drawing/2014/main" val="3545742468"/>
                    </a:ext>
                  </a:extLst>
                </a:gridCol>
              </a:tblGrid>
              <a:tr h="5566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온도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봉강의길이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extLst>
                  <a:ext uri="{0D108BD9-81ED-4DB2-BD59-A6C34878D82A}">
                    <a16:rowId xmlns:a16="http://schemas.microsoft.com/office/drawing/2014/main" val="1020308881"/>
                  </a:ext>
                </a:extLst>
              </a:tr>
              <a:tr h="5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10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1002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extLst>
                  <a:ext uri="{0D108BD9-81ED-4DB2-BD59-A6C34878D82A}">
                    <a16:rowId xmlns:a16="http://schemas.microsoft.com/office/drawing/2014/main" val="3551129835"/>
                  </a:ext>
                </a:extLst>
              </a:tr>
              <a:tr h="5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15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1006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extLst>
                  <a:ext uri="{0D108BD9-81ED-4DB2-BD59-A6C34878D82A}">
                    <a16:rowId xmlns:a16="http://schemas.microsoft.com/office/drawing/2014/main" val="4171091058"/>
                  </a:ext>
                </a:extLst>
              </a:tr>
              <a:tr h="5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20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1009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extLst>
                  <a:ext uri="{0D108BD9-81ED-4DB2-BD59-A6C34878D82A}">
                    <a16:rowId xmlns:a16="http://schemas.microsoft.com/office/drawing/2014/main" val="1096545170"/>
                  </a:ext>
                </a:extLst>
              </a:tr>
              <a:tr h="5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25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1007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extLst>
                  <a:ext uri="{0D108BD9-81ED-4DB2-BD59-A6C34878D82A}">
                    <a16:rowId xmlns:a16="http://schemas.microsoft.com/office/drawing/2014/main" val="789153568"/>
                  </a:ext>
                </a:extLst>
              </a:tr>
              <a:tr h="5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30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1014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998" marR="27998" marT="27998" marB="0" anchor="ctr"/>
                </a:tc>
                <a:extLst>
                  <a:ext uri="{0D108BD9-81ED-4DB2-BD59-A6C34878D82A}">
                    <a16:rowId xmlns:a16="http://schemas.microsoft.com/office/drawing/2014/main" val="216956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08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F366E-8112-2F8C-DCFD-5829F513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E23BEC7-2203-CB78-6C08-075269E04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543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377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1B0CA-7515-0AB6-B8F6-23D6E24F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데이터분석 메뉴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12B45B-BE60-0D80-3D03-B32B8CC0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데이터분석 메뉴의 회귀분석에서 오른쪽</a:t>
            </a:r>
            <a:r>
              <a:rPr lang="en-US" altLang="ko-KR" sz="2000" dirty="0"/>
              <a:t> </a:t>
            </a:r>
            <a:r>
              <a:rPr lang="ko-KR" altLang="en-US" sz="2000" dirty="0"/>
              <a:t>그림과 같이 지정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C29AB-A1E4-06E0-848B-239D5198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234" y="1307768"/>
            <a:ext cx="618258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06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5E050E-D6B7-8BA0-36D8-A3BAC8CF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800" kern="1200">
                <a:latin typeface="+mj-lt"/>
                <a:ea typeface="+mj-ea"/>
                <a:cs typeface="+mj-cs"/>
              </a:rPr>
              <a:t>회귀분석 결과 </a:t>
            </a:r>
            <a:r>
              <a:rPr lang="en-US" altLang="ko-KR" sz="3800" kern="1200">
                <a:latin typeface="+mj-lt"/>
                <a:ea typeface="+mj-ea"/>
                <a:cs typeface="+mj-cs"/>
              </a:rPr>
              <a:t>– 1 </a:t>
            </a:r>
            <a:r>
              <a:rPr lang="ko-KR" altLang="en-US" sz="3800" kern="1200">
                <a:latin typeface="+mj-lt"/>
                <a:ea typeface="+mj-ea"/>
                <a:cs typeface="+mj-cs"/>
              </a:rPr>
              <a:t>요약 출력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D013B4A-D6BF-1E6E-ADCB-182BE6BE9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회귀직선의 계수는 </a:t>
            </a:r>
            <a:r>
              <a:rPr lang="en-US" altLang="ko-KR" sz="2200" dirty="0"/>
              <a:t>997.6</a:t>
            </a:r>
            <a:r>
              <a:rPr lang="ko-KR" altLang="en-US" sz="2200" dirty="0"/>
              <a:t>과 </a:t>
            </a:r>
            <a:r>
              <a:rPr lang="en-US" altLang="ko-KR" sz="2200" dirty="0"/>
              <a:t>0.5</a:t>
            </a:r>
            <a:r>
              <a:rPr lang="ko-KR" altLang="en-US" sz="2200" dirty="0"/>
              <a:t>이므로 회귀직선의 방정식은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en-US" altLang="ko-KR" sz="2200" dirty="0"/>
              <a:t>y = 997.6 + 0.5x</a:t>
            </a:r>
            <a:endParaRPr lang="en-US" sz="2200" dirty="0"/>
          </a:p>
        </p:txBody>
      </p:sp>
      <p:pic>
        <p:nvPicPr>
          <p:cNvPr id="9" name="내용 개체 틀 8" descr="테이블이(가) 표시된 사진&#10;&#10;자동 생성된 설명">
            <a:extLst>
              <a:ext uri="{FF2B5EF4-FFF2-40B4-BE49-F238E27FC236}">
                <a16:creationId xmlns:a16="http://schemas.microsoft.com/office/drawing/2014/main" id="{40F7D492-ABBB-220F-4E8C-01148ADB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55836"/>
            <a:ext cx="6903720" cy="39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44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B81D1-52E0-A7FD-D701-0EFB076B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적합도 </a:t>
            </a:r>
            <a:r>
              <a:rPr lang="en-US" altLang="ko-KR" dirty="0"/>
              <a:t>- </a:t>
            </a:r>
            <a:r>
              <a:rPr lang="ko-KR" altLang="en-US" dirty="0"/>
              <a:t>예측치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E9F302-C62B-B617-CD71-FD4305A9A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3789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8ACAD8-FF5A-8F59-663E-25A527CD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잔차의</a:t>
            </a:r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산점도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56ED4-5601-DCC5-02B1-6654B6BA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잔차의</a:t>
            </a: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산점도는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점의 개수가 작아 특이 패턴을 </a:t>
            </a:r>
            <a:r>
              <a:rPr lang="ko-KR" altLang="en-US" sz="2400" dirty="0"/>
              <a:t>보기 어려움</a:t>
            </a: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AB03A3-A6F8-791F-DA73-DBEB80E8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965" y="640080"/>
            <a:ext cx="551527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558EB-9ECD-6B22-C0A8-CE77BBDC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해석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196B216-6FB6-CD93-7557-C0154F2B5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19BCAF-A79A-7683-3B94-A360EE90B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회귀직선의 방정식</a:t>
                </a:r>
                <a:r>
                  <a:rPr lang="en-US" altLang="ko-KR" dirty="0"/>
                  <a:t>: </a:t>
                </a:r>
                <a:r>
                  <a:rPr lang="en-US" altLang="ko-KR" baseline="0"/>
                  <a:t>y = 997.6 + 0.5x</a:t>
                </a:r>
              </a:p>
              <a:p>
                <a:endParaRPr lang="en-US" altLang="ko-KR" dirty="0"/>
              </a:p>
              <a:p>
                <a:r>
                  <a:rPr lang="ko-KR" altLang="en-US" baseline="0"/>
                  <a:t>기울기</a:t>
                </a:r>
                <a:r>
                  <a:rPr lang="en-US" altLang="ko-KR" baseline="0"/>
                  <a:t>(0.5)</a:t>
                </a:r>
                <a:r>
                  <a:rPr lang="ko-KR" altLang="en-US" baseline="0"/>
                  <a:t>의 의미</a:t>
                </a:r>
                <a:endParaRPr lang="en-US" altLang="ko-KR" dirty="0"/>
              </a:p>
              <a:p>
                <a:pPr lvl="1"/>
                <a:r>
                  <a:rPr lang="ko-KR" altLang="en-US" baseline="0" dirty="0"/>
                  <a:t>온도가 </a:t>
                </a:r>
                <a:r>
                  <a:rPr lang="en-US" altLang="ko-KR" baseline="0" dirty="0"/>
                  <a:t>1</a:t>
                </a:r>
                <a:r>
                  <a:rPr lang="ko-KR" altLang="en-US" baseline="0" dirty="0"/>
                  <a:t>만큼 올라갈 때</a:t>
                </a:r>
                <a:r>
                  <a:rPr lang="en-US" altLang="ko-KR" baseline="0" dirty="0"/>
                  <a:t>, </a:t>
                </a:r>
                <a:r>
                  <a:rPr lang="ko-KR" altLang="en-US" baseline="0" dirty="0"/>
                  <a:t>봉강의 길이는 </a:t>
                </a:r>
                <a:r>
                  <a:rPr lang="en-US" altLang="ko-KR" baseline="0" dirty="0"/>
                  <a:t>0.5</a:t>
                </a:r>
                <a:r>
                  <a:rPr lang="ko-KR" altLang="en-US" baseline="0" dirty="0"/>
                  <a:t>만큼씩 길어진다</a:t>
                </a:r>
                <a:r>
                  <a:rPr lang="en-US" altLang="ko-KR" baseline="0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baseline="0" dirty="0"/>
                  <a:t>예측</a:t>
                </a:r>
                <a:endParaRPr lang="en-US" altLang="ko-KR" baseline="0" dirty="0"/>
              </a:p>
              <a:p>
                <a:pPr lvl="1"/>
                <a:r>
                  <a:rPr lang="ko-KR" altLang="en-US" dirty="0"/>
                  <a:t>온도가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도일 때 봉강의 길이의 예측치는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997.6+0.5×10=1002.6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온도가 </a:t>
                </a:r>
                <a:r>
                  <a:rPr lang="en-US" altLang="ko-KR" dirty="0"/>
                  <a:t>20</a:t>
                </a:r>
                <a:r>
                  <a:rPr lang="ko-KR" altLang="en-US" dirty="0"/>
                  <a:t>도일 때 봉강의 길이의 예측치는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997.6+0.5×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0=1007.6</m:t>
                    </m:r>
                  </m:oMath>
                </a14:m>
                <a:br>
                  <a:rPr lang="en-US" altLang="ko-KR" dirty="0"/>
                </a:b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19BCAF-A79A-7683-3B94-A360EE90B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2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A0FFD-71D5-88D4-D993-C0188827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/>
              <a:t>정리 </a:t>
            </a:r>
            <a:r>
              <a:rPr lang="en-US" altLang="ko-KR"/>
              <a:t>10-1: </a:t>
            </a:r>
            <a:r>
              <a:rPr lang="ko-KR" altLang="en-US"/>
              <a:t>표본상관계수의 성질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71F1D1-6A17-53B8-3C4E-C6654D1EC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3"/>
                <a:ext cx="6467867" cy="3450613"/>
              </a:xfrm>
            </p:spPr>
            <p:txBody>
              <a:bodyPr anchor="ctr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400" dirty="0"/>
                  <a:t>표본상관계수는 </a:t>
                </a:r>
                <a:r>
                  <a:rPr lang="en-US" altLang="ko-KR" sz="2400" dirty="0"/>
                  <a:t>X</a:t>
                </a:r>
                <a:r>
                  <a:rPr lang="ko-KR" altLang="en-US" sz="2400" dirty="0"/>
                  <a:t>와 </a:t>
                </a:r>
                <a:r>
                  <a:rPr lang="en-US" altLang="ko-KR" sz="2400" dirty="0"/>
                  <a:t>Y </a:t>
                </a:r>
                <a:r>
                  <a:rPr lang="ko-KR" altLang="en-US" sz="2400" dirty="0"/>
                  <a:t>사이에 어느 정도 직선 관계가 있는지를 나타냄</a:t>
                </a:r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400" dirty="0"/>
                  <a:t>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양의 상관관계</a:t>
                </a:r>
                <a:r>
                  <a:rPr lang="en-US" altLang="ko-KR" sz="2400" dirty="0"/>
                  <a:t>, x</a:t>
                </a:r>
                <a:r>
                  <a:rPr lang="ko-KR" altLang="en-US" sz="2400" dirty="0"/>
                  <a:t>의 값이 커짐에 따라 </a:t>
                </a:r>
                <a:r>
                  <a:rPr lang="en-US" altLang="ko-KR" sz="2400" dirty="0"/>
                  <a:t>y</a:t>
                </a:r>
                <a:r>
                  <a:rPr lang="ko-KR" altLang="en-US" sz="2400" dirty="0"/>
                  <a:t>의 값도 커지는 경향</a:t>
                </a:r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&lt;0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400" dirty="0"/>
                  <a:t>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음의 상관관계</a:t>
                </a:r>
                <a:r>
                  <a:rPr lang="en-US" altLang="ko-KR" sz="2400" dirty="0"/>
                  <a:t>, x</a:t>
                </a:r>
                <a:r>
                  <a:rPr lang="ko-KR" altLang="en-US" sz="2400" dirty="0"/>
                  <a:t>의 값이 커짐에 따라 </a:t>
                </a:r>
                <a:r>
                  <a:rPr lang="en-US" altLang="ko-KR" sz="2400" dirty="0"/>
                  <a:t>y</a:t>
                </a:r>
                <a:r>
                  <a:rPr lang="ko-KR" altLang="en-US" sz="2400" dirty="0"/>
                  <a:t>의 값은 작아지는 경향</a:t>
                </a:r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=± 1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400" dirty="0"/>
                  <a:t>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모든 점은 직선 위에 있다</a:t>
                </a:r>
                <a:r>
                  <a:rPr lang="en-US" altLang="ko-KR" sz="24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71F1D1-6A17-53B8-3C4E-C6654D1EC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3"/>
                <a:ext cx="6467867" cy="3450613"/>
              </a:xfrm>
              <a:blipFill>
                <a:blip r:embed="rId2"/>
                <a:stretch>
                  <a:fillRect l="-1697" t="-7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37315DEA-CF6F-C1E7-013F-C306387FF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23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F5AAED1-B0B0-0A5C-0053-C493295A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예제</a:t>
            </a:r>
            <a:r>
              <a:rPr lang="en-US" altLang="ko-KR" sz="4000">
                <a:solidFill>
                  <a:srgbClr val="FFFFFF"/>
                </a:solidFill>
              </a:rPr>
              <a:t> 10-8 (</a:t>
            </a:r>
            <a:r>
              <a:rPr lang="ko-KR" altLang="en-US" sz="4000">
                <a:solidFill>
                  <a:srgbClr val="FFFFFF"/>
                </a:solidFill>
              </a:rPr>
              <a:t>교체</a:t>
            </a:r>
            <a:r>
              <a:rPr lang="en-US" altLang="ko-KR" sz="4000">
                <a:solidFill>
                  <a:srgbClr val="FFFFFF"/>
                </a:solidFill>
              </a:rPr>
              <a:t>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49E60-21A0-3005-E6BF-F7117ED2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아파트에서 소음이 가장 심한 층은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en-US" altLang="ko-KR" sz="2400" dirty="0"/>
              <a:t>X: </a:t>
            </a:r>
            <a:r>
              <a:rPr lang="ko-KR" altLang="en-US" sz="2400" dirty="0"/>
              <a:t>아파트에서</a:t>
            </a:r>
            <a:r>
              <a:rPr lang="en-US" altLang="ko-KR" sz="2400" dirty="0"/>
              <a:t> </a:t>
            </a:r>
            <a:r>
              <a:rPr lang="ko-KR" altLang="en-US" sz="2400" dirty="0"/>
              <a:t>도로까지의 거리</a:t>
            </a:r>
            <a:endParaRPr lang="en-US" altLang="ko-KR" sz="2400" dirty="0"/>
          </a:p>
          <a:p>
            <a:r>
              <a:rPr lang="en-US" altLang="ko-KR" sz="2400" dirty="0"/>
              <a:t>Y: </a:t>
            </a:r>
            <a:r>
              <a:rPr lang="ko-KR" altLang="en-US" sz="2400" dirty="0"/>
              <a:t>소음이 가장 심한 층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32F2FF-8518-947D-CF80-DB69CAF7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53973"/>
              </p:ext>
            </p:extLst>
          </p:nvPr>
        </p:nvGraphicFramePr>
        <p:xfrm>
          <a:off x="6098892" y="2522298"/>
          <a:ext cx="4802406" cy="3503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6022">
                  <a:extLst>
                    <a:ext uri="{9D8B030D-6E8A-4147-A177-3AD203B41FA5}">
                      <a16:colId xmlns:a16="http://schemas.microsoft.com/office/drawing/2014/main" val="1666249895"/>
                    </a:ext>
                  </a:extLst>
                </a:gridCol>
                <a:gridCol w="705181">
                  <a:extLst>
                    <a:ext uri="{9D8B030D-6E8A-4147-A177-3AD203B41FA5}">
                      <a16:colId xmlns:a16="http://schemas.microsoft.com/office/drawing/2014/main" val="3842755268"/>
                    </a:ext>
                  </a:extLst>
                </a:gridCol>
                <a:gridCol w="1696022">
                  <a:extLst>
                    <a:ext uri="{9D8B030D-6E8A-4147-A177-3AD203B41FA5}">
                      <a16:colId xmlns:a16="http://schemas.microsoft.com/office/drawing/2014/main" val="1341179429"/>
                    </a:ext>
                  </a:extLst>
                </a:gridCol>
                <a:gridCol w="705181">
                  <a:extLst>
                    <a:ext uri="{9D8B030D-6E8A-4147-A177-3AD203B41FA5}">
                      <a16:colId xmlns:a16="http://schemas.microsoft.com/office/drawing/2014/main" val="4263998236"/>
                    </a:ext>
                  </a:extLst>
                </a:gridCol>
              </a:tblGrid>
              <a:tr h="3529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u="none" strike="noStrike">
                          <a:effectLst/>
                        </a:rPr>
                        <a:t>거리</a:t>
                      </a:r>
                      <a:r>
                        <a:rPr lang="en-US" altLang="ko-KR" sz="2000" b="0" u="none" strike="noStrike">
                          <a:effectLst/>
                        </a:rPr>
                        <a:t>(</a:t>
                      </a:r>
                      <a:r>
                        <a:rPr lang="en-US" sz="2000" b="0" u="none" strike="noStrike">
                          <a:effectLst/>
                        </a:rPr>
                        <a:t>m)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u="none" strike="noStrike">
                          <a:effectLst/>
                        </a:rPr>
                        <a:t>층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u="none" strike="noStrike">
                          <a:effectLst/>
                        </a:rPr>
                        <a:t>거리</a:t>
                      </a:r>
                      <a:r>
                        <a:rPr lang="en-US" altLang="ko-KR" sz="2000" b="0" u="none" strike="noStrike">
                          <a:effectLst/>
                        </a:rPr>
                        <a:t>(</a:t>
                      </a:r>
                      <a:r>
                        <a:rPr lang="en-US" sz="2000" b="0" u="none" strike="noStrike">
                          <a:effectLst/>
                        </a:rPr>
                        <a:t>m)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u="none" strike="noStrike">
                          <a:effectLst/>
                        </a:rPr>
                        <a:t>층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16" marR="12416" marT="12416" marB="0" anchor="ctr"/>
                </a:tc>
                <a:extLst>
                  <a:ext uri="{0D108BD9-81ED-4DB2-BD59-A6C34878D82A}">
                    <a16:rowId xmlns:a16="http://schemas.microsoft.com/office/drawing/2014/main" val="3966690265"/>
                  </a:ext>
                </a:extLst>
              </a:tr>
              <a:tr h="35006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extLst>
                  <a:ext uri="{0D108BD9-81ED-4DB2-BD59-A6C34878D82A}">
                    <a16:rowId xmlns:a16="http://schemas.microsoft.com/office/drawing/2014/main" val="2007021014"/>
                  </a:ext>
                </a:extLst>
              </a:tr>
              <a:tr h="35006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extLst>
                  <a:ext uri="{0D108BD9-81ED-4DB2-BD59-A6C34878D82A}">
                    <a16:rowId xmlns:a16="http://schemas.microsoft.com/office/drawing/2014/main" val="3413945268"/>
                  </a:ext>
                </a:extLst>
              </a:tr>
              <a:tr h="35006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extLst>
                  <a:ext uri="{0D108BD9-81ED-4DB2-BD59-A6C34878D82A}">
                    <a16:rowId xmlns:a16="http://schemas.microsoft.com/office/drawing/2014/main" val="445675418"/>
                  </a:ext>
                </a:extLst>
              </a:tr>
              <a:tr h="35006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extLst>
                  <a:ext uri="{0D108BD9-81ED-4DB2-BD59-A6C34878D82A}">
                    <a16:rowId xmlns:a16="http://schemas.microsoft.com/office/drawing/2014/main" val="2757330895"/>
                  </a:ext>
                </a:extLst>
              </a:tr>
              <a:tr h="35006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extLst>
                  <a:ext uri="{0D108BD9-81ED-4DB2-BD59-A6C34878D82A}">
                    <a16:rowId xmlns:a16="http://schemas.microsoft.com/office/drawing/2014/main" val="588382851"/>
                  </a:ext>
                </a:extLst>
              </a:tr>
              <a:tr h="35006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extLst>
                  <a:ext uri="{0D108BD9-81ED-4DB2-BD59-A6C34878D82A}">
                    <a16:rowId xmlns:a16="http://schemas.microsoft.com/office/drawing/2014/main" val="3526950020"/>
                  </a:ext>
                </a:extLst>
              </a:tr>
              <a:tr h="35006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extLst>
                  <a:ext uri="{0D108BD9-81ED-4DB2-BD59-A6C34878D82A}">
                    <a16:rowId xmlns:a16="http://schemas.microsoft.com/office/drawing/2014/main" val="2048699991"/>
                  </a:ext>
                </a:extLst>
              </a:tr>
              <a:tr h="35006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extLst>
                  <a:ext uri="{0D108BD9-81ED-4DB2-BD59-A6C34878D82A}">
                    <a16:rowId xmlns:a16="http://schemas.microsoft.com/office/drawing/2014/main" val="2966530722"/>
                  </a:ext>
                </a:extLst>
              </a:tr>
              <a:tr h="35006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02" marR="9502" marT="9502" marB="0" anchor="ctr"/>
                </a:tc>
                <a:extLst>
                  <a:ext uri="{0D108BD9-81ED-4DB2-BD59-A6C34878D82A}">
                    <a16:rowId xmlns:a16="http://schemas.microsoft.com/office/drawing/2014/main" val="360901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513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B0BF1-C910-AB88-1599-4E25467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AADC992-FA65-A759-833E-BE9CC8A91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8342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7497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961808-2F2F-4F14-C095-41543E5E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회귀계수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F98400-D5D2-5E2B-1B70-30499164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회귀계수는 </a:t>
            </a:r>
            <a:r>
              <a:rPr lang="en-US" altLang="ko-KR" sz="2200" dirty="0"/>
              <a:t>4.18, 0.26</a:t>
            </a:r>
            <a:r>
              <a:rPr lang="ko-KR" altLang="en-US" sz="2200" dirty="0"/>
              <a:t>이므로 회귀직선의 방정식은 </a:t>
            </a:r>
            <a:endParaRPr lang="en-US" altLang="ko-KR" sz="2200" dirty="0"/>
          </a:p>
          <a:p>
            <a:endParaRPr lang="en-US" sz="2200" dirty="0"/>
          </a:p>
          <a:p>
            <a:r>
              <a:rPr lang="en-US" sz="2200" dirty="0"/>
              <a:t>y=4.18 + 0.26 x </a:t>
            </a:r>
            <a:r>
              <a:rPr lang="ko-KR" altLang="en-US" sz="2200" dirty="0"/>
              <a:t>거리</a:t>
            </a:r>
            <a:endParaRPr lang="en-US" altLang="ko-KR" sz="2200" dirty="0"/>
          </a:p>
          <a:p>
            <a:endParaRPr lang="en-US" sz="2200" dirty="0"/>
          </a:p>
          <a:p>
            <a:r>
              <a:rPr lang="ko-KR" altLang="en-US" sz="2200" dirty="0"/>
              <a:t>결정계수</a:t>
            </a:r>
            <a:r>
              <a:rPr lang="en-US" altLang="ko-KR" sz="2200" dirty="0"/>
              <a:t>(R^2)</a:t>
            </a:r>
            <a:r>
              <a:rPr lang="ko-KR" altLang="en-US" sz="2200" dirty="0"/>
              <a:t>은 </a:t>
            </a:r>
            <a:r>
              <a:rPr lang="en-US" altLang="ko-KR" sz="2200" dirty="0"/>
              <a:t>0.99</a:t>
            </a:r>
            <a:r>
              <a:rPr lang="ko-KR" altLang="en-US" sz="2200" dirty="0"/>
              <a:t>로 매우 양호</a:t>
            </a:r>
            <a:endParaRPr lang="en-US" sz="2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58FA6E-1F78-E839-74E5-4AC22CAF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750" y="640080"/>
            <a:ext cx="594881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ABBD-84BB-A962-3F6D-989E8608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6332EC3-93E3-6203-8CD6-C573A7F726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7933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86A28-9FCA-B930-CF3C-AB0AC910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44077-7736-C9AE-CD6F-1205E2B8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회귀직선의 방정식</a:t>
            </a:r>
            <a:r>
              <a:rPr lang="en-US" altLang="ko-KR" dirty="0"/>
              <a:t>: </a:t>
            </a:r>
            <a:r>
              <a:rPr lang="en-US" altLang="ko-KR" sz="2800" dirty="0"/>
              <a:t>y=4.18 + 0.26 x </a:t>
            </a:r>
            <a:r>
              <a:rPr lang="ko-KR" altLang="en-US" sz="2800" dirty="0"/>
              <a:t>거리</a:t>
            </a:r>
            <a:endParaRPr lang="en-US" altLang="ko-KR" sz="2800" dirty="0"/>
          </a:p>
          <a:p>
            <a:endParaRPr lang="en-US" altLang="ko-KR" baseline="0" dirty="0"/>
          </a:p>
          <a:p>
            <a:r>
              <a:rPr lang="ko-KR" altLang="en-US" dirty="0"/>
              <a:t>결정계수</a:t>
            </a:r>
            <a:r>
              <a:rPr lang="en-US" altLang="ko-KR" dirty="0"/>
              <a:t>: </a:t>
            </a:r>
            <a:r>
              <a:rPr lang="en-US" altLang="ko-KR" baseline="0" dirty="0"/>
              <a:t>R² = 0.9895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의 값이 </a:t>
            </a:r>
            <a:r>
              <a:rPr lang="en-US" altLang="ko-KR" dirty="0"/>
              <a:t>1</a:t>
            </a:r>
            <a:r>
              <a:rPr lang="ko-KR" altLang="en-US" dirty="0"/>
              <a:t>만큼 증가할 때마다 </a:t>
            </a:r>
            <a:r>
              <a:rPr lang="en-US" altLang="ko-KR" dirty="0"/>
              <a:t>y</a:t>
            </a:r>
            <a:r>
              <a:rPr lang="ko-KR" altLang="en-US" dirty="0"/>
              <a:t>의 값은 </a:t>
            </a:r>
            <a:r>
              <a:rPr lang="en-US" altLang="ko-KR" dirty="0"/>
              <a:t>0.26</a:t>
            </a:r>
            <a:r>
              <a:rPr lang="ko-KR" altLang="en-US" dirty="0"/>
              <a:t>씩 증가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4m</a:t>
            </a:r>
            <a:r>
              <a:rPr lang="ko-KR" altLang="en-US" dirty="0" err="1"/>
              <a:t>쯤</a:t>
            </a:r>
            <a:r>
              <a:rPr lang="ko-KR" altLang="en-US" dirty="0"/>
              <a:t> 멀어질 때마다 소음이 심한 층은 </a:t>
            </a:r>
            <a:r>
              <a:rPr lang="en-US" altLang="ko-KR" dirty="0"/>
              <a:t>1</a:t>
            </a:r>
            <a:r>
              <a:rPr lang="ko-KR" altLang="en-US" dirty="0" err="1"/>
              <a:t>층씩</a:t>
            </a:r>
            <a:r>
              <a:rPr lang="ko-KR" altLang="en-US" dirty="0"/>
              <a:t> 올라감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ko-KR" altLang="en-US" dirty="0" err="1"/>
              <a:t>산점도가</a:t>
            </a:r>
            <a:r>
              <a:rPr lang="ko-KR" altLang="en-US" dirty="0"/>
              <a:t> 특별한 패턴을 보이지 않으므로 모형 적합</a:t>
            </a:r>
          </a:p>
        </p:txBody>
      </p:sp>
    </p:spTree>
    <p:extLst>
      <p:ext uri="{BB962C8B-B14F-4D97-AF65-F5344CB8AC3E}">
        <p14:creationId xmlns:p14="http://schemas.microsoft.com/office/powerpoint/2010/main" val="1236818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915E6-73B8-C80D-4051-198E52C4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예측치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511ABD-110C-4768-1FA5-29898E0C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forecaet.linear</a:t>
            </a:r>
            <a:r>
              <a:rPr lang="en-US" sz="2000" dirty="0"/>
              <a:t>() </a:t>
            </a:r>
            <a:r>
              <a:rPr lang="ko-KR" altLang="en-US" sz="2000" dirty="0"/>
              <a:t>함수 이용하여 구한 예측치는 오른쪽 표와 같다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084C35FB-4985-E508-88E4-D4CA9E15D390}"/>
              </a:ext>
            </a:extLst>
          </p:cNvPr>
          <p:cNvGraphicFramePr>
            <a:graphicFrameLocks/>
          </p:cNvGraphicFramePr>
          <p:nvPr/>
        </p:nvGraphicFramePr>
        <p:xfrm>
          <a:off x="6106099" y="807593"/>
          <a:ext cx="4618857" cy="523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885">
                  <a:extLst>
                    <a:ext uri="{9D8B030D-6E8A-4147-A177-3AD203B41FA5}">
                      <a16:colId xmlns:a16="http://schemas.microsoft.com/office/drawing/2014/main" val="629259948"/>
                    </a:ext>
                  </a:extLst>
                </a:gridCol>
                <a:gridCol w="2329972">
                  <a:extLst>
                    <a:ext uri="{9D8B030D-6E8A-4147-A177-3AD203B41FA5}">
                      <a16:colId xmlns:a16="http://schemas.microsoft.com/office/drawing/2014/main" val="291662945"/>
                    </a:ext>
                  </a:extLst>
                </a:gridCol>
              </a:tblGrid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u="none" strike="noStrike">
                          <a:effectLst/>
                        </a:rPr>
                        <a:t>거리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u="none" strike="noStrike">
                          <a:effectLst/>
                        </a:rPr>
                        <a:t>예측치</a:t>
                      </a:r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3151288193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6.7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3781923651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20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9.3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800311999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30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11.9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1781358390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40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14.4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2472669600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50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17.0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3741103638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60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19.6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22196854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70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22.1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88403472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80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24.7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395333311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90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27.2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1321697047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100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29.8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114947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4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B25C42ED-9727-43B8-B9E7-4F465307C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023"/>
          <a:stretch/>
        </p:blipFill>
        <p:spPr>
          <a:xfrm>
            <a:off x="2381976" y="643467"/>
            <a:ext cx="742804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3157"/>
      </p:ext>
    </p:extLst>
  </p:cSld>
  <p:clrMapOvr>
    <a:masterClrMapping/>
  </p:clrMapOvr>
  <p:transition spd="slow"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latinLnBrk="0"/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회귀</a:t>
            </a: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분석의 어원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 latinLnBrk="0"/>
            <a:r>
              <a:rPr lang="ko-KR" altLang="en-US" sz="2200"/>
              <a:t>다윈의 사촌인 영국의 갈톤</a:t>
            </a:r>
            <a:r>
              <a:rPr lang="en-US" altLang="ko-KR" sz="2200"/>
              <a:t>(Galton)</a:t>
            </a:r>
            <a:r>
              <a:rPr lang="ko-KR" altLang="en-US" sz="2200"/>
              <a:t>은</a:t>
            </a:r>
            <a:r>
              <a:rPr lang="en-US" altLang="ko-KR" sz="2200"/>
              <a:t> </a:t>
            </a:r>
            <a:r>
              <a:rPr lang="ko-KR" altLang="en-US" sz="2200"/>
              <a:t>키에 대한 유전 관계 연구</a:t>
            </a:r>
            <a:endParaRPr lang="en-US" altLang="ko-KR" sz="2200"/>
          </a:p>
          <a:p>
            <a:pPr indent="-228600" defTabSz="914400" latinLnBrk="0"/>
            <a:r>
              <a:rPr lang="ko-KR" altLang="en-US" sz="2200"/>
              <a:t>부모의 키가 크다고 해서 자녀의 키가 큰 것은 아니고</a:t>
            </a:r>
            <a:endParaRPr lang="en-US" altLang="ko-KR" sz="2200"/>
          </a:p>
          <a:p>
            <a:pPr indent="-228600" defTabSz="914400" latinLnBrk="0"/>
            <a:r>
              <a:rPr lang="ko-KR" altLang="en-US" sz="2200"/>
              <a:t>부모의 키가 작다고 해서 자녀의 키가 작은 것도 아님을 발견</a:t>
            </a:r>
            <a:endParaRPr lang="en-US" altLang="ko-KR" sz="2200"/>
          </a:p>
          <a:p>
            <a:pPr indent="-228600" defTabSz="914400" latinLnBrk="0"/>
            <a:endParaRPr lang="en-US" altLang="ko-KR" sz="2200"/>
          </a:p>
          <a:p>
            <a:pPr indent="-228600" defTabSz="914400" latinLnBrk="0"/>
            <a:r>
              <a:rPr lang="ko-KR" altLang="en-US" sz="2200"/>
              <a:t>이 현상은 사람의 키는 인간 전체의 평균키에 회귀</a:t>
            </a:r>
            <a:r>
              <a:rPr lang="en-US" altLang="ko-KR" sz="2200"/>
              <a:t>(</a:t>
            </a:r>
            <a:r>
              <a:rPr lang="ko-KR" altLang="en-US" sz="2200"/>
              <a:t>回歸</a:t>
            </a:r>
            <a:r>
              <a:rPr lang="en-US" altLang="ko-KR" sz="2200"/>
              <a:t>)</a:t>
            </a:r>
            <a:r>
              <a:rPr lang="ko-KR" altLang="en-US" sz="2200"/>
              <a:t>하려는 경향을 보이기 때문</a:t>
            </a:r>
            <a:endParaRPr lang="en-US" altLang="ko-KR" sz="2200"/>
          </a:p>
          <a:p>
            <a:pPr indent="-228600" defTabSz="914400" latinLnBrk="0"/>
            <a:endParaRPr lang="en-US" altLang="ko-KR" sz="2200"/>
          </a:p>
          <a:p>
            <a:pPr indent="-228600" defTabSz="914400" latinLnBrk="0"/>
            <a:r>
              <a:rPr lang="ko-KR" altLang="en-US" sz="2200" b="1"/>
              <a:t>평균으로의 회귀</a:t>
            </a:r>
            <a:r>
              <a:rPr lang="en-US" altLang="ko-KR" sz="2200" b="1"/>
              <a:t>: </a:t>
            </a:r>
            <a:r>
              <a:rPr lang="en-US" altLang="ko-KR" sz="2200" b="1">
                <a:hlinkClick r:id="rId2"/>
              </a:rPr>
              <a:t>2</a:t>
            </a:r>
            <a:r>
              <a:rPr lang="ko-KR" altLang="en-US" sz="2200" b="1">
                <a:hlinkClick r:id="rId2"/>
              </a:rPr>
              <a:t>년차</a:t>
            </a:r>
            <a:r>
              <a:rPr lang="en-US" altLang="ko-KR" sz="2200" b="1">
                <a:hlinkClick r:id="rId2"/>
              </a:rPr>
              <a:t> </a:t>
            </a:r>
            <a:r>
              <a:rPr lang="ko-KR" altLang="en-US" sz="2200" b="1">
                <a:hlinkClick r:id="rId2"/>
              </a:rPr>
              <a:t>징크스</a:t>
            </a:r>
            <a:endParaRPr lang="en-US" altLang="ko-KR" sz="2200" b="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61524"/>
      </p:ext>
    </p:extLst>
  </p:cSld>
  <p:clrMapOvr>
    <a:masterClrMapping/>
  </p:clrMapOvr>
  <p:transition spd="slow"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08A339-8E06-49C2-9E24-E2E8F78C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평균으로의 회귀 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뉴스</a:t>
            </a: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74DE9B00-737F-AD94-D6BA-318B5CDB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36" y="1675227"/>
            <a:ext cx="629992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3270"/>
      </p:ext>
    </p:extLst>
  </p:cSld>
  <p:clrMapOvr>
    <a:masterClrMapping/>
  </p:clrMapOvr>
  <p:transition spd="slow">
    <p:wipe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비선형회귀분석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어느 공장에서는 </a:t>
            </a:r>
            <a:r>
              <a:rPr lang="en-US" altLang="ko-KR" dirty="0"/>
              <a:t>1</a:t>
            </a:r>
            <a:r>
              <a:rPr lang="ko-KR" altLang="en-US" dirty="0" err="1"/>
              <a:t>년동안</a:t>
            </a:r>
            <a:r>
              <a:rPr lang="ko-KR" altLang="en-US"/>
              <a:t> 작업자의 결근일수가 </a:t>
            </a:r>
            <a:r>
              <a:rPr lang="ko-KR" altLang="en-US" err="1"/>
              <a:t>일일평균</a:t>
            </a:r>
            <a:r>
              <a:rPr lang="ko-KR" altLang="en-US"/>
              <a:t> 생산량에 미치는 영향을 조사하기 위하여 작업경험과 기타 개인적인 여건이 비슷한 작업자 </a:t>
            </a:r>
            <a:r>
              <a:rPr lang="en-US" altLang="ko-KR" dirty="0"/>
              <a:t>10</a:t>
            </a:r>
            <a:r>
              <a:rPr lang="ko-KR" altLang="en-US" dirty="0"/>
              <a:t>명을 뽑아 조사하여 다음과 같은 자료를 얻었다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B9E5111-1921-43B7-8CEE-2C79EF063501}" type="slidenum">
              <a:rPr lang="ko-KR" altLang="en-US"/>
              <a:pPr>
                <a:spcAft>
                  <a:spcPts val="600"/>
                </a:spcAft>
                <a:defRPr/>
              </a:pPr>
              <a:t>59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02725"/>
              </p:ext>
            </p:extLst>
          </p:nvPr>
        </p:nvGraphicFramePr>
        <p:xfrm>
          <a:off x="6540791" y="1600201"/>
          <a:ext cx="4698418" cy="45259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2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바탕"/>
                        </a:rPr>
                        <a:t>결근일수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바탕"/>
                        </a:rPr>
                        <a:t>생산량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1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50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1</a:t>
                      </a:r>
                    </a:p>
                  </a:txBody>
                  <a:tcPr marL="144175" marR="86504" marT="86504" marB="8650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45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2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31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2</a:t>
                      </a:r>
                    </a:p>
                  </a:txBody>
                  <a:tcPr marL="144175" marR="86504" marT="86504" marB="8650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30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3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28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3</a:t>
                      </a:r>
                    </a:p>
                  </a:txBody>
                  <a:tcPr marL="144175" marR="86504" marT="86504" marB="8650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25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3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23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4</a:t>
                      </a:r>
                    </a:p>
                  </a:txBody>
                  <a:tcPr marL="144175" marR="86504" marT="86504" marB="8650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25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4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22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5</a:t>
                      </a:r>
                    </a:p>
                  </a:txBody>
                  <a:tcPr marL="144175" marR="86504" marT="86504" marB="8650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바탕"/>
                        </a:rPr>
                        <a:t>21</a:t>
                      </a:r>
                    </a:p>
                  </a:txBody>
                  <a:tcPr marL="144175" marR="86504" marT="86504" marB="8650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71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EA0E98-FBAF-3B07-49BD-D92D4EE2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산점도로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보는 상관관계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DC3219-6512-EDAC-A80C-09B7F0237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50198"/>
            <a:ext cx="10905066" cy="32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49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507B8D6-52AA-A065-991C-E7084323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340ECED-E8AE-02C5-DCC9-C7B0AD73A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r>
              <a:rPr lang="ko-KR" altLang="en-US" dirty="0" err="1"/>
              <a:t>산점도의</a:t>
            </a:r>
            <a:r>
              <a:rPr lang="ko-KR" altLang="en-US" dirty="0"/>
              <a:t> 형태가 직선으로 보기 어려움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상관계수의 값은 </a:t>
            </a:r>
            <a:r>
              <a:rPr lang="en-US" altLang="ko-KR" dirty="0"/>
              <a:t>-0.87</a:t>
            </a:r>
            <a:r>
              <a:rPr lang="ko-KR" altLang="en-US" dirty="0"/>
              <a:t>로 직선의 관계가 깊은 것으로 보임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CB0AE-5F3A-6F2E-CB73-D5F1DE5C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 smtClean="0"/>
              <a:pPr>
                <a:spcAft>
                  <a:spcPts val="600"/>
                </a:spcAft>
              </a:pPr>
              <a:t>60</a:t>
            </a:fld>
            <a:endParaRPr lang="ko-KR" altLang="en-US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E8E273D-AEE2-855F-05AD-8FFF107D2A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4501685"/>
              </p:ext>
            </p:extLst>
          </p:nvPr>
        </p:nvGraphicFramePr>
        <p:xfrm>
          <a:off x="6197600" y="1600201"/>
          <a:ext cx="5384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35543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43477-3836-9A4F-3D4B-DF39FFC2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추세선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E1708-E9DA-700E-14F6-17659746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 smtClean="0"/>
              <a:t>61</a:t>
            </a:fld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E8E273D-AEE2-855F-05AD-8FFF107D2A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0066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B0F2E7F-F875-60BE-42FD-7FE0DD25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 dirty="0"/>
              <a:t>비선형 회귀곡선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CC1136-6BB5-DDE1-3B58-7F1786639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600450" cy="4476749"/>
          </a:xfrm>
        </p:spPr>
        <p:txBody>
          <a:bodyPr/>
          <a:lstStyle/>
          <a:p>
            <a:r>
              <a:rPr lang="ko-KR" altLang="en-US" dirty="0"/>
              <a:t>결정계수의 값이 선형일 때 </a:t>
            </a:r>
            <a:r>
              <a:rPr lang="en-US" altLang="ko-KR" dirty="0"/>
              <a:t>0.76, </a:t>
            </a:r>
            <a:r>
              <a:rPr lang="ko-KR" altLang="en-US" dirty="0"/>
              <a:t>비선형일 때 </a:t>
            </a:r>
            <a:r>
              <a:rPr lang="en-US" altLang="ko-KR" dirty="0"/>
              <a:t>0.94</a:t>
            </a:r>
            <a:r>
              <a:rPr lang="ko-KR" altLang="en-US" dirty="0"/>
              <a:t>로 증가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344B466-6432-2CA9-32D4-B40CF00BF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1250" y="1517395"/>
            <a:ext cx="6815430" cy="4838955"/>
          </a:xfr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4E568-011D-42BA-0D06-8763F65F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 smtClean="0"/>
              <a:pPr>
                <a:spcAft>
                  <a:spcPts val="600"/>
                </a:spcAft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464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BC1A7-91EA-49ED-9B42-EE3DD8CB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SPSS</a:t>
            </a:r>
            <a:r>
              <a:rPr lang="ko-KR" altLang="en-US" dirty="0"/>
              <a:t> 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EB6202A8-FC20-424A-B27E-1417D83657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600201"/>
                <a:ext cx="5384800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선형 모형의 </a:t>
                </a:r>
                <a:r>
                  <a:rPr lang="en-US" altLang="ko-KR" dirty="0"/>
                  <a:t>R</a:t>
                </a:r>
                <a:r>
                  <a:rPr lang="ko-KR" altLang="en-US" dirty="0" err="1"/>
                  <a:t>제곱값은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0.763</a:t>
                </a:r>
              </a:p>
              <a:p>
                <a:endParaRPr lang="en-US" dirty="0"/>
              </a:p>
              <a:p>
                <a:r>
                  <a:rPr lang="ko-KR" altLang="en-US" dirty="0"/>
                  <a:t>역모형의 </a:t>
                </a:r>
                <a:r>
                  <a:rPr lang="en-US" altLang="ko-KR" dirty="0"/>
                  <a:t>R</a:t>
                </a:r>
                <a:r>
                  <a:rPr lang="ko-KR" altLang="en-US" dirty="0" err="1"/>
                  <a:t>제곱값은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0.964</a:t>
                </a:r>
                <a:r>
                  <a:rPr lang="ko-KR" altLang="en-US" dirty="0"/>
                  <a:t>로 매우 우수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회귀곡선의 방정식</a:t>
                </a:r>
                <a:endParaRPr lang="en-US" altLang="ko-KR" dirty="0"/>
              </a:p>
              <a:p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생산량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=14.648+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32.665</m:t>
                        </m:r>
                      </m:num>
                      <m:den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결근일수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EB6202A8-FC20-424A-B27E-1417D836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600201"/>
                <a:ext cx="5384800" cy="4525963"/>
              </a:xfrm>
              <a:blipFill>
                <a:blip r:embed="rId2"/>
                <a:stretch>
                  <a:fillRect l="-2039" t="-1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238B34-EC45-4FA9-B3DD-631C37A26C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2643" y="1600201"/>
            <a:ext cx="3654714" cy="4525963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13F28-5D2F-4CB4-94B4-6F5B098C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/>
              <a:pPr>
                <a:spcAft>
                  <a:spcPts val="600"/>
                </a:spcAft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3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BB570-A15C-BDCC-E84B-02CC5F88C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다중회귀분석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E172D44-849B-F95B-CCD9-1088D6895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E6896-54BF-93FB-C74C-BE3229EB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 smtClean="0"/>
              <a:pPr>
                <a:spcAft>
                  <a:spcPts val="600"/>
                </a:spcAft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13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FA754-E8A9-4AF3-8087-736786D9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다중회귀분석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7D5B9A-7B96-47B6-ADDA-292E5BF12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하나의 종속변수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반응변수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여러 개의 독립변수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설명변수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 있는 경우를 다중회귀분석이라 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모형방정식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7D5B9A-7B96-47B6-ADDA-292E5BF12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1AC68-4C30-4A8A-A1AE-CD653D67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65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2132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16DA6-63EB-48BB-BB1E-091DF1D3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다중공선성</a:t>
            </a:r>
            <a:r>
              <a:rPr lang="en-US" altLang="ko-KR" dirty="0"/>
              <a:t>  - </a:t>
            </a:r>
            <a:r>
              <a:rPr lang="ko-KR" altLang="en-US" dirty="0"/>
              <a:t>위키백과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AE3CF-1B13-423B-BDAD-13AE1AF4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다중공선성</a:t>
            </a:r>
            <a:r>
              <a:rPr lang="en-US" altLang="ko-KR" b="1" dirty="0"/>
              <a:t>(</a:t>
            </a:r>
            <a:r>
              <a:rPr lang="ko-KR" altLang="en-US" b="1" dirty="0"/>
              <a:t>多重公線性</a:t>
            </a:r>
            <a:r>
              <a:rPr lang="en-US" altLang="ko-KR" b="1" dirty="0"/>
              <a:t>)</a:t>
            </a:r>
            <a:r>
              <a:rPr lang="ko-KR" altLang="en-US" b="1" dirty="0"/>
              <a:t>문제</a:t>
            </a:r>
            <a:r>
              <a:rPr lang="en-US" altLang="ko-KR" dirty="0"/>
              <a:t>(Multicollinearity)</a:t>
            </a:r>
            <a:r>
              <a:rPr lang="ko-KR" altLang="en-US" dirty="0"/>
              <a:t>는 통계학의 회귀분석에서 독립변수들 간에 강한 상관관계가 나타나는 문제이다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이는 회귀분석의 전제 가정을 위배하는 것이므로 적절한 회귀분석을 위해 해결해야 하는 문제가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76B795-C0B3-4076-8B34-1DDFC5AB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66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616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C9B17-20AA-48F2-9DB7-732D99D7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다중공선성</a:t>
            </a:r>
            <a:r>
              <a:rPr lang="ko-KR" altLang="en-US" dirty="0"/>
              <a:t> 진단법</a:t>
            </a:r>
            <a:r>
              <a:rPr lang="en-US" altLang="ko-KR" dirty="0"/>
              <a:t>-</a:t>
            </a:r>
            <a:r>
              <a:rPr lang="ko-KR" altLang="en-US" dirty="0"/>
              <a:t>위키백과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32A22-68ED-4472-BACD-F14C9AA2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독립변수의 </a:t>
            </a:r>
            <a:r>
              <a:rPr lang="en-US" altLang="ko-KR" sz="2800" dirty="0"/>
              <a:t>p-value </a:t>
            </a:r>
            <a:r>
              <a:rPr lang="ko-KR" altLang="en-US" sz="2800" dirty="0"/>
              <a:t>값이 커서 개별 인자들이 유의하지 않는 경우가 있다</a:t>
            </a:r>
            <a:r>
              <a:rPr lang="en-US" altLang="ko-KR" sz="2800" dirty="0"/>
              <a:t>. </a:t>
            </a:r>
            <a:r>
              <a:rPr lang="ko-KR" altLang="en-US" sz="2800" dirty="0"/>
              <a:t>이런 경우 독립변수들 간에 높은 상관관계가 있다고 의심된다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hlinkClick r:id="rId2" tooltip="분산팽창요인 (없는 문서)"/>
              </a:rPr>
              <a:t>분산팽창요인</a:t>
            </a:r>
            <a:r>
              <a:rPr lang="en-US" altLang="ko-KR" sz="2800" dirty="0"/>
              <a:t>(Variance Inflation Factor)</a:t>
            </a:r>
            <a:r>
              <a:rPr lang="ko-KR" altLang="en-US" sz="2800" dirty="0"/>
              <a:t>를 구하여 이 값이 </a:t>
            </a:r>
            <a:r>
              <a:rPr lang="en-US" altLang="ko-KR" sz="2800" b="1" dirty="0">
                <a:solidFill>
                  <a:srgbClr val="FF0000"/>
                </a:solidFill>
              </a:rPr>
              <a:t>10</a:t>
            </a:r>
            <a:r>
              <a:rPr lang="ko-KR" altLang="en-US" sz="2800" b="1" dirty="0">
                <a:solidFill>
                  <a:srgbClr val="FF0000"/>
                </a:solidFill>
              </a:rPr>
              <a:t>을 넘는다면 보통 </a:t>
            </a:r>
            <a:r>
              <a:rPr lang="ko-KR" altLang="en-US" sz="2800" b="1" dirty="0" err="1">
                <a:solidFill>
                  <a:srgbClr val="FF0000"/>
                </a:solidFill>
              </a:rPr>
              <a:t>다중공선성의</a:t>
            </a:r>
            <a:r>
              <a:rPr lang="ko-KR" altLang="en-US" sz="2800" b="1" dirty="0">
                <a:solidFill>
                  <a:srgbClr val="FF0000"/>
                </a:solidFill>
              </a:rPr>
              <a:t> 문제가 있다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F08F3-6F44-4350-877E-561BCE97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67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8533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EA42B-F5EF-407D-A1AB-CED0EDAA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다중공선성</a:t>
            </a:r>
            <a:r>
              <a:rPr lang="ko-KR" altLang="en-US" dirty="0"/>
              <a:t> 해결법 </a:t>
            </a:r>
            <a:r>
              <a:rPr lang="en-US" altLang="ko-KR" dirty="0"/>
              <a:t>- </a:t>
            </a:r>
            <a:r>
              <a:rPr lang="ko-KR" altLang="en-US" dirty="0"/>
              <a:t>위키백과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D89C0-CE19-4EDD-A6A3-7389A648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상관관계가 높은 독립변수 중 하나 혹은 일부를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변수를 변형시키거나 새로운 관측치를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자료를 수집하는 현장의 상황을 보아 상관관계의 이유를 파악하여 해결한다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BAC2E9-8A2B-491F-80C7-6DE70FDE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68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577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DE1FC-7895-477D-898F-C93896DC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: mtcats.xlsx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8CCB50B-5FE6-4420-8CD6-28BA0F8569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11624" y="1579945"/>
          <a:ext cx="6579104" cy="4569761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442017479"/>
                    </a:ext>
                  </a:extLst>
                </a:gridCol>
                <a:gridCol w="4634888">
                  <a:extLst>
                    <a:ext uri="{9D8B030D-6E8A-4147-A177-3AD203B41FA5}">
                      <a16:colId xmlns:a16="http://schemas.microsoft.com/office/drawing/2014/main" val="654701947"/>
                    </a:ext>
                  </a:extLst>
                </a:gridCol>
              </a:tblGrid>
              <a:tr h="341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mpg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Miles/(US) gallon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2820"/>
                  </a:ext>
                </a:extLst>
              </a:tr>
              <a:tr h="341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 err="1">
                          <a:effectLst/>
                        </a:rPr>
                        <a:t>cyl</a:t>
                      </a:r>
                      <a:endParaRPr lang="en-US" sz="1700" dirty="0">
                        <a:effectLst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Number of cylinders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90291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 err="1">
                          <a:effectLst/>
                        </a:rPr>
                        <a:t>disp</a:t>
                      </a:r>
                      <a:endParaRPr lang="en-US" sz="1700" dirty="0">
                        <a:effectLst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Displacement (cu.in.)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633945"/>
                  </a:ext>
                </a:extLst>
              </a:tr>
              <a:tr h="341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hp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Gross horsepower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64855"/>
                  </a:ext>
                </a:extLst>
              </a:tr>
              <a:tr h="341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drat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Rear axle ratio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51720"/>
                  </a:ext>
                </a:extLst>
              </a:tr>
              <a:tr h="341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wt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Weight (1000 </a:t>
                      </a:r>
                      <a:r>
                        <a:rPr lang="en-US" sz="1700" dirty="0" err="1">
                          <a:effectLst/>
                        </a:rPr>
                        <a:t>lbs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792049"/>
                  </a:ext>
                </a:extLst>
              </a:tr>
              <a:tr h="341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qsec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1/4 mile time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37347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vs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Engine (0 = V-shaped, 1 = straight)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64435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am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Transmission (0 = automatic, 1 = manual)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4130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gear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Number of forward gears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457403"/>
                  </a:ext>
                </a:extLst>
              </a:tr>
              <a:tr h="341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carb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Number of carburetors</a:t>
                      </a: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7508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4B43F-C4CC-42DF-B599-351FFA23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69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70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F780E-6349-7A97-E571-C256308D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무상관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無相關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8586F8-37B7-D016-2286-6844FD194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 상관관계가 없다는 뜻은 두 변량 </a:t>
                </a:r>
                <a:r>
                  <a:rPr lang="en-US" altLang="ko-KR" sz="2000" dirty="0"/>
                  <a:t>X, Y </a:t>
                </a:r>
                <a:r>
                  <a:rPr lang="ko-KR" altLang="en-US" sz="2000" dirty="0"/>
                  <a:t>사이에 선형관계가 없음을 뜻한다</a:t>
                </a:r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000" dirty="0"/>
                  <a:t>오른쪽 그림에서 이차식의 관계가 있음에도 상관계수의 값은 </a:t>
                </a:r>
                <a:r>
                  <a:rPr lang="en-US" altLang="ko-KR" sz="2000" dirty="0"/>
                  <a:t>0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8586F8-37B7-D016-2286-6844FD194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2"/>
                <a:stretch>
                  <a:fillRect l="-1563" t="-805" r="-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E0AA57-800E-A407-F749-1D78E766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087054"/>
            <a:ext cx="6019331" cy="46806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369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D347B0-6E98-43E3-B49E-AD42BE9B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68" y="68264"/>
            <a:ext cx="7531064" cy="6721475"/>
          </a:xfrm>
          <a:prstGeom prst="rect">
            <a:avLst/>
          </a:prstGeom>
          <a:noFill/>
        </p:spPr>
      </p:pic>
      <p:sp>
        <p:nvSpPr>
          <p:cNvPr id="4" name="슬라이드 번호 개체 틀 3" hidden="1">
            <a:extLst>
              <a:ext uri="{FF2B5EF4-FFF2-40B4-BE49-F238E27FC236}">
                <a16:creationId xmlns:a16="http://schemas.microsoft.com/office/drawing/2014/main" id="{53166615-A1DD-4B97-8535-30CD5B18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>
                <a:spcAft>
                  <a:spcPts val="600"/>
                </a:spcAft>
              </a:pPr>
              <a:t>70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941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C7C0A4-7016-429B-8E4A-E7B2BF101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86" y="332656"/>
            <a:ext cx="6632550" cy="648974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9E896-830C-4648-A8D0-F70E37F4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71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2705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A451B-D76D-4BEA-9312-B611A5A8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회귀분석</a:t>
            </a:r>
            <a:r>
              <a:rPr lang="en-US" altLang="ko-KR" dirty="0"/>
              <a:t>(</a:t>
            </a:r>
            <a:r>
              <a:rPr lang="ko-KR" altLang="en-US" dirty="0"/>
              <a:t>선형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E82C58F-B335-46BC-BEF6-2275C324E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종속변수</a:t>
            </a:r>
            <a:r>
              <a:rPr lang="en-US" altLang="ko-KR" dirty="0"/>
              <a:t>: mpg</a:t>
            </a:r>
          </a:p>
          <a:p>
            <a:endParaRPr lang="en-US" dirty="0"/>
          </a:p>
          <a:p>
            <a:r>
              <a:rPr lang="ko-KR" altLang="en-US" dirty="0"/>
              <a:t>독립변수</a:t>
            </a:r>
            <a:r>
              <a:rPr lang="en-US" altLang="ko-KR" dirty="0"/>
              <a:t>: </a:t>
            </a:r>
            <a:r>
              <a:rPr lang="ko-KR" altLang="en-US" dirty="0"/>
              <a:t>나머지 모두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20754D-21EB-4891-949A-16E28020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30" y="1600201"/>
            <a:ext cx="4129940" cy="4525963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BF6FE7-3E71-4D2C-AE83-32979867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/>
              <a:pPr>
                <a:spcAft>
                  <a:spcPts val="600"/>
                </a:spcAft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08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F99DC-026D-44FD-8687-4404861D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통계량</a:t>
            </a:r>
            <a:r>
              <a:rPr lang="en-US" altLang="ko-KR" dirty="0"/>
              <a:t>] </a:t>
            </a:r>
            <a:r>
              <a:rPr lang="ko-KR" altLang="en-US" dirty="0"/>
              <a:t>옵션에서 공선성진단 선택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B269F0-98BE-409C-8204-1C8B1B1CC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905" y="1627845"/>
            <a:ext cx="4799149" cy="50926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DD345-FD5E-4B86-BA35-09E9F06B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73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7486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266A8-00FB-41C1-8001-ABCD1FC2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SPSS </a:t>
            </a:r>
            <a:r>
              <a:rPr lang="ko-KR" altLang="en-US" dirty="0"/>
              <a:t>결과 </a:t>
            </a:r>
            <a:r>
              <a:rPr lang="en-US" altLang="ko-KR" dirty="0"/>
              <a:t>- </a:t>
            </a:r>
            <a:r>
              <a:rPr lang="ko-KR" altLang="en-US" dirty="0"/>
              <a:t>계수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298E2FB-471E-400F-9610-976722DC2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공선성 여부를 판단하는 </a:t>
            </a:r>
            <a:r>
              <a:rPr lang="en-US" altLang="ko-KR" dirty="0"/>
              <a:t>VIF </a:t>
            </a:r>
            <a:r>
              <a:rPr lang="ko-KR" altLang="en-US" dirty="0"/>
              <a:t>값이 </a:t>
            </a:r>
            <a:r>
              <a:rPr lang="en-US" altLang="ko-KR" dirty="0"/>
              <a:t>10</a:t>
            </a:r>
            <a:r>
              <a:rPr lang="ko-KR" altLang="en-US" dirty="0"/>
              <a:t>이 넘는 변수가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en-US" altLang="ko-KR" dirty="0" err="1"/>
              <a:t>cyl</a:t>
            </a:r>
            <a:r>
              <a:rPr lang="en-US" altLang="ko-KR" dirty="0"/>
              <a:t>, </a:t>
            </a:r>
            <a:r>
              <a:rPr lang="en-US" altLang="ko-KR" dirty="0" err="1"/>
              <a:t>disp</a:t>
            </a:r>
            <a:r>
              <a:rPr lang="en-US" altLang="ko-KR" dirty="0"/>
              <a:t>, </a:t>
            </a:r>
            <a:r>
              <a:rPr lang="en-US" altLang="ko-KR" dirty="0" err="1"/>
              <a:t>wt</a:t>
            </a:r>
            <a:r>
              <a:rPr lang="en-US" altLang="ko-KR" dirty="0"/>
              <a:t>)</a:t>
            </a:r>
            <a:r>
              <a:rPr lang="ko-KR" altLang="en-US" dirty="0"/>
              <a:t>가 있어 모형이 적합하다고 할 수 없음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몇 개의 변수를 제거해야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92B578-3DC3-4ED6-8296-A4482C495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274666"/>
            <a:ext cx="5384800" cy="3177032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26E94-15A0-4235-9E37-3A17DDD0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/>
              <a:pPr>
                <a:spcAft>
                  <a:spcPts val="600"/>
                </a:spcAft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084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9DCF0-F30D-4CD9-BA1B-646BF7A9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다중공선성</a:t>
            </a:r>
            <a:r>
              <a:rPr lang="ko-KR" altLang="en-US" dirty="0"/>
              <a:t> 해결 방법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F3C8D82-084F-4594-A7AA-C7A34FB2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독립변수에 모든 변수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방법으로 </a:t>
            </a:r>
            <a:r>
              <a:rPr lang="en-US" altLang="ko-KR" dirty="0"/>
              <a:t>“</a:t>
            </a:r>
            <a:r>
              <a:rPr lang="ko-KR" altLang="en-US" dirty="0"/>
              <a:t>후진</a:t>
            </a:r>
            <a:r>
              <a:rPr lang="en-US" altLang="ko-KR" dirty="0"/>
              <a:t>” </a:t>
            </a:r>
            <a:r>
              <a:rPr lang="ko-KR" altLang="en-US" dirty="0"/>
              <a:t>선택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ED8CB-5840-4B0D-9662-414FDED7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30" y="1600201"/>
            <a:ext cx="4129940" cy="4525963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916F1-222A-4792-893E-38CA1CFB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/>
              <a:pPr>
                <a:spcAft>
                  <a:spcPts val="600"/>
                </a:spcAft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12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C4E36-D7FF-4216-9DEB-03895360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/>
              <a:t>후진법</a:t>
            </a:r>
            <a:endParaRPr lang="ko-KR" alt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266024-E863-4C10-9939-698460619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불필요한 변수를 </a:t>
            </a:r>
            <a:r>
              <a:rPr lang="en-US" altLang="ko-KR" dirty="0"/>
              <a:t>1</a:t>
            </a:r>
            <a:r>
              <a:rPr lang="ko-KR" altLang="en-US" dirty="0"/>
              <a:t>개씩 제거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D52EA5-B92F-4970-9E35-B89F78A450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9582" y="1600201"/>
            <a:ext cx="2760836" cy="4525963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FE6ED-0241-45A9-83D4-E40D6DCF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/>
              <a:pPr>
                <a:spcAft>
                  <a:spcPts val="600"/>
                </a:spcAft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754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3FAD3-64EF-4081-96CE-48A68DC3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CCB798-1A3B-44D3-989E-40310D9C3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1" y="4077073"/>
                <a:ext cx="8068593" cy="2049091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/>
                  <a:t>mpg</a:t>
                </a:r>
                <a:r>
                  <a:rPr lang="ko-KR" altLang="en-US" dirty="0"/>
                  <a:t>에 영향을 주는 변수는 </a:t>
                </a:r>
                <a:r>
                  <a:rPr lang="en-US" altLang="ko-KR" dirty="0" err="1"/>
                  <a:t>wt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qsec</a:t>
                </a:r>
                <a:r>
                  <a:rPr lang="en-US" altLang="ko-KR" dirty="0"/>
                  <a:t>, am</a:t>
                </a:r>
              </a:p>
              <a:p>
                <a:r>
                  <a:rPr lang="ko-KR" altLang="en-US" dirty="0"/>
                  <a:t>모형방정식</a:t>
                </a:r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𝒎𝒑𝒈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𝟔𝟏𝟖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𝟗𝟏𝟕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𝟐𝟐𝟔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𝒒𝒔𝒆𝒄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𝟗𝟑𝟔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𝒂𝒎</m:t>
                      </m:r>
                    </m:oMath>
                  </m:oMathPara>
                </a14:m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r>
                  <a:rPr lang="ko-KR" altLang="en-US" sz="2400" dirty="0"/>
                  <a:t>결정계수</a:t>
                </a:r>
                <a:r>
                  <a:rPr lang="en-US" altLang="ko-KR" sz="2400" dirty="0"/>
                  <a:t>(R</a:t>
                </a:r>
                <a:r>
                  <a:rPr lang="ko-KR" altLang="en-US" sz="2400" dirty="0"/>
                  <a:t>제곱</a:t>
                </a:r>
                <a:r>
                  <a:rPr lang="en-US" altLang="ko-KR" sz="2400" dirty="0"/>
                  <a:t>): 0.850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CCB798-1A3B-44D3-989E-40310D9C3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4077073"/>
                <a:ext cx="8068593" cy="2049091"/>
              </a:xfrm>
              <a:blipFill>
                <a:blip r:embed="rId2"/>
                <a:stretch>
                  <a:fillRect l="-1433" t="-35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EAB96-3B5B-4FB5-8ED1-3A668829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5111-1921-43B7-8CEE-2C79EF06350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77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CEFDF3-255F-4779-9B61-0E0411640F3A}"/>
              </a:ext>
            </a:extLst>
          </p:cNvPr>
          <p:cNvGrpSpPr/>
          <p:nvPr/>
        </p:nvGrpSpPr>
        <p:grpSpPr>
          <a:xfrm>
            <a:off x="2088210" y="1196753"/>
            <a:ext cx="8090619" cy="2797093"/>
            <a:chOff x="457200" y="1856043"/>
            <a:chExt cx="8090619" cy="27970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D4FC11-F1C9-45D6-BC96-053DCAB17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856043"/>
              <a:ext cx="7961584" cy="1143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397375-0DFA-4F34-8159-F5393BF1A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500" y="3023404"/>
              <a:ext cx="8031319" cy="1629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16377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26B5EDD-CCC1-4A9D-8899-CEFD9D6D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논문에서 찾아보는 회귀분석의 예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9DF691-28C8-454E-9523-620C0141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/>
              <a:pPr>
                <a:spcAft>
                  <a:spcPts val="600"/>
                </a:spcAft>
              </a:pPr>
              <a:t>78</a:t>
            </a:fld>
            <a:endParaRPr lang="ko-KR" altLang="en-US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9CD7DC4C-7ABD-466C-841B-78C345BF1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781347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7890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30B07-6AC4-44B5-BF46-36D1813E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800" b="1"/>
              <a:t>회귀분석에 의한 </a:t>
            </a:r>
            <a:r>
              <a:rPr lang="en-US" altLang="ko-KR" sz="1800" b="1"/>
              <a:t>TOC </a:t>
            </a:r>
            <a:r>
              <a:rPr lang="ko-KR" altLang="en-US" sz="1800" b="1"/>
              <a:t>농도 추정</a:t>
            </a:r>
            <a:br>
              <a:rPr lang="ko-KR" altLang="en-US" sz="1800" b="1"/>
            </a:br>
            <a:r>
              <a:rPr lang="en-US" altLang="ko-KR" sz="1800" b="1"/>
              <a:t>- </a:t>
            </a:r>
            <a:r>
              <a:rPr lang="ko-KR" altLang="en-US" sz="1800" b="1" err="1"/>
              <a:t>오수천</a:t>
            </a:r>
            <a:r>
              <a:rPr lang="ko-KR" altLang="en-US" sz="1800" b="1"/>
              <a:t> 유역을 대상으로 </a:t>
            </a:r>
            <a:r>
              <a:rPr lang="en-US" altLang="ko-KR" sz="1800" b="1"/>
              <a:t>-</a:t>
            </a:r>
            <a:br>
              <a:rPr lang="en-US" altLang="ko-KR" sz="1800" b="1"/>
            </a:br>
            <a:r>
              <a:rPr lang="ko-KR" altLang="en-US" sz="1800"/>
              <a:t>박진환</a:t>
            </a:r>
            <a:r>
              <a:rPr lang="en-US" altLang="ko-KR" sz="1800"/>
              <a:t>·</a:t>
            </a:r>
            <a:r>
              <a:rPr lang="ko-KR" altLang="en-US" sz="1800"/>
              <a:t>문명진</a:t>
            </a:r>
            <a:r>
              <a:rPr lang="en-US" altLang="ko-KR" sz="1800"/>
              <a:t>·</a:t>
            </a:r>
            <a:r>
              <a:rPr lang="ko-KR" altLang="en-US" sz="1800"/>
              <a:t>한성욱</a:t>
            </a:r>
            <a:r>
              <a:rPr lang="en-US" altLang="ko-KR" sz="1800"/>
              <a:t>·</a:t>
            </a:r>
            <a:r>
              <a:rPr lang="ko-KR" altLang="en-US" sz="1800"/>
              <a:t>이형진</a:t>
            </a:r>
            <a:r>
              <a:rPr lang="en-US" altLang="ko-KR" sz="1800"/>
              <a:t>·</a:t>
            </a:r>
            <a:r>
              <a:rPr lang="ko-KR" altLang="en-US" sz="1800"/>
              <a:t>정수정</a:t>
            </a:r>
            <a:r>
              <a:rPr lang="en-US" altLang="ko-KR" sz="1800"/>
              <a:t>·</a:t>
            </a:r>
            <a:r>
              <a:rPr lang="ko-KR" altLang="en-US" sz="1800" err="1"/>
              <a:t>황경섭</a:t>
            </a:r>
            <a:r>
              <a:rPr lang="en-US" altLang="ko-KR" sz="1800"/>
              <a:t>·</a:t>
            </a:r>
            <a:r>
              <a:rPr lang="ko-KR" altLang="en-US" sz="1800" err="1"/>
              <a:t>김갑순</a:t>
            </a:r>
            <a:br>
              <a:rPr lang="ko-KR" altLang="en-US" sz="1800" b="1"/>
            </a:br>
            <a:r>
              <a:rPr lang="ko-KR" altLang="en-US" sz="1800"/>
              <a:t>국립환경과학원 영산강물환경연구소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2EBEC9B-8F02-4813-8A65-76C28BEC8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15510"/>
            <a:ext cx="10972800" cy="3895344"/>
          </a:xfr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CE768-C3A1-4923-9335-FD3EECE6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/>
              <a:pPr>
                <a:spcAft>
                  <a:spcPts val="600"/>
                </a:spcAft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1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DDAA69-8BC8-B760-5270-B4F51D7F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solidFill>
                  <a:srgbClr val="FFFFFF"/>
                </a:solidFill>
              </a:rPr>
              <a:t>정리 </a:t>
            </a:r>
            <a:r>
              <a:rPr lang="en-US" altLang="ko-KR" sz="3800" dirty="0">
                <a:solidFill>
                  <a:srgbClr val="FFFFFF"/>
                </a:solidFill>
              </a:rPr>
              <a:t>10-2 </a:t>
            </a:r>
            <a:r>
              <a:rPr lang="ko-KR" altLang="en-US" sz="3800" dirty="0">
                <a:solidFill>
                  <a:srgbClr val="FFFFFF"/>
                </a:solidFill>
              </a:rPr>
              <a:t>무상관 검정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98AD6B-0633-ACD9-1355-F87094AB2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7169" y="551413"/>
                <a:ext cx="7037591" cy="5847666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600" dirty="0"/>
                  <a:t>가설 설정</a:t>
                </a:r>
                <a:br>
                  <a:rPr lang="en-US" altLang="ko-KR" sz="2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=0   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br>
                  <a:rPr lang="en-US" altLang="ko-KR" sz="2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=0   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altLang="ko-KR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=0   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600" dirty="0"/>
              </a:p>
              <a:p>
                <a:pPr marL="0" indent="0">
                  <a:buNone/>
                </a:pPr>
                <a:br>
                  <a:rPr lang="en-US" altLang="ko-KR" sz="2600" dirty="0"/>
                </a:br>
                <a:endParaRPr lang="en-US" altLang="ko-KR" sz="2600" dirty="0"/>
              </a:p>
              <a:p>
                <a:r>
                  <a:rPr lang="ko-KR" altLang="en-US" sz="2600" dirty="0" err="1"/>
                  <a:t>검정통계량</a:t>
                </a:r>
                <a:r>
                  <a:rPr lang="en-US" altLang="ko-KR" sz="2600" dirty="0"/>
                  <a:t>: </a:t>
                </a:r>
                <a:r>
                  <a:rPr lang="ko-KR" altLang="en-US" sz="2600" dirty="0"/>
                  <a:t>자유도가 </a:t>
                </a:r>
                <a:r>
                  <a:rPr lang="en-US" altLang="ko-KR" sz="2600" dirty="0"/>
                  <a:t>n-2</a:t>
                </a:r>
                <a:r>
                  <a:rPr lang="ko-KR" altLang="en-US" sz="2600" dirty="0"/>
                  <a:t>인 </a:t>
                </a:r>
                <a:r>
                  <a:rPr lang="en-US" altLang="ko-KR" sz="2600" dirty="0"/>
                  <a:t>t </a:t>
                </a:r>
                <a:r>
                  <a:rPr lang="ko-KR" altLang="en-US" sz="2600" dirty="0"/>
                  <a:t>분포</a:t>
                </a:r>
                <a:br>
                  <a:rPr lang="en-US" altLang="ko-KR" sz="2600" dirty="0"/>
                </a:br>
                <a:r>
                  <a:rPr lang="en-US" altLang="ko-KR" sz="26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6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600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6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600" b="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6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6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26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ko-KR" altLang="en-US" sz="2600" dirty="0"/>
                  <a:t> </a:t>
                </a:r>
                <a:endParaRPr lang="en-US" altLang="ko-KR" sz="2600" dirty="0"/>
              </a:p>
              <a:p>
                <a:endParaRPr lang="en-US" altLang="ko-KR" sz="2600" dirty="0"/>
              </a:p>
              <a:p>
                <a:r>
                  <a:rPr lang="ko-KR" altLang="en-US" sz="2600" dirty="0" err="1"/>
                  <a:t>임계값</a:t>
                </a:r>
                <a:r>
                  <a:rPr lang="en-US" altLang="ko-KR" sz="2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6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6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ko-KR" sz="2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6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6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ko-KR" altLang="en-US" sz="2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6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600" dirty="0"/>
                  <a:t> if </a:t>
                </a:r>
                <a14:m>
                  <m:oMath xmlns:m="http://schemas.openxmlformats.org/officeDocument/2006/math">
                    <m:r>
                      <a:rPr lang="en-US" altLang="ko-KR" sz="2600" b="0" i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600" b="0" i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altLang="ko-KR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600" b="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ko-KR" sz="2600" dirty="0"/>
              </a:p>
              <a:p>
                <a:pPr lvl="1"/>
                <a:endParaRPr lang="ko-KR" altLang="en-US" sz="2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98AD6B-0633-ACD9-1355-F87094AB2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7169" y="551413"/>
                <a:ext cx="7037591" cy="5847666"/>
              </a:xfrm>
              <a:blipFill>
                <a:blip r:embed="rId2"/>
                <a:stretch>
                  <a:fillRect l="-1299" t="-3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7324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787BA-DC4F-4CE6-8E79-DE00CD65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800" b="1"/>
              <a:t>전통 문양을 활용한 </a:t>
            </a:r>
            <a:r>
              <a:rPr lang="ko-KR" altLang="en-US" sz="1800" b="1" err="1"/>
              <a:t>자카드</a:t>
            </a:r>
            <a:r>
              <a:rPr lang="ko-KR" altLang="en-US" sz="1800" b="1"/>
              <a:t> 직물 패션 마스크 디자인</a:t>
            </a:r>
            <a:br>
              <a:rPr lang="ko-KR" altLang="en-US" sz="1800" b="1"/>
            </a:br>
            <a:r>
              <a:rPr lang="ko-KR" altLang="en-US" sz="1800" b="1"/>
              <a:t>개발과 이미지 감성 평가</a:t>
            </a:r>
            <a:br>
              <a:rPr lang="ko-KR" altLang="en-US" sz="1800"/>
            </a:br>
            <a:r>
              <a:rPr lang="ko-KR" altLang="en-US" sz="1800" err="1"/>
              <a:t>김민수⋅김한나⋅전성기</a:t>
            </a:r>
            <a:r>
              <a:rPr lang="ko-KR" altLang="en-US" sz="1800"/>
              <a:t>*⋅이정순</a:t>
            </a:r>
            <a:r>
              <a:rPr lang="en-US" altLang="ko-KR" sz="1800"/>
              <a:t>†</a:t>
            </a:r>
            <a:br>
              <a:rPr lang="en-US" altLang="ko-KR" sz="1800"/>
            </a:br>
            <a:r>
              <a:rPr lang="ko-KR" altLang="en-US" sz="1800"/>
              <a:t>충남대학교 의류학과</a:t>
            </a:r>
            <a:r>
              <a:rPr lang="en-US" altLang="ko-KR" sz="1800"/>
              <a:t>, </a:t>
            </a:r>
            <a:r>
              <a:rPr lang="ko-KR" altLang="en-US" sz="1800"/>
              <a:t>*</a:t>
            </a:r>
            <a:r>
              <a:rPr lang="ko-KR" altLang="en-US" sz="1800" err="1"/>
              <a:t>한국섬유스마트공정연구원</a:t>
            </a:r>
            <a:endParaRPr lang="ko-KR" altLang="en-US" sz="180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BC6233D-7CA3-45F1-9C82-927E61AA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15510"/>
            <a:ext cx="10972800" cy="3895344"/>
          </a:xfr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791246-5FDA-4A95-AF79-7316A082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9E5111-1921-43B7-8CEE-2C79EF063501}" type="slidenum">
              <a:rPr lang="ko-KR" altLang="en-US"/>
              <a:pPr>
                <a:spcAft>
                  <a:spcPts val="600"/>
                </a:spcAft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57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D6E4B3-48B7-F3A5-EC3A-81257AC8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latinLnBrk="0"/>
            <a:r>
              <a:rPr lang="ko-KR" alt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7157A9-111B-0570-69D4-E00CA6E6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695230"/>
            <a:ext cx="9144000" cy="1626541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 latinLnBrk="0">
              <a:spcBef>
                <a:spcPts val="1000"/>
              </a:spcBef>
            </a:pPr>
            <a:endParaRPr lang="en-US" altLang="ko-KR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43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graphicFrame>
        <p:nvGraphicFramePr>
          <p:cNvPr id="5" name="세로 텍스트 개체 틀 2">
            <a:extLst>
              <a:ext uri="{FF2B5EF4-FFF2-40B4-BE49-F238E27FC236}">
                <a16:creationId xmlns:a16="http://schemas.microsoft.com/office/drawing/2014/main" id="{508F5110-96A4-440F-86F5-EA3F25859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61593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431185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D9E91-036D-E586-963A-89992A74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10-1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A4D7F-ECA7-180C-182B-1A7FA9F7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2000"/>
              <a:t>다음은 어떤 반응 실험에서 원료의 첨가량</a:t>
            </a:r>
            <a:r>
              <a:rPr lang="en-US" altLang="ko-KR" sz="2000"/>
              <a:t>(X)</a:t>
            </a:r>
            <a:r>
              <a:rPr lang="ko-KR" altLang="en-US" sz="2000"/>
              <a:t>과 반응 수율</a:t>
            </a:r>
            <a:r>
              <a:rPr lang="en-US" altLang="ko-KR" sz="2000"/>
              <a:t>(Y)</a:t>
            </a:r>
            <a:r>
              <a:rPr lang="ko-KR" altLang="en-US" sz="2000"/>
              <a:t>에 대한 자료이다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2BE628-7A42-6465-CEB6-1FBA5C11A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85433"/>
              </p:ext>
            </p:extLst>
          </p:nvPr>
        </p:nvGraphicFramePr>
        <p:xfrm>
          <a:off x="6648609" y="807593"/>
          <a:ext cx="3533838" cy="523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919">
                  <a:extLst>
                    <a:ext uri="{9D8B030D-6E8A-4147-A177-3AD203B41FA5}">
                      <a16:colId xmlns:a16="http://schemas.microsoft.com/office/drawing/2014/main" val="1077101553"/>
                    </a:ext>
                  </a:extLst>
                </a:gridCol>
                <a:gridCol w="1766919">
                  <a:extLst>
                    <a:ext uri="{9D8B030D-6E8A-4147-A177-3AD203B41FA5}">
                      <a16:colId xmlns:a16="http://schemas.microsoft.com/office/drawing/2014/main" val="149486387"/>
                    </a:ext>
                  </a:extLst>
                </a:gridCol>
              </a:tblGrid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>
                          <a:effectLst/>
                        </a:rPr>
                        <a:t>x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>
                          <a:effectLst/>
                        </a:rPr>
                        <a:t>y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3294698049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12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45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4217504021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13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50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3715171726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14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55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2845005755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40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2414675722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11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40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4057023719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8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35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3438193110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45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2126641742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11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45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1156651106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12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60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1145466606"/>
                  </a:ext>
                </a:extLst>
              </a:tr>
              <a:tr h="47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9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u="none" strike="noStrike">
                          <a:effectLst/>
                        </a:rPr>
                        <a:t>45</a:t>
                      </a:r>
                      <a:endParaRPr lang="en-US" altLang="ko-KR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227" marR="21227" marT="21227" marB="0" anchor="ctr"/>
                </a:tc>
                <a:extLst>
                  <a:ext uri="{0D108BD9-81ED-4DB2-BD59-A6C34878D82A}">
                    <a16:rowId xmlns:a16="http://schemas.microsoft.com/office/drawing/2014/main" val="1736001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9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</TotalTime>
  <Words>2264</Words>
  <Application>Microsoft Office PowerPoint</Application>
  <PresentationFormat>와이드스크린</PresentationFormat>
  <Paragraphs>638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82</vt:i4>
      </vt:variant>
    </vt:vector>
  </HeadingPairs>
  <TitlesOfParts>
    <vt:vector size="92" baseType="lpstr">
      <vt:lpstr>맑은 고딕</vt:lpstr>
      <vt:lpstr>바탕</vt:lpstr>
      <vt:lpstr>Arial</vt:lpstr>
      <vt:lpstr>Calibri</vt:lpstr>
      <vt:lpstr>Cambria Math</vt:lpstr>
      <vt:lpstr>Georgia</vt:lpstr>
      <vt:lpstr>Office 테마</vt:lpstr>
      <vt:lpstr>1_Office 테마</vt:lpstr>
      <vt:lpstr>2_Office 테마</vt:lpstr>
      <vt:lpstr>3_Office 테마</vt:lpstr>
      <vt:lpstr>Chapter 10 상관분석과 회귀분석</vt:lpstr>
      <vt:lpstr>이변량 자료의 분석</vt:lpstr>
      <vt:lpstr>10.1 상관분석</vt:lpstr>
      <vt:lpstr>상관계수</vt:lpstr>
      <vt:lpstr>정리 10-1: 표본상관계수의 성질</vt:lpstr>
      <vt:lpstr>산점도로 보는 상관관계</vt:lpstr>
      <vt:lpstr>무상관 (無相關)</vt:lpstr>
      <vt:lpstr>정리 10-2 무상관 검정</vt:lpstr>
      <vt:lpstr>예제 10-1</vt:lpstr>
      <vt:lpstr>상관계수</vt:lpstr>
      <vt:lpstr>예제 10-2</vt:lpstr>
      <vt:lpstr>산점도와  상관계수</vt:lpstr>
      <vt:lpstr>예제 10-3</vt:lpstr>
      <vt:lpstr>산점도와  상관계수</vt:lpstr>
      <vt:lpstr>공식에 의해 직접 계산</vt:lpstr>
      <vt:lpstr>예제 10-4</vt:lpstr>
      <vt:lpstr>산점도와  상관계수</vt:lpstr>
      <vt:lpstr>가설 검정</vt:lpstr>
      <vt:lpstr>예제 10-5</vt:lpstr>
      <vt:lpstr>산점도와  상관계수</vt:lpstr>
      <vt:lpstr>가설 검정</vt:lpstr>
      <vt:lpstr>10.2 회귀분석</vt:lpstr>
      <vt:lpstr>설명변수와 반응변수</vt:lpstr>
      <vt:lpstr>회귀분석(regression)</vt:lpstr>
      <vt:lpstr>단순선형회귀분석</vt:lpstr>
      <vt:lpstr>회귀분석에서 오차에 대한 가정</vt:lpstr>
      <vt:lpstr>모수(기울기와 y절편)의 추정</vt:lpstr>
      <vt:lpstr>A. 모수의 추정(기울기와 y절편)</vt:lpstr>
      <vt:lpstr>예제 10-3(재사용)</vt:lpstr>
      <vt:lpstr>예제 10-3 회귀직선의 방정식</vt:lpstr>
      <vt:lpstr>B. 결정계수(R^2)</vt:lpstr>
      <vt:lpstr>예제 10-3 결정계수</vt:lpstr>
      <vt:lpstr>C. 예측치와 잔차</vt:lpstr>
      <vt:lpstr>잔차로 보는 모형의 적합성</vt:lpstr>
      <vt:lpstr>예제 10-3 예측치와 잔차</vt:lpstr>
      <vt:lpstr>예측치의 산점도</vt:lpstr>
      <vt:lpstr>잔차의 산점도</vt:lpstr>
      <vt:lpstr>예제 10-4: 해석</vt:lpstr>
      <vt:lpstr>[데이터 분석] 메뉴를 이용한 회귀분석</vt:lpstr>
      <vt:lpstr>회귀분석 결과 – 1. 요약출력</vt:lpstr>
      <vt:lpstr>선 적합도 – 예측치 산점도</vt:lpstr>
      <vt:lpstr>잔차 및 잔차 산점도</vt:lpstr>
      <vt:lpstr>예제 10-7</vt:lpstr>
      <vt:lpstr>산점도</vt:lpstr>
      <vt:lpstr>데이터분석 메뉴</vt:lpstr>
      <vt:lpstr>회귀분석 결과 – 1 요약 출력</vt:lpstr>
      <vt:lpstr>선 적합도 - 예측치</vt:lpstr>
      <vt:lpstr>잔차의 산점도</vt:lpstr>
      <vt:lpstr>해석</vt:lpstr>
      <vt:lpstr>예제 10-8 (교체)</vt:lpstr>
      <vt:lpstr>산점도</vt:lpstr>
      <vt:lpstr>회귀계수</vt:lpstr>
      <vt:lpstr>잔차의 산점도</vt:lpstr>
      <vt:lpstr>해석</vt:lpstr>
      <vt:lpstr>예측치</vt:lpstr>
      <vt:lpstr>PowerPoint 프레젠테이션</vt:lpstr>
      <vt:lpstr>회귀 분석의 어원</vt:lpstr>
      <vt:lpstr>평균으로의 회귀 - 뉴스</vt:lpstr>
      <vt:lpstr>비선형회귀분석 예제</vt:lpstr>
      <vt:lpstr>산점도</vt:lpstr>
      <vt:lpstr>선형 추세선</vt:lpstr>
      <vt:lpstr>비선형 회귀곡선</vt:lpstr>
      <vt:lpstr>SPSS 결과</vt:lpstr>
      <vt:lpstr>다중회귀분석</vt:lpstr>
      <vt:lpstr>다중회귀분석</vt:lpstr>
      <vt:lpstr>다중공선성  - 위키백과</vt:lpstr>
      <vt:lpstr>다중공선성 진단법-위키백과</vt:lpstr>
      <vt:lpstr>다중공선성 해결법 - 위키백과</vt:lpstr>
      <vt:lpstr>데이터: mtcats.xlsx</vt:lpstr>
      <vt:lpstr>PowerPoint 프레젠테이션</vt:lpstr>
      <vt:lpstr>PowerPoint 프레젠테이션</vt:lpstr>
      <vt:lpstr>회귀분석(선형)</vt:lpstr>
      <vt:lpstr>[통계량] 옵션에서 공선성진단 선택</vt:lpstr>
      <vt:lpstr>SPSS 결과 - 계수</vt:lpstr>
      <vt:lpstr>다중공선성 해결 방법</vt:lpstr>
      <vt:lpstr>후진법</vt:lpstr>
      <vt:lpstr>최종 결과</vt:lpstr>
      <vt:lpstr>논문에서 찾아보는 회귀분석의 예</vt:lpstr>
      <vt:lpstr>회귀분석에 의한 TOC 농도 추정 - 오수천 유역을 대상으로 - 박진환·문명진·한성욱·이형진·정수정·황경섭·김갑순 국립환경과학원 영산강물환경연구소</vt:lpstr>
      <vt:lpstr>전통 문양을 활용한 자카드 직물 패션 마스크 디자인 개발과 이미지 감성 평가 김민수⋅김한나⋅전성기*⋅이정순† 충남대학교 의류학과, *한국섬유스마트공정연구원</vt:lpstr>
      <vt:lpstr>실습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자료의 정리와 요약</dc:title>
  <dc:creator>선우하식</dc:creator>
  <cp:lastModifiedBy>선우하식</cp:lastModifiedBy>
  <cp:revision>164</cp:revision>
  <dcterms:created xsi:type="dcterms:W3CDTF">2022-03-14T02:20:39Z</dcterms:created>
  <dcterms:modified xsi:type="dcterms:W3CDTF">2022-06-05T03:32:28Z</dcterms:modified>
</cp:coreProperties>
</file>