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3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5" r:id="rId3"/>
  </p:sldMasterIdLst>
  <p:sldIdLst>
    <p:sldId id="256" r:id="rId4"/>
    <p:sldId id="260" r:id="rId5"/>
    <p:sldId id="270" r:id="rId6"/>
    <p:sldId id="393" r:id="rId7"/>
    <p:sldId id="300" r:id="rId8"/>
    <p:sldId id="395" r:id="rId9"/>
    <p:sldId id="396" r:id="rId10"/>
    <p:sldId id="397" r:id="rId11"/>
    <p:sldId id="626" r:id="rId12"/>
    <p:sldId id="398" r:id="rId13"/>
    <p:sldId id="399" r:id="rId14"/>
    <p:sldId id="400" r:id="rId15"/>
    <p:sldId id="401" r:id="rId16"/>
    <p:sldId id="394" r:id="rId17"/>
    <p:sldId id="273" r:id="rId18"/>
    <p:sldId id="301" r:id="rId19"/>
    <p:sldId id="302" r:id="rId20"/>
    <p:sldId id="403" r:id="rId21"/>
    <p:sldId id="459" r:id="rId22"/>
    <p:sldId id="284" r:id="rId23"/>
    <p:sldId id="405" r:id="rId24"/>
    <p:sldId id="455" r:id="rId25"/>
    <p:sldId id="277" r:id="rId26"/>
    <p:sldId id="281" r:id="rId27"/>
    <p:sldId id="271" r:id="rId28"/>
    <p:sldId id="461" r:id="rId29"/>
    <p:sldId id="460" r:id="rId30"/>
    <p:sldId id="462" r:id="rId31"/>
    <p:sldId id="280" r:id="rId32"/>
    <p:sldId id="458" r:id="rId33"/>
    <p:sldId id="282" r:id="rId34"/>
    <p:sldId id="283" r:id="rId35"/>
    <p:sldId id="286" r:id="rId36"/>
    <p:sldId id="406" r:id="rId37"/>
    <p:sldId id="407" r:id="rId38"/>
    <p:sldId id="456" r:id="rId39"/>
    <p:sldId id="457" r:id="rId40"/>
    <p:sldId id="408" r:id="rId41"/>
    <p:sldId id="410" r:id="rId42"/>
    <p:sldId id="411" r:id="rId43"/>
    <p:sldId id="409" r:id="rId44"/>
    <p:sldId id="415" r:id="rId45"/>
    <p:sldId id="412" r:id="rId46"/>
    <p:sldId id="303" r:id="rId47"/>
    <p:sldId id="413" r:id="rId48"/>
    <p:sldId id="627" r:id="rId49"/>
    <p:sldId id="290" r:id="rId50"/>
    <p:sldId id="291" r:id="rId51"/>
    <p:sldId id="292" r:id="rId52"/>
    <p:sldId id="381" r:id="rId53"/>
    <p:sldId id="602" r:id="rId54"/>
    <p:sldId id="450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8ECFFF9-C8CA-456D-91DC-A0AFAE808F3F}">
          <p14:sldIdLst>
            <p14:sldId id="256"/>
            <p14:sldId id="260"/>
            <p14:sldId id="270"/>
            <p14:sldId id="393"/>
            <p14:sldId id="300"/>
            <p14:sldId id="395"/>
            <p14:sldId id="396"/>
            <p14:sldId id="397"/>
            <p14:sldId id="626"/>
            <p14:sldId id="398"/>
            <p14:sldId id="399"/>
            <p14:sldId id="400"/>
            <p14:sldId id="401"/>
            <p14:sldId id="394"/>
            <p14:sldId id="273"/>
            <p14:sldId id="301"/>
            <p14:sldId id="302"/>
            <p14:sldId id="403"/>
            <p14:sldId id="459"/>
            <p14:sldId id="284"/>
            <p14:sldId id="405"/>
            <p14:sldId id="455"/>
            <p14:sldId id="277"/>
            <p14:sldId id="281"/>
            <p14:sldId id="271"/>
            <p14:sldId id="461"/>
            <p14:sldId id="460"/>
            <p14:sldId id="462"/>
            <p14:sldId id="280"/>
            <p14:sldId id="458"/>
            <p14:sldId id="282"/>
            <p14:sldId id="283"/>
            <p14:sldId id="286"/>
            <p14:sldId id="406"/>
            <p14:sldId id="407"/>
            <p14:sldId id="456"/>
            <p14:sldId id="457"/>
            <p14:sldId id="408"/>
            <p14:sldId id="410"/>
            <p14:sldId id="411"/>
            <p14:sldId id="409"/>
            <p14:sldId id="415"/>
            <p14:sldId id="412"/>
            <p14:sldId id="303"/>
            <p14:sldId id="413"/>
            <p14:sldId id="627"/>
            <p14:sldId id="290"/>
            <p14:sldId id="291"/>
            <p14:sldId id="292"/>
            <p14:sldId id="381"/>
            <p14:sldId id="602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B130E-71A7-42C9-965B-E6E1EC0F8CDF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EF3AD6C-4047-4A51-9EAF-86C8DC0B0641}">
      <dgm:prSet/>
      <dgm:spPr/>
      <dgm:t>
        <a:bodyPr/>
        <a:lstStyle/>
        <a:p>
          <a:r>
            <a:rPr lang="ko-KR" dirty="0"/>
            <a:t>가설</a:t>
          </a:r>
          <a:r>
            <a:rPr lang="en-US" dirty="0"/>
            <a:t>(hypothesis)</a:t>
          </a:r>
        </a:p>
      </dgm:t>
    </dgm:pt>
    <dgm:pt modelId="{517FA0AF-0244-46BD-8AEA-973F0C7D5091}" type="parTrans" cxnId="{B3DA3D70-3701-414A-B1E9-9DA201BD3A3B}">
      <dgm:prSet/>
      <dgm:spPr/>
      <dgm:t>
        <a:bodyPr/>
        <a:lstStyle/>
        <a:p>
          <a:endParaRPr lang="en-US"/>
        </a:p>
      </dgm:t>
    </dgm:pt>
    <dgm:pt modelId="{D0F8A608-FF86-47BA-B2E4-584C914C4393}" type="sibTrans" cxnId="{B3DA3D70-3701-414A-B1E9-9DA201BD3A3B}">
      <dgm:prSet/>
      <dgm:spPr/>
      <dgm:t>
        <a:bodyPr/>
        <a:lstStyle/>
        <a:p>
          <a:endParaRPr lang="en-US"/>
        </a:p>
      </dgm:t>
    </dgm:pt>
    <dgm:pt modelId="{E6747C94-656A-4797-8921-B0889FB54F65}">
      <dgm:prSet/>
      <dgm:spPr/>
      <dgm:t>
        <a:bodyPr/>
        <a:lstStyle/>
        <a:p>
          <a:r>
            <a:rPr lang="ko-KR" dirty="0"/>
            <a:t>통계적 가설</a:t>
          </a:r>
          <a:endParaRPr lang="en-US" dirty="0"/>
        </a:p>
      </dgm:t>
    </dgm:pt>
    <dgm:pt modelId="{411AEBC7-4414-485E-90C1-927FD1A90A45}" type="parTrans" cxnId="{7E573B85-6FD7-4B06-A439-C2E12107748B}">
      <dgm:prSet/>
      <dgm:spPr/>
      <dgm:t>
        <a:bodyPr/>
        <a:lstStyle/>
        <a:p>
          <a:endParaRPr lang="en-US"/>
        </a:p>
      </dgm:t>
    </dgm:pt>
    <dgm:pt modelId="{CBF0BF67-BA74-42E9-BE19-4DD30F0283ED}" type="sibTrans" cxnId="{7E573B85-6FD7-4B06-A439-C2E12107748B}">
      <dgm:prSet/>
      <dgm:spPr/>
      <dgm:t>
        <a:bodyPr/>
        <a:lstStyle/>
        <a:p>
          <a:endParaRPr lang="en-US"/>
        </a:p>
      </dgm:t>
    </dgm:pt>
    <dgm:pt modelId="{5B539D86-6294-4DA9-AB72-2882CD2D3877}">
      <dgm:prSet/>
      <dgm:spPr/>
      <dgm:t>
        <a:bodyPr/>
        <a:lstStyle/>
        <a:p>
          <a:r>
            <a:rPr lang="ko-KR"/>
            <a:t>가설의 종류</a:t>
          </a:r>
          <a:endParaRPr lang="en-US"/>
        </a:p>
      </dgm:t>
    </dgm:pt>
    <dgm:pt modelId="{B1587443-8288-4693-99B6-DCAE1286E9A5}" type="parTrans" cxnId="{C6A26A66-EFAD-4138-8519-7DC0446263AF}">
      <dgm:prSet/>
      <dgm:spPr/>
      <dgm:t>
        <a:bodyPr/>
        <a:lstStyle/>
        <a:p>
          <a:endParaRPr lang="en-US"/>
        </a:p>
      </dgm:t>
    </dgm:pt>
    <dgm:pt modelId="{FFEDFC73-FA84-4CC1-94E2-4BBD1D614FC2}" type="sibTrans" cxnId="{C6A26A66-EFAD-4138-8519-7DC0446263AF}">
      <dgm:prSet/>
      <dgm:spPr/>
      <dgm:t>
        <a:bodyPr/>
        <a:lstStyle/>
        <a:p>
          <a:endParaRPr lang="en-US"/>
        </a:p>
      </dgm:t>
    </dgm:pt>
    <dgm:pt modelId="{E675F7DE-9A1F-41B2-A6E4-1581A4745EE6}">
      <dgm:prSet/>
      <dgm:spPr/>
      <dgm:t>
        <a:bodyPr/>
        <a:lstStyle/>
        <a:p>
          <a:r>
            <a:rPr lang="ko-KR" b="1" dirty="0" err="1">
              <a:solidFill>
                <a:srgbClr val="FF0000"/>
              </a:solidFill>
            </a:rPr>
            <a:t>귀무가설</a:t>
          </a:r>
          <a:r>
            <a:rPr lang="en-US" dirty="0"/>
            <a:t>(null hypothesis)</a:t>
          </a:r>
        </a:p>
      </dgm:t>
    </dgm:pt>
    <dgm:pt modelId="{AEA664B8-F3A6-44F1-810A-487397BC9AE4}" type="parTrans" cxnId="{2B35D96A-8AC0-4F0F-A86E-6E628121F323}">
      <dgm:prSet/>
      <dgm:spPr/>
      <dgm:t>
        <a:bodyPr/>
        <a:lstStyle/>
        <a:p>
          <a:endParaRPr lang="en-US"/>
        </a:p>
      </dgm:t>
    </dgm:pt>
    <dgm:pt modelId="{022AC49F-2B28-4D77-BB99-F1494B91E36B}" type="sibTrans" cxnId="{2B35D96A-8AC0-4F0F-A86E-6E628121F323}">
      <dgm:prSet/>
      <dgm:spPr/>
      <dgm:t>
        <a:bodyPr/>
        <a:lstStyle/>
        <a:p>
          <a:endParaRPr lang="en-US"/>
        </a:p>
      </dgm:t>
    </dgm:pt>
    <dgm:pt modelId="{CEB02BD8-9858-437A-920A-197D7849865C}">
      <dgm:prSet/>
      <dgm:spPr/>
      <dgm:t>
        <a:bodyPr/>
        <a:lstStyle/>
        <a:p>
          <a:r>
            <a:rPr lang="ko-KR" b="1" dirty="0">
              <a:solidFill>
                <a:srgbClr val="FF0000"/>
              </a:solidFill>
            </a:rPr>
            <a:t>대립가설</a:t>
          </a:r>
          <a:r>
            <a:rPr lang="en-US" dirty="0"/>
            <a:t>(alternative hypothesis)</a:t>
          </a:r>
        </a:p>
      </dgm:t>
    </dgm:pt>
    <dgm:pt modelId="{D359E940-5940-441C-AD53-5FA8CEBEE8F3}" type="parTrans" cxnId="{40067364-D2D4-4902-91F3-4BF93D0FA4AF}">
      <dgm:prSet/>
      <dgm:spPr/>
      <dgm:t>
        <a:bodyPr/>
        <a:lstStyle/>
        <a:p>
          <a:endParaRPr lang="en-US"/>
        </a:p>
      </dgm:t>
    </dgm:pt>
    <dgm:pt modelId="{6A6EEAF9-1B40-4463-950B-36A0501B264F}" type="sibTrans" cxnId="{40067364-D2D4-4902-91F3-4BF93D0FA4AF}">
      <dgm:prSet/>
      <dgm:spPr/>
      <dgm:t>
        <a:bodyPr/>
        <a:lstStyle/>
        <a:p>
          <a:endParaRPr lang="en-US"/>
        </a:p>
      </dgm:t>
    </dgm:pt>
    <dgm:pt modelId="{75153E6C-9796-49D6-B251-CEFF0E398B91}">
      <dgm:prSet/>
      <dgm:spPr/>
      <dgm:t>
        <a:bodyPr/>
        <a:lstStyle/>
        <a:p>
          <a:r>
            <a:rPr lang="ko-KR"/>
            <a:t>아직 입증되지 않은 주장</a:t>
          </a:r>
          <a:endParaRPr lang="en-US" dirty="0"/>
        </a:p>
      </dgm:t>
    </dgm:pt>
    <dgm:pt modelId="{E35A080E-BAD5-4CEB-9FBC-32DE425B7A31}" type="parTrans" cxnId="{A1977363-6EB8-497C-8F48-EEB5886DDEAA}">
      <dgm:prSet/>
      <dgm:spPr/>
      <dgm:t>
        <a:bodyPr/>
        <a:lstStyle/>
        <a:p>
          <a:pPr latinLnBrk="1"/>
          <a:endParaRPr lang="ko-KR" altLang="en-US"/>
        </a:p>
      </dgm:t>
    </dgm:pt>
    <dgm:pt modelId="{8051114A-6B0A-43DE-9507-71B6B2887DFF}" type="sibTrans" cxnId="{A1977363-6EB8-497C-8F48-EEB5886DDEAA}">
      <dgm:prSet/>
      <dgm:spPr/>
      <dgm:t>
        <a:bodyPr/>
        <a:lstStyle/>
        <a:p>
          <a:pPr latinLnBrk="1"/>
          <a:endParaRPr lang="ko-KR" altLang="en-US"/>
        </a:p>
      </dgm:t>
    </dgm:pt>
    <dgm:pt modelId="{84172519-149D-49A3-8945-D6163237DD2C}">
      <dgm:prSet/>
      <dgm:spPr/>
      <dgm:t>
        <a:bodyPr/>
        <a:lstStyle/>
        <a:p>
          <a:r>
            <a:rPr lang="ko-KR"/>
            <a:t>모집단의 </a:t>
          </a:r>
          <a:r>
            <a:rPr lang="ko-KR" dirty="0"/>
            <a:t>특성에 대한 주장</a:t>
          </a:r>
          <a:endParaRPr lang="en-US" dirty="0"/>
        </a:p>
      </dgm:t>
    </dgm:pt>
    <dgm:pt modelId="{B413B1DF-AE2D-4B63-A6D1-F98E5EC4C2CC}" type="parTrans" cxnId="{E17D7F97-BC22-40A3-BA81-49C2DF2922F1}">
      <dgm:prSet/>
      <dgm:spPr/>
      <dgm:t>
        <a:bodyPr/>
        <a:lstStyle/>
        <a:p>
          <a:pPr latinLnBrk="1"/>
          <a:endParaRPr lang="ko-KR" altLang="en-US"/>
        </a:p>
      </dgm:t>
    </dgm:pt>
    <dgm:pt modelId="{A574447C-1F93-41A2-A2E6-1B9A2804FDCA}" type="sibTrans" cxnId="{E17D7F97-BC22-40A3-BA81-49C2DF2922F1}">
      <dgm:prSet/>
      <dgm:spPr/>
      <dgm:t>
        <a:bodyPr/>
        <a:lstStyle/>
        <a:p>
          <a:pPr latinLnBrk="1"/>
          <a:endParaRPr lang="ko-KR" altLang="en-US"/>
        </a:p>
      </dgm:t>
    </dgm:pt>
    <dgm:pt modelId="{F387E866-9719-438D-A640-D3DA852A1CFB}" type="pres">
      <dgm:prSet presAssocID="{F20B130E-71A7-42C9-965B-E6E1EC0F8CDF}" presName="linear" presStyleCnt="0">
        <dgm:presLayoutVars>
          <dgm:dir/>
          <dgm:animLvl val="lvl"/>
          <dgm:resizeHandles val="exact"/>
        </dgm:presLayoutVars>
      </dgm:prSet>
      <dgm:spPr/>
    </dgm:pt>
    <dgm:pt modelId="{5965AA7F-D8A9-43AB-A785-86B7B08DF9A5}" type="pres">
      <dgm:prSet presAssocID="{3EF3AD6C-4047-4A51-9EAF-86C8DC0B0641}" presName="parentLin" presStyleCnt="0"/>
      <dgm:spPr/>
    </dgm:pt>
    <dgm:pt modelId="{C22AE4ED-A1E6-4E2E-8EE0-A87839230BF1}" type="pres">
      <dgm:prSet presAssocID="{3EF3AD6C-4047-4A51-9EAF-86C8DC0B0641}" presName="parentLeftMargin" presStyleLbl="node1" presStyleIdx="0" presStyleCnt="3"/>
      <dgm:spPr/>
    </dgm:pt>
    <dgm:pt modelId="{78B3F467-3A41-4DE3-BDEA-FE11CE0F961D}" type="pres">
      <dgm:prSet presAssocID="{3EF3AD6C-4047-4A51-9EAF-86C8DC0B06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8B8862-74F3-467F-A762-011D7C25B27E}" type="pres">
      <dgm:prSet presAssocID="{3EF3AD6C-4047-4A51-9EAF-86C8DC0B0641}" presName="negativeSpace" presStyleCnt="0"/>
      <dgm:spPr/>
    </dgm:pt>
    <dgm:pt modelId="{BCABAF13-9C0C-435D-8269-C13F5D7A934B}" type="pres">
      <dgm:prSet presAssocID="{3EF3AD6C-4047-4A51-9EAF-86C8DC0B0641}" presName="childText" presStyleLbl="conFgAcc1" presStyleIdx="0" presStyleCnt="3">
        <dgm:presLayoutVars>
          <dgm:bulletEnabled val="1"/>
        </dgm:presLayoutVars>
      </dgm:prSet>
      <dgm:spPr/>
    </dgm:pt>
    <dgm:pt modelId="{19F18128-A9E6-4F98-98CC-82922F7DC8EB}" type="pres">
      <dgm:prSet presAssocID="{D0F8A608-FF86-47BA-B2E4-584C914C4393}" presName="spaceBetweenRectangles" presStyleCnt="0"/>
      <dgm:spPr/>
    </dgm:pt>
    <dgm:pt modelId="{0DFD414E-E83C-4307-87D7-F21614D354D4}" type="pres">
      <dgm:prSet presAssocID="{E6747C94-656A-4797-8921-B0889FB54F65}" presName="parentLin" presStyleCnt="0"/>
      <dgm:spPr/>
    </dgm:pt>
    <dgm:pt modelId="{BC190015-051C-40B6-93D2-C02523A05332}" type="pres">
      <dgm:prSet presAssocID="{E6747C94-656A-4797-8921-B0889FB54F65}" presName="parentLeftMargin" presStyleLbl="node1" presStyleIdx="0" presStyleCnt="3"/>
      <dgm:spPr/>
    </dgm:pt>
    <dgm:pt modelId="{17F4A11C-0EAF-45E9-93B7-E4202F157355}" type="pres">
      <dgm:prSet presAssocID="{E6747C94-656A-4797-8921-B0889FB54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48CA1E-8330-4D53-A536-CF1CB9E60801}" type="pres">
      <dgm:prSet presAssocID="{E6747C94-656A-4797-8921-B0889FB54F65}" presName="negativeSpace" presStyleCnt="0"/>
      <dgm:spPr/>
    </dgm:pt>
    <dgm:pt modelId="{99E0252B-A98D-4C75-AD9E-0FED779D747A}" type="pres">
      <dgm:prSet presAssocID="{E6747C94-656A-4797-8921-B0889FB54F65}" presName="childText" presStyleLbl="conFgAcc1" presStyleIdx="1" presStyleCnt="3">
        <dgm:presLayoutVars>
          <dgm:bulletEnabled val="1"/>
        </dgm:presLayoutVars>
      </dgm:prSet>
      <dgm:spPr/>
    </dgm:pt>
    <dgm:pt modelId="{CE1FA199-91BD-44D6-BF45-8FB221313FB8}" type="pres">
      <dgm:prSet presAssocID="{CBF0BF67-BA74-42E9-BE19-4DD30F0283ED}" presName="spaceBetweenRectangles" presStyleCnt="0"/>
      <dgm:spPr/>
    </dgm:pt>
    <dgm:pt modelId="{4B3A2E42-3C5A-4870-B8C9-A2E5F5B4F3C9}" type="pres">
      <dgm:prSet presAssocID="{5B539D86-6294-4DA9-AB72-2882CD2D3877}" presName="parentLin" presStyleCnt="0"/>
      <dgm:spPr/>
    </dgm:pt>
    <dgm:pt modelId="{999CB8D6-0D7A-4E8C-9581-C60A9FBD6E5B}" type="pres">
      <dgm:prSet presAssocID="{5B539D86-6294-4DA9-AB72-2882CD2D3877}" presName="parentLeftMargin" presStyleLbl="node1" presStyleIdx="1" presStyleCnt="3"/>
      <dgm:spPr/>
    </dgm:pt>
    <dgm:pt modelId="{DF4A4E66-9D91-4E80-8B5F-3EF89D701D6D}" type="pres">
      <dgm:prSet presAssocID="{5B539D86-6294-4DA9-AB72-2882CD2D38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F9643-B947-4A63-9D5D-DD93E3B8E031}" type="pres">
      <dgm:prSet presAssocID="{5B539D86-6294-4DA9-AB72-2882CD2D3877}" presName="negativeSpace" presStyleCnt="0"/>
      <dgm:spPr/>
    </dgm:pt>
    <dgm:pt modelId="{2F62124F-3B18-48B0-A035-DAB4C9664ECA}" type="pres">
      <dgm:prSet presAssocID="{5B539D86-6294-4DA9-AB72-2882CD2D38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19581F-B749-46CB-AB3E-B9B0D820F24C}" type="presOf" srcId="{CEB02BD8-9858-437A-920A-197D7849865C}" destId="{2F62124F-3B18-48B0-A035-DAB4C9664ECA}" srcOrd="0" destOrd="1" presId="urn:microsoft.com/office/officeart/2005/8/layout/list1"/>
    <dgm:cxn modelId="{2B32D537-28AD-4FB0-8214-2B47440CBA88}" type="presOf" srcId="{E675F7DE-9A1F-41B2-A6E4-1581A4745EE6}" destId="{2F62124F-3B18-48B0-A035-DAB4C9664ECA}" srcOrd="0" destOrd="0" presId="urn:microsoft.com/office/officeart/2005/8/layout/list1"/>
    <dgm:cxn modelId="{FFAA4940-2BC6-4E11-B595-727AA8694FDB}" type="presOf" srcId="{E6747C94-656A-4797-8921-B0889FB54F65}" destId="{BC190015-051C-40B6-93D2-C02523A05332}" srcOrd="0" destOrd="0" presId="urn:microsoft.com/office/officeart/2005/8/layout/list1"/>
    <dgm:cxn modelId="{A1977363-6EB8-497C-8F48-EEB5886DDEAA}" srcId="{3EF3AD6C-4047-4A51-9EAF-86C8DC0B0641}" destId="{75153E6C-9796-49D6-B251-CEFF0E398B91}" srcOrd="0" destOrd="0" parTransId="{E35A080E-BAD5-4CEB-9FBC-32DE425B7A31}" sibTransId="{8051114A-6B0A-43DE-9507-71B6B2887DFF}"/>
    <dgm:cxn modelId="{40067364-D2D4-4902-91F3-4BF93D0FA4AF}" srcId="{5B539D86-6294-4DA9-AB72-2882CD2D3877}" destId="{CEB02BD8-9858-437A-920A-197D7849865C}" srcOrd="1" destOrd="0" parTransId="{D359E940-5940-441C-AD53-5FA8CEBEE8F3}" sibTransId="{6A6EEAF9-1B40-4463-950B-36A0501B264F}"/>
    <dgm:cxn modelId="{C6A26A66-EFAD-4138-8519-7DC0446263AF}" srcId="{F20B130E-71A7-42C9-965B-E6E1EC0F8CDF}" destId="{5B539D86-6294-4DA9-AB72-2882CD2D3877}" srcOrd="2" destOrd="0" parTransId="{B1587443-8288-4693-99B6-DCAE1286E9A5}" sibTransId="{FFEDFC73-FA84-4CC1-94E2-4BBD1D614FC2}"/>
    <dgm:cxn modelId="{2B35D96A-8AC0-4F0F-A86E-6E628121F323}" srcId="{5B539D86-6294-4DA9-AB72-2882CD2D3877}" destId="{E675F7DE-9A1F-41B2-A6E4-1581A4745EE6}" srcOrd="0" destOrd="0" parTransId="{AEA664B8-F3A6-44F1-810A-487397BC9AE4}" sibTransId="{022AC49F-2B28-4D77-BB99-F1494B91E36B}"/>
    <dgm:cxn modelId="{B3DA3D70-3701-414A-B1E9-9DA201BD3A3B}" srcId="{F20B130E-71A7-42C9-965B-E6E1EC0F8CDF}" destId="{3EF3AD6C-4047-4A51-9EAF-86C8DC0B0641}" srcOrd="0" destOrd="0" parTransId="{517FA0AF-0244-46BD-8AEA-973F0C7D5091}" sibTransId="{D0F8A608-FF86-47BA-B2E4-584C914C4393}"/>
    <dgm:cxn modelId="{FFDF0C81-6FF6-4687-AA28-5B3D4DD0B9B1}" type="presOf" srcId="{3EF3AD6C-4047-4A51-9EAF-86C8DC0B0641}" destId="{C22AE4ED-A1E6-4E2E-8EE0-A87839230BF1}" srcOrd="0" destOrd="0" presId="urn:microsoft.com/office/officeart/2005/8/layout/list1"/>
    <dgm:cxn modelId="{7E573B85-6FD7-4B06-A439-C2E12107748B}" srcId="{F20B130E-71A7-42C9-965B-E6E1EC0F8CDF}" destId="{E6747C94-656A-4797-8921-B0889FB54F65}" srcOrd="1" destOrd="0" parTransId="{411AEBC7-4414-485E-90C1-927FD1A90A45}" sibTransId="{CBF0BF67-BA74-42E9-BE19-4DD30F0283ED}"/>
    <dgm:cxn modelId="{A9936485-809C-490E-871A-C80C1D7B7F3B}" type="presOf" srcId="{75153E6C-9796-49D6-B251-CEFF0E398B91}" destId="{BCABAF13-9C0C-435D-8269-C13F5D7A934B}" srcOrd="0" destOrd="0" presId="urn:microsoft.com/office/officeart/2005/8/layout/list1"/>
    <dgm:cxn modelId="{81094093-00F4-4F48-8204-1746F2B339D3}" type="presOf" srcId="{E6747C94-656A-4797-8921-B0889FB54F65}" destId="{17F4A11C-0EAF-45E9-93B7-E4202F157355}" srcOrd="1" destOrd="0" presId="urn:microsoft.com/office/officeart/2005/8/layout/list1"/>
    <dgm:cxn modelId="{E17D7F97-BC22-40A3-BA81-49C2DF2922F1}" srcId="{E6747C94-656A-4797-8921-B0889FB54F65}" destId="{84172519-149D-49A3-8945-D6163237DD2C}" srcOrd="0" destOrd="0" parTransId="{B413B1DF-AE2D-4B63-A6D1-F98E5EC4C2CC}" sibTransId="{A574447C-1F93-41A2-A2E6-1B9A2804FDCA}"/>
    <dgm:cxn modelId="{CA8C70AE-BB0F-4E99-91CC-535B5E584091}" type="presOf" srcId="{F20B130E-71A7-42C9-965B-E6E1EC0F8CDF}" destId="{F387E866-9719-438D-A640-D3DA852A1CFB}" srcOrd="0" destOrd="0" presId="urn:microsoft.com/office/officeart/2005/8/layout/list1"/>
    <dgm:cxn modelId="{8F41A6B3-F9B0-4A94-9E6B-47EBA54259F2}" type="presOf" srcId="{5B539D86-6294-4DA9-AB72-2882CD2D3877}" destId="{999CB8D6-0D7A-4E8C-9581-C60A9FBD6E5B}" srcOrd="0" destOrd="0" presId="urn:microsoft.com/office/officeart/2005/8/layout/list1"/>
    <dgm:cxn modelId="{DBD49DBB-068C-4CEB-AE8F-B02C4CEF7FA8}" type="presOf" srcId="{3EF3AD6C-4047-4A51-9EAF-86C8DC0B0641}" destId="{78B3F467-3A41-4DE3-BDEA-FE11CE0F961D}" srcOrd="1" destOrd="0" presId="urn:microsoft.com/office/officeart/2005/8/layout/list1"/>
    <dgm:cxn modelId="{F29DB1CB-5DF6-4FB2-8735-94D36067690C}" type="presOf" srcId="{84172519-149D-49A3-8945-D6163237DD2C}" destId="{99E0252B-A98D-4C75-AD9E-0FED779D747A}" srcOrd="0" destOrd="0" presId="urn:microsoft.com/office/officeart/2005/8/layout/list1"/>
    <dgm:cxn modelId="{0EAE69CF-7D98-4D78-A061-44700373D184}" type="presOf" srcId="{5B539D86-6294-4DA9-AB72-2882CD2D3877}" destId="{DF4A4E66-9D91-4E80-8B5F-3EF89D701D6D}" srcOrd="1" destOrd="0" presId="urn:microsoft.com/office/officeart/2005/8/layout/list1"/>
    <dgm:cxn modelId="{26E4A4C2-B253-4905-9658-2960E2F4DF80}" type="presParOf" srcId="{F387E866-9719-438D-A640-D3DA852A1CFB}" destId="{5965AA7F-D8A9-43AB-A785-86B7B08DF9A5}" srcOrd="0" destOrd="0" presId="urn:microsoft.com/office/officeart/2005/8/layout/list1"/>
    <dgm:cxn modelId="{4D3FA60B-387B-496F-AFA8-39F611540880}" type="presParOf" srcId="{5965AA7F-D8A9-43AB-A785-86B7B08DF9A5}" destId="{C22AE4ED-A1E6-4E2E-8EE0-A87839230BF1}" srcOrd="0" destOrd="0" presId="urn:microsoft.com/office/officeart/2005/8/layout/list1"/>
    <dgm:cxn modelId="{9C7752DB-5F84-4CD0-90C5-4ED8C45F0C13}" type="presParOf" srcId="{5965AA7F-D8A9-43AB-A785-86B7B08DF9A5}" destId="{78B3F467-3A41-4DE3-BDEA-FE11CE0F961D}" srcOrd="1" destOrd="0" presId="urn:microsoft.com/office/officeart/2005/8/layout/list1"/>
    <dgm:cxn modelId="{ECBFBAC7-9739-410E-A87D-BDCCF7762FB4}" type="presParOf" srcId="{F387E866-9719-438D-A640-D3DA852A1CFB}" destId="{358B8862-74F3-467F-A762-011D7C25B27E}" srcOrd="1" destOrd="0" presId="urn:microsoft.com/office/officeart/2005/8/layout/list1"/>
    <dgm:cxn modelId="{33C5DEAA-9F3C-4AA6-BC2E-17E92C012C08}" type="presParOf" srcId="{F387E866-9719-438D-A640-D3DA852A1CFB}" destId="{BCABAF13-9C0C-435D-8269-C13F5D7A934B}" srcOrd="2" destOrd="0" presId="urn:microsoft.com/office/officeart/2005/8/layout/list1"/>
    <dgm:cxn modelId="{9112E87D-41F7-4B2D-8CBA-5450FFC947DB}" type="presParOf" srcId="{F387E866-9719-438D-A640-D3DA852A1CFB}" destId="{19F18128-A9E6-4F98-98CC-82922F7DC8EB}" srcOrd="3" destOrd="0" presId="urn:microsoft.com/office/officeart/2005/8/layout/list1"/>
    <dgm:cxn modelId="{AD32D670-8D9F-4CBF-9574-FB6BABA65577}" type="presParOf" srcId="{F387E866-9719-438D-A640-D3DA852A1CFB}" destId="{0DFD414E-E83C-4307-87D7-F21614D354D4}" srcOrd="4" destOrd="0" presId="urn:microsoft.com/office/officeart/2005/8/layout/list1"/>
    <dgm:cxn modelId="{F71E1C9E-B7F1-45EF-8C08-18C56A622A29}" type="presParOf" srcId="{0DFD414E-E83C-4307-87D7-F21614D354D4}" destId="{BC190015-051C-40B6-93D2-C02523A05332}" srcOrd="0" destOrd="0" presId="urn:microsoft.com/office/officeart/2005/8/layout/list1"/>
    <dgm:cxn modelId="{48C3E982-D1E6-489C-9F71-C5CFA2B03BE5}" type="presParOf" srcId="{0DFD414E-E83C-4307-87D7-F21614D354D4}" destId="{17F4A11C-0EAF-45E9-93B7-E4202F157355}" srcOrd="1" destOrd="0" presId="urn:microsoft.com/office/officeart/2005/8/layout/list1"/>
    <dgm:cxn modelId="{A7E8834E-6BA7-48D7-83A2-ACE031441F77}" type="presParOf" srcId="{F387E866-9719-438D-A640-D3DA852A1CFB}" destId="{FC48CA1E-8330-4D53-A536-CF1CB9E60801}" srcOrd="5" destOrd="0" presId="urn:microsoft.com/office/officeart/2005/8/layout/list1"/>
    <dgm:cxn modelId="{248F62F7-F28B-4852-A6EB-814E517DC2F9}" type="presParOf" srcId="{F387E866-9719-438D-A640-D3DA852A1CFB}" destId="{99E0252B-A98D-4C75-AD9E-0FED779D747A}" srcOrd="6" destOrd="0" presId="urn:microsoft.com/office/officeart/2005/8/layout/list1"/>
    <dgm:cxn modelId="{500793CE-AD1E-486B-A5F1-5B40448D7361}" type="presParOf" srcId="{F387E866-9719-438D-A640-D3DA852A1CFB}" destId="{CE1FA199-91BD-44D6-BF45-8FB221313FB8}" srcOrd="7" destOrd="0" presId="urn:microsoft.com/office/officeart/2005/8/layout/list1"/>
    <dgm:cxn modelId="{AF23356E-E338-4948-9432-7D25F03D0C98}" type="presParOf" srcId="{F387E866-9719-438D-A640-D3DA852A1CFB}" destId="{4B3A2E42-3C5A-4870-B8C9-A2E5F5B4F3C9}" srcOrd="8" destOrd="0" presId="urn:microsoft.com/office/officeart/2005/8/layout/list1"/>
    <dgm:cxn modelId="{4D60E4E5-5C35-43F7-B3D7-6AED0B1BB9D5}" type="presParOf" srcId="{4B3A2E42-3C5A-4870-B8C9-A2E5F5B4F3C9}" destId="{999CB8D6-0D7A-4E8C-9581-C60A9FBD6E5B}" srcOrd="0" destOrd="0" presId="urn:microsoft.com/office/officeart/2005/8/layout/list1"/>
    <dgm:cxn modelId="{84588B13-2947-4143-9C1B-7ACFA74BC5A1}" type="presParOf" srcId="{4B3A2E42-3C5A-4870-B8C9-A2E5F5B4F3C9}" destId="{DF4A4E66-9D91-4E80-8B5F-3EF89D701D6D}" srcOrd="1" destOrd="0" presId="urn:microsoft.com/office/officeart/2005/8/layout/list1"/>
    <dgm:cxn modelId="{B1943B07-469F-408E-8F19-16DBF0BDBE76}" type="presParOf" srcId="{F387E866-9719-438D-A640-D3DA852A1CFB}" destId="{866F9643-B947-4A63-9D5D-DD93E3B8E031}" srcOrd="9" destOrd="0" presId="urn:microsoft.com/office/officeart/2005/8/layout/list1"/>
    <dgm:cxn modelId="{260D9A23-DA00-46C5-9F9B-05E6FFD9DA4E}" type="presParOf" srcId="{F387E866-9719-438D-A640-D3DA852A1CFB}" destId="{2F62124F-3B18-48B0-A035-DAB4C9664E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29B08-C0BC-4548-8458-0DA43982C7AF}">
      <dgm:prSet/>
      <dgm:spPr/>
      <dgm:t>
        <a:bodyPr/>
        <a:lstStyle/>
        <a:p>
          <a:pPr latinLnBrk="1"/>
          <a:r>
            <a:rPr lang="en-US" altLang="ko-KR" dirty="0"/>
            <a:t>A </a:t>
          </a:r>
          <a:r>
            <a:rPr lang="ko-KR" altLang="en-US" dirty="0"/>
            <a:t>제약회사</a:t>
          </a:r>
          <a:endParaRPr lang="en-US" altLang="ko-KR" dirty="0"/>
        </a:p>
        <a:p>
          <a:pPr latinLnBrk="1"/>
          <a:r>
            <a:rPr lang="ko-KR" altLang="en-US" dirty="0"/>
            <a:t>드링크제의 용량 </a:t>
          </a:r>
          <a:r>
            <a:rPr lang="en-US" altLang="ko-KR" dirty="0"/>
            <a:t>95mL. </a:t>
          </a:r>
          <a:endParaRPr lang="en-US" altLang="ko-KR" dirty="0">
            <a:solidFill>
              <a:schemeClr val="bg1"/>
            </a:solidFill>
          </a:endParaRPr>
        </a:p>
      </dgm:t>
    </dgm:p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BD0B174-F3A3-4136-8E23-6629D9328D41}">
          <dgm:prSet/>
          <dgm:spPr/>
          <dgm:t>
            <a:bodyPr/>
            <a:lstStyle/>
            <a:p>
              <a:pPr algn="ctr"/>
              <a:r>
                <a:rPr lang="en-US" altLang="ko-KR" b="1" dirty="0">
                  <a:solidFill>
                    <a:srgbClr val="0000CC"/>
                  </a:solidFill>
                </a:rPr>
                <a:t>10</a:t>
              </a:r>
              <a:r>
                <a:rPr lang="ko-KR" altLang="en-US" b="1" dirty="0">
                  <a:solidFill>
                    <a:srgbClr val="0000CC"/>
                  </a:solidFill>
                </a:rPr>
                <a:t>개 조사</a:t>
              </a:r>
              <a:r>
                <a:rPr lang="en-US" altLang="ko-KR" b="1" dirty="0">
                  <a:solidFill>
                    <a:srgbClr val="0000CC"/>
                  </a:solidFill>
                </a:rPr>
                <a:t>. </a:t>
              </a:r>
            </a:p>
            <a:p>
              <a:pPr algn="ctr"/>
              <a:r>
                <a:rPr lang="ko-KR" altLang="en-US" b="1" dirty="0">
                  <a:solidFill>
                    <a:srgbClr val="0000CC"/>
                  </a:solidFill>
                </a:rPr>
                <a:t>평균 </a:t>
              </a:r>
              <a:r>
                <a:rPr lang="en-US" altLang="ko-KR" b="1" dirty="0">
                  <a:solidFill>
                    <a:srgbClr val="0000CC"/>
                  </a:solidFill>
                </a:rPr>
                <a:t>98.3, </a:t>
              </a:r>
              <a:r>
                <a:rPr lang="ko-KR" altLang="en-US" b="1" dirty="0">
                  <a:solidFill>
                    <a:srgbClr val="0000CC"/>
                  </a:solidFill>
                </a:rPr>
                <a:t>표준편차 </a:t>
              </a:r>
              <a:r>
                <a:rPr lang="en-US" altLang="ko-KR" b="1" dirty="0">
                  <a:solidFill>
                    <a:srgbClr val="0000CC"/>
                  </a:solidFill>
                </a:rPr>
                <a:t>5.99</a:t>
              </a:r>
            </a:p>
            <a:p>
              <a:pPr algn="ctr" latinLnBrk="1"/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altLang="ko-KR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=98.3</m:t>
                  </m:r>
                </m:oMath>
              </a14:m>
              <a:r>
                <a:rPr lang="en-US" dirty="0">
                  <a:solidFill>
                    <a:schemeClr val="bg1"/>
                  </a:solidFill>
                </a:rPr>
                <a:t>,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lang="en-US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=5.99</m:t>
                  </m:r>
                </m:oMath>
              </a14:m>
              <a:endParaRPr lang="en-US" dirty="0">
                <a:solidFill>
                  <a:schemeClr val="bg1"/>
                </a:solidFill>
              </a:endParaRPr>
            </a:p>
          </dgm:t>
        </dgm:pt>
      </mc:Choice>
      <mc:Fallback xmlns="">
        <dgm:pt modelId="{FBD0B174-F3A3-4136-8E23-6629D9328D41}">
          <dgm:prSet/>
          <dgm:spPr/>
          <dgm:t>
            <a:bodyPr/>
            <a:lstStyle/>
            <a:p>
              <a:pPr algn="ctr"/>
              <a:r>
                <a:rPr lang="en-US" altLang="ko-KR" b="1" dirty="0">
                  <a:solidFill>
                    <a:srgbClr val="0000CC"/>
                  </a:solidFill>
                </a:rPr>
                <a:t>10</a:t>
              </a:r>
              <a:r>
                <a:rPr lang="ko-KR" altLang="en-US" b="1" dirty="0">
                  <a:solidFill>
                    <a:srgbClr val="0000CC"/>
                  </a:solidFill>
                </a:rPr>
                <a:t>개 조사</a:t>
              </a:r>
              <a:r>
                <a:rPr lang="en-US" altLang="ko-KR" b="1" dirty="0">
                  <a:solidFill>
                    <a:srgbClr val="0000CC"/>
                  </a:solidFill>
                </a:rPr>
                <a:t>. </a:t>
              </a:r>
            </a:p>
            <a:p>
              <a:pPr algn="ctr"/>
              <a:r>
                <a:rPr lang="ko-KR" altLang="en-US" b="1" dirty="0">
                  <a:solidFill>
                    <a:srgbClr val="0000CC"/>
                  </a:solidFill>
                </a:rPr>
                <a:t>평균 </a:t>
              </a:r>
              <a:r>
                <a:rPr lang="en-US" altLang="ko-KR" b="1" dirty="0">
                  <a:solidFill>
                    <a:srgbClr val="0000CC"/>
                  </a:solidFill>
                </a:rPr>
                <a:t>98.3, </a:t>
              </a:r>
              <a:r>
                <a:rPr lang="ko-KR" altLang="en-US" b="1" dirty="0">
                  <a:solidFill>
                    <a:srgbClr val="0000CC"/>
                  </a:solidFill>
                </a:rPr>
                <a:t>표준편차 </a:t>
              </a:r>
              <a:r>
                <a:rPr lang="en-US" altLang="ko-KR" b="1" dirty="0">
                  <a:solidFill>
                    <a:srgbClr val="0000CC"/>
                  </a:solidFill>
                </a:rPr>
                <a:t>5.99</a:t>
              </a:r>
            </a:p>
            <a:p>
              <a:pPr algn="ctr" latinLnBrk="1"/>
              <a:r>
                <a:rPr lang="en-US" altLang="ko-KR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𝑋 ̅</a:t>
              </a:r>
              <a:r>
                <a:rPr lang="en-US" altLang="ko-KR" b="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=98.3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s=5.99</a:t>
              </a:r>
              <a:endParaRPr lang="en-US" dirty="0">
                <a:solidFill>
                  <a:schemeClr val="bg1"/>
                </a:solidFill>
              </a:endParaRPr>
            </a:p>
          </dgm:t>
        </dgm:pt>
      </mc:Fallback>
    </mc:AlternateConten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</a:rPr>
            <a:t>생산 공정에 이상이 있다고 할 수 있나</a:t>
          </a:r>
          <a:r>
            <a:rPr lang="en-US" altLang="ko-KR" b="1" dirty="0">
              <a:solidFill>
                <a:srgbClr val="FF0000"/>
              </a:solidFill>
            </a:rPr>
            <a:t>?</a:t>
          </a:r>
          <a:endParaRPr lang="en-US" dirty="0">
            <a:solidFill>
              <a:schemeClr val="bg1"/>
            </a:solidFill>
          </a:endParaRP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29B08-C0BC-4548-8458-0DA43982C7AF}">
      <dgm:prSet/>
      <dgm:spPr/>
      <dgm:t>
        <a:bodyPr/>
        <a:lstStyle/>
        <a:p>
          <a:pPr latinLnBrk="1"/>
          <a:r>
            <a:rPr lang="en-US" altLang="ko-KR" dirty="0"/>
            <a:t>A </a:t>
          </a:r>
          <a:r>
            <a:rPr lang="ko-KR" altLang="en-US" dirty="0"/>
            <a:t>제약회사</a:t>
          </a:r>
          <a:endParaRPr lang="en-US" altLang="ko-KR" dirty="0"/>
        </a:p>
        <a:p>
          <a:pPr latinLnBrk="1"/>
          <a:r>
            <a:rPr lang="ko-KR" altLang="en-US" dirty="0"/>
            <a:t>드링크제의 용량 </a:t>
          </a:r>
          <a:r>
            <a:rPr lang="en-US" altLang="ko-KR" dirty="0"/>
            <a:t>95mL. </a:t>
          </a:r>
          <a:endParaRPr lang="en-US" altLang="ko-KR" dirty="0">
            <a:solidFill>
              <a:schemeClr val="bg1"/>
            </a:solidFill>
          </a:endParaRPr>
        </a:p>
      </dgm:t>
    </dgm:p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BD0B174-F3A3-4136-8E23-6629D9328D41}">
      <dgm:prSet/>
      <dgm:spPr>
        <a:blipFill>
          <a:blip xmlns:r="http://schemas.openxmlformats.org/officeDocument/2006/relationships" r:embed="rId1"/>
          <a:stretch>
            <a:fillRect t="-488" b="-4878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</a:rPr>
            <a:t>생산 공정에 이상이 있다고 할 수 있나</a:t>
          </a:r>
          <a:r>
            <a:rPr lang="en-US" altLang="ko-KR" b="1" dirty="0">
              <a:solidFill>
                <a:srgbClr val="FF0000"/>
              </a:solidFill>
            </a:rPr>
            <a:t>?</a:t>
          </a:r>
          <a:endParaRPr lang="en-US" dirty="0">
            <a:solidFill>
              <a:schemeClr val="bg1"/>
            </a:solidFill>
          </a:endParaRP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5DC9890-CA22-4032-826C-A7D45C55E85E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0BD5071-8AC4-491B-9759-BF39B159F08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p-value</a:t>
          </a:r>
          <a:r>
            <a:rPr lang="ko-KR" dirty="0">
              <a:solidFill>
                <a:srgbClr val="FF0000"/>
              </a:solidFill>
            </a:rPr>
            <a:t>가 유의수준 보다 작으면</a:t>
          </a:r>
          <a:endParaRPr lang="en-US" dirty="0">
            <a:solidFill>
              <a:srgbClr val="FF0000"/>
            </a:solidFill>
          </a:endParaRPr>
        </a:p>
      </dgm:t>
    </dgm:pt>
    <dgm:pt modelId="{F848E4D2-F298-47BE-9BF8-82DC6AE1C938}" type="parTrans" cxnId="{7165E50B-842B-4CA5-9826-8D7B7A44CB24}">
      <dgm:prSet/>
      <dgm:spPr/>
      <dgm:t>
        <a:bodyPr/>
        <a:lstStyle/>
        <a:p>
          <a:endParaRPr lang="en-US"/>
        </a:p>
      </dgm:t>
    </dgm:pt>
    <dgm:pt modelId="{C84D752C-8D9D-4F6E-B4D6-79073D942A8F}" type="sibTrans" cxnId="{7165E50B-842B-4CA5-9826-8D7B7A44CB24}">
      <dgm:prSet/>
      <dgm:spPr/>
      <dgm:t>
        <a:bodyPr/>
        <a:lstStyle/>
        <a:p>
          <a:endParaRPr lang="en-US"/>
        </a:p>
      </dgm:t>
    </dgm:pt>
    <dgm:pt modelId="{E76B706D-0D6F-42DE-9814-8ADEC3A52C27}">
      <dgm:prSet/>
      <dgm:spPr/>
      <dgm:t>
        <a:bodyPr/>
        <a:lstStyle/>
        <a:p>
          <a:r>
            <a:rPr lang="ko-KR"/>
            <a:t>관측값이 기각역 안에 있다</a:t>
          </a:r>
          <a:r>
            <a:rPr lang="en-US"/>
            <a:t>.</a:t>
          </a:r>
        </a:p>
      </dgm:t>
    </dgm:pt>
    <dgm:pt modelId="{4E1C45D3-7D4A-4594-A9C8-F9E7A52571F8}" type="parTrans" cxnId="{B629B1EE-5CC2-4797-9ACD-F3B8E5E9E9EA}">
      <dgm:prSet/>
      <dgm:spPr/>
      <dgm:t>
        <a:bodyPr/>
        <a:lstStyle/>
        <a:p>
          <a:endParaRPr lang="en-US"/>
        </a:p>
      </dgm:t>
    </dgm:pt>
    <dgm:pt modelId="{6492A3EA-4A80-47DB-957B-CBBAEE3BE233}" type="sibTrans" cxnId="{B629B1EE-5CC2-4797-9ACD-F3B8E5E9E9EA}">
      <dgm:prSet/>
      <dgm:spPr/>
      <dgm:t>
        <a:bodyPr/>
        <a:lstStyle/>
        <a:p>
          <a:endParaRPr lang="en-US"/>
        </a:p>
      </dgm:t>
    </dgm:pt>
    <dgm:pt modelId="{478D87FD-C9D1-4C9C-8977-7BC75C494111}">
      <dgm:prSet/>
      <dgm:spPr/>
      <dgm:t>
        <a:bodyPr/>
        <a:lstStyle/>
        <a:p>
          <a:r>
            <a:rPr lang="ko-KR" dirty="0" err="1">
              <a:solidFill>
                <a:srgbClr val="FF0000"/>
              </a:solidFill>
            </a:rPr>
            <a:t>귀무가설을</a:t>
          </a:r>
          <a:r>
            <a:rPr lang="ko-KR" dirty="0">
              <a:solidFill>
                <a:srgbClr val="FF0000"/>
              </a:solidFill>
            </a:rPr>
            <a:t> 기각한다</a:t>
          </a:r>
          <a:r>
            <a:rPr lang="en-US" dirty="0">
              <a:solidFill>
                <a:srgbClr val="FF0000"/>
              </a:solidFill>
            </a:rPr>
            <a:t>.</a:t>
          </a:r>
        </a:p>
      </dgm:t>
    </dgm:pt>
    <dgm:pt modelId="{808C2E43-E7DE-45DC-ABE9-211D2B721CF7}" type="parTrans" cxnId="{427EF8DE-18FC-450D-9D22-CF15E932C9BE}">
      <dgm:prSet/>
      <dgm:spPr/>
      <dgm:t>
        <a:bodyPr/>
        <a:lstStyle/>
        <a:p>
          <a:endParaRPr lang="en-US"/>
        </a:p>
      </dgm:t>
    </dgm:pt>
    <dgm:pt modelId="{E6485E5A-A95C-49CF-9FBC-EA324D37A18B}" type="sibTrans" cxnId="{427EF8DE-18FC-450D-9D22-CF15E932C9BE}">
      <dgm:prSet/>
      <dgm:spPr/>
      <dgm:t>
        <a:bodyPr/>
        <a:lstStyle/>
        <a:p>
          <a:endParaRPr lang="en-US"/>
        </a:p>
      </dgm:t>
    </dgm:pt>
    <dgm:pt modelId="{AAD07B40-7BEB-48AA-9069-603958004E6D}" type="pres">
      <dgm:prSet presAssocID="{25DC9890-CA22-4032-826C-A7D45C55E85E}" presName="linear" presStyleCnt="0">
        <dgm:presLayoutVars>
          <dgm:animLvl val="lvl"/>
          <dgm:resizeHandles val="exact"/>
        </dgm:presLayoutVars>
      </dgm:prSet>
      <dgm:spPr/>
    </dgm:pt>
    <dgm:pt modelId="{F20002CC-D6B5-42E5-887C-7A504F258F26}" type="pres">
      <dgm:prSet presAssocID="{80BD5071-8AC4-491B-9759-BF39B159F0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414DAA-7D2F-45EC-AAFA-9A1F91504419}" type="pres">
      <dgm:prSet presAssocID="{C84D752C-8D9D-4F6E-B4D6-79073D942A8F}" presName="spacer" presStyleCnt="0"/>
      <dgm:spPr/>
    </dgm:pt>
    <dgm:pt modelId="{9E2C9D37-35E6-4E80-B287-671CEB38B586}" type="pres">
      <dgm:prSet presAssocID="{E76B706D-0D6F-42DE-9814-8ADEC3A52C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C45601-D3BB-4BC0-878B-42E9D9C50328}" type="pres">
      <dgm:prSet presAssocID="{6492A3EA-4A80-47DB-957B-CBBAEE3BE233}" presName="spacer" presStyleCnt="0"/>
      <dgm:spPr/>
    </dgm:pt>
    <dgm:pt modelId="{BAA2C36D-AB9D-4991-9C3D-D9FFBC1F79F3}" type="pres">
      <dgm:prSet presAssocID="{478D87FD-C9D1-4C9C-8977-7BC75C4941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65E50B-842B-4CA5-9826-8D7B7A44CB24}" srcId="{25DC9890-CA22-4032-826C-A7D45C55E85E}" destId="{80BD5071-8AC4-491B-9759-BF39B159F08E}" srcOrd="0" destOrd="0" parTransId="{F848E4D2-F298-47BE-9BF8-82DC6AE1C938}" sibTransId="{C84D752C-8D9D-4F6E-B4D6-79073D942A8F}"/>
    <dgm:cxn modelId="{62D1A213-D993-4C4A-8549-3F52A0183CCE}" type="presOf" srcId="{25DC9890-CA22-4032-826C-A7D45C55E85E}" destId="{AAD07B40-7BEB-48AA-9069-603958004E6D}" srcOrd="0" destOrd="0" presId="urn:microsoft.com/office/officeart/2005/8/layout/vList2"/>
    <dgm:cxn modelId="{CD487F52-F69B-4316-B51F-127F381BCE08}" type="presOf" srcId="{80BD5071-8AC4-491B-9759-BF39B159F08E}" destId="{F20002CC-D6B5-42E5-887C-7A504F258F26}" srcOrd="0" destOrd="0" presId="urn:microsoft.com/office/officeart/2005/8/layout/vList2"/>
    <dgm:cxn modelId="{A4BE4C55-7403-4A98-9843-5041F7E6C160}" type="presOf" srcId="{E76B706D-0D6F-42DE-9814-8ADEC3A52C27}" destId="{9E2C9D37-35E6-4E80-B287-671CEB38B586}" srcOrd="0" destOrd="0" presId="urn:microsoft.com/office/officeart/2005/8/layout/vList2"/>
    <dgm:cxn modelId="{420CABD8-DF37-438D-95F2-D05E72753AAE}" type="presOf" srcId="{478D87FD-C9D1-4C9C-8977-7BC75C494111}" destId="{BAA2C36D-AB9D-4991-9C3D-D9FFBC1F79F3}" srcOrd="0" destOrd="0" presId="urn:microsoft.com/office/officeart/2005/8/layout/vList2"/>
    <dgm:cxn modelId="{427EF8DE-18FC-450D-9D22-CF15E932C9BE}" srcId="{25DC9890-CA22-4032-826C-A7D45C55E85E}" destId="{478D87FD-C9D1-4C9C-8977-7BC75C494111}" srcOrd="2" destOrd="0" parTransId="{808C2E43-E7DE-45DC-ABE9-211D2B721CF7}" sibTransId="{E6485E5A-A95C-49CF-9FBC-EA324D37A18B}"/>
    <dgm:cxn modelId="{B629B1EE-5CC2-4797-9ACD-F3B8E5E9E9EA}" srcId="{25DC9890-CA22-4032-826C-A7D45C55E85E}" destId="{E76B706D-0D6F-42DE-9814-8ADEC3A52C27}" srcOrd="1" destOrd="0" parTransId="{4E1C45D3-7D4A-4594-A9C8-F9E7A52571F8}" sibTransId="{6492A3EA-4A80-47DB-957B-CBBAEE3BE233}"/>
    <dgm:cxn modelId="{31A9CF5F-9EB9-48AD-BC6F-F0BF849335F1}" type="presParOf" srcId="{AAD07B40-7BEB-48AA-9069-603958004E6D}" destId="{F20002CC-D6B5-42E5-887C-7A504F258F26}" srcOrd="0" destOrd="0" presId="urn:microsoft.com/office/officeart/2005/8/layout/vList2"/>
    <dgm:cxn modelId="{DF146978-CCFB-4CF8-A98D-107D765F903D}" type="presParOf" srcId="{AAD07B40-7BEB-48AA-9069-603958004E6D}" destId="{6F414DAA-7D2F-45EC-AAFA-9A1F91504419}" srcOrd="1" destOrd="0" presId="urn:microsoft.com/office/officeart/2005/8/layout/vList2"/>
    <dgm:cxn modelId="{643DF2ED-EF10-4F44-8599-E802C95F6F20}" type="presParOf" srcId="{AAD07B40-7BEB-48AA-9069-603958004E6D}" destId="{9E2C9D37-35E6-4E80-B287-671CEB38B586}" srcOrd="2" destOrd="0" presId="urn:microsoft.com/office/officeart/2005/8/layout/vList2"/>
    <dgm:cxn modelId="{089812CB-E63A-4D7E-BC53-07E492CD1D07}" type="presParOf" srcId="{AAD07B40-7BEB-48AA-9069-603958004E6D}" destId="{1CC45601-D3BB-4BC0-878B-42E9D9C50328}" srcOrd="3" destOrd="0" presId="urn:microsoft.com/office/officeart/2005/8/layout/vList2"/>
    <dgm:cxn modelId="{A72A1B85-4BFF-4523-ABC7-33B661EA786A}" type="presParOf" srcId="{AAD07B40-7BEB-48AA-9069-603958004E6D}" destId="{BAA2C36D-AB9D-4991-9C3D-D9FFBC1F79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284795-12D1-4AE2-A83D-97C4B18D05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1C25BC-BDAF-49F4-86E5-688C9D1111C7}">
      <dgm:prSet/>
      <dgm:spPr/>
      <dgm:t>
        <a:bodyPr/>
        <a:lstStyle/>
        <a:p>
          <a:r>
            <a:rPr lang="en-US"/>
            <a:t>Thank you!!!</a:t>
          </a:r>
        </a:p>
      </dgm:t>
    </dgm:pt>
    <dgm:pt modelId="{8BF78F11-D408-4C10-B391-EF35F1969EBF}" type="parTrans" cxnId="{8EC965B2-18AC-4A73-A1CC-C261215FF1C1}">
      <dgm:prSet/>
      <dgm:spPr/>
      <dgm:t>
        <a:bodyPr/>
        <a:lstStyle/>
        <a:p>
          <a:endParaRPr lang="en-US"/>
        </a:p>
      </dgm:t>
    </dgm:pt>
    <dgm:pt modelId="{7D0B5BBE-83DD-4FE2-84DF-AF30D679734C}" type="sibTrans" cxnId="{8EC965B2-18AC-4A73-A1CC-C261215FF1C1}">
      <dgm:prSet/>
      <dgm:spPr/>
      <dgm:t>
        <a:bodyPr/>
        <a:lstStyle/>
        <a:p>
          <a:endParaRPr lang="en-US"/>
        </a:p>
      </dgm:t>
    </dgm:pt>
    <dgm:pt modelId="{7A0FCBFC-BE0B-431C-B064-3B90404391BB}">
      <dgm:prSet/>
      <dgm:spPr/>
      <dgm:t>
        <a:bodyPr/>
        <a:lstStyle/>
        <a:p>
          <a:r>
            <a:rPr lang="en-US"/>
            <a:t>Have a nice day!!!</a:t>
          </a:r>
        </a:p>
      </dgm:t>
    </dgm:pt>
    <dgm:pt modelId="{F7B137DE-1060-42B1-B836-0FE81A95B1C6}" type="parTrans" cxnId="{F2C65D2D-7AE9-4600-B110-7E63734E7317}">
      <dgm:prSet/>
      <dgm:spPr/>
      <dgm:t>
        <a:bodyPr/>
        <a:lstStyle/>
        <a:p>
          <a:endParaRPr lang="en-US"/>
        </a:p>
      </dgm:t>
    </dgm:pt>
    <dgm:pt modelId="{0E7EFBE3-9882-4887-9EB9-FE64A3C2971F}" type="sibTrans" cxnId="{F2C65D2D-7AE9-4600-B110-7E63734E7317}">
      <dgm:prSet/>
      <dgm:spPr/>
      <dgm:t>
        <a:bodyPr/>
        <a:lstStyle/>
        <a:p>
          <a:endParaRPr lang="en-US"/>
        </a:p>
      </dgm:t>
    </dgm:pt>
    <dgm:pt modelId="{FF56F1DF-82CD-4D6A-ABAD-C2CE671E99A9}" type="pres">
      <dgm:prSet presAssocID="{C0284795-12D1-4AE2-A83D-97C4B18D05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CA76C-5F8D-4555-8E7E-EB1902CCF8B9}" type="pres">
      <dgm:prSet presAssocID="{F41C25BC-BDAF-49F4-86E5-688C9D1111C7}" presName="hierRoot1" presStyleCnt="0"/>
      <dgm:spPr/>
    </dgm:pt>
    <dgm:pt modelId="{7B6B76DB-9CB7-4CB2-949C-16C239B608ED}" type="pres">
      <dgm:prSet presAssocID="{F41C25BC-BDAF-49F4-86E5-688C9D1111C7}" presName="composite" presStyleCnt="0"/>
      <dgm:spPr/>
    </dgm:pt>
    <dgm:pt modelId="{8AB38877-3373-49F9-9553-488E87ED61C5}" type="pres">
      <dgm:prSet presAssocID="{F41C25BC-BDAF-49F4-86E5-688C9D1111C7}" presName="background" presStyleLbl="node0" presStyleIdx="0" presStyleCnt="2"/>
      <dgm:spPr/>
    </dgm:pt>
    <dgm:pt modelId="{F05EEDB9-1C40-4696-A47A-B4EC5D58225A}" type="pres">
      <dgm:prSet presAssocID="{F41C25BC-BDAF-49F4-86E5-688C9D1111C7}" presName="text" presStyleLbl="fgAcc0" presStyleIdx="0" presStyleCnt="2">
        <dgm:presLayoutVars>
          <dgm:chPref val="3"/>
        </dgm:presLayoutVars>
      </dgm:prSet>
      <dgm:spPr/>
    </dgm:pt>
    <dgm:pt modelId="{D7EF724B-DB70-4A9E-AE32-C3806473A343}" type="pres">
      <dgm:prSet presAssocID="{F41C25BC-BDAF-49F4-86E5-688C9D1111C7}" presName="hierChild2" presStyleCnt="0"/>
      <dgm:spPr/>
    </dgm:pt>
    <dgm:pt modelId="{BF72E2D8-CC63-43FD-B143-AFEFC75FAD14}" type="pres">
      <dgm:prSet presAssocID="{7A0FCBFC-BE0B-431C-B064-3B90404391BB}" presName="hierRoot1" presStyleCnt="0"/>
      <dgm:spPr/>
    </dgm:pt>
    <dgm:pt modelId="{CE404511-94F2-4AFE-93C4-556C408EA8CF}" type="pres">
      <dgm:prSet presAssocID="{7A0FCBFC-BE0B-431C-B064-3B90404391BB}" presName="composite" presStyleCnt="0"/>
      <dgm:spPr/>
    </dgm:pt>
    <dgm:pt modelId="{9BCBB80D-C668-481A-93E6-B3D042F7451A}" type="pres">
      <dgm:prSet presAssocID="{7A0FCBFC-BE0B-431C-B064-3B90404391BB}" presName="background" presStyleLbl="node0" presStyleIdx="1" presStyleCnt="2"/>
      <dgm:spPr/>
    </dgm:pt>
    <dgm:pt modelId="{D275C754-F401-4EA6-9655-D2D295A1A171}" type="pres">
      <dgm:prSet presAssocID="{7A0FCBFC-BE0B-431C-B064-3B90404391BB}" presName="text" presStyleLbl="fgAcc0" presStyleIdx="1" presStyleCnt="2">
        <dgm:presLayoutVars>
          <dgm:chPref val="3"/>
        </dgm:presLayoutVars>
      </dgm:prSet>
      <dgm:spPr/>
    </dgm:pt>
    <dgm:pt modelId="{EAE7B21E-88EE-42C5-A54D-4C1380149EED}" type="pres">
      <dgm:prSet presAssocID="{7A0FCBFC-BE0B-431C-B064-3B90404391BB}" presName="hierChild2" presStyleCnt="0"/>
      <dgm:spPr/>
    </dgm:pt>
  </dgm:ptLst>
  <dgm:cxnLst>
    <dgm:cxn modelId="{F2C65D2D-7AE9-4600-B110-7E63734E7317}" srcId="{C0284795-12D1-4AE2-A83D-97C4B18D052B}" destId="{7A0FCBFC-BE0B-431C-B064-3B90404391BB}" srcOrd="1" destOrd="0" parTransId="{F7B137DE-1060-42B1-B836-0FE81A95B1C6}" sibTransId="{0E7EFBE3-9882-4887-9EB9-FE64A3C2971F}"/>
    <dgm:cxn modelId="{0FCA9935-1E43-46E9-B427-565CD3AD7002}" type="presOf" srcId="{F41C25BC-BDAF-49F4-86E5-688C9D1111C7}" destId="{F05EEDB9-1C40-4696-A47A-B4EC5D58225A}" srcOrd="0" destOrd="0" presId="urn:microsoft.com/office/officeart/2005/8/layout/hierarchy1"/>
    <dgm:cxn modelId="{DEA7C8AD-C81F-4BA5-8CD6-789BD6A68545}" type="presOf" srcId="{C0284795-12D1-4AE2-A83D-97C4B18D052B}" destId="{FF56F1DF-82CD-4D6A-ABAD-C2CE671E99A9}" srcOrd="0" destOrd="0" presId="urn:microsoft.com/office/officeart/2005/8/layout/hierarchy1"/>
    <dgm:cxn modelId="{8EC965B2-18AC-4A73-A1CC-C261215FF1C1}" srcId="{C0284795-12D1-4AE2-A83D-97C4B18D052B}" destId="{F41C25BC-BDAF-49F4-86E5-688C9D1111C7}" srcOrd="0" destOrd="0" parTransId="{8BF78F11-D408-4C10-B391-EF35F1969EBF}" sibTransId="{7D0B5BBE-83DD-4FE2-84DF-AF30D679734C}"/>
    <dgm:cxn modelId="{B8D731C7-FCFE-4268-A214-6CDD41B2D0EF}" type="presOf" srcId="{7A0FCBFC-BE0B-431C-B064-3B90404391BB}" destId="{D275C754-F401-4EA6-9655-D2D295A1A171}" srcOrd="0" destOrd="0" presId="urn:microsoft.com/office/officeart/2005/8/layout/hierarchy1"/>
    <dgm:cxn modelId="{B97DB98E-2999-4CFD-9C70-C5E95119EFB8}" type="presParOf" srcId="{FF56F1DF-82CD-4D6A-ABAD-C2CE671E99A9}" destId="{82CCA76C-5F8D-4555-8E7E-EB1902CCF8B9}" srcOrd="0" destOrd="0" presId="urn:microsoft.com/office/officeart/2005/8/layout/hierarchy1"/>
    <dgm:cxn modelId="{68BFDCD6-28DA-4DFE-8ECD-5E7F20C22689}" type="presParOf" srcId="{82CCA76C-5F8D-4555-8E7E-EB1902CCF8B9}" destId="{7B6B76DB-9CB7-4CB2-949C-16C239B608ED}" srcOrd="0" destOrd="0" presId="urn:microsoft.com/office/officeart/2005/8/layout/hierarchy1"/>
    <dgm:cxn modelId="{847AEB51-0B0C-417C-886F-8568FFABD487}" type="presParOf" srcId="{7B6B76DB-9CB7-4CB2-949C-16C239B608ED}" destId="{8AB38877-3373-49F9-9553-488E87ED61C5}" srcOrd="0" destOrd="0" presId="urn:microsoft.com/office/officeart/2005/8/layout/hierarchy1"/>
    <dgm:cxn modelId="{09644D62-E5BA-426F-9D83-5D2FB06292D4}" type="presParOf" srcId="{7B6B76DB-9CB7-4CB2-949C-16C239B608ED}" destId="{F05EEDB9-1C40-4696-A47A-B4EC5D58225A}" srcOrd="1" destOrd="0" presId="urn:microsoft.com/office/officeart/2005/8/layout/hierarchy1"/>
    <dgm:cxn modelId="{0A421CC1-3E9A-43DC-8837-1B432D3A7297}" type="presParOf" srcId="{82CCA76C-5F8D-4555-8E7E-EB1902CCF8B9}" destId="{D7EF724B-DB70-4A9E-AE32-C3806473A343}" srcOrd="1" destOrd="0" presId="urn:microsoft.com/office/officeart/2005/8/layout/hierarchy1"/>
    <dgm:cxn modelId="{15FA7919-F2B4-433E-9F52-E39912FD6DA8}" type="presParOf" srcId="{FF56F1DF-82CD-4D6A-ABAD-C2CE671E99A9}" destId="{BF72E2D8-CC63-43FD-B143-AFEFC75FAD14}" srcOrd="1" destOrd="0" presId="urn:microsoft.com/office/officeart/2005/8/layout/hierarchy1"/>
    <dgm:cxn modelId="{BB145453-AE31-421B-BFBD-594F57B2CCA8}" type="presParOf" srcId="{BF72E2D8-CC63-43FD-B143-AFEFC75FAD14}" destId="{CE404511-94F2-4AFE-93C4-556C408EA8CF}" srcOrd="0" destOrd="0" presId="urn:microsoft.com/office/officeart/2005/8/layout/hierarchy1"/>
    <dgm:cxn modelId="{92FA4CCA-ADAB-4EF9-AD0D-58952A56753A}" type="presParOf" srcId="{CE404511-94F2-4AFE-93C4-556C408EA8CF}" destId="{9BCBB80D-C668-481A-93E6-B3D042F7451A}" srcOrd="0" destOrd="0" presId="urn:microsoft.com/office/officeart/2005/8/layout/hierarchy1"/>
    <dgm:cxn modelId="{17841694-1411-4A46-B781-62E788114E45}" type="presParOf" srcId="{CE404511-94F2-4AFE-93C4-556C408EA8CF}" destId="{D275C754-F401-4EA6-9655-D2D295A1A171}" srcOrd="1" destOrd="0" presId="urn:microsoft.com/office/officeart/2005/8/layout/hierarchy1"/>
    <dgm:cxn modelId="{FD1FAEB7-32CC-4E5F-854B-D6F73014E36C}" type="presParOf" srcId="{BF72E2D8-CC63-43FD-B143-AFEFC75FAD14}" destId="{EAE7B21E-88EE-42C5-A54D-4C1380149E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AD37C-CA72-46BA-AE8B-E7848A097A1C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216035-8415-44BE-996E-BC813D0F6129}">
      <dgm:prSet/>
      <dgm:spPr/>
      <dgm:t>
        <a:bodyPr/>
        <a:lstStyle/>
        <a:p>
          <a:r>
            <a:rPr lang="ko-KR"/>
            <a:t>귀무가설</a:t>
          </a:r>
          <a:r>
            <a:rPr lang="en-US"/>
            <a:t>(null hypothesis)</a:t>
          </a:r>
        </a:p>
      </dgm:t>
    </dgm:pt>
    <dgm:pt modelId="{E3A61989-393E-4E55-B4E1-BDF680492BEA}" type="parTrans" cxnId="{A64EBAA5-7E3A-4173-99BA-26188E4B9589}">
      <dgm:prSet/>
      <dgm:spPr/>
      <dgm:t>
        <a:bodyPr/>
        <a:lstStyle/>
        <a:p>
          <a:endParaRPr lang="en-US"/>
        </a:p>
      </dgm:t>
    </dgm:pt>
    <dgm:pt modelId="{11048D6B-C9E2-4FFC-807A-8A2267D927A9}" type="sibTrans" cxnId="{A64EBAA5-7E3A-4173-99BA-26188E4B958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EA53566-2B3F-47C3-9ADD-00A23672DCD3}">
          <dgm:prSet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sSub>
                    <m:sSubPr>
                      <m:ctrlPr>
                        <a:rPr lang="en-US" altLang="ko-KR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altLang="ko-KR" b="0" i="1" smtClean="0">
                      <a:latin typeface="Cambria Math" panose="02040503050406030204" pitchFamily="18" charset="0"/>
                    </a:rPr>
                    <m:t>:</m:t>
                  </m:r>
                </m:oMath>
              </a14:m>
              <a:r>
                <a:rPr lang="en-US" altLang="ko-KR" dirty="0"/>
                <a:t> </a:t>
              </a:r>
              <a:r>
                <a:rPr lang="ko-KR" dirty="0"/>
                <a:t>기존에 알려져 있던 사실</a:t>
              </a:r>
              <a:r>
                <a:rPr lang="en-US" dirty="0"/>
                <a:t>	</a:t>
              </a:r>
            </a:p>
          </dgm:t>
        </dgm:pt>
      </mc:Choice>
      <mc:Fallback>
        <dgm:pt modelId="{3EA53566-2B3F-47C3-9ADD-00A23672DCD3}">
          <dgm:prSet/>
          <dgm:spPr/>
          <dgm:t>
            <a:bodyPr/>
            <a:lstStyle/>
            <a:p>
              <a:pPr>
                <a:buNone/>
              </a:pPr>
              <a:r>
                <a:rPr lang="en-US" altLang="ko-KR" b="0" i="0">
                  <a:latin typeface="Cambria Math" panose="02040503050406030204" pitchFamily="18" charset="0"/>
                </a:rPr>
                <a:t>𝐻_0:</a:t>
              </a:r>
              <a:r>
                <a:rPr lang="en-US" altLang="ko-KR" dirty="0"/>
                <a:t> </a:t>
              </a:r>
              <a:r>
                <a:rPr lang="ko-KR" dirty="0"/>
                <a:t>기존에 알려져 있던 사실</a:t>
              </a:r>
              <a:r>
                <a:rPr lang="en-US" dirty="0"/>
                <a:t>	</a:t>
              </a:r>
            </a:p>
          </dgm:t>
        </dgm:pt>
      </mc:Fallback>
    </mc:AlternateContent>
    <dgm:pt modelId="{48A66097-92D5-46BE-8F9C-46D7ABB6D31A}" type="parTrans" cxnId="{AEB429D2-5419-4EB6-A651-A5812704CB26}">
      <dgm:prSet/>
      <dgm:spPr/>
      <dgm:t>
        <a:bodyPr/>
        <a:lstStyle/>
        <a:p>
          <a:endParaRPr lang="en-US"/>
        </a:p>
      </dgm:t>
    </dgm:pt>
    <dgm:pt modelId="{DD12EC81-75A0-4D87-B201-1E79120595B2}" type="sibTrans" cxnId="{AEB429D2-5419-4EB6-A651-A5812704CB26}">
      <dgm:prSet/>
      <dgm:spPr/>
      <dgm:t>
        <a:bodyPr/>
        <a:lstStyle/>
        <a:p>
          <a:endParaRPr lang="en-US"/>
        </a:p>
      </dgm:t>
    </dgm:pt>
    <dgm:pt modelId="{E72C0C58-13DA-4DED-A80C-508E2B43688A}">
      <dgm:prSet/>
      <dgm:spPr/>
      <dgm:t>
        <a:bodyPr/>
        <a:lstStyle/>
        <a:p>
          <a:r>
            <a:rPr lang="ko-KR"/>
            <a:t>대립가설</a:t>
          </a:r>
          <a:r>
            <a:rPr lang="en-US"/>
            <a:t>(alternative hypothesis)</a:t>
          </a:r>
        </a:p>
      </dgm:t>
    </dgm:pt>
    <dgm:pt modelId="{0219508E-5D10-4A36-A98B-71C5838007A6}" type="parTrans" cxnId="{8B86D0BE-758F-4F2E-82E4-7F06D9E59803}">
      <dgm:prSet/>
      <dgm:spPr/>
      <dgm:t>
        <a:bodyPr/>
        <a:lstStyle/>
        <a:p>
          <a:endParaRPr lang="en-US"/>
        </a:p>
      </dgm:t>
    </dgm:pt>
    <dgm:pt modelId="{6096425C-4523-482F-A87A-CC313BEF404F}" type="sibTrans" cxnId="{8B86D0BE-758F-4F2E-82E4-7F06D9E5980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B48F909-6C72-4488-BA0B-7F1778CACD3B}">
          <dgm:prSet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sSub>
                    <m:sSubPr>
                      <m:ctrlPr>
                        <a:rPr lang="en-US" altLang="ko-KR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altLang="ko-KR" b="0" i="1" smtClean="0">
                      <a:latin typeface="Cambria Math" panose="02040503050406030204" pitchFamily="18" charset="0"/>
                    </a:rPr>
                    <m:t>:</m:t>
                  </m:r>
                </m:oMath>
              </a14:m>
              <a:r>
                <a:rPr lang="en-US" altLang="ko-KR" dirty="0"/>
                <a:t> </a:t>
              </a:r>
              <a:r>
                <a:rPr lang="ko-KR" dirty="0"/>
                <a:t>새로운 사실 또는 주장</a:t>
              </a:r>
              <a:endParaRPr lang="en-US" dirty="0"/>
            </a:p>
          </dgm:t>
        </dgm:pt>
      </mc:Choice>
      <mc:Fallback>
        <dgm:pt modelId="{DB48F909-6C72-4488-BA0B-7F1778CACD3B}">
          <dgm:prSet/>
          <dgm:spPr/>
          <dgm:t>
            <a:bodyPr/>
            <a:lstStyle/>
            <a:p>
              <a:pPr>
                <a:buNone/>
              </a:pPr>
              <a:r>
                <a:rPr lang="en-US" altLang="ko-KR" b="0" i="0">
                  <a:latin typeface="Cambria Math" panose="02040503050406030204" pitchFamily="18" charset="0"/>
                </a:rPr>
                <a:t>𝐻_1:</a:t>
              </a:r>
              <a:r>
                <a:rPr lang="en-US" altLang="ko-KR" dirty="0"/>
                <a:t> </a:t>
              </a:r>
              <a:r>
                <a:rPr lang="ko-KR" dirty="0"/>
                <a:t>새로운 사실 또는 주장</a:t>
              </a:r>
              <a:endParaRPr lang="en-US" dirty="0"/>
            </a:p>
          </dgm:t>
        </dgm:pt>
      </mc:Fallback>
    </mc:AlternateContent>
    <dgm:pt modelId="{17771D53-90EB-4DFA-AF79-081092E7BC7D}" type="parTrans" cxnId="{AEF44398-2F85-49E6-B5D8-3FC15A8C2C39}">
      <dgm:prSet/>
      <dgm:spPr/>
      <dgm:t>
        <a:bodyPr/>
        <a:lstStyle/>
        <a:p>
          <a:endParaRPr lang="en-US"/>
        </a:p>
      </dgm:t>
    </dgm:pt>
    <dgm:pt modelId="{A740E60D-6232-4ECB-A6CA-CE2E8D414C16}" type="sibTrans" cxnId="{AEF44398-2F85-49E6-B5D8-3FC15A8C2C39}">
      <dgm:prSet/>
      <dgm:spPr/>
      <dgm:t>
        <a:bodyPr/>
        <a:lstStyle/>
        <a:p>
          <a:endParaRPr lang="en-US"/>
        </a:p>
      </dgm:t>
    </dgm:pt>
    <dgm:pt modelId="{00782FE7-8496-4223-8E54-7EF6219DE9BA}" type="pres">
      <dgm:prSet presAssocID="{BF5AD37C-CA72-46BA-AE8B-E7848A097A1C}" presName="linear" presStyleCnt="0">
        <dgm:presLayoutVars>
          <dgm:dir/>
          <dgm:animLvl val="lvl"/>
          <dgm:resizeHandles val="exact"/>
        </dgm:presLayoutVars>
      </dgm:prSet>
      <dgm:spPr/>
    </dgm:pt>
    <dgm:pt modelId="{41536AF8-E84E-4E5C-95E0-0EFD17E280A5}" type="pres">
      <dgm:prSet presAssocID="{85216035-8415-44BE-996E-BC813D0F6129}" presName="parentLin" presStyleCnt="0"/>
      <dgm:spPr/>
    </dgm:pt>
    <dgm:pt modelId="{B7FFE4A5-A007-40B3-B8C7-108E9DC96F64}" type="pres">
      <dgm:prSet presAssocID="{85216035-8415-44BE-996E-BC813D0F6129}" presName="parentLeftMargin" presStyleLbl="node1" presStyleIdx="0" presStyleCnt="2"/>
      <dgm:spPr/>
    </dgm:pt>
    <dgm:pt modelId="{988BCDAC-C2A3-4AC4-A014-A04736D12DF5}" type="pres">
      <dgm:prSet presAssocID="{85216035-8415-44BE-996E-BC813D0F61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E2E050-98FF-4C86-A830-BACEBBD5769C}" type="pres">
      <dgm:prSet presAssocID="{85216035-8415-44BE-996E-BC813D0F6129}" presName="negativeSpace" presStyleCnt="0"/>
      <dgm:spPr/>
    </dgm:pt>
    <dgm:pt modelId="{3EABD8B1-ADE8-456C-86D4-8857EB5C9DF8}" type="pres">
      <dgm:prSet presAssocID="{85216035-8415-44BE-996E-BC813D0F6129}" presName="childText" presStyleLbl="conFgAcc1" presStyleIdx="0" presStyleCnt="2">
        <dgm:presLayoutVars>
          <dgm:bulletEnabled val="1"/>
        </dgm:presLayoutVars>
      </dgm:prSet>
      <dgm:spPr/>
    </dgm:pt>
    <dgm:pt modelId="{E3053784-03BB-478F-8471-BAD6C5ABF472}" type="pres">
      <dgm:prSet presAssocID="{11048D6B-C9E2-4FFC-807A-8A2267D927A9}" presName="spaceBetweenRectangles" presStyleCnt="0"/>
      <dgm:spPr/>
    </dgm:pt>
    <dgm:pt modelId="{5903952C-4F33-4B1A-BA54-B84C4F651E76}" type="pres">
      <dgm:prSet presAssocID="{E72C0C58-13DA-4DED-A80C-508E2B43688A}" presName="parentLin" presStyleCnt="0"/>
      <dgm:spPr/>
    </dgm:pt>
    <dgm:pt modelId="{F08DD35C-94E1-495E-BB19-F7328A9800F4}" type="pres">
      <dgm:prSet presAssocID="{E72C0C58-13DA-4DED-A80C-508E2B43688A}" presName="parentLeftMargin" presStyleLbl="node1" presStyleIdx="0" presStyleCnt="2"/>
      <dgm:spPr/>
    </dgm:pt>
    <dgm:pt modelId="{B2F298AE-8BCC-4283-B45B-6994260B11C5}" type="pres">
      <dgm:prSet presAssocID="{E72C0C58-13DA-4DED-A80C-508E2B4368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859F8D-9CF0-4E42-AAD7-B1577A88F810}" type="pres">
      <dgm:prSet presAssocID="{E72C0C58-13DA-4DED-A80C-508E2B43688A}" presName="negativeSpace" presStyleCnt="0"/>
      <dgm:spPr/>
    </dgm:pt>
    <dgm:pt modelId="{B3CE03BC-0DC8-4949-AD9A-75B81F1DED75}" type="pres">
      <dgm:prSet presAssocID="{E72C0C58-13DA-4DED-A80C-508E2B4368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A2B407-B5A6-417A-BF6B-3C42D575B288}" type="presOf" srcId="{3EA53566-2B3F-47C3-9ADD-00A23672DCD3}" destId="{3EABD8B1-ADE8-456C-86D4-8857EB5C9DF8}" srcOrd="0" destOrd="0" presId="urn:microsoft.com/office/officeart/2005/8/layout/list1"/>
    <dgm:cxn modelId="{2DE3975E-E9D0-477F-A996-48C067916465}" type="presOf" srcId="{E72C0C58-13DA-4DED-A80C-508E2B43688A}" destId="{F08DD35C-94E1-495E-BB19-F7328A9800F4}" srcOrd="0" destOrd="0" presId="urn:microsoft.com/office/officeart/2005/8/layout/list1"/>
    <dgm:cxn modelId="{3DCC3975-535C-4D0D-9D33-DA6C3230C0E0}" type="presOf" srcId="{BF5AD37C-CA72-46BA-AE8B-E7848A097A1C}" destId="{00782FE7-8496-4223-8E54-7EF6219DE9BA}" srcOrd="0" destOrd="0" presId="urn:microsoft.com/office/officeart/2005/8/layout/list1"/>
    <dgm:cxn modelId="{63992956-8823-48C2-8C51-7F7E36F888D7}" type="presOf" srcId="{DB48F909-6C72-4488-BA0B-7F1778CACD3B}" destId="{B3CE03BC-0DC8-4949-AD9A-75B81F1DED75}" srcOrd="0" destOrd="0" presId="urn:microsoft.com/office/officeart/2005/8/layout/list1"/>
    <dgm:cxn modelId="{AEF44398-2F85-49E6-B5D8-3FC15A8C2C39}" srcId="{E72C0C58-13DA-4DED-A80C-508E2B43688A}" destId="{DB48F909-6C72-4488-BA0B-7F1778CACD3B}" srcOrd="0" destOrd="0" parTransId="{17771D53-90EB-4DFA-AF79-081092E7BC7D}" sibTransId="{A740E60D-6232-4ECB-A6CA-CE2E8D414C16}"/>
    <dgm:cxn modelId="{A64EBAA5-7E3A-4173-99BA-26188E4B9589}" srcId="{BF5AD37C-CA72-46BA-AE8B-E7848A097A1C}" destId="{85216035-8415-44BE-996E-BC813D0F6129}" srcOrd="0" destOrd="0" parTransId="{E3A61989-393E-4E55-B4E1-BDF680492BEA}" sibTransId="{11048D6B-C9E2-4FFC-807A-8A2267D927A9}"/>
    <dgm:cxn modelId="{D036F1B1-A508-44D6-A80C-8BF251A8A192}" type="presOf" srcId="{85216035-8415-44BE-996E-BC813D0F6129}" destId="{B7FFE4A5-A007-40B3-B8C7-108E9DC96F64}" srcOrd="0" destOrd="0" presId="urn:microsoft.com/office/officeart/2005/8/layout/list1"/>
    <dgm:cxn modelId="{8B86D0BE-758F-4F2E-82E4-7F06D9E59803}" srcId="{BF5AD37C-CA72-46BA-AE8B-E7848A097A1C}" destId="{E72C0C58-13DA-4DED-A80C-508E2B43688A}" srcOrd="1" destOrd="0" parTransId="{0219508E-5D10-4A36-A98B-71C5838007A6}" sibTransId="{6096425C-4523-482F-A87A-CC313BEF404F}"/>
    <dgm:cxn modelId="{BF7255C8-F10A-406A-B294-F8C9DEBAD2AA}" type="presOf" srcId="{E72C0C58-13DA-4DED-A80C-508E2B43688A}" destId="{B2F298AE-8BCC-4283-B45B-6994260B11C5}" srcOrd="1" destOrd="0" presId="urn:microsoft.com/office/officeart/2005/8/layout/list1"/>
    <dgm:cxn modelId="{AEB429D2-5419-4EB6-A651-A5812704CB26}" srcId="{85216035-8415-44BE-996E-BC813D0F6129}" destId="{3EA53566-2B3F-47C3-9ADD-00A23672DCD3}" srcOrd="0" destOrd="0" parTransId="{48A66097-92D5-46BE-8F9C-46D7ABB6D31A}" sibTransId="{DD12EC81-75A0-4D87-B201-1E79120595B2}"/>
    <dgm:cxn modelId="{C9D383DA-F771-4BEE-A932-5F8A689E029F}" type="presOf" srcId="{85216035-8415-44BE-996E-BC813D0F6129}" destId="{988BCDAC-C2A3-4AC4-A014-A04736D12DF5}" srcOrd="1" destOrd="0" presId="urn:microsoft.com/office/officeart/2005/8/layout/list1"/>
    <dgm:cxn modelId="{A3B8ABB3-A75F-48AA-B6B2-7A1CD155E7B3}" type="presParOf" srcId="{00782FE7-8496-4223-8E54-7EF6219DE9BA}" destId="{41536AF8-E84E-4E5C-95E0-0EFD17E280A5}" srcOrd="0" destOrd="0" presId="urn:microsoft.com/office/officeart/2005/8/layout/list1"/>
    <dgm:cxn modelId="{4780F4A9-C108-40BB-A766-29474A64F239}" type="presParOf" srcId="{41536AF8-E84E-4E5C-95E0-0EFD17E280A5}" destId="{B7FFE4A5-A007-40B3-B8C7-108E9DC96F64}" srcOrd="0" destOrd="0" presId="urn:microsoft.com/office/officeart/2005/8/layout/list1"/>
    <dgm:cxn modelId="{C1769149-737B-4E15-8C7B-A42C75C0D04B}" type="presParOf" srcId="{41536AF8-E84E-4E5C-95E0-0EFD17E280A5}" destId="{988BCDAC-C2A3-4AC4-A014-A04736D12DF5}" srcOrd="1" destOrd="0" presId="urn:microsoft.com/office/officeart/2005/8/layout/list1"/>
    <dgm:cxn modelId="{C36C99E2-E609-45FA-805A-B5E82E35C3A9}" type="presParOf" srcId="{00782FE7-8496-4223-8E54-7EF6219DE9BA}" destId="{C8E2E050-98FF-4C86-A830-BACEBBD5769C}" srcOrd="1" destOrd="0" presId="urn:microsoft.com/office/officeart/2005/8/layout/list1"/>
    <dgm:cxn modelId="{35B4C09E-2A71-40FF-AC7C-16F657A415E0}" type="presParOf" srcId="{00782FE7-8496-4223-8E54-7EF6219DE9BA}" destId="{3EABD8B1-ADE8-456C-86D4-8857EB5C9DF8}" srcOrd="2" destOrd="0" presId="urn:microsoft.com/office/officeart/2005/8/layout/list1"/>
    <dgm:cxn modelId="{E30DAD15-78BD-4B5A-9D79-3948D4EBBA9F}" type="presParOf" srcId="{00782FE7-8496-4223-8E54-7EF6219DE9BA}" destId="{E3053784-03BB-478F-8471-BAD6C5ABF472}" srcOrd="3" destOrd="0" presId="urn:microsoft.com/office/officeart/2005/8/layout/list1"/>
    <dgm:cxn modelId="{403F6F26-8BF8-4827-A634-8C08CB2F3262}" type="presParOf" srcId="{00782FE7-8496-4223-8E54-7EF6219DE9BA}" destId="{5903952C-4F33-4B1A-BA54-B84C4F651E76}" srcOrd="4" destOrd="0" presId="urn:microsoft.com/office/officeart/2005/8/layout/list1"/>
    <dgm:cxn modelId="{0F159BEB-5E14-4518-9F39-543C0020E375}" type="presParOf" srcId="{5903952C-4F33-4B1A-BA54-B84C4F651E76}" destId="{F08DD35C-94E1-495E-BB19-F7328A9800F4}" srcOrd="0" destOrd="0" presId="urn:microsoft.com/office/officeart/2005/8/layout/list1"/>
    <dgm:cxn modelId="{A9D8303E-291D-4E70-AEDC-A891D1D3C62F}" type="presParOf" srcId="{5903952C-4F33-4B1A-BA54-B84C4F651E76}" destId="{B2F298AE-8BCC-4283-B45B-6994260B11C5}" srcOrd="1" destOrd="0" presId="urn:microsoft.com/office/officeart/2005/8/layout/list1"/>
    <dgm:cxn modelId="{96A96EA0-6D82-46B5-984F-904EC287AEFE}" type="presParOf" srcId="{00782FE7-8496-4223-8E54-7EF6219DE9BA}" destId="{9F859F8D-9CF0-4E42-AAD7-B1577A88F810}" srcOrd="5" destOrd="0" presId="urn:microsoft.com/office/officeart/2005/8/layout/list1"/>
    <dgm:cxn modelId="{08C17D72-2E4E-4877-8A0A-E819EB6ED268}" type="presParOf" srcId="{00782FE7-8496-4223-8E54-7EF6219DE9BA}" destId="{B3CE03BC-0DC8-4949-AD9A-75B81F1DED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AD37C-CA72-46BA-AE8B-E7848A097A1C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216035-8415-44BE-996E-BC813D0F6129}">
      <dgm:prSet/>
      <dgm:spPr/>
      <dgm:t>
        <a:bodyPr/>
        <a:lstStyle/>
        <a:p>
          <a:r>
            <a:rPr lang="ko-KR"/>
            <a:t>귀무가설</a:t>
          </a:r>
          <a:r>
            <a:rPr lang="en-US"/>
            <a:t>(null hypothesis)</a:t>
          </a:r>
        </a:p>
      </dgm:t>
    </dgm:pt>
    <dgm:pt modelId="{E3A61989-393E-4E55-B4E1-BDF680492BEA}" type="parTrans" cxnId="{A64EBAA5-7E3A-4173-99BA-26188E4B9589}">
      <dgm:prSet/>
      <dgm:spPr/>
      <dgm:t>
        <a:bodyPr/>
        <a:lstStyle/>
        <a:p>
          <a:endParaRPr lang="en-US"/>
        </a:p>
      </dgm:t>
    </dgm:pt>
    <dgm:pt modelId="{11048D6B-C9E2-4FFC-807A-8A2267D927A9}" type="sibTrans" cxnId="{A64EBAA5-7E3A-4173-99BA-26188E4B9589}">
      <dgm:prSet/>
      <dgm:spPr/>
      <dgm:t>
        <a:bodyPr/>
        <a:lstStyle/>
        <a:p>
          <a:endParaRPr lang="en-US"/>
        </a:p>
      </dgm:t>
    </dgm:pt>
    <dgm:pt modelId="{3EA53566-2B3F-47C3-9ADD-00A23672DCD3}">
      <dgm:prSet/>
      <dgm:spPr>
        <a:blipFill>
          <a:blip xmlns:r="http://schemas.openxmlformats.org/officeDocument/2006/relationships" r:embed="rId1"/>
          <a:stretch>
            <a:fillRect b="-7527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48A66097-92D5-46BE-8F9C-46D7ABB6D31A}" type="parTrans" cxnId="{AEB429D2-5419-4EB6-A651-A5812704CB26}">
      <dgm:prSet/>
      <dgm:spPr/>
      <dgm:t>
        <a:bodyPr/>
        <a:lstStyle/>
        <a:p>
          <a:endParaRPr lang="en-US"/>
        </a:p>
      </dgm:t>
    </dgm:pt>
    <dgm:pt modelId="{DD12EC81-75A0-4D87-B201-1E79120595B2}" type="sibTrans" cxnId="{AEB429D2-5419-4EB6-A651-A5812704CB26}">
      <dgm:prSet/>
      <dgm:spPr/>
      <dgm:t>
        <a:bodyPr/>
        <a:lstStyle/>
        <a:p>
          <a:endParaRPr lang="en-US"/>
        </a:p>
      </dgm:t>
    </dgm:pt>
    <dgm:pt modelId="{E72C0C58-13DA-4DED-A80C-508E2B43688A}">
      <dgm:prSet/>
      <dgm:spPr/>
      <dgm:t>
        <a:bodyPr/>
        <a:lstStyle/>
        <a:p>
          <a:r>
            <a:rPr lang="ko-KR"/>
            <a:t>대립가설</a:t>
          </a:r>
          <a:r>
            <a:rPr lang="en-US"/>
            <a:t>(alternative hypothesis)</a:t>
          </a:r>
        </a:p>
      </dgm:t>
    </dgm:pt>
    <dgm:pt modelId="{0219508E-5D10-4A36-A98B-71C5838007A6}" type="parTrans" cxnId="{8B86D0BE-758F-4F2E-82E4-7F06D9E59803}">
      <dgm:prSet/>
      <dgm:spPr/>
      <dgm:t>
        <a:bodyPr/>
        <a:lstStyle/>
        <a:p>
          <a:endParaRPr lang="en-US"/>
        </a:p>
      </dgm:t>
    </dgm:pt>
    <dgm:pt modelId="{6096425C-4523-482F-A87A-CC313BEF404F}" type="sibTrans" cxnId="{8B86D0BE-758F-4F2E-82E4-7F06D9E59803}">
      <dgm:prSet/>
      <dgm:spPr/>
      <dgm:t>
        <a:bodyPr/>
        <a:lstStyle/>
        <a:p>
          <a:endParaRPr lang="en-US"/>
        </a:p>
      </dgm:t>
    </dgm:pt>
    <dgm:pt modelId="{DB48F909-6C72-4488-BA0B-7F1778CACD3B}">
      <dgm:prSet/>
      <dgm:spPr>
        <a:blipFill>
          <a:blip xmlns:r="http://schemas.openxmlformats.org/officeDocument/2006/relationships" r:embed="rId2"/>
          <a:stretch>
            <a:fillRect b="-7527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17771D53-90EB-4DFA-AF79-081092E7BC7D}" type="parTrans" cxnId="{AEF44398-2F85-49E6-B5D8-3FC15A8C2C39}">
      <dgm:prSet/>
      <dgm:spPr/>
      <dgm:t>
        <a:bodyPr/>
        <a:lstStyle/>
        <a:p>
          <a:endParaRPr lang="en-US"/>
        </a:p>
      </dgm:t>
    </dgm:pt>
    <dgm:pt modelId="{A740E60D-6232-4ECB-A6CA-CE2E8D414C16}" type="sibTrans" cxnId="{AEF44398-2F85-49E6-B5D8-3FC15A8C2C39}">
      <dgm:prSet/>
      <dgm:spPr/>
      <dgm:t>
        <a:bodyPr/>
        <a:lstStyle/>
        <a:p>
          <a:endParaRPr lang="en-US"/>
        </a:p>
      </dgm:t>
    </dgm:pt>
    <dgm:pt modelId="{00782FE7-8496-4223-8E54-7EF6219DE9BA}" type="pres">
      <dgm:prSet presAssocID="{BF5AD37C-CA72-46BA-AE8B-E7848A097A1C}" presName="linear" presStyleCnt="0">
        <dgm:presLayoutVars>
          <dgm:dir/>
          <dgm:animLvl val="lvl"/>
          <dgm:resizeHandles val="exact"/>
        </dgm:presLayoutVars>
      </dgm:prSet>
      <dgm:spPr/>
    </dgm:pt>
    <dgm:pt modelId="{41536AF8-E84E-4E5C-95E0-0EFD17E280A5}" type="pres">
      <dgm:prSet presAssocID="{85216035-8415-44BE-996E-BC813D0F6129}" presName="parentLin" presStyleCnt="0"/>
      <dgm:spPr/>
    </dgm:pt>
    <dgm:pt modelId="{B7FFE4A5-A007-40B3-B8C7-108E9DC96F64}" type="pres">
      <dgm:prSet presAssocID="{85216035-8415-44BE-996E-BC813D0F6129}" presName="parentLeftMargin" presStyleLbl="node1" presStyleIdx="0" presStyleCnt="2"/>
      <dgm:spPr/>
    </dgm:pt>
    <dgm:pt modelId="{988BCDAC-C2A3-4AC4-A014-A04736D12DF5}" type="pres">
      <dgm:prSet presAssocID="{85216035-8415-44BE-996E-BC813D0F61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E2E050-98FF-4C86-A830-BACEBBD5769C}" type="pres">
      <dgm:prSet presAssocID="{85216035-8415-44BE-996E-BC813D0F6129}" presName="negativeSpace" presStyleCnt="0"/>
      <dgm:spPr/>
    </dgm:pt>
    <dgm:pt modelId="{3EABD8B1-ADE8-456C-86D4-8857EB5C9DF8}" type="pres">
      <dgm:prSet presAssocID="{85216035-8415-44BE-996E-BC813D0F6129}" presName="childText" presStyleLbl="conFgAcc1" presStyleIdx="0" presStyleCnt="2">
        <dgm:presLayoutVars>
          <dgm:bulletEnabled val="1"/>
        </dgm:presLayoutVars>
      </dgm:prSet>
      <dgm:spPr/>
    </dgm:pt>
    <dgm:pt modelId="{E3053784-03BB-478F-8471-BAD6C5ABF472}" type="pres">
      <dgm:prSet presAssocID="{11048D6B-C9E2-4FFC-807A-8A2267D927A9}" presName="spaceBetweenRectangles" presStyleCnt="0"/>
      <dgm:spPr/>
    </dgm:pt>
    <dgm:pt modelId="{5903952C-4F33-4B1A-BA54-B84C4F651E76}" type="pres">
      <dgm:prSet presAssocID="{E72C0C58-13DA-4DED-A80C-508E2B43688A}" presName="parentLin" presStyleCnt="0"/>
      <dgm:spPr/>
    </dgm:pt>
    <dgm:pt modelId="{F08DD35C-94E1-495E-BB19-F7328A9800F4}" type="pres">
      <dgm:prSet presAssocID="{E72C0C58-13DA-4DED-A80C-508E2B43688A}" presName="parentLeftMargin" presStyleLbl="node1" presStyleIdx="0" presStyleCnt="2"/>
      <dgm:spPr/>
    </dgm:pt>
    <dgm:pt modelId="{B2F298AE-8BCC-4283-B45B-6994260B11C5}" type="pres">
      <dgm:prSet presAssocID="{E72C0C58-13DA-4DED-A80C-508E2B4368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859F8D-9CF0-4E42-AAD7-B1577A88F810}" type="pres">
      <dgm:prSet presAssocID="{E72C0C58-13DA-4DED-A80C-508E2B43688A}" presName="negativeSpace" presStyleCnt="0"/>
      <dgm:spPr/>
    </dgm:pt>
    <dgm:pt modelId="{B3CE03BC-0DC8-4949-AD9A-75B81F1DED75}" type="pres">
      <dgm:prSet presAssocID="{E72C0C58-13DA-4DED-A80C-508E2B4368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A2B407-B5A6-417A-BF6B-3C42D575B288}" type="presOf" srcId="{3EA53566-2B3F-47C3-9ADD-00A23672DCD3}" destId="{3EABD8B1-ADE8-456C-86D4-8857EB5C9DF8}" srcOrd="0" destOrd="0" presId="urn:microsoft.com/office/officeart/2005/8/layout/list1"/>
    <dgm:cxn modelId="{2DE3975E-E9D0-477F-A996-48C067916465}" type="presOf" srcId="{E72C0C58-13DA-4DED-A80C-508E2B43688A}" destId="{F08DD35C-94E1-495E-BB19-F7328A9800F4}" srcOrd="0" destOrd="0" presId="urn:microsoft.com/office/officeart/2005/8/layout/list1"/>
    <dgm:cxn modelId="{3DCC3975-535C-4D0D-9D33-DA6C3230C0E0}" type="presOf" srcId="{BF5AD37C-CA72-46BA-AE8B-E7848A097A1C}" destId="{00782FE7-8496-4223-8E54-7EF6219DE9BA}" srcOrd="0" destOrd="0" presId="urn:microsoft.com/office/officeart/2005/8/layout/list1"/>
    <dgm:cxn modelId="{63992956-8823-48C2-8C51-7F7E36F888D7}" type="presOf" srcId="{DB48F909-6C72-4488-BA0B-7F1778CACD3B}" destId="{B3CE03BC-0DC8-4949-AD9A-75B81F1DED75}" srcOrd="0" destOrd="0" presId="urn:microsoft.com/office/officeart/2005/8/layout/list1"/>
    <dgm:cxn modelId="{AEF44398-2F85-49E6-B5D8-3FC15A8C2C39}" srcId="{E72C0C58-13DA-4DED-A80C-508E2B43688A}" destId="{DB48F909-6C72-4488-BA0B-7F1778CACD3B}" srcOrd="0" destOrd="0" parTransId="{17771D53-90EB-4DFA-AF79-081092E7BC7D}" sibTransId="{A740E60D-6232-4ECB-A6CA-CE2E8D414C16}"/>
    <dgm:cxn modelId="{A64EBAA5-7E3A-4173-99BA-26188E4B9589}" srcId="{BF5AD37C-CA72-46BA-AE8B-E7848A097A1C}" destId="{85216035-8415-44BE-996E-BC813D0F6129}" srcOrd="0" destOrd="0" parTransId="{E3A61989-393E-4E55-B4E1-BDF680492BEA}" sibTransId="{11048D6B-C9E2-4FFC-807A-8A2267D927A9}"/>
    <dgm:cxn modelId="{D036F1B1-A508-44D6-A80C-8BF251A8A192}" type="presOf" srcId="{85216035-8415-44BE-996E-BC813D0F6129}" destId="{B7FFE4A5-A007-40B3-B8C7-108E9DC96F64}" srcOrd="0" destOrd="0" presId="urn:microsoft.com/office/officeart/2005/8/layout/list1"/>
    <dgm:cxn modelId="{8B86D0BE-758F-4F2E-82E4-7F06D9E59803}" srcId="{BF5AD37C-CA72-46BA-AE8B-E7848A097A1C}" destId="{E72C0C58-13DA-4DED-A80C-508E2B43688A}" srcOrd="1" destOrd="0" parTransId="{0219508E-5D10-4A36-A98B-71C5838007A6}" sibTransId="{6096425C-4523-482F-A87A-CC313BEF404F}"/>
    <dgm:cxn modelId="{BF7255C8-F10A-406A-B294-F8C9DEBAD2AA}" type="presOf" srcId="{E72C0C58-13DA-4DED-A80C-508E2B43688A}" destId="{B2F298AE-8BCC-4283-B45B-6994260B11C5}" srcOrd="1" destOrd="0" presId="urn:microsoft.com/office/officeart/2005/8/layout/list1"/>
    <dgm:cxn modelId="{AEB429D2-5419-4EB6-A651-A5812704CB26}" srcId="{85216035-8415-44BE-996E-BC813D0F6129}" destId="{3EA53566-2B3F-47C3-9ADD-00A23672DCD3}" srcOrd="0" destOrd="0" parTransId="{48A66097-92D5-46BE-8F9C-46D7ABB6D31A}" sibTransId="{DD12EC81-75A0-4D87-B201-1E79120595B2}"/>
    <dgm:cxn modelId="{C9D383DA-F771-4BEE-A932-5F8A689E029F}" type="presOf" srcId="{85216035-8415-44BE-996E-BC813D0F6129}" destId="{988BCDAC-C2A3-4AC4-A014-A04736D12DF5}" srcOrd="1" destOrd="0" presId="urn:microsoft.com/office/officeart/2005/8/layout/list1"/>
    <dgm:cxn modelId="{A3B8ABB3-A75F-48AA-B6B2-7A1CD155E7B3}" type="presParOf" srcId="{00782FE7-8496-4223-8E54-7EF6219DE9BA}" destId="{41536AF8-E84E-4E5C-95E0-0EFD17E280A5}" srcOrd="0" destOrd="0" presId="urn:microsoft.com/office/officeart/2005/8/layout/list1"/>
    <dgm:cxn modelId="{4780F4A9-C108-40BB-A766-29474A64F239}" type="presParOf" srcId="{41536AF8-E84E-4E5C-95E0-0EFD17E280A5}" destId="{B7FFE4A5-A007-40B3-B8C7-108E9DC96F64}" srcOrd="0" destOrd="0" presId="urn:microsoft.com/office/officeart/2005/8/layout/list1"/>
    <dgm:cxn modelId="{C1769149-737B-4E15-8C7B-A42C75C0D04B}" type="presParOf" srcId="{41536AF8-E84E-4E5C-95E0-0EFD17E280A5}" destId="{988BCDAC-C2A3-4AC4-A014-A04736D12DF5}" srcOrd="1" destOrd="0" presId="urn:microsoft.com/office/officeart/2005/8/layout/list1"/>
    <dgm:cxn modelId="{C36C99E2-E609-45FA-805A-B5E82E35C3A9}" type="presParOf" srcId="{00782FE7-8496-4223-8E54-7EF6219DE9BA}" destId="{C8E2E050-98FF-4C86-A830-BACEBBD5769C}" srcOrd="1" destOrd="0" presId="urn:microsoft.com/office/officeart/2005/8/layout/list1"/>
    <dgm:cxn modelId="{35B4C09E-2A71-40FF-AC7C-16F657A415E0}" type="presParOf" srcId="{00782FE7-8496-4223-8E54-7EF6219DE9BA}" destId="{3EABD8B1-ADE8-456C-86D4-8857EB5C9DF8}" srcOrd="2" destOrd="0" presId="urn:microsoft.com/office/officeart/2005/8/layout/list1"/>
    <dgm:cxn modelId="{E30DAD15-78BD-4B5A-9D79-3948D4EBBA9F}" type="presParOf" srcId="{00782FE7-8496-4223-8E54-7EF6219DE9BA}" destId="{E3053784-03BB-478F-8471-BAD6C5ABF472}" srcOrd="3" destOrd="0" presId="urn:microsoft.com/office/officeart/2005/8/layout/list1"/>
    <dgm:cxn modelId="{403F6F26-8BF8-4827-A634-8C08CB2F3262}" type="presParOf" srcId="{00782FE7-8496-4223-8E54-7EF6219DE9BA}" destId="{5903952C-4F33-4B1A-BA54-B84C4F651E76}" srcOrd="4" destOrd="0" presId="urn:microsoft.com/office/officeart/2005/8/layout/list1"/>
    <dgm:cxn modelId="{0F159BEB-5E14-4518-9F39-543C0020E375}" type="presParOf" srcId="{5903952C-4F33-4B1A-BA54-B84C4F651E76}" destId="{F08DD35C-94E1-495E-BB19-F7328A9800F4}" srcOrd="0" destOrd="0" presId="urn:microsoft.com/office/officeart/2005/8/layout/list1"/>
    <dgm:cxn modelId="{A9D8303E-291D-4E70-AEDC-A891D1D3C62F}" type="presParOf" srcId="{5903952C-4F33-4B1A-BA54-B84C4F651E76}" destId="{B2F298AE-8BCC-4283-B45B-6994260B11C5}" srcOrd="1" destOrd="0" presId="urn:microsoft.com/office/officeart/2005/8/layout/list1"/>
    <dgm:cxn modelId="{96A96EA0-6D82-46B5-984F-904EC287AEFE}" type="presParOf" srcId="{00782FE7-8496-4223-8E54-7EF6219DE9BA}" destId="{9F859F8D-9CF0-4E42-AAD7-B1577A88F810}" srcOrd="5" destOrd="0" presId="urn:microsoft.com/office/officeart/2005/8/layout/list1"/>
    <dgm:cxn modelId="{08C17D72-2E4E-4877-8A0A-E819EB6ED268}" type="presParOf" srcId="{00782FE7-8496-4223-8E54-7EF6219DE9BA}" destId="{B3CE03BC-0DC8-4949-AD9A-75B81F1DED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C00E4-4AE1-4954-8816-554B1C9EFE4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043BD-759E-4D69-9CF3-6DE06530C763}">
      <dgm:prSet/>
      <dgm:spPr/>
      <dgm:t>
        <a:bodyPr/>
        <a:lstStyle/>
        <a:p>
          <a:r>
            <a:rPr lang="ko-KR" altLang="en-US" dirty="0"/>
            <a:t>유의수준</a:t>
          </a:r>
          <a:endParaRPr lang="en-US" dirty="0"/>
        </a:p>
      </dgm:t>
    </dgm:pt>
    <dgm:pt modelId="{10E56A3D-0D33-4BF6-B685-2ED12BC16E8F}" type="parTrans" cxnId="{08C3A5B1-C685-42B9-B1F9-E80EB749C979}">
      <dgm:prSet/>
      <dgm:spPr/>
      <dgm:t>
        <a:bodyPr/>
        <a:lstStyle/>
        <a:p>
          <a:endParaRPr lang="en-US"/>
        </a:p>
      </dgm:t>
    </dgm:pt>
    <dgm:pt modelId="{08F9A8D6-4BD2-4B8E-8FBB-49909873D8B9}" type="sibTrans" cxnId="{08C3A5B1-C685-42B9-B1F9-E80EB749C979}">
      <dgm:prSet/>
      <dgm:spPr/>
      <dgm:t>
        <a:bodyPr/>
        <a:lstStyle/>
        <a:p>
          <a:endParaRPr lang="en-US"/>
        </a:p>
      </dgm:t>
    </dgm:pt>
    <dgm:pt modelId="{30A5EA86-2035-443E-9D0A-9FC79F5D05D5}">
      <dgm:prSet/>
      <dgm:spPr/>
      <dgm:t>
        <a:bodyPr/>
        <a:lstStyle/>
        <a:p>
          <a:r>
            <a:rPr lang="ko-KR" b="1" dirty="0" err="1"/>
            <a:t>검정통계량</a:t>
          </a:r>
          <a:endParaRPr lang="en-US" dirty="0"/>
        </a:p>
      </dgm:t>
    </dgm:pt>
    <dgm:pt modelId="{C1592227-D5D8-4EFA-9156-F2A9F006FE42}" type="parTrans" cxnId="{7DB5AD3A-9F84-4985-A4DD-649F4E709591}">
      <dgm:prSet/>
      <dgm:spPr/>
      <dgm:t>
        <a:bodyPr/>
        <a:lstStyle/>
        <a:p>
          <a:endParaRPr lang="en-US"/>
        </a:p>
      </dgm:t>
    </dgm:pt>
    <dgm:pt modelId="{E507C93A-092E-4B56-863C-8A5EAAF444F9}" type="sibTrans" cxnId="{7DB5AD3A-9F84-4985-A4DD-649F4E709591}">
      <dgm:prSet/>
      <dgm:spPr/>
      <dgm:t>
        <a:bodyPr/>
        <a:lstStyle/>
        <a:p>
          <a:endParaRPr lang="en-US"/>
        </a:p>
      </dgm:t>
    </dgm:pt>
    <dgm:pt modelId="{E7EEF603-4340-4C15-9960-27E6B619ACD6}">
      <dgm:prSet/>
      <dgm:spPr/>
      <dgm:t>
        <a:bodyPr/>
        <a:lstStyle/>
        <a:p>
          <a:r>
            <a:rPr lang="ko-KR" dirty="0"/>
            <a:t>제</a:t>
          </a:r>
          <a:r>
            <a:rPr lang="en-US" dirty="0"/>
            <a:t>1</a:t>
          </a:r>
          <a:r>
            <a:rPr lang="ko-KR" dirty="0"/>
            <a:t>종오류를 범할 확률의 최대 허용 한계를 </a:t>
          </a:r>
          <a:r>
            <a:rPr lang="ko-KR" b="1" dirty="0">
              <a:solidFill>
                <a:srgbClr val="FF0000"/>
              </a:solidFill>
            </a:rPr>
            <a:t>유의수준</a:t>
          </a:r>
          <a:r>
            <a:rPr lang="en-US" dirty="0"/>
            <a:t>(significance level)</a:t>
          </a:r>
          <a:r>
            <a:rPr lang="ko-KR" dirty="0" err="1"/>
            <a:t>이라하고</a:t>
          </a:r>
          <a:r>
            <a:rPr lang="ko-KR" dirty="0"/>
            <a:t> 보통 </a:t>
          </a:r>
          <a:r>
            <a:rPr lang="el-GR" b="1" dirty="0">
              <a:solidFill>
                <a:srgbClr val="FF0000"/>
              </a:solidFill>
            </a:rPr>
            <a:t>α</a:t>
          </a:r>
          <a:r>
            <a:rPr lang="ko-KR" dirty="0"/>
            <a:t>로 나타낸다</a:t>
          </a:r>
          <a:r>
            <a:rPr lang="en-US" dirty="0"/>
            <a:t>.</a:t>
          </a:r>
        </a:p>
      </dgm:t>
    </dgm:pt>
    <dgm:pt modelId="{13D724ED-4A32-45DC-8B0A-AD2D2542955E}" type="parTrans" cxnId="{84BA1F66-114B-456B-88D0-58AFA12C8119}">
      <dgm:prSet/>
      <dgm:spPr/>
      <dgm:t>
        <a:bodyPr/>
        <a:lstStyle/>
        <a:p>
          <a:pPr latinLnBrk="1"/>
          <a:endParaRPr lang="ko-KR" altLang="en-US"/>
        </a:p>
      </dgm:t>
    </dgm:pt>
    <dgm:pt modelId="{45180E58-F98E-43DF-8D27-2A0B3BDAA52A}" type="sibTrans" cxnId="{84BA1F66-114B-456B-88D0-58AFA12C8119}">
      <dgm:prSet/>
      <dgm:spPr/>
      <dgm:t>
        <a:bodyPr/>
        <a:lstStyle/>
        <a:p>
          <a:pPr latinLnBrk="1"/>
          <a:endParaRPr lang="ko-KR" altLang="en-US"/>
        </a:p>
      </dgm:t>
    </dgm:pt>
    <dgm:pt modelId="{539DEA99-F357-4BC1-90B6-E8E81CFDD9FC}">
      <dgm:prSet/>
      <dgm:spPr/>
      <dgm:t>
        <a:bodyPr/>
        <a:lstStyle/>
        <a:p>
          <a:r>
            <a:rPr lang="ko-KR" dirty="0"/>
            <a:t>유의수준으로 많이 사용하는 값은 </a:t>
          </a:r>
          <a:r>
            <a:rPr lang="en-US" b="1" dirty="0">
              <a:solidFill>
                <a:srgbClr val="0000CC"/>
              </a:solidFill>
            </a:rPr>
            <a:t>0.05</a:t>
          </a:r>
          <a:r>
            <a:rPr lang="ko-KR" altLang="en-US" dirty="0"/>
            <a:t>를</a:t>
          </a:r>
          <a:r>
            <a:rPr lang="ko-KR" dirty="0"/>
            <a:t> 가장 많이 사용하고 때에 따라서</a:t>
          </a:r>
          <a:r>
            <a:rPr lang="en-US" dirty="0"/>
            <a:t> 0.01 </a:t>
          </a:r>
          <a:r>
            <a:rPr lang="ko-KR" dirty="0"/>
            <a:t>또는 </a:t>
          </a:r>
          <a:r>
            <a:rPr lang="en-US" dirty="0"/>
            <a:t>0.10</a:t>
          </a:r>
          <a:r>
            <a:rPr lang="ko-KR" dirty="0"/>
            <a:t>도 사용</a:t>
          </a:r>
          <a:endParaRPr lang="en-US" dirty="0"/>
        </a:p>
      </dgm:t>
    </dgm:pt>
    <dgm:pt modelId="{F2719850-54B9-42AA-8EC9-086F3B5687D7}" type="parTrans" cxnId="{6996E03F-C5EE-4C75-97A2-7346C41ACF20}">
      <dgm:prSet/>
      <dgm:spPr/>
      <dgm:t>
        <a:bodyPr/>
        <a:lstStyle/>
        <a:p>
          <a:pPr latinLnBrk="1"/>
          <a:endParaRPr lang="ko-KR" altLang="en-US"/>
        </a:p>
      </dgm:t>
    </dgm:pt>
    <dgm:pt modelId="{7F40D9E1-8EF7-458B-BCD9-D689AEEA9A34}" type="sibTrans" cxnId="{6996E03F-C5EE-4C75-97A2-7346C41ACF20}">
      <dgm:prSet/>
      <dgm:spPr/>
      <dgm:t>
        <a:bodyPr/>
        <a:lstStyle/>
        <a:p>
          <a:pPr latinLnBrk="1"/>
          <a:endParaRPr lang="ko-KR" altLang="en-US"/>
        </a:p>
      </dgm:t>
    </dgm:pt>
    <dgm:pt modelId="{BD3E447E-2ED2-469F-9FBA-D7BC001E0E5E}">
      <dgm:prSet/>
      <dgm:spPr/>
      <dgm:t>
        <a:bodyPr/>
        <a:lstStyle/>
        <a:p>
          <a:r>
            <a:rPr lang="ko-KR" dirty="0" err="1"/>
            <a:t>귀무가설의</a:t>
          </a:r>
          <a:r>
            <a:rPr lang="ko-KR" dirty="0"/>
            <a:t> 기각 여부를 결정하기 위하여 계산하는 통계량</a:t>
          </a:r>
          <a:endParaRPr lang="en-US" dirty="0"/>
        </a:p>
      </dgm:t>
    </dgm:pt>
    <dgm:pt modelId="{3B81167B-AA7C-4D1C-9E60-A6B3F2D8145D}" type="parTrans" cxnId="{DE4614A8-E3CC-4A2C-A05A-7FD80B657A63}">
      <dgm:prSet/>
      <dgm:spPr/>
      <dgm:t>
        <a:bodyPr/>
        <a:lstStyle/>
        <a:p>
          <a:pPr latinLnBrk="1"/>
          <a:endParaRPr lang="ko-KR" altLang="en-US"/>
        </a:p>
      </dgm:t>
    </dgm:pt>
    <dgm:pt modelId="{8E2D30AE-C74E-42A6-80D6-10F57780F1AF}" type="sibTrans" cxnId="{DE4614A8-E3CC-4A2C-A05A-7FD80B657A63}">
      <dgm:prSet/>
      <dgm:spPr/>
      <dgm:t>
        <a:bodyPr/>
        <a:lstStyle/>
        <a:p>
          <a:pPr latinLnBrk="1"/>
          <a:endParaRPr lang="ko-KR" altLang="en-US"/>
        </a:p>
      </dgm:t>
    </dgm:pt>
    <dgm:pt modelId="{8F031E21-D816-439B-A466-109F1DD8F3AF}">
      <dgm:prSet/>
      <dgm:spPr/>
      <dgm:t>
        <a:bodyPr/>
        <a:lstStyle/>
        <a:p>
          <a:r>
            <a:rPr lang="ko-KR" b="1" dirty="0" err="1"/>
            <a:t>기각역</a:t>
          </a:r>
          <a:r>
            <a:rPr lang="en-US" dirty="0"/>
            <a:t>(rejection region)</a:t>
          </a:r>
        </a:p>
      </dgm:t>
    </dgm:pt>
    <dgm:pt modelId="{CAA16FB0-B942-4B74-96B0-A2D51BEA7CC8}" type="parTrans" cxnId="{6A623AE7-473D-4804-8A03-CC755120745A}">
      <dgm:prSet/>
      <dgm:spPr/>
      <dgm:t>
        <a:bodyPr/>
        <a:lstStyle/>
        <a:p>
          <a:pPr latinLnBrk="1"/>
          <a:endParaRPr lang="ko-KR" altLang="en-US"/>
        </a:p>
      </dgm:t>
    </dgm:pt>
    <dgm:pt modelId="{1DADD12E-A697-4B54-96D5-050C9641C0A5}" type="sibTrans" cxnId="{6A623AE7-473D-4804-8A03-CC755120745A}">
      <dgm:prSet/>
      <dgm:spPr/>
    </dgm:pt>
    <dgm:pt modelId="{2505D728-3AB9-4B33-9247-B0F871311B17}">
      <dgm:prSet/>
      <dgm:spPr/>
      <dgm:t>
        <a:bodyPr/>
        <a:lstStyle/>
        <a:p>
          <a:r>
            <a:rPr lang="ko-KR" dirty="0" err="1"/>
            <a:t>귀무가설을</a:t>
          </a:r>
          <a:r>
            <a:rPr lang="ko-KR" dirty="0"/>
            <a:t> 기각하는 영역</a:t>
          </a:r>
          <a:endParaRPr lang="en-US" dirty="0"/>
        </a:p>
      </dgm:t>
    </dgm:pt>
    <dgm:pt modelId="{B67ABAB9-6A13-4E44-8976-72693D8607BB}" type="parTrans" cxnId="{EFF2E5E1-D600-4C1E-9939-7C4C5BEEF9E4}">
      <dgm:prSet/>
      <dgm:spPr/>
      <dgm:t>
        <a:bodyPr/>
        <a:lstStyle/>
        <a:p>
          <a:pPr latinLnBrk="1"/>
          <a:endParaRPr lang="ko-KR" altLang="en-US"/>
        </a:p>
      </dgm:t>
    </dgm:pt>
    <dgm:pt modelId="{92047704-A82F-450B-814E-F9BE6EEDB7AE}" type="sibTrans" cxnId="{EFF2E5E1-D600-4C1E-9939-7C4C5BEEF9E4}">
      <dgm:prSet/>
      <dgm:spPr/>
      <dgm:t>
        <a:bodyPr/>
        <a:lstStyle/>
        <a:p>
          <a:pPr latinLnBrk="1"/>
          <a:endParaRPr lang="ko-KR" altLang="en-US"/>
        </a:p>
      </dgm:t>
    </dgm:pt>
    <dgm:pt modelId="{D57D8995-0A4A-42A1-9C0C-4EDDC4FED4A3}" type="pres">
      <dgm:prSet presAssocID="{CB6C00E4-4AE1-4954-8816-554B1C9EFE4C}" presName="linear" presStyleCnt="0">
        <dgm:presLayoutVars>
          <dgm:dir/>
          <dgm:animLvl val="lvl"/>
          <dgm:resizeHandles val="exact"/>
        </dgm:presLayoutVars>
      </dgm:prSet>
      <dgm:spPr/>
    </dgm:pt>
    <dgm:pt modelId="{E2C11946-FD61-4305-9F9D-D2A739ED8D7F}" type="pres">
      <dgm:prSet presAssocID="{8F031E21-D816-439B-A466-109F1DD8F3AF}" presName="parentLin" presStyleCnt="0"/>
      <dgm:spPr/>
    </dgm:pt>
    <dgm:pt modelId="{EFF728F1-D66F-486E-ABC8-3B34C2C63018}" type="pres">
      <dgm:prSet presAssocID="{8F031E21-D816-439B-A466-109F1DD8F3AF}" presName="parentLeftMargin" presStyleLbl="node1" presStyleIdx="0" presStyleCnt="3"/>
      <dgm:spPr/>
    </dgm:pt>
    <dgm:pt modelId="{B2FE59EC-560D-452C-AB11-3CA9ADEB082C}" type="pres">
      <dgm:prSet presAssocID="{8F031E21-D816-439B-A466-109F1DD8F3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42D1FF-6D98-4165-BB51-98C0ED36313D}" type="pres">
      <dgm:prSet presAssocID="{8F031E21-D816-439B-A466-109F1DD8F3AF}" presName="negativeSpace" presStyleCnt="0"/>
      <dgm:spPr/>
    </dgm:pt>
    <dgm:pt modelId="{4B121EEA-5E12-47B4-8031-6BB7072A39B2}" type="pres">
      <dgm:prSet presAssocID="{8F031E21-D816-439B-A466-109F1DD8F3AF}" presName="childText" presStyleLbl="conFgAcc1" presStyleIdx="0" presStyleCnt="3">
        <dgm:presLayoutVars>
          <dgm:bulletEnabled val="1"/>
        </dgm:presLayoutVars>
      </dgm:prSet>
      <dgm:spPr/>
    </dgm:pt>
    <dgm:pt modelId="{FFE78B39-F2BD-45B0-ABB3-6CC97F76A4E8}" type="pres">
      <dgm:prSet presAssocID="{1DADD12E-A697-4B54-96D5-050C9641C0A5}" presName="spaceBetweenRectangles" presStyleCnt="0"/>
      <dgm:spPr/>
    </dgm:pt>
    <dgm:pt modelId="{911CBE9C-5D41-44A8-AC25-49DA0021404A}" type="pres">
      <dgm:prSet presAssocID="{245043BD-759E-4D69-9CF3-6DE06530C763}" presName="parentLin" presStyleCnt="0"/>
      <dgm:spPr/>
    </dgm:pt>
    <dgm:pt modelId="{B2F0FCA5-4061-4718-B93A-6920A1612DF7}" type="pres">
      <dgm:prSet presAssocID="{245043BD-759E-4D69-9CF3-6DE06530C763}" presName="parentLeftMargin" presStyleLbl="node1" presStyleIdx="0" presStyleCnt="3"/>
      <dgm:spPr/>
    </dgm:pt>
    <dgm:pt modelId="{761E1D2D-08CC-4F27-BC97-CB3EA49F3D4C}" type="pres">
      <dgm:prSet presAssocID="{245043BD-759E-4D69-9CF3-6DE06530C7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88D1A-A64E-4CE7-88D7-E499FDDC56F3}" type="pres">
      <dgm:prSet presAssocID="{245043BD-759E-4D69-9CF3-6DE06530C763}" presName="negativeSpace" presStyleCnt="0"/>
      <dgm:spPr/>
    </dgm:pt>
    <dgm:pt modelId="{BD7B1361-7992-4099-9CD4-8E3DFDBC3FB1}" type="pres">
      <dgm:prSet presAssocID="{245043BD-759E-4D69-9CF3-6DE06530C763}" presName="childText" presStyleLbl="conFgAcc1" presStyleIdx="1" presStyleCnt="3">
        <dgm:presLayoutVars>
          <dgm:bulletEnabled val="1"/>
        </dgm:presLayoutVars>
      </dgm:prSet>
      <dgm:spPr/>
    </dgm:pt>
    <dgm:pt modelId="{436D840C-5CD9-4561-9EE8-59E5FC208928}" type="pres">
      <dgm:prSet presAssocID="{08F9A8D6-4BD2-4B8E-8FBB-49909873D8B9}" presName="spaceBetweenRectangles" presStyleCnt="0"/>
      <dgm:spPr/>
    </dgm:pt>
    <dgm:pt modelId="{9CB785E5-2345-45A6-B4A5-D641530C4501}" type="pres">
      <dgm:prSet presAssocID="{30A5EA86-2035-443E-9D0A-9FC79F5D05D5}" presName="parentLin" presStyleCnt="0"/>
      <dgm:spPr/>
    </dgm:pt>
    <dgm:pt modelId="{DF4AB51C-D358-4FF5-B176-80E80A25FA9C}" type="pres">
      <dgm:prSet presAssocID="{30A5EA86-2035-443E-9D0A-9FC79F5D05D5}" presName="parentLeftMargin" presStyleLbl="node1" presStyleIdx="1" presStyleCnt="3"/>
      <dgm:spPr/>
    </dgm:pt>
    <dgm:pt modelId="{617995DD-43B6-48D9-8929-2460D9E3D5D5}" type="pres">
      <dgm:prSet presAssocID="{30A5EA86-2035-443E-9D0A-9FC79F5D05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23DF2D-6268-4431-90C1-15BD97D58FB3}" type="pres">
      <dgm:prSet presAssocID="{30A5EA86-2035-443E-9D0A-9FC79F5D05D5}" presName="negativeSpace" presStyleCnt="0"/>
      <dgm:spPr/>
    </dgm:pt>
    <dgm:pt modelId="{10489F99-5CAC-45FF-AC87-0EDC0903824D}" type="pres">
      <dgm:prSet presAssocID="{30A5EA86-2035-443E-9D0A-9FC79F5D05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039B0D-F9B8-4907-9E5B-80BF50A6F02C}" type="presOf" srcId="{8F031E21-D816-439B-A466-109F1DD8F3AF}" destId="{B2FE59EC-560D-452C-AB11-3CA9ADEB082C}" srcOrd="1" destOrd="0" presId="urn:microsoft.com/office/officeart/2005/8/layout/list1"/>
    <dgm:cxn modelId="{309B3426-691F-415A-809E-09892E837003}" type="presOf" srcId="{30A5EA86-2035-443E-9D0A-9FC79F5D05D5}" destId="{DF4AB51C-D358-4FF5-B176-80E80A25FA9C}" srcOrd="0" destOrd="0" presId="urn:microsoft.com/office/officeart/2005/8/layout/list1"/>
    <dgm:cxn modelId="{BF6F4033-8613-47C9-88EE-BAD09A05F490}" type="presOf" srcId="{245043BD-759E-4D69-9CF3-6DE06530C763}" destId="{B2F0FCA5-4061-4718-B93A-6920A1612DF7}" srcOrd="0" destOrd="0" presId="urn:microsoft.com/office/officeart/2005/8/layout/list1"/>
    <dgm:cxn modelId="{7DB5AD3A-9F84-4985-A4DD-649F4E709591}" srcId="{CB6C00E4-4AE1-4954-8816-554B1C9EFE4C}" destId="{30A5EA86-2035-443E-9D0A-9FC79F5D05D5}" srcOrd="2" destOrd="0" parTransId="{C1592227-D5D8-4EFA-9156-F2A9F006FE42}" sibTransId="{E507C93A-092E-4B56-863C-8A5EAAF444F9}"/>
    <dgm:cxn modelId="{6996E03F-C5EE-4C75-97A2-7346C41ACF20}" srcId="{245043BD-759E-4D69-9CF3-6DE06530C763}" destId="{539DEA99-F357-4BC1-90B6-E8E81CFDD9FC}" srcOrd="1" destOrd="0" parTransId="{F2719850-54B9-42AA-8EC9-086F3B5687D7}" sibTransId="{7F40D9E1-8EF7-458B-BCD9-D689AEEA9A34}"/>
    <dgm:cxn modelId="{E8710A5C-969B-49EF-B1F9-3520B62152CB}" type="presOf" srcId="{539DEA99-F357-4BC1-90B6-E8E81CFDD9FC}" destId="{BD7B1361-7992-4099-9CD4-8E3DFDBC3FB1}" srcOrd="0" destOrd="1" presId="urn:microsoft.com/office/officeart/2005/8/layout/list1"/>
    <dgm:cxn modelId="{146B265F-02D0-4BDE-B398-AD77B82208A5}" type="presOf" srcId="{2505D728-3AB9-4B33-9247-B0F871311B17}" destId="{4B121EEA-5E12-47B4-8031-6BB7072A39B2}" srcOrd="0" destOrd="0" presId="urn:microsoft.com/office/officeart/2005/8/layout/list1"/>
    <dgm:cxn modelId="{84BA1F66-114B-456B-88D0-58AFA12C8119}" srcId="{245043BD-759E-4D69-9CF3-6DE06530C763}" destId="{E7EEF603-4340-4C15-9960-27E6B619ACD6}" srcOrd="0" destOrd="0" parTransId="{13D724ED-4A32-45DC-8B0A-AD2D2542955E}" sibTransId="{45180E58-F98E-43DF-8D27-2A0B3BDAA52A}"/>
    <dgm:cxn modelId="{80A0CA4F-26EC-4A03-9DC0-0599C0D57BB9}" type="presOf" srcId="{CB6C00E4-4AE1-4954-8816-554B1C9EFE4C}" destId="{D57D8995-0A4A-42A1-9C0C-4EDDC4FED4A3}" srcOrd="0" destOrd="0" presId="urn:microsoft.com/office/officeart/2005/8/layout/list1"/>
    <dgm:cxn modelId="{DC893786-2AEA-4199-9555-C3F6695D4E33}" type="presOf" srcId="{BD3E447E-2ED2-469F-9FBA-D7BC001E0E5E}" destId="{10489F99-5CAC-45FF-AC87-0EDC0903824D}" srcOrd="0" destOrd="0" presId="urn:microsoft.com/office/officeart/2005/8/layout/list1"/>
    <dgm:cxn modelId="{DE4614A8-E3CC-4A2C-A05A-7FD80B657A63}" srcId="{30A5EA86-2035-443E-9D0A-9FC79F5D05D5}" destId="{BD3E447E-2ED2-469F-9FBA-D7BC001E0E5E}" srcOrd="0" destOrd="0" parTransId="{3B81167B-AA7C-4D1C-9E60-A6B3F2D8145D}" sibTransId="{8E2D30AE-C74E-42A6-80D6-10F57780F1AF}"/>
    <dgm:cxn modelId="{08C3A5B1-C685-42B9-B1F9-E80EB749C979}" srcId="{CB6C00E4-4AE1-4954-8816-554B1C9EFE4C}" destId="{245043BD-759E-4D69-9CF3-6DE06530C763}" srcOrd="1" destOrd="0" parTransId="{10E56A3D-0D33-4BF6-B685-2ED12BC16E8F}" sibTransId="{08F9A8D6-4BD2-4B8E-8FBB-49909873D8B9}"/>
    <dgm:cxn modelId="{E37D5DD7-42E8-4D0E-BF16-B7A26C2D45EF}" type="presOf" srcId="{30A5EA86-2035-443E-9D0A-9FC79F5D05D5}" destId="{617995DD-43B6-48D9-8929-2460D9E3D5D5}" srcOrd="1" destOrd="0" presId="urn:microsoft.com/office/officeart/2005/8/layout/list1"/>
    <dgm:cxn modelId="{EFF2E5E1-D600-4C1E-9939-7C4C5BEEF9E4}" srcId="{8F031E21-D816-439B-A466-109F1DD8F3AF}" destId="{2505D728-3AB9-4B33-9247-B0F871311B17}" srcOrd="0" destOrd="0" parTransId="{B67ABAB9-6A13-4E44-8976-72693D8607BB}" sibTransId="{92047704-A82F-450B-814E-F9BE6EEDB7AE}"/>
    <dgm:cxn modelId="{6A623AE7-473D-4804-8A03-CC755120745A}" srcId="{CB6C00E4-4AE1-4954-8816-554B1C9EFE4C}" destId="{8F031E21-D816-439B-A466-109F1DD8F3AF}" srcOrd="0" destOrd="0" parTransId="{CAA16FB0-B942-4B74-96B0-A2D51BEA7CC8}" sibTransId="{1DADD12E-A697-4B54-96D5-050C9641C0A5}"/>
    <dgm:cxn modelId="{D74481EC-4AFA-425B-9A9D-515465BF2450}" type="presOf" srcId="{8F031E21-D816-439B-A466-109F1DD8F3AF}" destId="{EFF728F1-D66F-486E-ABC8-3B34C2C63018}" srcOrd="0" destOrd="0" presId="urn:microsoft.com/office/officeart/2005/8/layout/list1"/>
    <dgm:cxn modelId="{6AFCB5FC-3A26-4D9B-87A8-E82AB832836A}" type="presOf" srcId="{E7EEF603-4340-4C15-9960-27E6B619ACD6}" destId="{BD7B1361-7992-4099-9CD4-8E3DFDBC3FB1}" srcOrd="0" destOrd="0" presId="urn:microsoft.com/office/officeart/2005/8/layout/list1"/>
    <dgm:cxn modelId="{60AB14FD-2B05-4A7D-8A51-99F657074090}" type="presOf" srcId="{245043BD-759E-4D69-9CF3-6DE06530C763}" destId="{761E1D2D-08CC-4F27-BC97-CB3EA49F3D4C}" srcOrd="1" destOrd="0" presId="urn:microsoft.com/office/officeart/2005/8/layout/list1"/>
    <dgm:cxn modelId="{0CBEB172-0045-47A4-B5DD-7C99E3C770EA}" type="presParOf" srcId="{D57D8995-0A4A-42A1-9C0C-4EDDC4FED4A3}" destId="{E2C11946-FD61-4305-9F9D-D2A739ED8D7F}" srcOrd="0" destOrd="0" presId="urn:microsoft.com/office/officeart/2005/8/layout/list1"/>
    <dgm:cxn modelId="{0769E2F4-C1EF-41CE-8FA3-2F9CD0C8B713}" type="presParOf" srcId="{E2C11946-FD61-4305-9F9D-D2A739ED8D7F}" destId="{EFF728F1-D66F-486E-ABC8-3B34C2C63018}" srcOrd="0" destOrd="0" presId="urn:microsoft.com/office/officeart/2005/8/layout/list1"/>
    <dgm:cxn modelId="{0F5B0803-A553-47C4-9232-D425CBEB18B4}" type="presParOf" srcId="{E2C11946-FD61-4305-9F9D-D2A739ED8D7F}" destId="{B2FE59EC-560D-452C-AB11-3CA9ADEB082C}" srcOrd="1" destOrd="0" presId="urn:microsoft.com/office/officeart/2005/8/layout/list1"/>
    <dgm:cxn modelId="{8274806E-434B-405F-A356-142CB07C58A7}" type="presParOf" srcId="{D57D8995-0A4A-42A1-9C0C-4EDDC4FED4A3}" destId="{7F42D1FF-6D98-4165-BB51-98C0ED36313D}" srcOrd="1" destOrd="0" presId="urn:microsoft.com/office/officeart/2005/8/layout/list1"/>
    <dgm:cxn modelId="{4F89C61D-2D8A-4629-AA91-1A1BE11F4B64}" type="presParOf" srcId="{D57D8995-0A4A-42A1-9C0C-4EDDC4FED4A3}" destId="{4B121EEA-5E12-47B4-8031-6BB7072A39B2}" srcOrd="2" destOrd="0" presId="urn:microsoft.com/office/officeart/2005/8/layout/list1"/>
    <dgm:cxn modelId="{8BE48831-C15F-493B-AA1E-6D02CAB916BB}" type="presParOf" srcId="{D57D8995-0A4A-42A1-9C0C-4EDDC4FED4A3}" destId="{FFE78B39-F2BD-45B0-ABB3-6CC97F76A4E8}" srcOrd="3" destOrd="0" presId="urn:microsoft.com/office/officeart/2005/8/layout/list1"/>
    <dgm:cxn modelId="{260A6387-DDEC-41DA-857B-278E05598CC8}" type="presParOf" srcId="{D57D8995-0A4A-42A1-9C0C-4EDDC4FED4A3}" destId="{911CBE9C-5D41-44A8-AC25-49DA0021404A}" srcOrd="4" destOrd="0" presId="urn:microsoft.com/office/officeart/2005/8/layout/list1"/>
    <dgm:cxn modelId="{7B2106B9-3D8C-404D-B36D-F23B9281720D}" type="presParOf" srcId="{911CBE9C-5D41-44A8-AC25-49DA0021404A}" destId="{B2F0FCA5-4061-4718-B93A-6920A1612DF7}" srcOrd="0" destOrd="0" presId="urn:microsoft.com/office/officeart/2005/8/layout/list1"/>
    <dgm:cxn modelId="{4C5FB359-6581-4069-9A65-D5B2DBD67EEF}" type="presParOf" srcId="{911CBE9C-5D41-44A8-AC25-49DA0021404A}" destId="{761E1D2D-08CC-4F27-BC97-CB3EA49F3D4C}" srcOrd="1" destOrd="0" presId="urn:microsoft.com/office/officeart/2005/8/layout/list1"/>
    <dgm:cxn modelId="{585BBE62-6C91-4966-8753-7A5E3A6E3A02}" type="presParOf" srcId="{D57D8995-0A4A-42A1-9C0C-4EDDC4FED4A3}" destId="{D7988D1A-A64E-4CE7-88D7-E499FDDC56F3}" srcOrd="5" destOrd="0" presId="urn:microsoft.com/office/officeart/2005/8/layout/list1"/>
    <dgm:cxn modelId="{200FCA05-1015-4748-94F2-D40D559AB3DC}" type="presParOf" srcId="{D57D8995-0A4A-42A1-9C0C-4EDDC4FED4A3}" destId="{BD7B1361-7992-4099-9CD4-8E3DFDBC3FB1}" srcOrd="6" destOrd="0" presId="urn:microsoft.com/office/officeart/2005/8/layout/list1"/>
    <dgm:cxn modelId="{9838820D-B3A9-4D46-80B6-CECF6ACFFD3F}" type="presParOf" srcId="{D57D8995-0A4A-42A1-9C0C-4EDDC4FED4A3}" destId="{436D840C-5CD9-4561-9EE8-59E5FC208928}" srcOrd="7" destOrd="0" presId="urn:microsoft.com/office/officeart/2005/8/layout/list1"/>
    <dgm:cxn modelId="{26260477-DFF1-4508-94E7-CCEA33B81AA9}" type="presParOf" srcId="{D57D8995-0A4A-42A1-9C0C-4EDDC4FED4A3}" destId="{9CB785E5-2345-45A6-B4A5-D641530C4501}" srcOrd="8" destOrd="0" presId="urn:microsoft.com/office/officeart/2005/8/layout/list1"/>
    <dgm:cxn modelId="{EE5142E7-2702-4777-83B6-52A39690A2A0}" type="presParOf" srcId="{9CB785E5-2345-45A6-B4A5-D641530C4501}" destId="{DF4AB51C-D358-4FF5-B176-80E80A25FA9C}" srcOrd="0" destOrd="0" presId="urn:microsoft.com/office/officeart/2005/8/layout/list1"/>
    <dgm:cxn modelId="{C35079B5-604E-4327-9653-B9C393205112}" type="presParOf" srcId="{9CB785E5-2345-45A6-B4A5-D641530C4501}" destId="{617995DD-43B6-48D9-8929-2460D9E3D5D5}" srcOrd="1" destOrd="0" presId="urn:microsoft.com/office/officeart/2005/8/layout/list1"/>
    <dgm:cxn modelId="{5FA3CAED-B0B4-4B4C-8313-19E28D5765EC}" type="presParOf" srcId="{D57D8995-0A4A-42A1-9C0C-4EDDC4FED4A3}" destId="{C923DF2D-6268-4431-90C1-15BD97D58FB3}" srcOrd="9" destOrd="0" presId="urn:microsoft.com/office/officeart/2005/8/layout/list1"/>
    <dgm:cxn modelId="{D883AEA8-3DCE-4CDF-958D-588AEC1B20D9}" type="presParOf" srcId="{D57D8995-0A4A-42A1-9C0C-4EDDC4FED4A3}" destId="{10489F99-5CAC-45FF-AC87-0EDC090382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271BF-50D3-454C-85B1-1CD8172B8A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133001-6AE1-4FB8-91E9-61E60BC919D7}">
      <dgm:prSet custT="1"/>
      <dgm:spPr/>
      <dgm:t>
        <a:bodyPr/>
        <a:lstStyle/>
        <a:p>
          <a:r>
            <a:rPr lang="ko-KR" sz="1800"/>
            <a:t>가설 설정 </a:t>
          </a:r>
          <a:r>
            <a:rPr lang="en-US" sz="1800"/>
            <a:t>– </a:t>
          </a:r>
          <a:r>
            <a:rPr lang="ko-KR" sz="1800"/>
            <a:t>귀무가설과 대립가설 설정</a:t>
          </a:r>
          <a:endParaRPr lang="en-US" sz="1800"/>
        </a:p>
      </dgm:t>
    </dgm:pt>
    <dgm:pt modelId="{F06A3D55-B29E-4C41-A946-95F56662355E}" type="parTrans" cxnId="{07C647D2-675E-4273-96EF-8EE3624B6CFE}">
      <dgm:prSet/>
      <dgm:spPr/>
      <dgm:t>
        <a:bodyPr/>
        <a:lstStyle/>
        <a:p>
          <a:endParaRPr lang="en-US" sz="2800"/>
        </a:p>
      </dgm:t>
    </dgm:pt>
    <dgm:pt modelId="{32BAC5A5-D4B2-42D3-9C1F-A9B85E7C44B8}" type="sibTrans" cxnId="{07C647D2-675E-4273-96EF-8EE3624B6CFE}">
      <dgm:prSet/>
      <dgm:spPr/>
      <dgm:t>
        <a:bodyPr/>
        <a:lstStyle/>
        <a:p>
          <a:endParaRPr lang="en-US" sz="2400"/>
        </a:p>
      </dgm:t>
    </dgm:pt>
    <dgm:pt modelId="{178AD5A3-0D2D-4F1B-A9A9-5ECF6ABB3312}">
      <dgm:prSet custT="1"/>
      <dgm:spPr/>
      <dgm:t>
        <a:bodyPr/>
        <a:lstStyle/>
        <a:p>
          <a:r>
            <a:rPr lang="ko-KR" sz="1800"/>
            <a:t>검정통계량의 분포 결정</a:t>
          </a:r>
          <a:endParaRPr lang="en-US" sz="1800"/>
        </a:p>
      </dgm:t>
    </dgm:pt>
    <dgm:pt modelId="{CDE6D099-A79C-47A0-A673-28DC294A5F86}" type="parTrans" cxnId="{CEA1B400-A4F6-46A9-BE19-CF9504D17218}">
      <dgm:prSet/>
      <dgm:spPr/>
      <dgm:t>
        <a:bodyPr/>
        <a:lstStyle/>
        <a:p>
          <a:endParaRPr lang="en-US" sz="2800"/>
        </a:p>
      </dgm:t>
    </dgm:pt>
    <dgm:pt modelId="{23BA6A92-1302-4172-9378-FB398C29C51E}" type="sibTrans" cxnId="{CEA1B400-A4F6-46A9-BE19-CF9504D17218}">
      <dgm:prSet/>
      <dgm:spPr/>
      <dgm:t>
        <a:bodyPr/>
        <a:lstStyle/>
        <a:p>
          <a:endParaRPr lang="en-US" sz="2400"/>
        </a:p>
      </dgm:t>
    </dgm:pt>
    <dgm:pt modelId="{6AB3A475-54EC-4D5D-B831-30E4633CD84C}">
      <dgm:prSet custT="1"/>
      <dgm:spPr/>
      <dgm:t>
        <a:bodyPr/>
        <a:lstStyle/>
        <a:p>
          <a:r>
            <a:rPr lang="ko-KR" sz="1800"/>
            <a:t>유의수준과</a:t>
          </a:r>
          <a:r>
            <a:rPr lang="en-US" sz="1800"/>
            <a:t> </a:t>
          </a:r>
          <a:r>
            <a:rPr lang="ko-KR" sz="1800"/>
            <a:t>임계값 결정 </a:t>
          </a:r>
          <a:r>
            <a:rPr lang="en-US" sz="1800"/>
            <a:t>– </a:t>
          </a:r>
          <a:r>
            <a:rPr lang="ko-KR" sz="1800"/>
            <a:t>보통의 경우 </a:t>
          </a:r>
          <a:r>
            <a:rPr lang="en-US" sz="1800"/>
            <a:t>0.05</a:t>
          </a:r>
        </a:p>
      </dgm:t>
    </dgm:pt>
    <dgm:pt modelId="{103D35CB-611F-44FC-8C59-CE49BD3092B1}" type="parTrans" cxnId="{C4163040-A433-420A-B3BF-E8F33F4DAEB7}">
      <dgm:prSet/>
      <dgm:spPr/>
      <dgm:t>
        <a:bodyPr/>
        <a:lstStyle/>
        <a:p>
          <a:endParaRPr lang="en-US" sz="2800"/>
        </a:p>
      </dgm:t>
    </dgm:pt>
    <dgm:pt modelId="{DBFA6205-EA38-4BFB-BFA2-B4179811EA23}" type="sibTrans" cxnId="{C4163040-A433-420A-B3BF-E8F33F4DAEB7}">
      <dgm:prSet/>
      <dgm:spPr/>
      <dgm:t>
        <a:bodyPr/>
        <a:lstStyle/>
        <a:p>
          <a:endParaRPr lang="en-US" sz="2400"/>
        </a:p>
      </dgm:t>
    </dgm:pt>
    <dgm:pt modelId="{CF039BE9-97A1-43B5-8E6C-B79B2CF84E99}">
      <dgm:prSet custT="1"/>
      <dgm:spPr/>
      <dgm:t>
        <a:bodyPr/>
        <a:lstStyle/>
        <a:p>
          <a:r>
            <a:rPr lang="ko-KR" sz="1800"/>
            <a:t>검정통계량의 값 계산 및 기각역 결정 </a:t>
          </a:r>
          <a:r>
            <a:rPr lang="en-US" sz="1800"/>
            <a:t> </a:t>
          </a:r>
        </a:p>
      </dgm:t>
    </dgm:pt>
    <dgm:pt modelId="{65FF8CD2-77D9-4EB6-AA29-5B3A28F2D807}" type="parTrans" cxnId="{5DE1A159-9A30-4BD4-A2EA-875B33F51E68}">
      <dgm:prSet/>
      <dgm:spPr/>
      <dgm:t>
        <a:bodyPr/>
        <a:lstStyle/>
        <a:p>
          <a:endParaRPr lang="en-US" sz="2800"/>
        </a:p>
      </dgm:t>
    </dgm:pt>
    <dgm:pt modelId="{6C8DDC00-724A-467A-AFBE-3B94BC755C57}" type="sibTrans" cxnId="{5DE1A159-9A30-4BD4-A2EA-875B33F51E68}">
      <dgm:prSet/>
      <dgm:spPr/>
      <dgm:t>
        <a:bodyPr/>
        <a:lstStyle/>
        <a:p>
          <a:endParaRPr lang="en-US" sz="2400"/>
        </a:p>
      </dgm:t>
    </dgm:pt>
    <dgm:pt modelId="{7DA0F048-217F-4526-BEC0-DCA49F0372C1}">
      <dgm:prSet custT="1"/>
      <dgm:spPr/>
      <dgm:t>
        <a:bodyPr/>
        <a:lstStyle/>
        <a:p>
          <a:r>
            <a:rPr lang="ko-KR" sz="1800" dirty="0"/>
            <a:t>결과 해석</a:t>
          </a:r>
          <a:br>
            <a:rPr lang="en-US" altLang="ko-KR" sz="1800" dirty="0"/>
          </a:br>
          <a:r>
            <a:rPr lang="ko-KR" sz="1600" dirty="0" err="1"/>
            <a:t>귀무가설을</a:t>
          </a:r>
          <a:r>
            <a:rPr lang="ko-KR" sz="1600" dirty="0"/>
            <a:t> 기각하는 경우 통계적으로 유의하다</a:t>
          </a:r>
          <a:r>
            <a:rPr lang="en-US" sz="1600" dirty="0"/>
            <a:t>(significant)</a:t>
          </a:r>
          <a:r>
            <a:rPr lang="ko-KR" sz="1600" dirty="0"/>
            <a:t>라고 표현한다</a:t>
          </a:r>
          <a:r>
            <a:rPr lang="en-US" sz="1600" dirty="0"/>
            <a:t>.</a:t>
          </a:r>
          <a:endParaRPr lang="en-US" sz="1800" dirty="0"/>
        </a:p>
      </dgm:t>
    </dgm:pt>
    <dgm:pt modelId="{164DE6E1-65C3-4FDF-9E01-F69BDD7694F0}" type="parTrans" cxnId="{E68C80C5-EC91-43F9-B140-20784EF4F622}">
      <dgm:prSet/>
      <dgm:spPr/>
      <dgm:t>
        <a:bodyPr/>
        <a:lstStyle/>
        <a:p>
          <a:endParaRPr lang="en-US" sz="2800"/>
        </a:p>
      </dgm:t>
    </dgm:pt>
    <dgm:pt modelId="{8A7EF5EE-F085-4F6B-82F2-9B87441A9419}" type="sibTrans" cxnId="{E68C80C5-EC91-43F9-B140-20784EF4F622}">
      <dgm:prSet/>
      <dgm:spPr/>
      <dgm:t>
        <a:bodyPr/>
        <a:lstStyle/>
        <a:p>
          <a:endParaRPr lang="en-US" sz="2400"/>
        </a:p>
      </dgm:t>
    </dgm:pt>
    <dgm:pt modelId="{FCBC9A74-EC88-4D2C-A89D-BC6CAC2EA8EC}" type="pres">
      <dgm:prSet presAssocID="{2F2271BF-50D3-454C-85B1-1CD8172B8AB3}" presName="root" presStyleCnt="0">
        <dgm:presLayoutVars>
          <dgm:dir/>
          <dgm:resizeHandles val="exact"/>
        </dgm:presLayoutVars>
      </dgm:prSet>
      <dgm:spPr/>
    </dgm:pt>
    <dgm:pt modelId="{D9C5C352-48BF-4336-9CF0-30EE9D3DAA2B}" type="pres">
      <dgm:prSet presAssocID="{43133001-6AE1-4FB8-91E9-61E60BC919D7}" presName="compNode" presStyleCnt="0"/>
      <dgm:spPr/>
    </dgm:pt>
    <dgm:pt modelId="{2D147FA9-7768-48CD-9E04-22C9934CBD04}" type="pres">
      <dgm:prSet presAssocID="{43133001-6AE1-4FB8-91E9-61E60BC919D7}" presName="bgRect" presStyleLbl="bgShp" presStyleIdx="0" presStyleCnt="5"/>
      <dgm:spPr/>
    </dgm:pt>
    <dgm:pt modelId="{3F6E8146-4AD4-474E-9022-79C3A005E1C1}" type="pres">
      <dgm:prSet presAssocID="{43133001-6AE1-4FB8-91E9-61E60BC919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남자"/>
        </a:ext>
      </dgm:extLst>
    </dgm:pt>
    <dgm:pt modelId="{BE94B27D-48B9-4675-8FFA-A3451901B83F}" type="pres">
      <dgm:prSet presAssocID="{43133001-6AE1-4FB8-91E9-61E60BC919D7}" presName="spaceRect" presStyleCnt="0"/>
      <dgm:spPr/>
    </dgm:pt>
    <dgm:pt modelId="{2E112031-8B5E-42A4-A397-BDFB6AD15198}" type="pres">
      <dgm:prSet presAssocID="{43133001-6AE1-4FB8-91E9-61E60BC919D7}" presName="parTx" presStyleLbl="revTx" presStyleIdx="0" presStyleCnt="5">
        <dgm:presLayoutVars>
          <dgm:chMax val="0"/>
          <dgm:chPref val="0"/>
        </dgm:presLayoutVars>
      </dgm:prSet>
      <dgm:spPr/>
    </dgm:pt>
    <dgm:pt modelId="{7732B7F8-0FF4-4324-9B56-9B8A37B8DCFA}" type="pres">
      <dgm:prSet presAssocID="{32BAC5A5-D4B2-42D3-9C1F-A9B85E7C44B8}" presName="sibTrans" presStyleCnt="0"/>
      <dgm:spPr/>
    </dgm:pt>
    <dgm:pt modelId="{E0B1A014-FAB8-46FB-B88D-49EDF8BE740F}" type="pres">
      <dgm:prSet presAssocID="{178AD5A3-0D2D-4F1B-A9A9-5ECF6ABB3312}" presName="compNode" presStyleCnt="0"/>
      <dgm:spPr/>
    </dgm:pt>
    <dgm:pt modelId="{772FB165-32B8-46E4-8BF3-7E05C0E753B9}" type="pres">
      <dgm:prSet presAssocID="{178AD5A3-0D2D-4F1B-A9A9-5ECF6ABB3312}" presName="bgRect" presStyleLbl="bgShp" presStyleIdx="1" presStyleCnt="5"/>
      <dgm:spPr/>
    </dgm:pt>
    <dgm:pt modelId="{6ED1793D-A8E0-4A40-A4D2-A11EC0BD4366}" type="pres">
      <dgm:prSet presAssocID="{178AD5A3-0D2D-4F1B-A9A9-5ECF6ABB33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두 남자"/>
        </a:ext>
      </dgm:extLst>
    </dgm:pt>
    <dgm:pt modelId="{9B609195-A4C4-47AE-BAFE-93ACDC8909E6}" type="pres">
      <dgm:prSet presAssocID="{178AD5A3-0D2D-4F1B-A9A9-5ECF6ABB3312}" presName="spaceRect" presStyleCnt="0"/>
      <dgm:spPr/>
    </dgm:pt>
    <dgm:pt modelId="{5C96C258-2197-4334-9977-BAEFD0ADDA45}" type="pres">
      <dgm:prSet presAssocID="{178AD5A3-0D2D-4F1B-A9A9-5ECF6ABB3312}" presName="parTx" presStyleLbl="revTx" presStyleIdx="1" presStyleCnt="5">
        <dgm:presLayoutVars>
          <dgm:chMax val="0"/>
          <dgm:chPref val="0"/>
        </dgm:presLayoutVars>
      </dgm:prSet>
      <dgm:spPr/>
    </dgm:pt>
    <dgm:pt modelId="{5916360D-15C0-4C12-9B22-6BB55FF1CB08}" type="pres">
      <dgm:prSet presAssocID="{23BA6A92-1302-4172-9378-FB398C29C51E}" presName="sibTrans" presStyleCnt="0"/>
      <dgm:spPr/>
    </dgm:pt>
    <dgm:pt modelId="{7719910F-7043-4FAC-B257-61496C819338}" type="pres">
      <dgm:prSet presAssocID="{6AB3A475-54EC-4D5D-B831-30E4633CD84C}" presName="compNode" presStyleCnt="0"/>
      <dgm:spPr/>
    </dgm:pt>
    <dgm:pt modelId="{4964E8FF-9FD4-4339-B86D-0844B8063FC9}" type="pres">
      <dgm:prSet presAssocID="{6AB3A475-54EC-4D5D-B831-30E4633CD84C}" presName="bgRect" presStyleLbl="bgShp" presStyleIdx="2" presStyleCnt="5"/>
      <dgm:spPr/>
    </dgm:pt>
    <dgm:pt modelId="{1C3A5673-A3B3-4E42-B082-C78A2DBBE132}" type="pres">
      <dgm:prSet presAssocID="{6AB3A475-54EC-4D5D-B831-30E4633CD8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남자 집단"/>
        </a:ext>
      </dgm:extLst>
    </dgm:pt>
    <dgm:pt modelId="{92AC0E26-27D4-4185-90CD-760CA7DA05EE}" type="pres">
      <dgm:prSet presAssocID="{6AB3A475-54EC-4D5D-B831-30E4633CD84C}" presName="spaceRect" presStyleCnt="0"/>
      <dgm:spPr/>
    </dgm:pt>
    <dgm:pt modelId="{AA3B3EC7-D9CB-4D41-A79F-425C657D13AA}" type="pres">
      <dgm:prSet presAssocID="{6AB3A475-54EC-4D5D-B831-30E4633CD84C}" presName="parTx" presStyleLbl="revTx" presStyleIdx="2" presStyleCnt="5">
        <dgm:presLayoutVars>
          <dgm:chMax val="0"/>
          <dgm:chPref val="0"/>
        </dgm:presLayoutVars>
      </dgm:prSet>
      <dgm:spPr/>
    </dgm:pt>
    <dgm:pt modelId="{CE9DD7AD-84E3-4AA5-A409-F4AAF7ED2F1C}" type="pres">
      <dgm:prSet presAssocID="{DBFA6205-EA38-4BFB-BFA2-B4179811EA23}" presName="sibTrans" presStyleCnt="0"/>
      <dgm:spPr/>
    </dgm:pt>
    <dgm:pt modelId="{42A8FF67-F13E-403D-AD1C-9509F14C39D5}" type="pres">
      <dgm:prSet presAssocID="{CF039BE9-97A1-43B5-8E6C-B79B2CF84E99}" presName="compNode" presStyleCnt="0"/>
      <dgm:spPr/>
    </dgm:pt>
    <dgm:pt modelId="{22494155-B7B0-46A8-98B7-C19092CB8E0F}" type="pres">
      <dgm:prSet presAssocID="{CF039BE9-97A1-43B5-8E6C-B79B2CF84E99}" presName="bgRect" presStyleLbl="bgShp" presStyleIdx="3" presStyleCnt="5"/>
      <dgm:spPr/>
    </dgm:pt>
    <dgm:pt modelId="{73200948-8921-495D-9E94-8483EAE782B0}" type="pres">
      <dgm:prSet presAssocID="{CF039BE9-97A1-43B5-8E6C-B79B2CF84E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그룹"/>
        </a:ext>
      </dgm:extLst>
    </dgm:pt>
    <dgm:pt modelId="{337A21A4-35A3-4BEE-8A80-EA81375B75D7}" type="pres">
      <dgm:prSet presAssocID="{CF039BE9-97A1-43B5-8E6C-B79B2CF84E99}" presName="spaceRect" presStyleCnt="0"/>
      <dgm:spPr/>
    </dgm:pt>
    <dgm:pt modelId="{E1261031-12AE-4857-A4DD-F2D3383E7B5C}" type="pres">
      <dgm:prSet presAssocID="{CF039BE9-97A1-43B5-8E6C-B79B2CF84E99}" presName="parTx" presStyleLbl="revTx" presStyleIdx="3" presStyleCnt="5">
        <dgm:presLayoutVars>
          <dgm:chMax val="0"/>
          <dgm:chPref val="0"/>
        </dgm:presLayoutVars>
      </dgm:prSet>
      <dgm:spPr/>
    </dgm:pt>
    <dgm:pt modelId="{0E8D566E-1F5A-4F41-B6A1-62E4D2660BAD}" type="pres">
      <dgm:prSet presAssocID="{6C8DDC00-724A-467A-AFBE-3B94BC755C57}" presName="sibTrans" presStyleCnt="0"/>
      <dgm:spPr/>
    </dgm:pt>
    <dgm:pt modelId="{A564EFB3-8BB2-431E-BC33-2DB2E2B61FF8}" type="pres">
      <dgm:prSet presAssocID="{7DA0F048-217F-4526-BEC0-DCA49F0372C1}" presName="compNode" presStyleCnt="0"/>
      <dgm:spPr/>
    </dgm:pt>
    <dgm:pt modelId="{863B057A-7C92-4B53-A19B-2BF8AE007F2B}" type="pres">
      <dgm:prSet presAssocID="{7DA0F048-217F-4526-BEC0-DCA49F0372C1}" presName="bgRect" presStyleLbl="bgShp" presStyleIdx="4" presStyleCnt="5"/>
      <dgm:spPr/>
    </dgm:pt>
    <dgm:pt modelId="{92CB74E9-9FAF-477F-BACD-08C8E37EDFA6}" type="pres">
      <dgm:prSet presAssocID="{7DA0F048-217F-4526-BEC0-DCA49F0372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기어 헤드"/>
        </a:ext>
      </dgm:extLst>
    </dgm:pt>
    <dgm:pt modelId="{0B98EF69-07C7-43EF-A620-2F50D50125F0}" type="pres">
      <dgm:prSet presAssocID="{7DA0F048-217F-4526-BEC0-DCA49F0372C1}" presName="spaceRect" presStyleCnt="0"/>
      <dgm:spPr/>
    </dgm:pt>
    <dgm:pt modelId="{3E7A77D1-A4C5-4BD0-9074-E6D0F81237A1}" type="pres">
      <dgm:prSet presAssocID="{7DA0F048-217F-4526-BEC0-DCA49F0372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A1B400-A4F6-46A9-BE19-CF9504D17218}" srcId="{2F2271BF-50D3-454C-85B1-1CD8172B8AB3}" destId="{178AD5A3-0D2D-4F1B-A9A9-5ECF6ABB3312}" srcOrd="1" destOrd="0" parTransId="{CDE6D099-A79C-47A0-A673-28DC294A5F86}" sibTransId="{23BA6A92-1302-4172-9378-FB398C29C51E}"/>
    <dgm:cxn modelId="{5345C012-7356-46B4-A344-ADFBB274677D}" type="presOf" srcId="{43133001-6AE1-4FB8-91E9-61E60BC919D7}" destId="{2E112031-8B5E-42A4-A397-BDFB6AD15198}" srcOrd="0" destOrd="0" presId="urn:microsoft.com/office/officeart/2018/2/layout/IconVerticalSolidList"/>
    <dgm:cxn modelId="{57E0AF32-DB31-4573-82B5-67720761B7E0}" type="presOf" srcId="{178AD5A3-0D2D-4F1B-A9A9-5ECF6ABB3312}" destId="{5C96C258-2197-4334-9977-BAEFD0ADDA45}" srcOrd="0" destOrd="0" presId="urn:microsoft.com/office/officeart/2018/2/layout/IconVerticalSolidList"/>
    <dgm:cxn modelId="{C4163040-A433-420A-B3BF-E8F33F4DAEB7}" srcId="{2F2271BF-50D3-454C-85B1-1CD8172B8AB3}" destId="{6AB3A475-54EC-4D5D-B831-30E4633CD84C}" srcOrd="2" destOrd="0" parTransId="{103D35CB-611F-44FC-8C59-CE49BD3092B1}" sibTransId="{DBFA6205-EA38-4BFB-BFA2-B4179811EA23}"/>
    <dgm:cxn modelId="{33A4C04D-1B36-4218-9365-3FF26295DBAF}" type="presOf" srcId="{CF039BE9-97A1-43B5-8E6C-B79B2CF84E99}" destId="{E1261031-12AE-4857-A4DD-F2D3383E7B5C}" srcOrd="0" destOrd="0" presId="urn:microsoft.com/office/officeart/2018/2/layout/IconVerticalSolidList"/>
    <dgm:cxn modelId="{5DE1A159-9A30-4BD4-A2EA-875B33F51E68}" srcId="{2F2271BF-50D3-454C-85B1-1CD8172B8AB3}" destId="{CF039BE9-97A1-43B5-8E6C-B79B2CF84E99}" srcOrd="3" destOrd="0" parTransId="{65FF8CD2-77D9-4EB6-AA29-5B3A28F2D807}" sibTransId="{6C8DDC00-724A-467A-AFBE-3B94BC755C57}"/>
    <dgm:cxn modelId="{990BCF9E-DBA6-42E3-8C4A-FB9D3778DDA2}" type="presOf" srcId="{7DA0F048-217F-4526-BEC0-DCA49F0372C1}" destId="{3E7A77D1-A4C5-4BD0-9074-E6D0F81237A1}" srcOrd="0" destOrd="0" presId="urn:microsoft.com/office/officeart/2018/2/layout/IconVerticalSolidList"/>
    <dgm:cxn modelId="{3B4A24B7-2B1D-41D9-8303-53716A172179}" type="presOf" srcId="{2F2271BF-50D3-454C-85B1-1CD8172B8AB3}" destId="{FCBC9A74-EC88-4D2C-A89D-BC6CAC2EA8EC}" srcOrd="0" destOrd="0" presId="urn:microsoft.com/office/officeart/2018/2/layout/IconVerticalSolidList"/>
    <dgm:cxn modelId="{E68C80C5-EC91-43F9-B140-20784EF4F622}" srcId="{2F2271BF-50D3-454C-85B1-1CD8172B8AB3}" destId="{7DA0F048-217F-4526-BEC0-DCA49F0372C1}" srcOrd="4" destOrd="0" parTransId="{164DE6E1-65C3-4FDF-9E01-F69BDD7694F0}" sibTransId="{8A7EF5EE-F085-4F6B-82F2-9B87441A9419}"/>
    <dgm:cxn modelId="{07C647D2-675E-4273-96EF-8EE3624B6CFE}" srcId="{2F2271BF-50D3-454C-85B1-1CD8172B8AB3}" destId="{43133001-6AE1-4FB8-91E9-61E60BC919D7}" srcOrd="0" destOrd="0" parTransId="{F06A3D55-B29E-4C41-A946-95F56662355E}" sibTransId="{32BAC5A5-D4B2-42D3-9C1F-A9B85E7C44B8}"/>
    <dgm:cxn modelId="{154534DB-D880-4FFC-903C-80F0C27C199C}" type="presOf" srcId="{6AB3A475-54EC-4D5D-B831-30E4633CD84C}" destId="{AA3B3EC7-D9CB-4D41-A79F-425C657D13AA}" srcOrd="0" destOrd="0" presId="urn:microsoft.com/office/officeart/2018/2/layout/IconVerticalSolidList"/>
    <dgm:cxn modelId="{247E2D7E-17A0-49DC-942B-C331B9EC4E86}" type="presParOf" srcId="{FCBC9A74-EC88-4D2C-A89D-BC6CAC2EA8EC}" destId="{D9C5C352-48BF-4336-9CF0-30EE9D3DAA2B}" srcOrd="0" destOrd="0" presId="urn:microsoft.com/office/officeart/2018/2/layout/IconVerticalSolidList"/>
    <dgm:cxn modelId="{EEC56D59-5F32-4592-B5A9-08194E16C291}" type="presParOf" srcId="{D9C5C352-48BF-4336-9CF0-30EE9D3DAA2B}" destId="{2D147FA9-7768-48CD-9E04-22C9934CBD04}" srcOrd="0" destOrd="0" presId="urn:microsoft.com/office/officeart/2018/2/layout/IconVerticalSolidList"/>
    <dgm:cxn modelId="{F9F686D7-20A6-4C65-829F-63D917857919}" type="presParOf" srcId="{D9C5C352-48BF-4336-9CF0-30EE9D3DAA2B}" destId="{3F6E8146-4AD4-474E-9022-79C3A005E1C1}" srcOrd="1" destOrd="0" presId="urn:microsoft.com/office/officeart/2018/2/layout/IconVerticalSolidList"/>
    <dgm:cxn modelId="{1C6E4846-A591-4BB7-8E78-EC69D097828D}" type="presParOf" srcId="{D9C5C352-48BF-4336-9CF0-30EE9D3DAA2B}" destId="{BE94B27D-48B9-4675-8FFA-A3451901B83F}" srcOrd="2" destOrd="0" presId="urn:microsoft.com/office/officeart/2018/2/layout/IconVerticalSolidList"/>
    <dgm:cxn modelId="{1E63289B-68E2-4654-A625-B483313B2954}" type="presParOf" srcId="{D9C5C352-48BF-4336-9CF0-30EE9D3DAA2B}" destId="{2E112031-8B5E-42A4-A397-BDFB6AD15198}" srcOrd="3" destOrd="0" presId="urn:microsoft.com/office/officeart/2018/2/layout/IconVerticalSolidList"/>
    <dgm:cxn modelId="{27B30C9D-F81C-4161-8E92-2D1F8F235A59}" type="presParOf" srcId="{FCBC9A74-EC88-4D2C-A89D-BC6CAC2EA8EC}" destId="{7732B7F8-0FF4-4324-9B56-9B8A37B8DCFA}" srcOrd="1" destOrd="0" presId="urn:microsoft.com/office/officeart/2018/2/layout/IconVerticalSolidList"/>
    <dgm:cxn modelId="{6A6E6EA1-7764-470C-97F6-7982D060B6A7}" type="presParOf" srcId="{FCBC9A74-EC88-4D2C-A89D-BC6CAC2EA8EC}" destId="{E0B1A014-FAB8-46FB-B88D-49EDF8BE740F}" srcOrd="2" destOrd="0" presId="urn:microsoft.com/office/officeart/2018/2/layout/IconVerticalSolidList"/>
    <dgm:cxn modelId="{BB39FAB5-80DA-49F3-845B-1F0A78D11B0A}" type="presParOf" srcId="{E0B1A014-FAB8-46FB-B88D-49EDF8BE740F}" destId="{772FB165-32B8-46E4-8BF3-7E05C0E753B9}" srcOrd="0" destOrd="0" presId="urn:microsoft.com/office/officeart/2018/2/layout/IconVerticalSolidList"/>
    <dgm:cxn modelId="{FEE7DC97-5F4B-4B38-AFCE-274D54CD98D6}" type="presParOf" srcId="{E0B1A014-FAB8-46FB-B88D-49EDF8BE740F}" destId="{6ED1793D-A8E0-4A40-A4D2-A11EC0BD4366}" srcOrd="1" destOrd="0" presId="urn:microsoft.com/office/officeart/2018/2/layout/IconVerticalSolidList"/>
    <dgm:cxn modelId="{B003C867-4A75-4E22-AEC3-F043BC429B1F}" type="presParOf" srcId="{E0B1A014-FAB8-46FB-B88D-49EDF8BE740F}" destId="{9B609195-A4C4-47AE-BAFE-93ACDC8909E6}" srcOrd="2" destOrd="0" presId="urn:microsoft.com/office/officeart/2018/2/layout/IconVerticalSolidList"/>
    <dgm:cxn modelId="{9A4420BF-C54F-4B49-8D84-3C33A8A7354A}" type="presParOf" srcId="{E0B1A014-FAB8-46FB-B88D-49EDF8BE740F}" destId="{5C96C258-2197-4334-9977-BAEFD0ADDA45}" srcOrd="3" destOrd="0" presId="urn:microsoft.com/office/officeart/2018/2/layout/IconVerticalSolidList"/>
    <dgm:cxn modelId="{F582A779-A38B-45E4-9235-436273B52542}" type="presParOf" srcId="{FCBC9A74-EC88-4D2C-A89D-BC6CAC2EA8EC}" destId="{5916360D-15C0-4C12-9B22-6BB55FF1CB08}" srcOrd="3" destOrd="0" presId="urn:microsoft.com/office/officeart/2018/2/layout/IconVerticalSolidList"/>
    <dgm:cxn modelId="{F7F23EF0-3FAA-4A58-8031-8261C1A4C4D6}" type="presParOf" srcId="{FCBC9A74-EC88-4D2C-A89D-BC6CAC2EA8EC}" destId="{7719910F-7043-4FAC-B257-61496C819338}" srcOrd="4" destOrd="0" presId="urn:microsoft.com/office/officeart/2018/2/layout/IconVerticalSolidList"/>
    <dgm:cxn modelId="{5EE1940E-E4E2-4439-B41B-A80802AB1107}" type="presParOf" srcId="{7719910F-7043-4FAC-B257-61496C819338}" destId="{4964E8FF-9FD4-4339-B86D-0844B8063FC9}" srcOrd="0" destOrd="0" presId="urn:microsoft.com/office/officeart/2018/2/layout/IconVerticalSolidList"/>
    <dgm:cxn modelId="{EA3BEBF5-1DD3-453D-94AF-F3B9D7A6BDF1}" type="presParOf" srcId="{7719910F-7043-4FAC-B257-61496C819338}" destId="{1C3A5673-A3B3-4E42-B082-C78A2DBBE132}" srcOrd="1" destOrd="0" presId="urn:microsoft.com/office/officeart/2018/2/layout/IconVerticalSolidList"/>
    <dgm:cxn modelId="{9B0FA855-342E-4F84-810B-C79797FF3BDF}" type="presParOf" srcId="{7719910F-7043-4FAC-B257-61496C819338}" destId="{92AC0E26-27D4-4185-90CD-760CA7DA05EE}" srcOrd="2" destOrd="0" presId="urn:microsoft.com/office/officeart/2018/2/layout/IconVerticalSolidList"/>
    <dgm:cxn modelId="{C843F521-2B45-4E4E-B18A-C5B7E525D3B4}" type="presParOf" srcId="{7719910F-7043-4FAC-B257-61496C819338}" destId="{AA3B3EC7-D9CB-4D41-A79F-425C657D13AA}" srcOrd="3" destOrd="0" presId="urn:microsoft.com/office/officeart/2018/2/layout/IconVerticalSolidList"/>
    <dgm:cxn modelId="{B7B0CC29-1912-4005-B5BA-2A09DFF1ED84}" type="presParOf" srcId="{FCBC9A74-EC88-4D2C-A89D-BC6CAC2EA8EC}" destId="{CE9DD7AD-84E3-4AA5-A409-F4AAF7ED2F1C}" srcOrd="5" destOrd="0" presId="urn:microsoft.com/office/officeart/2018/2/layout/IconVerticalSolidList"/>
    <dgm:cxn modelId="{C1C5BFBD-7297-4AAD-B9C2-EA4B473F2F81}" type="presParOf" srcId="{FCBC9A74-EC88-4D2C-A89D-BC6CAC2EA8EC}" destId="{42A8FF67-F13E-403D-AD1C-9509F14C39D5}" srcOrd="6" destOrd="0" presId="urn:microsoft.com/office/officeart/2018/2/layout/IconVerticalSolidList"/>
    <dgm:cxn modelId="{3AF87E7A-1622-4968-95EF-C38549C9CEDF}" type="presParOf" srcId="{42A8FF67-F13E-403D-AD1C-9509F14C39D5}" destId="{22494155-B7B0-46A8-98B7-C19092CB8E0F}" srcOrd="0" destOrd="0" presId="urn:microsoft.com/office/officeart/2018/2/layout/IconVerticalSolidList"/>
    <dgm:cxn modelId="{51E26F97-00DF-4F85-A747-075F3EE96D84}" type="presParOf" srcId="{42A8FF67-F13E-403D-AD1C-9509F14C39D5}" destId="{73200948-8921-495D-9E94-8483EAE782B0}" srcOrd="1" destOrd="0" presId="urn:microsoft.com/office/officeart/2018/2/layout/IconVerticalSolidList"/>
    <dgm:cxn modelId="{2FB717A3-45EE-49A1-B9CA-DC2AA4DFDD01}" type="presParOf" srcId="{42A8FF67-F13E-403D-AD1C-9509F14C39D5}" destId="{337A21A4-35A3-4BEE-8A80-EA81375B75D7}" srcOrd="2" destOrd="0" presId="urn:microsoft.com/office/officeart/2018/2/layout/IconVerticalSolidList"/>
    <dgm:cxn modelId="{788C4FFB-64B2-4727-A164-284ED62B4EA6}" type="presParOf" srcId="{42A8FF67-F13E-403D-AD1C-9509F14C39D5}" destId="{E1261031-12AE-4857-A4DD-F2D3383E7B5C}" srcOrd="3" destOrd="0" presId="urn:microsoft.com/office/officeart/2018/2/layout/IconVerticalSolidList"/>
    <dgm:cxn modelId="{EF077D02-FF5D-4649-A60B-E147136E266E}" type="presParOf" srcId="{FCBC9A74-EC88-4D2C-A89D-BC6CAC2EA8EC}" destId="{0E8D566E-1F5A-4F41-B6A1-62E4D2660BAD}" srcOrd="7" destOrd="0" presId="urn:microsoft.com/office/officeart/2018/2/layout/IconVerticalSolidList"/>
    <dgm:cxn modelId="{18EA9EDA-AE4C-4906-954D-02D32655F86F}" type="presParOf" srcId="{FCBC9A74-EC88-4D2C-A89D-BC6CAC2EA8EC}" destId="{A564EFB3-8BB2-431E-BC33-2DB2E2B61FF8}" srcOrd="8" destOrd="0" presId="urn:microsoft.com/office/officeart/2018/2/layout/IconVerticalSolidList"/>
    <dgm:cxn modelId="{C32CF2C1-87BD-4CC8-A25D-41164A33F632}" type="presParOf" srcId="{A564EFB3-8BB2-431E-BC33-2DB2E2B61FF8}" destId="{863B057A-7C92-4B53-A19B-2BF8AE007F2B}" srcOrd="0" destOrd="0" presId="urn:microsoft.com/office/officeart/2018/2/layout/IconVerticalSolidList"/>
    <dgm:cxn modelId="{9C6F0E82-AF72-42B9-9277-08BBD54D0322}" type="presParOf" srcId="{A564EFB3-8BB2-431E-BC33-2DB2E2B61FF8}" destId="{92CB74E9-9FAF-477F-BACD-08C8E37EDFA6}" srcOrd="1" destOrd="0" presId="urn:microsoft.com/office/officeart/2018/2/layout/IconVerticalSolidList"/>
    <dgm:cxn modelId="{81719E94-AD6A-42D2-A580-9AA8B0901BA4}" type="presParOf" srcId="{A564EFB3-8BB2-431E-BC33-2DB2E2B61FF8}" destId="{0B98EF69-07C7-43EF-A620-2F50D50125F0}" srcOrd="2" destOrd="0" presId="urn:microsoft.com/office/officeart/2018/2/layout/IconVerticalSolidList"/>
    <dgm:cxn modelId="{D9463AD5-0272-4462-899D-7ACA4B3EBECD}" type="presParOf" srcId="{A564EFB3-8BB2-431E-BC33-2DB2E2B61FF8}" destId="{3E7A77D1-A4C5-4BD0-9074-E6D0F81237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929B08-C0BC-4548-8458-0DA43982C7AF}">
          <dgm:prSet/>
          <dgm:spPr/>
          <dgm:t>
            <a:bodyPr/>
            <a:lstStyle/>
            <a:p>
              <a:pPr/>
              <a:r>
                <a:rPr lang="ko-KR" dirty="0">
                  <a:solidFill>
                    <a:schemeClr val="bg1"/>
                  </a:solidFill>
                </a:rPr>
                <a:t>휴대폰 배터리 수명시간은 평균 </a:t>
              </a:r>
              <a:r>
                <a:rPr lang="en-US" dirty="0">
                  <a:solidFill>
                    <a:schemeClr val="bg1"/>
                  </a:solidFill>
                </a:rPr>
                <a:t>120</a:t>
              </a:r>
              <a:r>
                <a:rPr lang="ko-KR" dirty="0">
                  <a:solidFill>
                    <a:schemeClr val="bg1"/>
                  </a:solidFill>
                </a:rPr>
                <a:t>시간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ko-KR" dirty="0">
                  <a:solidFill>
                    <a:schemeClr val="bg1"/>
                  </a:solidFill>
                </a:rPr>
                <a:t>표준편차 </a:t>
              </a:r>
              <a:r>
                <a:rPr lang="en-US" dirty="0">
                  <a:solidFill>
                    <a:schemeClr val="bg1"/>
                  </a:solidFill>
                </a:rPr>
                <a:t>30</a:t>
              </a:r>
              <a:r>
                <a:rPr lang="ko-KR" dirty="0">
                  <a:solidFill>
                    <a:schemeClr val="bg1"/>
                  </a:solidFill>
                </a:rPr>
                <a:t>시간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br>
                <a:rPr lang="en-US" dirty="0">
                  <a:solidFill>
                    <a:schemeClr val="bg1"/>
                  </a:solidFill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=120,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m:oMathPara>
              </a14:m>
              <a:endParaRPr lang="en-US" dirty="0">
                <a:solidFill>
                  <a:schemeClr val="bg1"/>
                </a:solidFill>
              </a:endParaRPr>
            </a:p>
          </dgm:t>
        </dgm:pt>
      </mc:Choice>
      <mc:Fallback xmlns="">
        <dgm:pt modelId="{E5929B08-C0BC-4548-8458-0DA43982C7AF}">
          <dgm:prSet/>
          <dgm:spPr/>
          <dgm:t>
            <a:bodyPr/>
            <a:lstStyle/>
            <a:p>
              <a:pPr/>
              <a:r>
                <a:rPr lang="ko-KR" dirty="0">
                  <a:solidFill>
                    <a:schemeClr val="bg1"/>
                  </a:solidFill>
                </a:rPr>
                <a:t>휴대폰 배터리 수명시간은 평균 </a:t>
              </a:r>
              <a:r>
                <a:rPr lang="en-US" dirty="0">
                  <a:solidFill>
                    <a:schemeClr val="bg1"/>
                  </a:solidFill>
                </a:rPr>
                <a:t>120</a:t>
              </a:r>
              <a:r>
                <a:rPr lang="ko-KR" dirty="0">
                  <a:solidFill>
                    <a:schemeClr val="bg1"/>
                  </a:solidFill>
                </a:rPr>
                <a:t>시간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ko-KR" dirty="0">
                  <a:solidFill>
                    <a:schemeClr val="bg1"/>
                  </a:solidFill>
                </a:rPr>
                <a:t>표준편차 </a:t>
              </a:r>
              <a:r>
                <a:rPr lang="en-US" dirty="0">
                  <a:solidFill>
                    <a:schemeClr val="bg1"/>
                  </a:solidFill>
                </a:rPr>
                <a:t>30</a:t>
              </a:r>
              <a:r>
                <a:rPr lang="ko-KR" dirty="0">
                  <a:solidFill>
                    <a:schemeClr val="bg1"/>
                  </a:solidFill>
                </a:rPr>
                <a:t>시간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𝜇_0=120, 𝜎=30</a:t>
              </a:r>
              <a:endParaRPr lang="en-US" dirty="0">
                <a:solidFill>
                  <a:schemeClr val="bg1"/>
                </a:solidFill>
              </a:endParaRPr>
            </a:p>
          </dgm:t>
        </dgm:pt>
      </mc:Fallback>
    </mc:AlternateConten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BD0B174-F3A3-4136-8E23-6629D9328D41}">
          <dgm:prSet/>
          <dgm:spPr/>
          <dgm:t>
            <a:bodyPr/>
            <a:lstStyle/>
            <a:p>
              <a:pPr/>
              <a:r>
                <a:rPr lang="ko-KR">
                  <a:solidFill>
                    <a:schemeClr val="bg1"/>
                  </a:solidFill>
                </a:rPr>
                <a:t>새로운 제품 </a:t>
              </a:r>
              <a:r>
                <a:rPr lang="en-US">
                  <a:solidFill>
                    <a:schemeClr val="bg1"/>
                  </a:solidFill>
                </a:rPr>
                <a:t>100</a:t>
              </a:r>
              <a:r>
                <a:rPr lang="ko-KR">
                  <a:solidFill>
                    <a:schemeClr val="bg1"/>
                  </a:solidFill>
                </a:rPr>
                <a:t>개의 평균 </a:t>
              </a:r>
              <a:r>
                <a:rPr lang="en-US">
                  <a:solidFill>
                    <a:schemeClr val="bg1"/>
                  </a:solidFill>
                </a:rPr>
                <a:t>124</a:t>
              </a:r>
              <a:r>
                <a:rPr lang="ko-KR">
                  <a:solidFill>
                    <a:schemeClr val="bg1"/>
                  </a:solidFill>
                </a:rPr>
                <a:t>시간</a:t>
              </a:r>
              <a:br>
                <a:rPr lang="en-US" altLang="ko-KR">
                  <a:solidFill>
                    <a:schemeClr val="bg1"/>
                  </a:solidFill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=124</m:t>
                    </m:r>
                  </m:oMath>
                </m:oMathPara>
              </a14:m>
              <a:endParaRPr lang="en-US">
                <a:solidFill>
                  <a:schemeClr val="bg1"/>
                </a:solidFill>
              </a:endParaRPr>
            </a:p>
          </dgm:t>
        </dgm:pt>
      </mc:Choice>
      <mc:Fallback xmlns="">
        <dgm:pt modelId="{FBD0B174-F3A3-4136-8E23-6629D9328D41}">
          <dgm:prSet/>
          <dgm:spPr/>
          <dgm:t>
            <a:bodyPr/>
            <a:lstStyle/>
            <a:p>
              <a:pPr/>
              <a:r>
                <a:rPr lang="ko-KR">
                  <a:solidFill>
                    <a:schemeClr val="bg1"/>
                  </a:solidFill>
                </a:rPr>
                <a:t>새로운 제품 </a:t>
              </a:r>
              <a:r>
                <a:rPr lang="en-US">
                  <a:solidFill>
                    <a:schemeClr val="bg1"/>
                  </a:solidFill>
                </a:rPr>
                <a:t>100</a:t>
              </a:r>
              <a:r>
                <a:rPr lang="ko-KR">
                  <a:solidFill>
                    <a:schemeClr val="bg1"/>
                  </a:solidFill>
                </a:rPr>
                <a:t>개의 평균 </a:t>
              </a:r>
              <a:r>
                <a:rPr lang="en-US">
                  <a:solidFill>
                    <a:schemeClr val="bg1"/>
                  </a:solidFill>
                </a:rPr>
                <a:t>124</a:t>
              </a:r>
              <a:r>
                <a:rPr lang="ko-KR">
                  <a:solidFill>
                    <a:schemeClr val="bg1"/>
                  </a:solidFill>
                </a:rPr>
                <a:t>시간</a:t>
              </a:r>
              <a:br>
                <a:rPr lang="en-US" altLang="ko-KR">
                  <a:solidFill>
                    <a:schemeClr val="bg1"/>
                  </a:solidFill>
                </a:rPr>
              </a:br>
              <a:r>
                <a:rPr lang="en-US" altLang="ko-KR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𝑋 ̅</a:t>
              </a:r>
              <a:r>
                <a:rPr lang="en-US" altLang="ko-KR" b="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=124</a:t>
              </a:r>
              <a:endParaRPr lang="en-US">
                <a:solidFill>
                  <a:schemeClr val="bg1"/>
                </a:solidFill>
              </a:endParaRPr>
            </a:p>
          </dgm:t>
        </dgm:pt>
      </mc:Fallback>
    </mc:AlternateConten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r>
            <a:rPr lang="ko-KR" dirty="0">
              <a:solidFill>
                <a:schemeClr val="bg1"/>
              </a:solidFill>
            </a:rPr>
            <a:t>수명시간이 늘었다고 할 수 있을까</a:t>
          </a:r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29B08-C0BC-4548-8458-0DA43982C7AF}">
      <dgm:prSet/>
      <dgm:spPr>
        <a:blipFill>
          <a:blip xmlns:r="http://schemas.openxmlformats.org/officeDocument/2006/relationships" r:embed="rId1"/>
          <a:stretch>
            <a:fillRect l="-1602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BD0B174-F3A3-4136-8E23-6629D9328D41}">
      <dgm:prSet/>
      <dgm:spPr>
        <a:blipFill>
          <a:blip xmlns:r="http://schemas.openxmlformats.org/officeDocument/2006/relationships" r:embed="rId2"/>
          <a:stretch>
            <a:fillRect l="-1602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r>
            <a:rPr lang="ko-KR" dirty="0">
              <a:solidFill>
                <a:schemeClr val="bg1"/>
              </a:solidFill>
            </a:rPr>
            <a:t>수명시간이 늘었다고 할 수 있을까</a:t>
          </a:r>
          <a:r>
            <a:rPr lang="en-US" dirty="0">
              <a:solidFill>
                <a:schemeClr val="bg1"/>
              </a:solidFill>
            </a:rPr>
            <a:t>?</a:t>
          </a: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29B08-C0BC-4548-8458-0DA43982C7AF}">
      <dgm:prSet/>
      <dgm:spPr/>
      <dgm:t>
        <a:bodyPr/>
        <a:lstStyle/>
        <a:p>
          <a:r>
            <a:rPr lang="ko-KR" altLang="en-US" dirty="0">
              <a:solidFill>
                <a:schemeClr val="bg1"/>
              </a:solidFill>
            </a:rPr>
            <a:t>새로 개발한 담배의 타르 함유량이 </a:t>
          </a:r>
          <a:r>
            <a:rPr lang="en-US" altLang="ko-KR" dirty="0">
              <a:solidFill>
                <a:schemeClr val="bg1"/>
              </a:solidFill>
            </a:rPr>
            <a:t>4.1mg </a:t>
          </a:r>
          <a:r>
            <a:rPr lang="ko-KR" altLang="en-US" dirty="0">
              <a:solidFill>
                <a:schemeClr val="bg1"/>
              </a:solidFill>
            </a:rPr>
            <a:t>이하라고 주장</a:t>
          </a:r>
          <a:endParaRPr lang="en-US" altLang="ko-KR" dirty="0">
            <a:solidFill>
              <a:schemeClr val="bg1"/>
            </a:solidFill>
          </a:endParaRPr>
        </a:p>
      </dgm:t>
    </dgm:p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BD0B174-F3A3-4136-8E23-6629D9328D41}">
          <dgm:prSet/>
          <dgm:spPr/>
          <dgm:t>
            <a:bodyPr/>
            <a:lstStyle/>
            <a:p>
              <a:pPr algn="ctr"/>
              <a:r>
                <a:rPr lang="ko-KR" dirty="0">
                  <a:solidFill>
                    <a:schemeClr val="bg1"/>
                  </a:solidFill>
                </a:rPr>
                <a:t>새로운 제품 </a:t>
              </a:r>
              <a:r>
                <a:rPr lang="en-US" altLang="ko-KR" dirty="0">
                  <a:solidFill>
                    <a:schemeClr val="bg1"/>
                  </a:solidFill>
                </a:rPr>
                <a:t>36</a:t>
              </a:r>
              <a:r>
                <a:rPr lang="ko-KR" dirty="0">
                  <a:solidFill>
                    <a:schemeClr val="bg1"/>
                  </a:solidFill>
                </a:rPr>
                <a:t>개의 평균 </a:t>
              </a:r>
              <a:r>
                <a:rPr lang="en-US" dirty="0">
                  <a:solidFill>
                    <a:schemeClr val="bg1"/>
                  </a:solidFill>
                </a:rPr>
                <a:t>3.641mg, </a:t>
              </a:r>
              <a:r>
                <a:rPr lang="ko-KR" altLang="en-US" dirty="0">
                  <a:solidFill>
                    <a:schemeClr val="bg1"/>
                  </a:solidFill>
                </a:rPr>
                <a:t>표준편차 </a:t>
              </a:r>
              <a:r>
                <a:rPr lang="en-US" altLang="ko-KR" dirty="0">
                  <a:solidFill>
                    <a:schemeClr val="bg1"/>
                  </a:solidFill>
                </a:rPr>
                <a:t>0.871mg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altLang="ko-KR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=3.641</m:t>
                  </m:r>
                </m:oMath>
              </a14:m>
              <a:r>
                <a:rPr lang="en-US" dirty="0">
                  <a:solidFill>
                    <a:schemeClr val="bg1"/>
                  </a:solidFill>
                </a:rPr>
                <a:t>,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lang="en-US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=0.871</m:t>
                  </m:r>
                </m:oMath>
              </a14:m>
              <a:endParaRPr lang="en-US" dirty="0">
                <a:solidFill>
                  <a:schemeClr val="bg1"/>
                </a:solidFill>
              </a:endParaRPr>
            </a:p>
          </dgm:t>
        </dgm:pt>
      </mc:Choice>
      <mc:Fallback xmlns="">
        <dgm:pt modelId="{FBD0B174-F3A3-4136-8E23-6629D9328D41}">
          <dgm:prSet/>
          <dgm:spPr/>
          <dgm:t>
            <a:bodyPr/>
            <a:lstStyle/>
            <a:p>
              <a:pPr algn="ctr"/>
              <a:r>
                <a:rPr lang="ko-KR" dirty="0">
                  <a:solidFill>
                    <a:schemeClr val="bg1"/>
                  </a:solidFill>
                </a:rPr>
                <a:t>새로운 제품 </a:t>
              </a:r>
              <a:r>
                <a:rPr lang="en-US" altLang="ko-KR" dirty="0">
                  <a:solidFill>
                    <a:schemeClr val="bg1"/>
                  </a:solidFill>
                </a:rPr>
                <a:t>36</a:t>
              </a:r>
              <a:r>
                <a:rPr lang="ko-KR" dirty="0">
                  <a:solidFill>
                    <a:schemeClr val="bg1"/>
                  </a:solidFill>
                </a:rPr>
                <a:t>개의 평균 </a:t>
              </a:r>
              <a:r>
                <a:rPr lang="en-US" dirty="0">
                  <a:solidFill>
                    <a:schemeClr val="bg1"/>
                  </a:solidFill>
                </a:rPr>
                <a:t>3.641mg, </a:t>
              </a:r>
              <a:r>
                <a:rPr lang="ko-KR" altLang="en-US" dirty="0">
                  <a:solidFill>
                    <a:schemeClr val="bg1"/>
                  </a:solidFill>
                </a:rPr>
                <a:t>표준편차 </a:t>
              </a:r>
              <a:r>
                <a:rPr lang="en-US" altLang="ko-KR" dirty="0">
                  <a:solidFill>
                    <a:schemeClr val="bg1"/>
                  </a:solidFill>
                </a:rPr>
                <a:t>0.871mg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en-US" altLang="ko-KR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𝑋 ̅</a:t>
              </a:r>
              <a:r>
                <a:rPr lang="en-US" altLang="ko-KR" b="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=3.641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s=0.871</a:t>
              </a:r>
              <a:endParaRPr lang="en-US" dirty="0">
                <a:solidFill>
                  <a:schemeClr val="bg1"/>
                </a:solidFill>
              </a:endParaRPr>
            </a:p>
          </dgm:t>
        </dgm:pt>
      </mc:Fallback>
    </mc:AlternateConten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r>
            <a:rPr lang="ko-KR" altLang="en-US" dirty="0">
              <a:solidFill>
                <a:schemeClr val="bg1"/>
              </a:solidFill>
            </a:rPr>
            <a:t>주장이</a:t>
          </a:r>
          <a:r>
            <a:rPr lang="en-US" altLang="ko-KR" dirty="0">
              <a:solidFill>
                <a:schemeClr val="bg1"/>
              </a:solidFill>
            </a:rPr>
            <a:t> </a:t>
          </a:r>
          <a:r>
            <a:rPr lang="ko-KR" altLang="en-US" dirty="0">
              <a:solidFill>
                <a:schemeClr val="bg1"/>
              </a:solidFill>
            </a:rPr>
            <a:t>사실일까</a:t>
          </a:r>
          <a:r>
            <a:rPr lang="en-US" altLang="ko-KR" dirty="0">
              <a:solidFill>
                <a:schemeClr val="bg1"/>
              </a:solidFill>
            </a:rPr>
            <a:t>?</a:t>
          </a:r>
          <a:endParaRPr lang="en-US" dirty="0">
            <a:solidFill>
              <a:schemeClr val="bg1"/>
            </a:solidFill>
          </a:endParaRP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F7D0A0-6780-4C6F-B606-639E84712FE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29B08-C0BC-4548-8458-0DA43982C7AF}">
      <dgm:prSet/>
      <dgm:spPr/>
      <dgm:t>
        <a:bodyPr/>
        <a:lstStyle/>
        <a:p>
          <a:r>
            <a:rPr lang="ko-KR" altLang="en-US" dirty="0">
              <a:solidFill>
                <a:schemeClr val="bg1"/>
              </a:solidFill>
            </a:rPr>
            <a:t>새로 개발한 담배의 타르 함유량이 </a:t>
          </a:r>
          <a:r>
            <a:rPr lang="en-US" altLang="ko-KR" dirty="0">
              <a:solidFill>
                <a:schemeClr val="bg1"/>
              </a:solidFill>
            </a:rPr>
            <a:t>4.1mg </a:t>
          </a:r>
          <a:r>
            <a:rPr lang="ko-KR" altLang="en-US" dirty="0">
              <a:solidFill>
                <a:schemeClr val="bg1"/>
              </a:solidFill>
            </a:rPr>
            <a:t>이하라고 주장</a:t>
          </a:r>
          <a:endParaRPr lang="en-US" altLang="ko-KR" dirty="0">
            <a:solidFill>
              <a:schemeClr val="bg1"/>
            </a:solidFill>
          </a:endParaRPr>
        </a:p>
      </dgm:t>
    </dgm:pt>
    <dgm:pt modelId="{FC619CD0-ADC2-4E0D-BFA9-6D8C7A91FA20}" type="par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CEA313-532E-4F92-98E8-AC08BEF5B797}" type="sibTrans" cxnId="{EF836ADB-A1FB-480C-9BB2-AA2E741ED5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BD0B174-F3A3-4136-8E23-6629D9328D41}">
      <dgm:prSet/>
      <dgm:spPr>
        <a:blipFill>
          <a:blip xmlns:r="http://schemas.openxmlformats.org/officeDocument/2006/relationships" r:embed="rId1"/>
          <a:stretch>
            <a:fillRect b="-5366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C4E7E7B7-5ADE-4D5F-A261-8FC388C2A2E7}" type="par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59214A-8222-4398-B819-5E6718104D75}" type="sibTrans" cxnId="{89FE3B25-3D2B-4E8A-BBDF-1704729D94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516621-D32F-42FE-9923-4543200B71B0}">
      <dgm:prSet/>
      <dgm:spPr/>
      <dgm:t>
        <a:bodyPr/>
        <a:lstStyle/>
        <a:p>
          <a:r>
            <a:rPr lang="ko-KR" altLang="en-US" dirty="0">
              <a:solidFill>
                <a:schemeClr val="bg1"/>
              </a:solidFill>
            </a:rPr>
            <a:t>주장이</a:t>
          </a:r>
          <a:r>
            <a:rPr lang="en-US" altLang="ko-KR" dirty="0">
              <a:solidFill>
                <a:schemeClr val="bg1"/>
              </a:solidFill>
            </a:rPr>
            <a:t> </a:t>
          </a:r>
          <a:r>
            <a:rPr lang="ko-KR" altLang="en-US" dirty="0">
              <a:solidFill>
                <a:schemeClr val="bg1"/>
              </a:solidFill>
            </a:rPr>
            <a:t>사실일까</a:t>
          </a:r>
          <a:r>
            <a:rPr lang="en-US" altLang="ko-KR" dirty="0">
              <a:solidFill>
                <a:schemeClr val="bg1"/>
              </a:solidFill>
            </a:rPr>
            <a:t>?</a:t>
          </a:r>
          <a:endParaRPr lang="en-US" dirty="0">
            <a:solidFill>
              <a:schemeClr val="bg1"/>
            </a:solidFill>
          </a:endParaRPr>
        </a:p>
      </dgm:t>
    </dgm:pt>
    <dgm:pt modelId="{ADCDD522-F78C-4BE1-9F65-831350537673}" type="par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85E1B61-8C00-4FCA-A17B-08A8247B41FE}" type="sibTrans" cxnId="{C5B9DAE0-2903-4D04-AEDD-C547AA2082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4C9C3-23A0-4782-86D2-A664B4EA2EFC}" type="pres">
      <dgm:prSet presAssocID="{00F7D0A0-6780-4C6F-B606-639E84712FE7}" presName="outerComposite" presStyleCnt="0">
        <dgm:presLayoutVars>
          <dgm:chMax val="5"/>
          <dgm:dir/>
          <dgm:resizeHandles val="exact"/>
        </dgm:presLayoutVars>
      </dgm:prSet>
      <dgm:spPr/>
    </dgm:pt>
    <dgm:pt modelId="{683AAA10-9FDE-4813-8C82-8C0E981F1B93}" type="pres">
      <dgm:prSet presAssocID="{00F7D0A0-6780-4C6F-B606-639E84712FE7}" presName="dummyMaxCanvas" presStyleCnt="0">
        <dgm:presLayoutVars/>
      </dgm:prSet>
      <dgm:spPr/>
    </dgm:pt>
    <dgm:pt modelId="{5B243E42-BAF9-4DB8-935A-9EBF1486BCFE}" type="pres">
      <dgm:prSet presAssocID="{00F7D0A0-6780-4C6F-B606-639E84712FE7}" presName="ThreeNodes_1" presStyleLbl="node1" presStyleIdx="0" presStyleCnt="3">
        <dgm:presLayoutVars>
          <dgm:bulletEnabled val="1"/>
        </dgm:presLayoutVars>
      </dgm:prSet>
      <dgm:spPr/>
    </dgm:pt>
    <dgm:pt modelId="{A9FBD9E5-B9F0-4E9F-A429-05E1B7B5A52D}" type="pres">
      <dgm:prSet presAssocID="{00F7D0A0-6780-4C6F-B606-639E84712FE7}" presName="ThreeNodes_2" presStyleLbl="node1" presStyleIdx="1" presStyleCnt="3">
        <dgm:presLayoutVars>
          <dgm:bulletEnabled val="1"/>
        </dgm:presLayoutVars>
      </dgm:prSet>
      <dgm:spPr/>
    </dgm:pt>
    <dgm:pt modelId="{8FD400B1-C51F-46BF-A623-3F8940DB362A}" type="pres">
      <dgm:prSet presAssocID="{00F7D0A0-6780-4C6F-B606-639E84712FE7}" presName="ThreeNodes_3" presStyleLbl="node1" presStyleIdx="2" presStyleCnt="3">
        <dgm:presLayoutVars>
          <dgm:bulletEnabled val="1"/>
        </dgm:presLayoutVars>
      </dgm:prSet>
      <dgm:spPr/>
    </dgm:pt>
    <dgm:pt modelId="{AF9CCE8F-7E84-48AC-87A7-C9E5C3C12BF6}" type="pres">
      <dgm:prSet presAssocID="{00F7D0A0-6780-4C6F-B606-639E84712FE7}" presName="ThreeConn_1-2" presStyleLbl="fgAccFollowNode1" presStyleIdx="0" presStyleCnt="2">
        <dgm:presLayoutVars>
          <dgm:bulletEnabled val="1"/>
        </dgm:presLayoutVars>
      </dgm:prSet>
      <dgm:spPr/>
    </dgm:pt>
    <dgm:pt modelId="{55E67F0D-C768-4A75-ACBF-A39A29F31507}" type="pres">
      <dgm:prSet presAssocID="{00F7D0A0-6780-4C6F-B606-639E84712FE7}" presName="ThreeConn_2-3" presStyleLbl="fgAccFollowNode1" presStyleIdx="1" presStyleCnt="2">
        <dgm:presLayoutVars>
          <dgm:bulletEnabled val="1"/>
        </dgm:presLayoutVars>
      </dgm:prSet>
      <dgm:spPr/>
    </dgm:pt>
    <dgm:pt modelId="{0807DA47-41A9-49F3-87E0-97B79E73705C}" type="pres">
      <dgm:prSet presAssocID="{00F7D0A0-6780-4C6F-B606-639E84712FE7}" presName="ThreeNodes_1_text" presStyleLbl="node1" presStyleIdx="2" presStyleCnt="3">
        <dgm:presLayoutVars>
          <dgm:bulletEnabled val="1"/>
        </dgm:presLayoutVars>
      </dgm:prSet>
      <dgm:spPr/>
    </dgm:pt>
    <dgm:pt modelId="{20B8E7FD-290A-4643-A98A-EE869BEB8C83}" type="pres">
      <dgm:prSet presAssocID="{00F7D0A0-6780-4C6F-B606-639E84712FE7}" presName="ThreeNodes_2_text" presStyleLbl="node1" presStyleIdx="2" presStyleCnt="3">
        <dgm:presLayoutVars>
          <dgm:bulletEnabled val="1"/>
        </dgm:presLayoutVars>
      </dgm:prSet>
      <dgm:spPr/>
    </dgm:pt>
    <dgm:pt modelId="{49CB7696-F151-4BCB-80CA-4F9C403E42A4}" type="pres">
      <dgm:prSet presAssocID="{00F7D0A0-6780-4C6F-B606-639E84712F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65EC0A-1E83-4B47-B94D-8A2BD7BC82E4}" type="presOf" srcId="{FBD0B174-F3A3-4136-8E23-6629D9328D41}" destId="{20B8E7FD-290A-4643-A98A-EE869BEB8C83}" srcOrd="1" destOrd="0" presId="urn:microsoft.com/office/officeart/2005/8/layout/vProcess5"/>
    <dgm:cxn modelId="{93681E16-76B9-4D6F-879B-F9B6B2A68FA4}" type="presOf" srcId="{E5929B08-C0BC-4548-8458-0DA43982C7AF}" destId="{0807DA47-41A9-49F3-87E0-97B79E73705C}" srcOrd="1" destOrd="0" presId="urn:microsoft.com/office/officeart/2005/8/layout/vProcess5"/>
    <dgm:cxn modelId="{8AF2A41C-543C-4434-9D18-E01B3F49494C}" type="presOf" srcId="{0B59214A-8222-4398-B819-5E6718104D75}" destId="{55E67F0D-C768-4A75-ACBF-A39A29F31507}" srcOrd="0" destOrd="0" presId="urn:microsoft.com/office/officeart/2005/8/layout/vProcess5"/>
    <dgm:cxn modelId="{89FE3B25-3D2B-4E8A-BBDF-1704729D949F}" srcId="{00F7D0A0-6780-4C6F-B606-639E84712FE7}" destId="{FBD0B174-F3A3-4136-8E23-6629D9328D41}" srcOrd="1" destOrd="0" parTransId="{C4E7E7B7-5ADE-4D5F-A261-8FC388C2A2E7}" sibTransId="{0B59214A-8222-4398-B819-5E6718104D75}"/>
    <dgm:cxn modelId="{5C16DB2A-B851-456B-B6AE-2A9940B0A8CC}" type="presOf" srcId="{E7CEA313-532E-4F92-98E8-AC08BEF5B797}" destId="{AF9CCE8F-7E84-48AC-87A7-C9E5C3C12BF6}" srcOrd="0" destOrd="0" presId="urn:microsoft.com/office/officeart/2005/8/layout/vProcess5"/>
    <dgm:cxn modelId="{EDA3297D-B7F5-4A62-B8E3-B623B357886C}" type="presOf" srcId="{C2516621-D32F-42FE-9923-4543200B71B0}" destId="{8FD400B1-C51F-46BF-A623-3F8940DB362A}" srcOrd="0" destOrd="0" presId="urn:microsoft.com/office/officeart/2005/8/layout/vProcess5"/>
    <dgm:cxn modelId="{CB8D4DA0-8E0D-4436-A50D-ADDA7AC3E14B}" type="presOf" srcId="{00F7D0A0-6780-4C6F-B606-639E84712FE7}" destId="{DDB4C9C3-23A0-4782-86D2-A664B4EA2EFC}" srcOrd="0" destOrd="0" presId="urn:microsoft.com/office/officeart/2005/8/layout/vProcess5"/>
    <dgm:cxn modelId="{97F64CBE-CB31-4487-B00F-8CFBF16083C4}" type="presOf" srcId="{C2516621-D32F-42FE-9923-4543200B71B0}" destId="{49CB7696-F151-4BCB-80CA-4F9C403E42A4}" srcOrd="1" destOrd="0" presId="urn:microsoft.com/office/officeart/2005/8/layout/vProcess5"/>
    <dgm:cxn modelId="{6D93CBC4-1DF1-41DA-8C63-A27BA6FFC2D0}" type="presOf" srcId="{E5929B08-C0BC-4548-8458-0DA43982C7AF}" destId="{5B243E42-BAF9-4DB8-935A-9EBF1486BCFE}" srcOrd="0" destOrd="0" presId="urn:microsoft.com/office/officeart/2005/8/layout/vProcess5"/>
    <dgm:cxn modelId="{E280D6C5-4E21-4FE0-95A0-5690C24D4333}" type="presOf" srcId="{FBD0B174-F3A3-4136-8E23-6629D9328D41}" destId="{A9FBD9E5-B9F0-4E9F-A429-05E1B7B5A52D}" srcOrd="0" destOrd="0" presId="urn:microsoft.com/office/officeart/2005/8/layout/vProcess5"/>
    <dgm:cxn modelId="{EF836ADB-A1FB-480C-9BB2-AA2E741ED5D2}" srcId="{00F7D0A0-6780-4C6F-B606-639E84712FE7}" destId="{E5929B08-C0BC-4548-8458-0DA43982C7AF}" srcOrd="0" destOrd="0" parTransId="{FC619CD0-ADC2-4E0D-BFA9-6D8C7A91FA20}" sibTransId="{E7CEA313-532E-4F92-98E8-AC08BEF5B797}"/>
    <dgm:cxn modelId="{C5B9DAE0-2903-4D04-AEDD-C547AA208219}" srcId="{00F7D0A0-6780-4C6F-B606-639E84712FE7}" destId="{C2516621-D32F-42FE-9923-4543200B71B0}" srcOrd="2" destOrd="0" parTransId="{ADCDD522-F78C-4BE1-9F65-831350537673}" sibTransId="{F85E1B61-8C00-4FCA-A17B-08A8247B41FE}"/>
    <dgm:cxn modelId="{63BCB49C-89E3-491A-8845-BA5E2E41E8DB}" type="presParOf" srcId="{DDB4C9C3-23A0-4782-86D2-A664B4EA2EFC}" destId="{683AAA10-9FDE-4813-8C82-8C0E981F1B93}" srcOrd="0" destOrd="0" presId="urn:microsoft.com/office/officeart/2005/8/layout/vProcess5"/>
    <dgm:cxn modelId="{A9CEB251-AFC0-4AE2-9757-A8E397537F1D}" type="presParOf" srcId="{DDB4C9C3-23A0-4782-86D2-A664B4EA2EFC}" destId="{5B243E42-BAF9-4DB8-935A-9EBF1486BCFE}" srcOrd="1" destOrd="0" presId="urn:microsoft.com/office/officeart/2005/8/layout/vProcess5"/>
    <dgm:cxn modelId="{16FEC785-11A6-4FE9-B958-2B7ABF2B3FC1}" type="presParOf" srcId="{DDB4C9C3-23A0-4782-86D2-A664B4EA2EFC}" destId="{A9FBD9E5-B9F0-4E9F-A429-05E1B7B5A52D}" srcOrd="2" destOrd="0" presId="urn:microsoft.com/office/officeart/2005/8/layout/vProcess5"/>
    <dgm:cxn modelId="{DBECE591-924F-409A-8ED9-989138F0CFEC}" type="presParOf" srcId="{DDB4C9C3-23A0-4782-86D2-A664B4EA2EFC}" destId="{8FD400B1-C51F-46BF-A623-3F8940DB362A}" srcOrd="3" destOrd="0" presId="urn:microsoft.com/office/officeart/2005/8/layout/vProcess5"/>
    <dgm:cxn modelId="{045235C6-4668-46E8-AD71-C32C6E1789F2}" type="presParOf" srcId="{DDB4C9C3-23A0-4782-86D2-A664B4EA2EFC}" destId="{AF9CCE8F-7E84-48AC-87A7-C9E5C3C12BF6}" srcOrd="4" destOrd="0" presId="urn:microsoft.com/office/officeart/2005/8/layout/vProcess5"/>
    <dgm:cxn modelId="{A859BC58-6C46-4B96-84B7-ACB0F6B514D9}" type="presParOf" srcId="{DDB4C9C3-23A0-4782-86D2-A664B4EA2EFC}" destId="{55E67F0D-C768-4A75-ACBF-A39A29F31507}" srcOrd="5" destOrd="0" presId="urn:microsoft.com/office/officeart/2005/8/layout/vProcess5"/>
    <dgm:cxn modelId="{78BBCB23-C1D2-486D-B20A-368E5C533519}" type="presParOf" srcId="{DDB4C9C3-23A0-4782-86D2-A664B4EA2EFC}" destId="{0807DA47-41A9-49F3-87E0-97B79E73705C}" srcOrd="6" destOrd="0" presId="urn:microsoft.com/office/officeart/2005/8/layout/vProcess5"/>
    <dgm:cxn modelId="{5B591CE2-6191-4932-80E5-E4DF1DFBFDAE}" type="presParOf" srcId="{DDB4C9C3-23A0-4782-86D2-A664B4EA2EFC}" destId="{20B8E7FD-290A-4643-A98A-EE869BEB8C83}" srcOrd="7" destOrd="0" presId="urn:microsoft.com/office/officeart/2005/8/layout/vProcess5"/>
    <dgm:cxn modelId="{0F63162F-CC07-4F5F-82AD-90D4A1C20F4C}" type="presParOf" srcId="{DDB4C9C3-23A0-4782-86D2-A664B4EA2EFC}" destId="{49CB7696-F151-4BCB-80CA-4F9C403E42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BAF13-9C0C-435D-8269-C13F5D7A934B}">
      <dsp:nvSpPr>
        <dsp:cNvPr id="0" name=""/>
        <dsp:cNvSpPr/>
      </dsp:nvSpPr>
      <dsp:spPr>
        <a:xfrm>
          <a:off x="0" y="317501"/>
          <a:ext cx="10515600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아직 입증되지 않은 주장</a:t>
          </a:r>
          <a:endParaRPr lang="en-US" sz="1900" kern="1200" dirty="0"/>
        </a:p>
      </dsp:txBody>
      <dsp:txXfrm>
        <a:off x="0" y="317501"/>
        <a:ext cx="10515600" cy="927675"/>
      </dsp:txXfrm>
    </dsp:sp>
    <dsp:sp modelId="{78B3F467-3A41-4DE3-BDEA-FE11CE0F961D}">
      <dsp:nvSpPr>
        <dsp:cNvPr id="0" name=""/>
        <dsp:cNvSpPr/>
      </dsp:nvSpPr>
      <dsp:spPr>
        <a:xfrm>
          <a:off x="525780" y="37061"/>
          <a:ext cx="736092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가설</a:t>
          </a:r>
          <a:r>
            <a:rPr lang="en-US" sz="1900" kern="1200" dirty="0"/>
            <a:t>(hypothesis)</a:t>
          </a:r>
        </a:p>
      </dsp:txBody>
      <dsp:txXfrm>
        <a:off x="553160" y="64441"/>
        <a:ext cx="7306160" cy="506120"/>
      </dsp:txXfrm>
    </dsp:sp>
    <dsp:sp modelId="{99E0252B-A98D-4C75-AD9E-0FED779D747A}">
      <dsp:nvSpPr>
        <dsp:cNvPr id="0" name=""/>
        <dsp:cNvSpPr/>
      </dsp:nvSpPr>
      <dsp:spPr>
        <a:xfrm>
          <a:off x="0" y="1628217"/>
          <a:ext cx="10515600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모집단의 </a:t>
          </a:r>
          <a:r>
            <a:rPr lang="ko-KR" sz="1900" kern="1200" dirty="0"/>
            <a:t>특성에 대한 주장</a:t>
          </a:r>
          <a:endParaRPr lang="en-US" sz="1900" kern="1200" dirty="0"/>
        </a:p>
      </dsp:txBody>
      <dsp:txXfrm>
        <a:off x="0" y="1628217"/>
        <a:ext cx="10515600" cy="927675"/>
      </dsp:txXfrm>
    </dsp:sp>
    <dsp:sp modelId="{17F4A11C-0EAF-45E9-93B7-E4202F157355}">
      <dsp:nvSpPr>
        <dsp:cNvPr id="0" name=""/>
        <dsp:cNvSpPr/>
      </dsp:nvSpPr>
      <dsp:spPr>
        <a:xfrm>
          <a:off x="525780" y="1347776"/>
          <a:ext cx="736092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통계적 가설</a:t>
          </a:r>
          <a:endParaRPr lang="en-US" sz="1900" kern="1200" dirty="0"/>
        </a:p>
      </dsp:txBody>
      <dsp:txXfrm>
        <a:off x="553160" y="1375156"/>
        <a:ext cx="7306160" cy="506120"/>
      </dsp:txXfrm>
    </dsp:sp>
    <dsp:sp modelId="{2F62124F-3B18-48B0-A035-DAB4C9664ECA}">
      <dsp:nvSpPr>
        <dsp:cNvPr id="0" name=""/>
        <dsp:cNvSpPr/>
      </dsp:nvSpPr>
      <dsp:spPr>
        <a:xfrm>
          <a:off x="0" y="2938932"/>
          <a:ext cx="105156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1" kern="1200" dirty="0" err="1">
              <a:solidFill>
                <a:srgbClr val="FF0000"/>
              </a:solidFill>
            </a:rPr>
            <a:t>귀무가설</a:t>
          </a:r>
          <a:r>
            <a:rPr lang="en-US" sz="1900" kern="1200" dirty="0"/>
            <a:t>(null hypothesis)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1" kern="1200" dirty="0">
              <a:solidFill>
                <a:srgbClr val="FF0000"/>
              </a:solidFill>
            </a:rPr>
            <a:t>대립가설</a:t>
          </a:r>
          <a:r>
            <a:rPr lang="en-US" sz="1900" kern="1200" dirty="0"/>
            <a:t>(alternative hypothesis)</a:t>
          </a:r>
        </a:p>
      </dsp:txBody>
      <dsp:txXfrm>
        <a:off x="0" y="2938932"/>
        <a:ext cx="10515600" cy="1376550"/>
      </dsp:txXfrm>
    </dsp:sp>
    <dsp:sp modelId="{DF4A4E66-9D91-4E80-8B5F-3EF89D701D6D}">
      <dsp:nvSpPr>
        <dsp:cNvPr id="0" name=""/>
        <dsp:cNvSpPr/>
      </dsp:nvSpPr>
      <dsp:spPr>
        <a:xfrm>
          <a:off x="525780" y="2658492"/>
          <a:ext cx="736092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가설의 종류</a:t>
          </a:r>
          <a:endParaRPr lang="en-US" sz="1900" kern="1200"/>
        </a:p>
      </dsp:txBody>
      <dsp:txXfrm>
        <a:off x="553160" y="2685872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D8B1-ADE8-456C-86D4-8857EB5C9DF8}">
      <dsp:nvSpPr>
        <dsp:cNvPr id="0" name=""/>
        <dsp:cNvSpPr/>
      </dsp:nvSpPr>
      <dsp:spPr>
        <a:xfrm>
          <a:off x="0" y="874510"/>
          <a:ext cx="6713552" cy="112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046" tIns="479044" rIns="5210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ko-KR" sz="2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ko-KR" sz="2300" b="0" i="1" kern="1200" smtClean="0">
                      <a:latin typeface="Cambria Math" panose="02040503050406030204" pitchFamily="18" charset="0"/>
                    </a:rPr>
                    <m:t>𝐻</m:t>
                  </m:r>
                </m:e>
                <m:sub>
                  <m:r>
                    <a:rPr lang="en-US" altLang="ko-KR" sz="2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altLang="ko-KR" sz="2300" b="0" i="1" kern="1200" smtClean="0">
                  <a:latin typeface="Cambria Math" panose="02040503050406030204" pitchFamily="18" charset="0"/>
                </a:rPr>
                <m:t>:</m:t>
              </m:r>
            </m:oMath>
          </a14:m>
          <a:r>
            <a:rPr lang="en-US" altLang="ko-KR" sz="2300" kern="1200" dirty="0"/>
            <a:t> </a:t>
          </a:r>
          <a:r>
            <a:rPr lang="ko-KR" sz="2300" kern="1200" dirty="0"/>
            <a:t>기존에 알려져 있던 사실</a:t>
          </a:r>
          <a:r>
            <a:rPr lang="en-US" sz="2300" kern="1200" dirty="0"/>
            <a:t>	</a:t>
          </a:r>
        </a:p>
      </dsp:txBody>
      <dsp:txXfrm>
        <a:off x="0" y="874510"/>
        <a:ext cx="6713552" cy="1122975"/>
      </dsp:txXfrm>
    </dsp:sp>
    <dsp:sp modelId="{988BCDAC-C2A3-4AC4-A014-A04736D12DF5}">
      <dsp:nvSpPr>
        <dsp:cNvPr id="0" name=""/>
        <dsp:cNvSpPr/>
      </dsp:nvSpPr>
      <dsp:spPr>
        <a:xfrm>
          <a:off x="335677" y="535030"/>
          <a:ext cx="469948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629" tIns="0" rIns="1776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귀무가설</a:t>
          </a:r>
          <a:r>
            <a:rPr lang="en-US" sz="2300" kern="1200"/>
            <a:t>(null hypothesis)</a:t>
          </a:r>
        </a:p>
      </dsp:txBody>
      <dsp:txXfrm>
        <a:off x="368821" y="568174"/>
        <a:ext cx="4633198" cy="612672"/>
      </dsp:txXfrm>
    </dsp:sp>
    <dsp:sp modelId="{B3CE03BC-0DC8-4949-AD9A-75B81F1DED75}">
      <dsp:nvSpPr>
        <dsp:cNvPr id="0" name=""/>
        <dsp:cNvSpPr/>
      </dsp:nvSpPr>
      <dsp:spPr>
        <a:xfrm>
          <a:off x="0" y="2461166"/>
          <a:ext cx="6713552" cy="112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046" tIns="479044" rIns="5210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ko-KR" sz="2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ko-KR" sz="2300" b="0" i="1" kern="1200" smtClean="0">
                      <a:latin typeface="Cambria Math" panose="02040503050406030204" pitchFamily="18" charset="0"/>
                    </a:rPr>
                    <m:t>𝐻</m:t>
                  </m:r>
                </m:e>
                <m:sub>
                  <m:r>
                    <a:rPr lang="en-US" altLang="ko-KR" sz="23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altLang="ko-KR" sz="2300" b="0" i="1" kern="1200" smtClean="0">
                  <a:latin typeface="Cambria Math" panose="02040503050406030204" pitchFamily="18" charset="0"/>
                </a:rPr>
                <m:t>:</m:t>
              </m:r>
            </m:oMath>
          </a14:m>
          <a:r>
            <a:rPr lang="en-US" altLang="ko-KR" sz="2300" kern="1200" dirty="0"/>
            <a:t> </a:t>
          </a:r>
          <a:r>
            <a:rPr lang="ko-KR" sz="2300" kern="1200" dirty="0"/>
            <a:t>새로운 사실 또는 주장</a:t>
          </a:r>
          <a:endParaRPr lang="en-US" sz="2300" kern="1200" dirty="0"/>
        </a:p>
      </dsp:txBody>
      <dsp:txXfrm>
        <a:off x="0" y="2461166"/>
        <a:ext cx="6713552" cy="1122975"/>
      </dsp:txXfrm>
    </dsp:sp>
    <dsp:sp modelId="{B2F298AE-8BCC-4283-B45B-6994260B11C5}">
      <dsp:nvSpPr>
        <dsp:cNvPr id="0" name=""/>
        <dsp:cNvSpPr/>
      </dsp:nvSpPr>
      <dsp:spPr>
        <a:xfrm>
          <a:off x="335677" y="2121686"/>
          <a:ext cx="4699486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629" tIns="0" rIns="1776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대립가설</a:t>
          </a:r>
          <a:r>
            <a:rPr lang="en-US" sz="2300" kern="1200"/>
            <a:t>(alternative hypothesis)</a:t>
          </a:r>
        </a:p>
      </dsp:txBody>
      <dsp:txXfrm>
        <a:off x="368821" y="2154830"/>
        <a:ext cx="4633198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21EEA-5E12-47B4-8031-6BB7072A39B2}">
      <dsp:nvSpPr>
        <dsp:cNvPr id="0" name=""/>
        <dsp:cNvSpPr/>
      </dsp:nvSpPr>
      <dsp:spPr>
        <a:xfrm>
          <a:off x="0" y="298362"/>
          <a:ext cx="571182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301" tIns="374904" rIns="44330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 err="1"/>
            <a:t>귀무가설을</a:t>
          </a:r>
          <a:r>
            <a:rPr lang="ko-KR" sz="1800" kern="1200" dirty="0"/>
            <a:t> 기각하는 영역</a:t>
          </a:r>
          <a:endParaRPr lang="en-US" sz="1800" kern="1200" dirty="0"/>
        </a:p>
      </dsp:txBody>
      <dsp:txXfrm>
        <a:off x="0" y="298362"/>
        <a:ext cx="5711827" cy="878850"/>
      </dsp:txXfrm>
    </dsp:sp>
    <dsp:sp modelId="{B2FE59EC-560D-452C-AB11-3CA9ADEB082C}">
      <dsp:nvSpPr>
        <dsp:cNvPr id="0" name=""/>
        <dsp:cNvSpPr/>
      </dsp:nvSpPr>
      <dsp:spPr>
        <a:xfrm>
          <a:off x="285591" y="32682"/>
          <a:ext cx="39982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25" tIns="0" rIns="151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 dirty="0" err="1"/>
            <a:t>기각역</a:t>
          </a:r>
          <a:r>
            <a:rPr lang="en-US" sz="1800" kern="1200" dirty="0"/>
            <a:t>(rejection region)</a:t>
          </a:r>
        </a:p>
      </dsp:txBody>
      <dsp:txXfrm>
        <a:off x="311530" y="58621"/>
        <a:ext cx="3946400" cy="479482"/>
      </dsp:txXfrm>
    </dsp:sp>
    <dsp:sp modelId="{BD7B1361-7992-4099-9CD4-8E3DFDBC3FB1}">
      <dsp:nvSpPr>
        <dsp:cNvPr id="0" name=""/>
        <dsp:cNvSpPr/>
      </dsp:nvSpPr>
      <dsp:spPr>
        <a:xfrm>
          <a:off x="0" y="1540092"/>
          <a:ext cx="5711827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301" tIns="374904" rIns="44330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/>
            <a:t>제</a:t>
          </a:r>
          <a:r>
            <a:rPr lang="en-US" sz="1800" kern="1200" dirty="0"/>
            <a:t>1</a:t>
          </a:r>
          <a:r>
            <a:rPr lang="ko-KR" sz="1800" kern="1200" dirty="0"/>
            <a:t>종오류를 범할 확률의 최대 허용 한계를 </a:t>
          </a:r>
          <a:r>
            <a:rPr lang="ko-KR" sz="1800" b="1" kern="1200" dirty="0">
              <a:solidFill>
                <a:srgbClr val="FF0000"/>
              </a:solidFill>
            </a:rPr>
            <a:t>유의수준</a:t>
          </a:r>
          <a:r>
            <a:rPr lang="en-US" sz="1800" kern="1200" dirty="0"/>
            <a:t>(significance level)</a:t>
          </a:r>
          <a:r>
            <a:rPr lang="ko-KR" sz="1800" kern="1200" dirty="0" err="1"/>
            <a:t>이라하고</a:t>
          </a:r>
          <a:r>
            <a:rPr lang="ko-KR" sz="1800" kern="1200" dirty="0"/>
            <a:t> 보통 </a:t>
          </a:r>
          <a:r>
            <a:rPr lang="el-GR" sz="1800" b="1" kern="1200" dirty="0">
              <a:solidFill>
                <a:srgbClr val="FF0000"/>
              </a:solidFill>
            </a:rPr>
            <a:t>α</a:t>
          </a:r>
          <a:r>
            <a:rPr lang="ko-KR" sz="1800" kern="1200" dirty="0"/>
            <a:t>로 나타낸다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/>
            <a:t>유의수준으로 많이 사용하는 값은 </a:t>
          </a:r>
          <a:r>
            <a:rPr lang="en-US" sz="1800" b="1" kern="1200" dirty="0">
              <a:solidFill>
                <a:srgbClr val="0000CC"/>
              </a:solidFill>
            </a:rPr>
            <a:t>0.05</a:t>
          </a:r>
          <a:r>
            <a:rPr lang="ko-KR" altLang="en-US" sz="1800" kern="1200" dirty="0"/>
            <a:t>를</a:t>
          </a:r>
          <a:r>
            <a:rPr lang="ko-KR" sz="1800" kern="1200" dirty="0"/>
            <a:t> 가장 많이 사용하고 때에 따라서</a:t>
          </a:r>
          <a:r>
            <a:rPr lang="en-US" sz="1800" kern="1200" dirty="0"/>
            <a:t> 0.01 </a:t>
          </a:r>
          <a:r>
            <a:rPr lang="ko-KR" sz="1800" kern="1200" dirty="0"/>
            <a:t>또는 </a:t>
          </a:r>
          <a:r>
            <a:rPr lang="en-US" sz="1800" kern="1200" dirty="0"/>
            <a:t>0.10</a:t>
          </a:r>
          <a:r>
            <a:rPr lang="ko-KR" sz="1800" kern="1200" dirty="0"/>
            <a:t>도 사용</a:t>
          </a:r>
          <a:endParaRPr lang="en-US" sz="1800" kern="1200" dirty="0"/>
        </a:p>
      </dsp:txBody>
      <dsp:txXfrm>
        <a:off x="0" y="1540092"/>
        <a:ext cx="5711827" cy="2721600"/>
      </dsp:txXfrm>
    </dsp:sp>
    <dsp:sp modelId="{761E1D2D-08CC-4F27-BC97-CB3EA49F3D4C}">
      <dsp:nvSpPr>
        <dsp:cNvPr id="0" name=""/>
        <dsp:cNvSpPr/>
      </dsp:nvSpPr>
      <dsp:spPr>
        <a:xfrm>
          <a:off x="285591" y="1274412"/>
          <a:ext cx="3998278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25" tIns="0" rIns="151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유의수준</a:t>
          </a:r>
          <a:endParaRPr lang="en-US" sz="1800" kern="1200" dirty="0"/>
        </a:p>
      </dsp:txBody>
      <dsp:txXfrm>
        <a:off x="311530" y="1300351"/>
        <a:ext cx="3946400" cy="479482"/>
      </dsp:txXfrm>
    </dsp:sp>
    <dsp:sp modelId="{10489F99-5CAC-45FF-AC87-0EDC0903824D}">
      <dsp:nvSpPr>
        <dsp:cNvPr id="0" name=""/>
        <dsp:cNvSpPr/>
      </dsp:nvSpPr>
      <dsp:spPr>
        <a:xfrm>
          <a:off x="0" y="4624573"/>
          <a:ext cx="5711827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301" tIns="374904" rIns="44330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 err="1"/>
            <a:t>귀무가설의</a:t>
          </a:r>
          <a:r>
            <a:rPr lang="ko-KR" sz="1800" kern="1200" dirty="0"/>
            <a:t> 기각 여부를 결정하기 위하여 계산하는 통계량</a:t>
          </a:r>
          <a:endParaRPr lang="en-US" sz="1800" kern="1200" dirty="0"/>
        </a:p>
      </dsp:txBody>
      <dsp:txXfrm>
        <a:off x="0" y="4624573"/>
        <a:ext cx="5711827" cy="1247400"/>
      </dsp:txXfrm>
    </dsp:sp>
    <dsp:sp modelId="{617995DD-43B6-48D9-8929-2460D9E3D5D5}">
      <dsp:nvSpPr>
        <dsp:cNvPr id="0" name=""/>
        <dsp:cNvSpPr/>
      </dsp:nvSpPr>
      <dsp:spPr>
        <a:xfrm>
          <a:off x="285591" y="4358893"/>
          <a:ext cx="399827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25" tIns="0" rIns="151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 dirty="0" err="1"/>
            <a:t>검정통계량</a:t>
          </a:r>
          <a:endParaRPr lang="en-US" sz="1800" kern="1200" dirty="0"/>
        </a:p>
      </dsp:txBody>
      <dsp:txXfrm>
        <a:off x="311530" y="4384832"/>
        <a:ext cx="394640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47FA9-7768-48CD-9E04-22C9934CBD04}">
      <dsp:nvSpPr>
        <dsp:cNvPr id="0" name=""/>
        <dsp:cNvSpPr/>
      </dsp:nvSpPr>
      <dsp:spPr>
        <a:xfrm>
          <a:off x="0" y="5921"/>
          <a:ext cx="7886700" cy="6896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E8146-4AD4-474E-9022-79C3A005E1C1}">
      <dsp:nvSpPr>
        <dsp:cNvPr id="0" name=""/>
        <dsp:cNvSpPr/>
      </dsp:nvSpPr>
      <dsp:spPr>
        <a:xfrm>
          <a:off x="208631" y="161101"/>
          <a:ext cx="379700" cy="379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12031-8B5E-42A4-A397-BDFB6AD15198}">
      <dsp:nvSpPr>
        <dsp:cNvPr id="0" name=""/>
        <dsp:cNvSpPr/>
      </dsp:nvSpPr>
      <dsp:spPr>
        <a:xfrm>
          <a:off x="796962" y="5921"/>
          <a:ext cx="7041866" cy="77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6" tIns="82116" rIns="82116" bIns="821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가설 설정 </a:t>
          </a:r>
          <a:r>
            <a:rPr lang="en-US" sz="1800" kern="1200"/>
            <a:t>– </a:t>
          </a:r>
          <a:r>
            <a:rPr lang="ko-KR" sz="1800" kern="1200"/>
            <a:t>귀무가설과 대립가설 설정</a:t>
          </a:r>
          <a:endParaRPr lang="en-US" sz="1800" kern="1200"/>
        </a:p>
      </dsp:txBody>
      <dsp:txXfrm>
        <a:off x="796962" y="5921"/>
        <a:ext cx="7041866" cy="775901"/>
      </dsp:txXfrm>
    </dsp:sp>
    <dsp:sp modelId="{772FB165-32B8-46E4-8BF3-7E05C0E753B9}">
      <dsp:nvSpPr>
        <dsp:cNvPr id="0" name=""/>
        <dsp:cNvSpPr/>
      </dsp:nvSpPr>
      <dsp:spPr>
        <a:xfrm>
          <a:off x="0" y="975798"/>
          <a:ext cx="7886700" cy="6896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1793D-A8E0-4A40-A4D2-A11EC0BD4366}">
      <dsp:nvSpPr>
        <dsp:cNvPr id="0" name=""/>
        <dsp:cNvSpPr/>
      </dsp:nvSpPr>
      <dsp:spPr>
        <a:xfrm>
          <a:off x="208631" y="1130978"/>
          <a:ext cx="379700" cy="379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6C258-2197-4334-9977-BAEFD0ADDA45}">
      <dsp:nvSpPr>
        <dsp:cNvPr id="0" name=""/>
        <dsp:cNvSpPr/>
      </dsp:nvSpPr>
      <dsp:spPr>
        <a:xfrm>
          <a:off x="796962" y="975798"/>
          <a:ext cx="7041866" cy="77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6" tIns="82116" rIns="82116" bIns="821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검정통계량의 분포 결정</a:t>
          </a:r>
          <a:endParaRPr lang="en-US" sz="1800" kern="1200"/>
        </a:p>
      </dsp:txBody>
      <dsp:txXfrm>
        <a:off x="796962" y="975798"/>
        <a:ext cx="7041866" cy="775901"/>
      </dsp:txXfrm>
    </dsp:sp>
    <dsp:sp modelId="{4964E8FF-9FD4-4339-B86D-0844B8063FC9}">
      <dsp:nvSpPr>
        <dsp:cNvPr id="0" name=""/>
        <dsp:cNvSpPr/>
      </dsp:nvSpPr>
      <dsp:spPr>
        <a:xfrm>
          <a:off x="0" y="1945674"/>
          <a:ext cx="7886700" cy="6896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A5673-A3B3-4E42-B082-C78A2DBBE132}">
      <dsp:nvSpPr>
        <dsp:cNvPr id="0" name=""/>
        <dsp:cNvSpPr/>
      </dsp:nvSpPr>
      <dsp:spPr>
        <a:xfrm>
          <a:off x="208631" y="2100854"/>
          <a:ext cx="379700" cy="379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B3EC7-D9CB-4D41-A79F-425C657D13AA}">
      <dsp:nvSpPr>
        <dsp:cNvPr id="0" name=""/>
        <dsp:cNvSpPr/>
      </dsp:nvSpPr>
      <dsp:spPr>
        <a:xfrm>
          <a:off x="796962" y="1945674"/>
          <a:ext cx="7041866" cy="77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6" tIns="82116" rIns="82116" bIns="821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유의수준과</a:t>
          </a:r>
          <a:r>
            <a:rPr lang="en-US" sz="1800" kern="1200"/>
            <a:t> </a:t>
          </a:r>
          <a:r>
            <a:rPr lang="ko-KR" sz="1800" kern="1200"/>
            <a:t>임계값 결정 </a:t>
          </a:r>
          <a:r>
            <a:rPr lang="en-US" sz="1800" kern="1200"/>
            <a:t>– </a:t>
          </a:r>
          <a:r>
            <a:rPr lang="ko-KR" sz="1800" kern="1200"/>
            <a:t>보통의 경우 </a:t>
          </a:r>
          <a:r>
            <a:rPr lang="en-US" sz="1800" kern="1200"/>
            <a:t>0.05</a:t>
          </a:r>
        </a:p>
      </dsp:txBody>
      <dsp:txXfrm>
        <a:off x="796962" y="1945674"/>
        <a:ext cx="7041866" cy="775901"/>
      </dsp:txXfrm>
    </dsp:sp>
    <dsp:sp modelId="{22494155-B7B0-46A8-98B7-C19092CB8E0F}">
      <dsp:nvSpPr>
        <dsp:cNvPr id="0" name=""/>
        <dsp:cNvSpPr/>
      </dsp:nvSpPr>
      <dsp:spPr>
        <a:xfrm>
          <a:off x="0" y="2915550"/>
          <a:ext cx="7886700" cy="6896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00948-8921-495D-9E94-8483EAE782B0}">
      <dsp:nvSpPr>
        <dsp:cNvPr id="0" name=""/>
        <dsp:cNvSpPr/>
      </dsp:nvSpPr>
      <dsp:spPr>
        <a:xfrm>
          <a:off x="208631" y="3070731"/>
          <a:ext cx="379700" cy="379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1031-12AE-4857-A4DD-F2D3383E7B5C}">
      <dsp:nvSpPr>
        <dsp:cNvPr id="0" name=""/>
        <dsp:cNvSpPr/>
      </dsp:nvSpPr>
      <dsp:spPr>
        <a:xfrm>
          <a:off x="796962" y="2915550"/>
          <a:ext cx="7041866" cy="77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6" tIns="82116" rIns="82116" bIns="821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검정통계량의 값 계산 및 기각역 결정 </a:t>
          </a:r>
          <a:r>
            <a:rPr lang="en-US" sz="1800" kern="1200"/>
            <a:t> </a:t>
          </a:r>
        </a:p>
      </dsp:txBody>
      <dsp:txXfrm>
        <a:off x="796962" y="2915550"/>
        <a:ext cx="7041866" cy="775901"/>
      </dsp:txXfrm>
    </dsp:sp>
    <dsp:sp modelId="{863B057A-7C92-4B53-A19B-2BF8AE007F2B}">
      <dsp:nvSpPr>
        <dsp:cNvPr id="0" name=""/>
        <dsp:cNvSpPr/>
      </dsp:nvSpPr>
      <dsp:spPr>
        <a:xfrm>
          <a:off x="0" y="3885427"/>
          <a:ext cx="7886700" cy="6896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B74E9-9FAF-477F-BACD-08C8E37EDFA6}">
      <dsp:nvSpPr>
        <dsp:cNvPr id="0" name=""/>
        <dsp:cNvSpPr/>
      </dsp:nvSpPr>
      <dsp:spPr>
        <a:xfrm>
          <a:off x="208835" y="4040607"/>
          <a:ext cx="379700" cy="379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77D1-A4C5-4BD0-9074-E6D0F81237A1}">
      <dsp:nvSpPr>
        <dsp:cNvPr id="0" name=""/>
        <dsp:cNvSpPr/>
      </dsp:nvSpPr>
      <dsp:spPr>
        <a:xfrm>
          <a:off x="797370" y="3885427"/>
          <a:ext cx="6989658" cy="77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6" tIns="82116" rIns="82116" bIns="821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결과 해석</a:t>
          </a:r>
          <a:br>
            <a:rPr lang="en-US" altLang="ko-KR" sz="1800" kern="1200" dirty="0"/>
          </a:br>
          <a:r>
            <a:rPr lang="ko-KR" sz="1600" kern="1200" dirty="0" err="1"/>
            <a:t>귀무가설을</a:t>
          </a:r>
          <a:r>
            <a:rPr lang="ko-KR" sz="1600" kern="1200" dirty="0"/>
            <a:t> 기각하는 경우 통계적으로 유의하다</a:t>
          </a:r>
          <a:r>
            <a:rPr lang="en-US" sz="1600" kern="1200" dirty="0"/>
            <a:t>(significant)</a:t>
          </a:r>
          <a:r>
            <a:rPr lang="ko-KR" sz="1600" kern="1200" dirty="0"/>
            <a:t>라고 표현한다</a:t>
          </a:r>
          <a:r>
            <a:rPr lang="en-US" sz="1600" kern="1200" dirty="0"/>
            <a:t>.</a:t>
          </a:r>
          <a:endParaRPr lang="en-US" sz="1800" kern="1200" dirty="0"/>
        </a:p>
      </dsp:txBody>
      <dsp:txXfrm>
        <a:off x="797370" y="3885427"/>
        <a:ext cx="6989658" cy="775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3E42-BAF9-4DB8-935A-9EBF1486BCFE}">
      <dsp:nvSpPr>
        <dsp:cNvPr id="0" name=""/>
        <dsp:cNvSpPr/>
      </dsp:nvSpPr>
      <dsp:spPr>
        <a:xfrm>
          <a:off x="0" y="0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solidFill>
                <a:schemeClr val="bg1"/>
              </a:solidFill>
            </a:rPr>
            <a:t>휴대폰 배터리 수명시간은 평균 </a:t>
          </a:r>
          <a:r>
            <a:rPr lang="en-US" sz="1500" kern="1200" dirty="0">
              <a:solidFill>
                <a:schemeClr val="bg1"/>
              </a:solidFill>
            </a:rPr>
            <a:t>120</a:t>
          </a:r>
          <a:r>
            <a:rPr lang="ko-KR" sz="1500" kern="1200" dirty="0">
              <a:solidFill>
                <a:schemeClr val="bg1"/>
              </a:solidFill>
            </a:rPr>
            <a:t>시간</a:t>
          </a:r>
          <a:r>
            <a:rPr lang="en-US" sz="1500" kern="1200" dirty="0">
              <a:solidFill>
                <a:schemeClr val="bg1"/>
              </a:solidFill>
            </a:rPr>
            <a:t>, </a:t>
          </a:r>
          <a:r>
            <a:rPr lang="ko-KR" sz="1500" kern="1200" dirty="0">
              <a:solidFill>
                <a:schemeClr val="bg1"/>
              </a:solidFill>
            </a:rPr>
            <a:t>표준편차 </a:t>
          </a:r>
          <a:r>
            <a:rPr lang="en-US" sz="1500" kern="1200" dirty="0">
              <a:solidFill>
                <a:schemeClr val="bg1"/>
              </a:solidFill>
            </a:rPr>
            <a:t>30</a:t>
          </a:r>
          <a:r>
            <a:rPr lang="ko-KR" sz="1500" kern="1200" dirty="0">
              <a:solidFill>
                <a:schemeClr val="bg1"/>
              </a:solidFill>
            </a:rPr>
            <a:t>시간</a:t>
          </a:r>
          <a:r>
            <a:rPr lang="en-US" sz="1500" kern="1200" dirty="0">
              <a:solidFill>
                <a:schemeClr val="bg1"/>
              </a:solidFill>
            </a:rPr>
            <a:t>.</a:t>
          </a:r>
          <a:br>
            <a:rPr lang="en-US" sz="1500" kern="1200" dirty="0">
              <a:solidFill>
                <a:schemeClr val="bg1"/>
              </a:solidFill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 lang="en-US" sz="1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1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=120, </m:t>
                </m:r>
                <m:r>
                  <a:rPr lang="en-US" sz="1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𝜎</m:t>
                </m:r>
                <m:r>
                  <a:rPr lang="en-US" sz="1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=30</m:t>
                </m:r>
              </m:oMath>
            </m:oMathPara>
          </a14:m>
          <a:endParaRPr lang="en-US" sz="1500" kern="1200" dirty="0">
            <a:solidFill>
              <a:schemeClr val="bg1"/>
            </a:solidFill>
          </a:endParaRPr>
        </a:p>
      </dsp:txBody>
      <dsp:txXfrm>
        <a:off x="36503" y="36503"/>
        <a:ext cx="3220284" cy="1173302"/>
      </dsp:txXfrm>
    </dsp:sp>
    <dsp:sp modelId="{A9FBD9E5-B9F0-4E9F-A429-05E1B7B5A52D}">
      <dsp:nvSpPr>
        <dsp:cNvPr id="0" name=""/>
        <dsp:cNvSpPr/>
      </dsp:nvSpPr>
      <dsp:spPr>
        <a:xfrm>
          <a:off x="402807" y="1454026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>
              <a:solidFill>
                <a:schemeClr val="bg1"/>
              </a:solidFill>
            </a:rPr>
            <a:t>새로운 제품 </a:t>
          </a:r>
          <a:r>
            <a:rPr lang="en-US" sz="1500" kern="1200">
              <a:solidFill>
                <a:schemeClr val="bg1"/>
              </a:solidFill>
            </a:rPr>
            <a:t>100</a:t>
          </a:r>
          <a:r>
            <a:rPr lang="ko-KR" sz="1500" kern="1200">
              <a:solidFill>
                <a:schemeClr val="bg1"/>
              </a:solidFill>
            </a:rPr>
            <a:t>개의 평균 </a:t>
          </a:r>
          <a:r>
            <a:rPr lang="en-US" sz="1500" kern="1200">
              <a:solidFill>
                <a:schemeClr val="bg1"/>
              </a:solidFill>
            </a:rPr>
            <a:t>124</a:t>
          </a:r>
          <a:r>
            <a:rPr lang="ko-KR" sz="1500" kern="1200">
              <a:solidFill>
                <a:schemeClr val="bg1"/>
              </a:solidFill>
            </a:rPr>
            <a:t>시간</a:t>
          </a:r>
          <a:br>
            <a:rPr lang="en-US" altLang="ko-KR" sz="1500" kern="1200">
              <a:solidFill>
                <a:schemeClr val="bg1"/>
              </a:solidFill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altLang="ko-KR" sz="1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altLang="ko-KR" sz="1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e>
                </m:acc>
                <m:r>
                  <a:rPr lang="en-US" altLang="ko-KR" sz="1500" b="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=124</m:t>
                </m:r>
              </m:oMath>
            </m:oMathPara>
          </a14:m>
          <a:endParaRPr lang="en-US" sz="1500" kern="1200">
            <a:solidFill>
              <a:schemeClr val="bg1"/>
            </a:solidFill>
          </a:endParaRPr>
        </a:p>
      </dsp:txBody>
      <dsp:txXfrm>
        <a:off x="439310" y="1490529"/>
        <a:ext cx="3279234" cy="1173302"/>
      </dsp:txXfrm>
    </dsp:sp>
    <dsp:sp modelId="{8FD400B1-C51F-46BF-A623-3F8940DB362A}">
      <dsp:nvSpPr>
        <dsp:cNvPr id="0" name=""/>
        <dsp:cNvSpPr/>
      </dsp:nvSpPr>
      <dsp:spPr>
        <a:xfrm>
          <a:off x="805614" y="2908052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solidFill>
                <a:schemeClr val="bg1"/>
              </a:solidFill>
            </a:rPr>
            <a:t>수명시간이 늘었다고 할 수 있을까</a:t>
          </a:r>
          <a:r>
            <a:rPr lang="en-US" sz="1500" kern="1200" dirty="0">
              <a:solidFill>
                <a:schemeClr val="bg1"/>
              </a:solidFill>
            </a:rPr>
            <a:t>?</a:t>
          </a:r>
        </a:p>
      </dsp:txBody>
      <dsp:txXfrm>
        <a:off x="842117" y="2944555"/>
        <a:ext cx="3279234" cy="1173302"/>
      </dsp:txXfrm>
    </dsp:sp>
    <dsp:sp modelId="{AF9CCE8F-7E84-48AC-87A7-C9E5C3C12BF6}">
      <dsp:nvSpPr>
        <dsp:cNvPr id="0" name=""/>
        <dsp:cNvSpPr/>
      </dsp:nvSpPr>
      <dsp:spPr>
        <a:xfrm>
          <a:off x="3755048" y="945117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3937320" y="945117"/>
        <a:ext cx="445556" cy="609600"/>
      </dsp:txXfrm>
    </dsp:sp>
    <dsp:sp modelId="{55E67F0D-C768-4A75-ACBF-A39A29F31507}">
      <dsp:nvSpPr>
        <dsp:cNvPr id="0" name=""/>
        <dsp:cNvSpPr/>
      </dsp:nvSpPr>
      <dsp:spPr>
        <a:xfrm>
          <a:off x="4157855" y="2390834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4340127" y="2390834"/>
        <a:ext cx="445556" cy="609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3E42-BAF9-4DB8-935A-9EBF1486BCFE}">
      <dsp:nvSpPr>
        <dsp:cNvPr id="0" name=""/>
        <dsp:cNvSpPr/>
      </dsp:nvSpPr>
      <dsp:spPr>
        <a:xfrm>
          <a:off x="0" y="0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1"/>
              </a:solidFill>
            </a:rPr>
            <a:t>새로 개발한 담배의 타르 함유량이 </a:t>
          </a:r>
          <a:r>
            <a:rPr lang="en-US" altLang="ko-KR" sz="1700" kern="1200" dirty="0">
              <a:solidFill>
                <a:schemeClr val="bg1"/>
              </a:solidFill>
            </a:rPr>
            <a:t>4.1mg </a:t>
          </a:r>
          <a:r>
            <a:rPr lang="ko-KR" altLang="en-US" sz="1700" kern="1200" dirty="0">
              <a:solidFill>
                <a:schemeClr val="bg1"/>
              </a:solidFill>
            </a:rPr>
            <a:t>이하라고 주장</a:t>
          </a:r>
          <a:endParaRPr lang="en-US" altLang="ko-KR" sz="1700" kern="1200" dirty="0">
            <a:solidFill>
              <a:schemeClr val="bg1"/>
            </a:solidFill>
          </a:endParaRPr>
        </a:p>
      </dsp:txBody>
      <dsp:txXfrm>
        <a:off x="36503" y="36503"/>
        <a:ext cx="3220284" cy="1173302"/>
      </dsp:txXfrm>
    </dsp:sp>
    <dsp:sp modelId="{A9FBD9E5-B9F0-4E9F-A429-05E1B7B5A52D}">
      <dsp:nvSpPr>
        <dsp:cNvPr id="0" name=""/>
        <dsp:cNvSpPr/>
      </dsp:nvSpPr>
      <dsp:spPr>
        <a:xfrm>
          <a:off x="402807" y="1454026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1"/>
              </a:solidFill>
            </a:rPr>
            <a:t>새로운 제품 </a:t>
          </a:r>
          <a:r>
            <a:rPr lang="en-US" altLang="ko-KR" sz="1700" kern="1200" dirty="0">
              <a:solidFill>
                <a:schemeClr val="bg1"/>
              </a:solidFill>
            </a:rPr>
            <a:t>36</a:t>
          </a:r>
          <a:r>
            <a:rPr lang="ko-KR" sz="1700" kern="1200" dirty="0">
              <a:solidFill>
                <a:schemeClr val="bg1"/>
              </a:solidFill>
            </a:rPr>
            <a:t>개의 평균 </a:t>
          </a:r>
          <a:r>
            <a:rPr lang="en-US" sz="1700" kern="1200" dirty="0">
              <a:solidFill>
                <a:schemeClr val="bg1"/>
              </a:solidFill>
            </a:rPr>
            <a:t>3.641mg, </a:t>
          </a:r>
          <a:r>
            <a:rPr lang="ko-KR" altLang="en-US" sz="1700" kern="1200" dirty="0">
              <a:solidFill>
                <a:schemeClr val="bg1"/>
              </a:solidFill>
            </a:rPr>
            <a:t>표준편차 </a:t>
          </a:r>
          <a:r>
            <a:rPr lang="en-US" altLang="ko-KR" sz="1700" kern="1200" dirty="0">
              <a:solidFill>
                <a:schemeClr val="bg1"/>
              </a:solidFill>
            </a:rPr>
            <a:t>0.871mg</a:t>
          </a:r>
          <a:br>
            <a:rPr lang="en-US" altLang="ko-KR" sz="1700" kern="1200" dirty="0">
              <a:solidFill>
                <a:schemeClr val="bg1"/>
              </a:solidFill>
            </a:rPr>
          </a:b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altLang="ko-KR" sz="17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ko-KR" sz="17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</m:acc>
              <m:r>
                <a:rPr lang="en-US" altLang="ko-KR" sz="17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=3.641</m:t>
              </m:r>
            </m:oMath>
          </a14:m>
          <a:r>
            <a:rPr lang="en-US" sz="1700" kern="1200" dirty="0">
              <a:solidFill>
                <a:schemeClr val="bg1"/>
              </a:solidFill>
            </a:rPr>
            <a:t>,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700" b="0" i="0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s</m:t>
              </m:r>
              <m:r>
                <a:rPr lang="en-US" sz="17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=0.871</m:t>
              </m:r>
            </m:oMath>
          </a14:m>
          <a:endParaRPr lang="en-US" sz="1700" kern="1200" dirty="0">
            <a:solidFill>
              <a:schemeClr val="bg1"/>
            </a:solidFill>
          </a:endParaRPr>
        </a:p>
      </dsp:txBody>
      <dsp:txXfrm>
        <a:off x="439310" y="1490529"/>
        <a:ext cx="3279234" cy="1173302"/>
      </dsp:txXfrm>
    </dsp:sp>
    <dsp:sp modelId="{8FD400B1-C51F-46BF-A623-3F8940DB362A}">
      <dsp:nvSpPr>
        <dsp:cNvPr id="0" name=""/>
        <dsp:cNvSpPr/>
      </dsp:nvSpPr>
      <dsp:spPr>
        <a:xfrm>
          <a:off x="805614" y="2908052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1"/>
              </a:solidFill>
            </a:rPr>
            <a:t>주장이</a:t>
          </a:r>
          <a:r>
            <a:rPr lang="en-US" altLang="ko-KR" sz="1700" kern="1200" dirty="0">
              <a:solidFill>
                <a:schemeClr val="bg1"/>
              </a:solidFill>
            </a:rPr>
            <a:t> </a:t>
          </a:r>
          <a:r>
            <a:rPr lang="ko-KR" altLang="en-US" sz="1700" kern="1200" dirty="0">
              <a:solidFill>
                <a:schemeClr val="bg1"/>
              </a:solidFill>
            </a:rPr>
            <a:t>사실일까</a:t>
          </a:r>
          <a:r>
            <a:rPr lang="en-US" altLang="ko-KR" sz="1700" kern="1200" dirty="0">
              <a:solidFill>
                <a:schemeClr val="bg1"/>
              </a:solidFill>
            </a:rPr>
            <a:t>?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842117" y="2944555"/>
        <a:ext cx="3279234" cy="1173302"/>
      </dsp:txXfrm>
    </dsp:sp>
    <dsp:sp modelId="{AF9CCE8F-7E84-48AC-87A7-C9E5C3C12BF6}">
      <dsp:nvSpPr>
        <dsp:cNvPr id="0" name=""/>
        <dsp:cNvSpPr/>
      </dsp:nvSpPr>
      <dsp:spPr>
        <a:xfrm>
          <a:off x="3755048" y="945117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3937320" y="945117"/>
        <a:ext cx="445556" cy="609600"/>
      </dsp:txXfrm>
    </dsp:sp>
    <dsp:sp modelId="{55E67F0D-C768-4A75-ACBF-A39A29F31507}">
      <dsp:nvSpPr>
        <dsp:cNvPr id="0" name=""/>
        <dsp:cNvSpPr/>
      </dsp:nvSpPr>
      <dsp:spPr>
        <a:xfrm>
          <a:off x="4157855" y="2390834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4340127" y="2390834"/>
        <a:ext cx="445556" cy="609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3E42-BAF9-4DB8-935A-9EBF1486BCFE}">
      <dsp:nvSpPr>
        <dsp:cNvPr id="0" name=""/>
        <dsp:cNvSpPr/>
      </dsp:nvSpPr>
      <dsp:spPr>
        <a:xfrm>
          <a:off x="0" y="0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 </a:t>
          </a:r>
          <a:r>
            <a:rPr lang="ko-KR" altLang="en-US" sz="1400" kern="1200" dirty="0"/>
            <a:t>제약회사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드링크제의 용량 </a:t>
          </a:r>
          <a:r>
            <a:rPr lang="en-US" altLang="ko-KR" sz="1400" kern="1200" dirty="0"/>
            <a:t>95mL. </a:t>
          </a:r>
          <a:endParaRPr lang="en-US" altLang="ko-KR" sz="1400" kern="1200" dirty="0">
            <a:solidFill>
              <a:schemeClr val="bg1"/>
            </a:solidFill>
          </a:endParaRPr>
        </a:p>
      </dsp:txBody>
      <dsp:txXfrm>
        <a:off x="36503" y="36503"/>
        <a:ext cx="3220284" cy="1173302"/>
      </dsp:txXfrm>
    </dsp:sp>
    <dsp:sp modelId="{A9FBD9E5-B9F0-4E9F-A429-05E1B7B5A52D}">
      <dsp:nvSpPr>
        <dsp:cNvPr id="0" name=""/>
        <dsp:cNvSpPr/>
      </dsp:nvSpPr>
      <dsp:spPr>
        <a:xfrm>
          <a:off x="402807" y="1454026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rgbClr val="0000CC"/>
              </a:solidFill>
            </a:rPr>
            <a:t>10</a:t>
          </a:r>
          <a:r>
            <a:rPr lang="ko-KR" altLang="en-US" sz="1400" b="1" kern="1200" dirty="0">
              <a:solidFill>
                <a:srgbClr val="0000CC"/>
              </a:solidFill>
            </a:rPr>
            <a:t>개 조사</a:t>
          </a:r>
          <a:r>
            <a:rPr lang="en-US" altLang="ko-KR" sz="1400" b="1" kern="1200" dirty="0">
              <a:solidFill>
                <a:srgbClr val="0000CC"/>
              </a:solidFill>
            </a:rPr>
            <a:t>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</a:rPr>
            <a:t>평균 </a:t>
          </a:r>
          <a:r>
            <a:rPr lang="en-US" altLang="ko-KR" sz="1400" b="1" kern="1200" dirty="0">
              <a:solidFill>
                <a:srgbClr val="0000CC"/>
              </a:solidFill>
            </a:rPr>
            <a:t>98.3, </a:t>
          </a:r>
          <a:r>
            <a:rPr lang="ko-KR" altLang="en-US" sz="1400" b="1" kern="1200" dirty="0">
              <a:solidFill>
                <a:srgbClr val="0000CC"/>
              </a:solidFill>
            </a:rPr>
            <a:t>표준편차 </a:t>
          </a:r>
          <a:r>
            <a:rPr lang="en-US" altLang="ko-KR" sz="1400" b="1" kern="1200" dirty="0">
              <a:solidFill>
                <a:srgbClr val="0000CC"/>
              </a:solidFill>
            </a:rPr>
            <a:t>5.99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altLang="ko-KR" sz="14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ko-KR" sz="14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</m:acc>
              <m:r>
                <a:rPr lang="en-US" altLang="ko-KR" sz="14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=98.3</m:t>
              </m:r>
            </m:oMath>
          </a14:m>
          <a:r>
            <a:rPr lang="en-US" sz="1400" kern="1200" dirty="0">
              <a:solidFill>
                <a:schemeClr val="bg1"/>
              </a:solidFill>
            </a:rPr>
            <a:t>,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400" b="0" i="0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s</m:t>
              </m:r>
              <m:r>
                <a:rPr lang="en-US" sz="14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=5.99</m:t>
              </m:r>
            </m:oMath>
          </a14:m>
          <a:endParaRPr lang="en-US" sz="1400" kern="1200" dirty="0">
            <a:solidFill>
              <a:schemeClr val="bg1"/>
            </a:solidFill>
          </a:endParaRPr>
        </a:p>
      </dsp:txBody>
      <dsp:txXfrm>
        <a:off x="439310" y="1490529"/>
        <a:ext cx="3279234" cy="1173302"/>
      </dsp:txXfrm>
    </dsp:sp>
    <dsp:sp modelId="{8FD400B1-C51F-46BF-A623-3F8940DB362A}">
      <dsp:nvSpPr>
        <dsp:cNvPr id="0" name=""/>
        <dsp:cNvSpPr/>
      </dsp:nvSpPr>
      <dsp:spPr>
        <a:xfrm>
          <a:off x="805614" y="2908052"/>
          <a:ext cx="4565148" cy="124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FF0000"/>
              </a:solidFill>
            </a:rPr>
            <a:t>생산 공정에 이상이 있다고 할 수 있나</a:t>
          </a:r>
          <a:r>
            <a:rPr lang="en-US" altLang="ko-KR" sz="1400" b="1" kern="1200" dirty="0">
              <a:solidFill>
                <a:srgbClr val="FF0000"/>
              </a:solidFill>
            </a:rPr>
            <a:t>?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842117" y="2944555"/>
        <a:ext cx="3279234" cy="1173302"/>
      </dsp:txXfrm>
    </dsp:sp>
    <dsp:sp modelId="{AF9CCE8F-7E84-48AC-87A7-C9E5C3C12BF6}">
      <dsp:nvSpPr>
        <dsp:cNvPr id="0" name=""/>
        <dsp:cNvSpPr/>
      </dsp:nvSpPr>
      <dsp:spPr>
        <a:xfrm>
          <a:off x="3755048" y="945117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3937320" y="945117"/>
        <a:ext cx="445556" cy="609600"/>
      </dsp:txXfrm>
    </dsp:sp>
    <dsp:sp modelId="{55E67F0D-C768-4A75-ACBF-A39A29F31507}">
      <dsp:nvSpPr>
        <dsp:cNvPr id="0" name=""/>
        <dsp:cNvSpPr/>
      </dsp:nvSpPr>
      <dsp:spPr>
        <a:xfrm>
          <a:off x="4157855" y="2390834"/>
          <a:ext cx="810100" cy="810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4340127" y="2390834"/>
        <a:ext cx="445556" cy="60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02CC-D6B5-42E5-887C-7A504F258F26}">
      <dsp:nvSpPr>
        <dsp:cNvPr id="0" name=""/>
        <dsp:cNvSpPr/>
      </dsp:nvSpPr>
      <dsp:spPr>
        <a:xfrm>
          <a:off x="0" y="64986"/>
          <a:ext cx="7886700" cy="1240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FF0000"/>
              </a:solidFill>
            </a:rPr>
            <a:t>p-value</a:t>
          </a:r>
          <a:r>
            <a:rPr lang="ko-KR" sz="4000" kern="1200" dirty="0">
              <a:solidFill>
                <a:srgbClr val="FF0000"/>
              </a:solidFill>
            </a:rPr>
            <a:t>가 유의수준 보다 작으면</a:t>
          </a:r>
          <a:endParaRPr lang="en-US" sz="4000" kern="1200" dirty="0">
            <a:solidFill>
              <a:srgbClr val="FF0000"/>
            </a:solidFill>
          </a:endParaRPr>
        </a:p>
      </dsp:txBody>
      <dsp:txXfrm>
        <a:off x="60542" y="125528"/>
        <a:ext cx="7765616" cy="1119116"/>
      </dsp:txXfrm>
    </dsp:sp>
    <dsp:sp modelId="{9E2C9D37-35E6-4E80-B287-671CEB38B586}">
      <dsp:nvSpPr>
        <dsp:cNvPr id="0" name=""/>
        <dsp:cNvSpPr/>
      </dsp:nvSpPr>
      <dsp:spPr>
        <a:xfrm>
          <a:off x="0" y="1420387"/>
          <a:ext cx="7886700" cy="1240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관측값이 기각역 안에 있다</a:t>
          </a:r>
          <a:r>
            <a:rPr lang="en-US" sz="4000" kern="1200"/>
            <a:t>.</a:t>
          </a:r>
        </a:p>
      </dsp:txBody>
      <dsp:txXfrm>
        <a:off x="60542" y="1480929"/>
        <a:ext cx="7765616" cy="1119116"/>
      </dsp:txXfrm>
    </dsp:sp>
    <dsp:sp modelId="{BAA2C36D-AB9D-4991-9C3D-D9FFBC1F79F3}">
      <dsp:nvSpPr>
        <dsp:cNvPr id="0" name=""/>
        <dsp:cNvSpPr/>
      </dsp:nvSpPr>
      <dsp:spPr>
        <a:xfrm>
          <a:off x="0" y="2775787"/>
          <a:ext cx="7886700" cy="1240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 dirty="0" err="1">
              <a:solidFill>
                <a:srgbClr val="FF0000"/>
              </a:solidFill>
            </a:rPr>
            <a:t>귀무가설을</a:t>
          </a:r>
          <a:r>
            <a:rPr lang="ko-KR" sz="4000" kern="1200" dirty="0">
              <a:solidFill>
                <a:srgbClr val="FF0000"/>
              </a:solidFill>
            </a:rPr>
            <a:t> 기각한다</a:t>
          </a:r>
          <a:r>
            <a:rPr lang="en-US" sz="4000" kern="1200" dirty="0">
              <a:solidFill>
                <a:srgbClr val="FF0000"/>
              </a:solidFill>
            </a:rPr>
            <a:t>.</a:t>
          </a:r>
        </a:p>
      </dsp:txBody>
      <dsp:txXfrm>
        <a:off x="60542" y="2836329"/>
        <a:ext cx="7765616" cy="11191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8877-3373-49F9-9553-488E87ED61C5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EDB9-1C40-4696-A47A-B4EC5D58225A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Thank you!!!</a:t>
          </a:r>
        </a:p>
      </dsp:txBody>
      <dsp:txXfrm>
        <a:off x="585701" y="1067340"/>
        <a:ext cx="4337991" cy="2693452"/>
      </dsp:txXfrm>
    </dsp:sp>
    <dsp:sp modelId="{9BCBB80D-C668-481A-93E6-B3D042F7451A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C754-F401-4EA6-9655-D2D295A1A171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Have a nice day!!!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7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7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D653-4B2D-421E-8879-2B8317D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0A81B-56D9-4133-BCB1-4E919301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DE74-FB64-4C17-9170-A0928BD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AAB4-F9CE-4128-A4D3-1DBD53E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6622-BD4D-472F-86A8-CEAB1C6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39AF-040A-4262-948C-F1D4C6F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24744-BF3C-49EB-89F0-460F82FA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C09D-B732-4770-B87B-FB89C6BB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8EA1-EDFB-4460-A135-EB64D62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5CDE-AF52-4527-9461-F281026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21758-CECC-4940-8AA4-64CA435E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3AE05-7F14-4B04-B82D-E7E85FFC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1DE9-F3B5-4057-897F-7E782730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ABB1F-7993-4BE2-A96F-0A965689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7155A-1F55-475D-9533-046452B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AFA2-48DA-42DD-A5E7-696A799E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C25C6-273B-495E-A6B8-65C4F4B72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0AE04-9421-43F4-BCAE-FFB2FCA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A87EA-24CB-4F8F-8EAA-B86C04D1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F388-AF53-4628-BCC7-D7BA434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234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A3EB-19DC-4BBD-A362-2918677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590B3-D29F-486E-B017-6DEF59A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32A-2E3A-46AA-8F6F-C4383B3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51E69-38CE-4DD7-A646-657C0DD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CC49-974B-4A0D-996B-583F20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2279841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C1AF-2C57-4785-9916-44A48C0F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FB457-61C7-4382-A7E1-6CF11C4B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D643-3A1B-4D95-884B-3662F087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1976A-3B1D-4CF6-AD92-C78B11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A555-F11D-495B-AABE-E0F6321C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67067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E726B-DDFD-4D47-A046-08208A8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087D5-8AD5-492B-8580-5E183DF6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E6405-1AD5-47E4-8714-B3F839A1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B6B3D-7AD1-48C5-9567-248F61D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54BC-4580-4DE2-A454-29BAA60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F1D7-E050-4160-ADE7-04C11D8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65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C1D2C-AEDA-49A1-832D-16A3AFDE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42560-3ABF-4D60-8F85-B524689C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06D5-FD2B-4042-AA00-6BC3D13B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E1D4C-4F87-4C9D-B478-0F200182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9DE24-9D9A-41B0-8134-9228B762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43FD1-96A2-441C-AE60-F17FCE9E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C6D99-0D3B-4F74-BF18-C27E495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0694-385F-40E2-9665-EC456968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748344998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CB3C-BF0D-4FF2-A0E3-EEEDDAB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3BCAE-4E04-4230-8B9A-F65E873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94DF8-3A7F-485C-AAD8-19070188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328B7-A0DA-477A-80C2-1969779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186389708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CF3C6-2F14-45E8-80D8-797124CE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18A92-1E95-43B6-B9A4-47DCF5B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0111-0010-43E6-B95A-F26E9EF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40631807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95A6-3BC9-402E-8D89-E6E6DF10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DEE6A-D4EE-4C5F-97A8-EB55C2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9E5DF-3CE8-4444-8FB5-26D34B92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78D0-EBF4-4271-A095-66445D6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5B921-E049-4605-9571-74A0571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E16B1-9A6F-4CEB-A244-42FACFF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95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2E43-19F8-478B-BEED-9F45B02A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692A1-0398-452D-ADD7-A0EFCFB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D9909-6C3B-4A95-B539-9C9FDB0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27967-C35F-4D41-9106-137DDA6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EFCB0-8B75-4D8D-BED4-80F3237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9E94-43AC-49B0-A82E-5A1BC25D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1666F-5B22-4819-B4AA-CED77FA9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948C9-B728-4D08-86AD-D99CBD12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634E-FDC7-49E7-8F75-982C444F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3B578-1358-4E90-98E3-A069ACB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AEAAA-5006-434A-8521-2DC47B7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73913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3F7A-6A48-4C41-B9B2-FB8EFAEB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E0649-1C55-49BF-9369-E5DAA48E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27168-3BA0-46F3-8A08-CDB143C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4BC3-72BF-425B-BF3E-1F27854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59A68-9040-4736-AA23-3ADF513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6546428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2A94D-B682-4869-B33F-CCD3C97A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4291E-96B3-4994-83E5-E60465A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FCE1-F90B-4EF2-9BD4-D675E6B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D489-8E94-442D-A2A5-7365234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4092-ECA4-4800-8C59-498DCFC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5204065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96470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73926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29513213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8989060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D92D-4754-40D3-967E-6AEB92CC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F1C66-7902-46ED-A6D7-210C4CB2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BF56E-5AAF-4818-B1A5-B05A50D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F3FF1-46D2-41E0-A08B-C3473368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B0F7F-3673-470D-945A-9707A50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066163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DD02-1D88-42C3-8630-FBC7E99C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C9AD-0801-4F9B-94DB-17A087FD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29C4-8D5F-44A0-80CB-7AA51838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4D54B-0CB3-4E84-AD8B-6770ADAA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D3946-5655-4226-9C79-3AC94E2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044326734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32A6-E6FD-4CF1-B985-C5BA9C8F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7771E-2EB6-43C3-B1E5-5332EAD8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BA27B-C03B-4A7F-B6E9-0D4C135B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1538C-CABF-490D-AE5E-F0278310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FD604-96AD-4018-897D-208D8FF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831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8AE1-7BA5-4372-A55E-282DDC4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624E5-246E-44F3-933A-D2EFE6B0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F019-6E5A-47C3-80E4-03AC3F9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4B1B-E34E-47E2-8937-C7609876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F70E-079E-440A-B7CA-2056B20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1A33-7D23-491A-8D89-ECB721A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401D5-9515-4426-9537-27F2B7709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7411-49E4-48FE-A8B3-E876780E8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80990-E79B-42B5-91F8-A03AA28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2411C-A79B-43A0-B6E5-FB2062DA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C6513-FE2F-4EAB-B8F6-A2688AA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1927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8543-7A81-4A5F-9142-CA44686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2F0EB-0ED6-42A0-A8F1-C03F4860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23772-4046-433A-A97F-8AE25C90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0CE82-946E-489B-B2AE-57A802EA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BDBC8-D293-46C6-9042-BF611711F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41CE-FC28-4D0D-B83E-44A1BF44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4CA4A-694E-4DE4-96E9-5F47ECC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BC2DE-93D1-4763-81FD-4AF9179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26277942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BE48-AA74-42F1-81F6-514E01CF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F27F8-4643-4131-B143-7EA7952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08246-37F6-4D94-8B19-7D8E3241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F1FB72-5E5A-429A-903B-1B44290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511511892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2CA18-D2C4-4FE3-B43B-F77A8351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9879B-7EA3-4169-84C7-19298A4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31887-F1AD-4AB0-A0F3-DA961ABD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6376433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85328-470B-47ED-BFF4-3418A6E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7A026-67CB-46D6-9FEE-DD760D7A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8D744-9276-416C-9623-F6E13DE1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1D2E7-4001-49E9-8A8B-20689076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D6155-81E9-4DB6-AA29-A512ADF3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C8B16-307C-48D8-93F9-FF2CF08A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31756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1F4E-3C1F-44E5-B96C-9DD88D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CFFBB-F721-41BA-B79D-78179F417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18529-C208-4CC9-B12C-7A63B25D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84C0E-2926-4A9C-A2A6-7744B46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8737C-93A2-4CA2-9A87-A74A920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10889-2B6D-4145-B72D-95944BB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26812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D9DD2-7B6E-4C0B-9761-73BDC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25B10-5078-4D4C-9FF4-D234DC98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82337-0642-4093-B668-5F28ED34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EB25-CD33-4345-8FCA-2BD30B3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0249F-3180-4A42-A1CD-C3C636D7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26530459"/>
      </p:ext>
    </p:extLst>
  </p:cSld>
  <p:clrMapOvr>
    <a:masterClrMapping/>
  </p:clrMapOvr>
  <p:transition spd="slow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478448-92C2-4ADC-97D3-CF732E61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0CAED-CCCE-45A0-A963-055BB11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13948-455D-4543-8D10-39E8585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524B-0090-4B7E-99EB-7E5BF9F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12A4E-4AEF-4642-B5FD-AC93B4A2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89805554"/>
      </p:ext>
    </p:extLst>
  </p:cSld>
  <p:clrMapOvr>
    <a:masterClrMapping/>
  </p:clrMapOvr>
  <p:transition spd="slow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1487789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2151408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D615-0E3A-4B3A-AF87-492D892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929B-A519-4A66-AD82-B8C9465F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00BE0-40EA-4EFC-A980-F012D3B1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CB901-E775-4E2A-AD01-42C3E76B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3D926-FC13-4AA0-AA34-EF843F54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BA55-842A-4875-945D-5BF644EB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7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2468351402"/>
      </p:ext>
    </p:extLst>
  </p:cSld>
  <p:clrMapOvr>
    <a:masterClrMapping/>
  </p:clrMapOvr>
  <p:transition spd="slow"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2022-05-04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10328623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26DCE-1080-4682-8D8E-E44DD56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914C0-05A7-48E0-AA8D-E11999CF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C20D4-6BB8-47A8-9863-94218F83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35428-EC3E-4A26-8802-A47C108EB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C5663-BF5C-43EB-94BB-3FCF1BB9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6ECB4-344C-476A-AD16-D6D7DAF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54545-61E5-4342-A94A-E5A1ACE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D9A77-8BD1-463A-AEE7-90CA27A1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2730-538D-4743-932F-4FDCD2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31760-96AE-4747-B7E4-B63E018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B479-3698-4AD9-A924-C7A9D8E5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3617A-8C99-4E5E-9F5C-4022C1F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916CF-B0C0-4FC4-A714-D1972291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61249-2E13-47ED-B1D8-AEEC6042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DFEE8-8395-4513-A1D6-E5C66E4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59C0-0991-4474-8F39-7D1C0B9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B44-A0DB-48DD-BD09-1626DA0E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1A5-9AFF-4B78-8C0B-E3C1FEF5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237E5-55AB-43A1-AD41-06768EF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49043-E4B0-48F6-92AC-997D2FE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84D37-9FF6-4529-BFA5-B2E4F40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C641-7757-4408-8A72-D08FA528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5A6937-51DF-440B-B444-8C06A390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59A2-F150-4FD4-B20B-D8762AAC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77CFB-0BB0-4DDB-BC49-7E33000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23ED6-E780-4247-818A-9504A6BE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342A8-CF9E-4026-BE00-99BD011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5BFC0-147B-454B-8E5D-4FFCEE98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3D3AE-A314-42C6-BDD8-49EF9565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ECD87-43EB-48AA-BADD-54821CA9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16501-74ED-4CD1-BF5E-FBCE9A0A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443B-A64D-4CF4-9D97-70AB4DFC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DEFF9-0256-46D6-9283-0EE13040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8433-1CD5-4499-AFB8-7E4CD394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BF4F-651B-4AC7-9595-5441F752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07CF-C1BB-4B66-9D7B-604E0B9F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BA74-DC3B-41D0-B68D-E8FE500C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261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A922-A971-4F8A-9EAA-9FD6C2C3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AF1D4-3EF9-4C7C-AE4E-56E9AFF6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8CC8E-431B-42FB-B234-0123BDD2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2022-05-04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034FF-A9DD-4C33-9561-973CE0F7A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F3789-F148-40AC-BD96-91CAC614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596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3.wmf"/><Relationship Id="rId5" Type="http://schemas.openxmlformats.org/officeDocument/2006/relationships/image" Target="../media/image30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4.jpeg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jpe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34.jpeg"/><Relationship Id="rId10" Type="http://schemas.openxmlformats.org/officeDocument/2006/relationships/image" Target="../media/image32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image" Target="../media/image30.jpeg"/><Relationship Id="rId5" Type="http://schemas.openxmlformats.org/officeDocument/2006/relationships/oleObject" Target="../embeddings/oleObject9.bin"/><Relationship Id="rId15" Type="http://schemas.openxmlformats.org/officeDocument/2006/relationships/image" Target="../media/image71.wmf"/><Relationship Id="rId10" Type="http://schemas.openxmlformats.org/officeDocument/2006/relationships/image" Target="../media/image34.jpeg"/><Relationship Id="rId19" Type="http://schemas.openxmlformats.org/officeDocument/2006/relationships/image" Target="../media/image73.wmf"/><Relationship Id="rId4" Type="http://schemas.openxmlformats.org/officeDocument/2006/relationships/image" Target="../media/image31.wmf"/><Relationship Id="rId9" Type="http://schemas.openxmlformats.org/officeDocument/2006/relationships/image" Target="../media/image20.jpeg"/><Relationship Id="rId1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image" Target="../media/image30.jpe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75.wmf"/><Relationship Id="rId10" Type="http://schemas.openxmlformats.org/officeDocument/2006/relationships/image" Target="../media/image34.jpeg"/><Relationship Id="rId19" Type="http://schemas.openxmlformats.org/officeDocument/2006/relationships/image" Target="../media/image77.wmf"/><Relationship Id="rId4" Type="http://schemas.openxmlformats.org/officeDocument/2006/relationships/image" Target="../media/image31.wmf"/><Relationship Id="rId9" Type="http://schemas.openxmlformats.org/officeDocument/2006/relationships/image" Target="../media/image20.jpeg"/><Relationship Id="rId1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9.wmf"/><Relationship Id="rId11" Type="http://schemas.openxmlformats.org/officeDocument/2006/relationships/image" Target="../media/image30.jpeg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71.wmf"/><Relationship Id="rId10" Type="http://schemas.openxmlformats.org/officeDocument/2006/relationships/image" Target="../media/image34.jpeg"/><Relationship Id="rId19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image" Target="../media/image20.jpeg"/><Relationship Id="rId1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BCD611-C570-47E9-A715-F5EFE13F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Chapter 7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3600" dirty="0">
                <a:solidFill>
                  <a:srgbClr val="FFFFFF"/>
                </a:solidFill>
              </a:rPr>
              <a:t>가설검정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1FD42-3FA3-4BD1-8704-ADB9751A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선우하식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컴퓨터공학과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dirty="0">
                <a:solidFill>
                  <a:srgbClr val="FFFFFF"/>
                </a:solidFill>
              </a:rPr>
              <a:t>sunwoo@kku.ac.kr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일정표의 페이지">
            <a:extLst>
              <a:ext uri="{FF2B5EF4-FFF2-40B4-BE49-F238E27FC236}">
                <a16:creationId xmlns:a16="http://schemas.microsoft.com/office/drawing/2014/main" id="{EF7223AA-2CF7-4D3C-E500-0850047A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0" r="19122" b="-2"/>
          <a:stretch/>
        </p:blipFill>
        <p:spPr>
          <a:xfrm>
            <a:off x="7305853" y="2108877"/>
            <a:ext cx="2966575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Example4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ko-KR" sz="2000" dirty="0"/>
                  <a:t>A </a:t>
                </a:r>
                <a:r>
                  <a:rPr lang="ko-KR" altLang="en-US" sz="2000" dirty="0"/>
                  <a:t>제약회사</a:t>
                </a:r>
                <a:endParaRPr lang="en-US" altLang="ko-KR" sz="2000" dirty="0"/>
              </a:p>
              <a:p>
                <a:r>
                  <a:rPr lang="ko-KR" altLang="en-US" sz="2000" dirty="0"/>
                  <a:t>드링크제의 용량 </a:t>
                </a:r>
                <a:r>
                  <a:rPr lang="en-US" altLang="ko-KR" sz="2000" dirty="0"/>
                  <a:t>95mL. </a:t>
                </a:r>
              </a:p>
              <a:p>
                <a:r>
                  <a:rPr lang="ko-KR" altLang="en-US" sz="2000" dirty="0"/>
                  <a:t>정기적으로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개를 조사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평균 용량이 </a:t>
                </a:r>
                <a:r>
                  <a:rPr lang="en-US" altLang="ko-KR" sz="2000" dirty="0"/>
                  <a:t>95mL</a:t>
                </a:r>
                <a:r>
                  <a:rPr lang="ko-KR" altLang="en-US" sz="2000" dirty="0"/>
                  <a:t>를 벗어나면 생산 공정 중단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b="1" dirty="0"/>
                  <a:t>10</a:t>
                </a:r>
                <a:r>
                  <a:rPr lang="ko-KR" altLang="en-US" sz="2000" b="1" dirty="0"/>
                  <a:t>개 조사</a:t>
                </a:r>
                <a:r>
                  <a:rPr lang="en-US" altLang="ko-KR" sz="2000" b="1" dirty="0"/>
                  <a:t>. </a:t>
                </a:r>
                <a:r>
                  <a:rPr lang="ko-KR" altLang="en-US" sz="2000" b="1" dirty="0"/>
                  <a:t>평균 </a:t>
                </a:r>
                <a:r>
                  <a:rPr lang="en-US" altLang="ko-KR" sz="2000" b="1" dirty="0"/>
                  <a:t>98.93, </a:t>
                </a:r>
                <a:r>
                  <a:rPr lang="ko-KR" altLang="en-US" sz="2000" b="1" dirty="0"/>
                  <a:t>표준편차 </a:t>
                </a:r>
                <a:r>
                  <a:rPr lang="en-US" altLang="ko-KR" sz="2000" b="1" dirty="0"/>
                  <a:t>5.99</a:t>
                </a:r>
              </a:p>
              <a:p>
                <a:r>
                  <a:rPr lang="ko-KR" altLang="en-US" sz="2000" b="1" dirty="0"/>
                  <a:t>생산 공정에 이상이 있다고 할 수 있나</a:t>
                </a:r>
                <a:r>
                  <a:rPr lang="en-US" altLang="ko-KR" sz="2000" b="1" dirty="0"/>
                  <a:t>?</a:t>
                </a:r>
              </a:p>
              <a:p>
                <a:endParaRPr lang="en-US" altLang="ko-KR" sz="2000" dirty="0"/>
              </a:p>
              <a:p>
                <a:pPr/>
                <a:r>
                  <a:rPr lang="ko-KR" altLang="en-US" sz="2000" dirty="0" err="1"/>
                  <a:t>귀무가설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=95</m:t>
                    </m:r>
                  </m:oMath>
                </a14:m>
                <a:endParaRPr lang="en-US" altLang="ko-KR" sz="2000" dirty="0"/>
              </a:p>
              <a:p>
                <a:pPr/>
                <a:r>
                  <a:rPr lang="ko-KR" altLang="en-US" sz="2000" dirty="0"/>
                  <a:t>대립가설</a:t>
                </a:r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≠95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Example5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ko-KR" sz="2000"/>
                  <a:t>A </a:t>
                </a:r>
                <a:r>
                  <a:rPr lang="ko-KR" altLang="en-US" sz="2000"/>
                  <a:t>대학교 흡연자 비율</a:t>
                </a:r>
                <a:endParaRPr lang="en-US" altLang="ko-KR" sz="2000"/>
              </a:p>
              <a:p>
                <a:r>
                  <a:rPr lang="ko-KR" altLang="en-US" sz="2000"/>
                  <a:t>조사한 </a:t>
                </a:r>
                <a:r>
                  <a:rPr lang="en-US" altLang="ko-KR" sz="2000"/>
                  <a:t>92</a:t>
                </a:r>
                <a:r>
                  <a:rPr lang="ko-KR" altLang="en-US" sz="2000"/>
                  <a:t>명 중 </a:t>
                </a:r>
                <a:r>
                  <a:rPr lang="en-US" altLang="ko-KR" sz="2000"/>
                  <a:t>28</a:t>
                </a:r>
                <a:r>
                  <a:rPr lang="ko-KR" altLang="en-US" sz="2000"/>
                  <a:t>명이 흡연자</a:t>
                </a:r>
                <a:endParaRPr lang="en-US" altLang="ko-KR" sz="2000"/>
              </a:p>
              <a:p>
                <a:r>
                  <a:rPr lang="ko-KR" altLang="en-US" sz="2000" b="1"/>
                  <a:t>흡연자의 비율이 </a:t>
                </a:r>
                <a:r>
                  <a:rPr lang="en-US" altLang="ko-KR" sz="2000" b="1"/>
                  <a:t>25% </a:t>
                </a:r>
                <a:r>
                  <a:rPr lang="ko-KR" altLang="en-US" sz="2000" b="1"/>
                  <a:t>이상이라고 할 수 있나</a:t>
                </a:r>
                <a:r>
                  <a:rPr lang="en-US" altLang="ko-KR" sz="2000" b="1"/>
                  <a:t>?</a:t>
                </a:r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귀무가설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altLang="ko-KR" sz="2000"/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대립가설</a:t>
                </a:r>
                <a:r>
                  <a:rPr lang="en-US" altLang="ko-KR" sz="2000"/>
                  <a:t> 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&gt;0.25</m:t>
                    </m:r>
                  </m:oMath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0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Example6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/>
                  <a:t>어떤 화장품 제조회사의 시장점유율은 </a:t>
                </a:r>
                <a:r>
                  <a:rPr lang="en-US" altLang="ko-KR" sz="2000"/>
                  <a:t>60%</a:t>
                </a:r>
                <a:r>
                  <a:rPr lang="ko-KR" altLang="en-US" sz="2000"/>
                  <a:t>라고 주장</a:t>
                </a:r>
                <a:endParaRPr lang="en-US" altLang="ko-KR" sz="2000"/>
              </a:p>
              <a:p>
                <a:r>
                  <a:rPr lang="ko-KR" altLang="en-US" sz="2000"/>
                  <a:t>조사한 </a:t>
                </a:r>
                <a:r>
                  <a:rPr lang="en-US" altLang="ko-KR" sz="2000"/>
                  <a:t>100</a:t>
                </a:r>
                <a:r>
                  <a:rPr lang="ko-KR" altLang="en-US" sz="2000"/>
                  <a:t>명 중 </a:t>
                </a:r>
                <a:r>
                  <a:rPr lang="en-US" altLang="ko-KR" sz="2000"/>
                  <a:t>50</a:t>
                </a:r>
                <a:r>
                  <a:rPr lang="ko-KR" altLang="en-US" sz="2000"/>
                  <a:t>명이 이 회사 제품 사용</a:t>
                </a:r>
                <a:endParaRPr lang="en-US" altLang="ko-KR" sz="2000"/>
              </a:p>
              <a:p>
                <a:r>
                  <a:rPr lang="ko-KR" altLang="en-US" sz="2000" b="1"/>
                  <a:t>이 회사의 주장이 사실일까</a:t>
                </a:r>
                <a:r>
                  <a:rPr lang="en-US" altLang="ko-KR" sz="2000" b="1"/>
                  <a:t>?</a:t>
                </a:r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귀무가설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ko-KR" sz="2000"/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대립가설</a:t>
                </a:r>
                <a:r>
                  <a:rPr lang="en-US" altLang="ko-KR" sz="2000"/>
                  <a:t> 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≠0.6</m:t>
                    </m:r>
                  </m:oMath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Example7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 dirty="0"/>
                  <a:t>지역에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따라 고등학생의 학력 차이 조사</a:t>
                </a:r>
                <a:endParaRPr lang="en-US" altLang="ko-KR" sz="2000" dirty="0"/>
              </a:p>
              <a:p>
                <a:r>
                  <a:rPr lang="ko-KR" altLang="en-US" sz="2000" b="1" dirty="0"/>
                  <a:t>서울 학생과 지방 학생 성적에 차이가 있을까</a:t>
                </a:r>
                <a:r>
                  <a:rPr lang="en-US" altLang="ko-KR" sz="2000" b="1" dirty="0"/>
                  <a:t>?</a:t>
                </a:r>
              </a:p>
              <a:p>
                <a:endParaRPr lang="en-US" altLang="ko-KR" sz="2000" dirty="0"/>
              </a:p>
              <a:p>
                <a:pPr/>
                <a:r>
                  <a:rPr lang="ko-KR" altLang="en-US" sz="2000" dirty="0" err="1"/>
                  <a:t>귀무가설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:r>
                  <a:rPr lang="ko-KR" altLang="en-US" sz="2000" dirty="0"/>
                  <a:t>대립가설</a:t>
                </a:r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36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1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 latinLnBrk="0"/>
            <a:r>
              <a:rPr lang="ko-KR" altLang="en-US" sz="4400">
                <a:solidFill>
                  <a:schemeClr val="accent1"/>
                </a:solidFill>
              </a:rPr>
              <a:t>가설 검정의 원리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14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56024" y="476673"/>
            <a:ext cx="4783327" cy="5417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342900" defTabSz="914400" latinLnBrk="0">
              <a:buFont typeface="Wingdings" panose="05000000000000000000" pitchFamily="2" charset="2"/>
              <a:buChar char="v"/>
            </a:pPr>
            <a:r>
              <a:rPr lang="ko-KR" altLang="en-US" dirty="0"/>
              <a:t>반드시 </a:t>
            </a:r>
            <a:r>
              <a:rPr lang="ko-KR" altLang="en-US" b="1" dirty="0" err="1">
                <a:solidFill>
                  <a:srgbClr val="FF0000"/>
                </a:solidFill>
              </a:rPr>
              <a:t>귀무가설</a:t>
            </a:r>
            <a:r>
              <a:rPr lang="ko-KR" altLang="en-US" dirty="0" err="1"/>
              <a:t>과</a:t>
            </a:r>
            <a:r>
              <a:rPr lang="ko-KR" altLang="en-US" b="1" dirty="0">
                <a:solidFill>
                  <a:srgbClr val="FF0000"/>
                </a:solidFill>
              </a:rPr>
              <a:t> 대립가설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285750" indent="-342900" defTabSz="914400" latinLnBrk="0"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342900" defTabSz="914400" latinLnBrk="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FF0000"/>
                </a:solidFill>
              </a:rPr>
              <a:t>귀무가설이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참이라고 가정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628650" lvl="1" indent="-342900" defTabSz="914400" latinLnBrk="0"/>
            <a:r>
              <a:rPr lang="ko-KR" altLang="en-US" sz="2100" dirty="0" err="1"/>
              <a:t>귀무가설이</a:t>
            </a:r>
            <a:r>
              <a:rPr lang="en-US" altLang="ko-KR" sz="2100" dirty="0"/>
              <a:t> </a:t>
            </a:r>
            <a:r>
              <a:rPr lang="ko-KR" altLang="en-US" sz="2100" dirty="0"/>
              <a:t>참일 때 표본의 값이 나타날 가능성</a:t>
            </a:r>
            <a:r>
              <a:rPr lang="en-US" altLang="ko-KR" sz="2100" dirty="0"/>
              <a:t>(</a:t>
            </a:r>
            <a:r>
              <a:rPr lang="ko-KR" altLang="en-US" sz="2100" dirty="0"/>
              <a:t>확률</a:t>
            </a:r>
            <a:r>
              <a:rPr lang="en-US" altLang="ko-KR" sz="2100" dirty="0"/>
              <a:t>) </a:t>
            </a:r>
            <a:r>
              <a:rPr lang="ko-KR" altLang="en-US" sz="2100" dirty="0"/>
              <a:t>계산</a:t>
            </a:r>
            <a:endParaRPr lang="en-US" altLang="ko-KR" sz="2100" dirty="0"/>
          </a:p>
          <a:p>
            <a:pPr indent="-228600" defTabSz="914400" latinLnBrk="0"/>
            <a:endParaRPr lang="en-US" altLang="ko-KR" dirty="0"/>
          </a:p>
          <a:p>
            <a:pPr indent="-228600" defTabSz="914400" latinLnBrk="0"/>
            <a:r>
              <a:rPr lang="ko-KR" altLang="en-US" dirty="0" err="1">
                <a:solidFill>
                  <a:srgbClr val="0000CC"/>
                </a:solidFill>
              </a:rPr>
              <a:t>채택역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</a:p>
          <a:p>
            <a:pPr lvl="1" indent="-228600" defTabSz="914400" latinLnBrk="0"/>
            <a:r>
              <a:rPr lang="ko-KR" altLang="en-US" sz="2100" dirty="0">
                <a:solidFill>
                  <a:srgbClr val="0000CC"/>
                </a:solidFill>
              </a:rPr>
              <a:t>신뢰도</a:t>
            </a:r>
            <a:r>
              <a:rPr lang="en-US" altLang="ko-KR" sz="2100" dirty="0">
                <a:solidFill>
                  <a:srgbClr val="0000CC"/>
                </a:solidFill>
              </a:rPr>
              <a:t>(95% </a:t>
            </a:r>
            <a:r>
              <a:rPr lang="ko-KR" altLang="en-US" sz="2100" dirty="0">
                <a:solidFill>
                  <a:srgbClr val="0000CC"/>
                </a:solidFill>
              </a:rPr>
              <a:t>또는 </a:t>
            </a:r>
            <a:r>
              <a:rPr lang="en-US" altLang="ko-KR" sz="2100" dirty="0">
                <a:solidFill>
                  <a:srgbClr val="0000CC"/>
                </a:solidFill>
              </a:rPr>
              <a:t>99%) </a:t>
            </a:r>
            <a:r>
              <a:rPr lang="ko-KR" altLang="en-US" sz="2100" dirty="0">
                <a:solidFill>
                  <a:srgbClr val="0000CC"/>
                </a:solidFill>
              </a:rPr>
              <a:t>내의 값이면 </a:t>
            </a:r>
            <a:r>
              <a:rPr lang="ko-KR" altLang="en-US" sz="2100" dirty="0" err="1">
                <a:solidFill>
                  <a:srgbClr val="0000CC"/>
                </a:solidFill>
              </a:rPr>
              <a:t>귀무가설</a:t>
            </a:r>
            <a:r>
              <a:rPr lang="en-US" altLang="ko-KR" sz="2100" dirty="0">
                <a:solidFill>
                  <a:srgbClr val="0000CC"/>
                </a:solidFill>
              </a:rPr>
              <a:t> </a:t>
            </a:r>
            <a:r>
              <a:rPr lang="ko-KR" altLang="en-US" sz="2100" dirty="0">
                <a:solidFill>
                  <a:srgbClr val="0000CC"/>
                </a:solidFill>
              </a:rPr>
              <a:t>고수</a:t>
            </a:r>
            <a:endParaRPr lang="en-US" altLang="ko-KR" sz="2100" dirty="0">
              <a:solidFill>
                <a:srgbClr val="0000CC"/>
              </a:solidFill>
            </a:endParaRPr>
          </a:p>
          <a:p>
            <a:pPr indent="-228600" defTabSz="914400" latinLnBrk="0"/>
            <a:endParaRPr lang="en-US" altLang="ko-KR" dirty="0"/>
          </a:p>
          <a:p>
            <a:pPr indent="-228600" defTabSz="914400" latinLnBrk="0"/>
            <a:r>
              <a:rPr lang="ko-KR" altLang="en-US" b="1" dirty="0" err="1">
                <a:solidFill>
                  <a:srgbClr val="FF0000"/>
                </a:solidFill>
              </a:rPr>
              <a:t>기각역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  <a:p>
            <a:pPr lvl="1" indent="-228600" defTabSz="914400" latinLnBrk="0"/>
            <a:r>
              <a:rPr lang="ko-KR" altLang="en-US" sz="2100" dirty="0"/>
              <a:t>유의수준</a:t>
            </a:r>
            <a:r>
              <a:rPr lang="en-US" altLang="ko-KR" sz="2100" dirty="0"/>
              <a:t>(5% </a:t>
            </a:r>
            <a:r>
              <a:rPr lang="ko-KR" altLang="en-US" sz="2100" dirty="0"/>
              <a:t>또는 </a:t>
            </a:r>
            <a:r>
              <a:rPr lang="en-US" altLang="ko-KR" sz="2100" dirty="0"/>
              <a:t>1%) </a:t>
            </a:r>
            <a:r>
              <a:rPr lang="ko-KR" altLang="en-US" sz="2100" dirty="0"/>
              <a:t>내의 확률로 관측될 수 있는 값이면 </a:t>
            </a:r>
            <a:r>
              <a:rPr lang="ko-KR" altLang="en-US" sz="2100" dirty="0" err="1"/>
              <a:t>귀무가설</a:t>
            </a:r>
            <a:r>
              <a:rPr lang="en-US" altLang="ko-KR" sz="2100" dirty="0"/>
              <a:t> </a:t>
            </a:r>
            <a:r>
              <a:rPr lang="ko-KR" altLang="en-US" sz="2100" dirty="0"/>
              <a:t>기각</a:t>
            </a:r>
            <a:endParaRPr lang="en-US" altLang="ko-KR" sz="2100" dirty="0"/>
          </a:p>
          <a:p>
            <a:pPr indent="-228600" defTabSz="914400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297067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통계적</a:t>
            </a:r>
            <a:r>
              <a:rPr lang="en-US" altLang="ko-KR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가설 설정의 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5358384" y="640081"/>
                <a:ext cx="6024654" cy="52578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 defTabSz="914400" latinLnBrk="0"/>
                <a:r>
                  <a:rPr lang="ko-KR" altLang="en-US" sz="2400" dirty="0"/>
                  <a:t>평소 볼링 평균 점수가 </a:t>
                </a:r>
                <a:r>
                  <a:rPr lang="en-US" altLang="ko-KR" sz="2400" dirty="0"/>
                  <a:t>120</a:t>
                </a:r>
                <a:r>
                  <a:rPr lang="ko-KR" altLang="en-US" sz="2400" dirty="0"/>
                  <a:t>점인 학생이 자신의 실력이 늘었다고  주장</a:t>
                </a:r>
                <a:endParaRPr lang="en-US" altLang="ko-KR" sz="2400" dirty="0"/>
              </a:p>
              <a:p>
                <a:pPr indent="-228600" defTabSz="914400" latinLnBrk="0"/>
                <a:endParaRPr lang="en-US" altLang="ko-KR" sz="2400" dirty="0"/>
              </a:p>
              <a:p>
                <a:pPr indent="-228600" defTabSz="914400" latinLnBrk="0"/>
                <a:r>
                  <a:rPr lang="ko-KR" altLang="en-US" sz="2400" dirty="0"/>
                  <a:t>가설</a:t>
                </a:r>
                <a:endParaRPr lang="en-US" altLang="ko-KR" sz="2400" dirty="0"/>
              </a:p>
              <a:p>
                <a:pPr indent="-228600" defTabSz="914400" latinLnBrk="0"/>
                <a:endParaRPr lang="en-US" altLang="ko-KR" sz="2400" dirty="0"/>
              </a:p>
              <a:p>
                <a:pPr marL="57150" lvl="1" indent="0" algn="ctr" defTabSz="914400" latinLnBrk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2400" dirty="0"/>
                  <a:t> 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lvl="1" indent="-228600" defTabSz="914400" latinLnBrk="0"/>
                <a:endParaRPr lang="en-US" altLang="ko-KR" sz="2400" dirty="0"/>
              </a:p>
              <a:p>
                <a:pPr indent="-228600" defTabSz="914400" latinLnBrk="0"/>
                <a:endParaRPr lang="en-US" altLang="ko-KR" sz="2400" dirty="0"/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5358384" y="640081"/>
                <a:ext cx="6024654" cy="525780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23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8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491" y="365125"/>
            <a:ext cx="6759789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ko-KR" altLang="en-US" sz="3500"/>
              <a:t>통계적 가설 검정이란</a:t>
            </a:r>
            <a:r>
              <a:rPr lang="en-US" altLang="ko-KR" sz="350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96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15491" y="2644519"/>
            <a:ext cx="6759789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 latinLnBrk="0"/>
            <a:r>
              <a:rPr lang="ko-KR" altLang="en-US" sz="1700" dirty="0" err="1"/>
              <a:t>귀무가설을</a:t>
            </a:r>
            <a:r>
              <a:rPr lang="ko-KR" altLang="en-US" sz="1700" dirty="0"/>
              <a:t> 기각할 수 있는 규칙</a:t>
            </a:r>
            <a:r>
              <a:rPr lang="en-US" altLang="ko-KR" sz="1700" dirty="0"/>
              <a:t>(rule)</a:t>
            </a:r>
            <a:r>
              <a:rPr lang="ko-KR" altLang="en-US" sz="1700" dirty="0"/>
              <a:t>을 찾는 것</a:t>
            </a:r>
            <a:endParaRPr lang="en-US" altLang="ko-KR" sz="1700" dirty="0"/>
          </a:p>
          <a:p>
            <a:pPr indent="-228600" defTabSz="914400" latinLnBrk="0"/>
            <a:endParaRPr lang="en-US" altLang="ko-KR" sz="1700" dirty="0"/>
          </a:p>
          <a:p>
            <a:pPr indent="-228600" defTabSz="914400" latinLnBrk="0"/>
            <a:endParaRPr lang="en-US" altLang="ko-KR" sz="1700" dirty="0"/>
          </a:p>
          <a:p>
            <a:pPr indent="-228600" defTabSz="914400" latinLnBrk="0"/>
            <a:endParaRPr lang="en-US" altLang="ko-KR" sz="1700" dirty="0"/>
          </a:p>
          <a:p>
            <a:pPr indent="-228600" defTabSz="914400" latinLnBrk="0"/>
            <a:endParaRPr lang="en-US" altLang="ko-KR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9EE31-8711-4576-AA60-F6E150030073}"/>
                  </a:ext>
                </a:extLst>
              </p:cNvPr>
              <p:cNvSpPr txBox="1"/>
              <p:nvPr/>
            </p:nvSpPr>
            <p:spPr>
              <a:xfrm>
                <a:off x="2286110" y="3645025"/>
                <a:ext cx="6759789" cy="122454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3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Reject</a:t>
                </a:r>
                <a:r>
                  <a:rPr lang="ko-KR" altLang="en-US" sz="3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3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if _______________________</a:t>
                </a:r>
                <a:endParaRPr lang="ko-KR" altLang="en-US" sz="32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9EE31-8711-4576-AA60-F6E15003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10" y="3645025"/>
                <a:ext cx="6759789" cy="1224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83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>
                <a:solidFill>
                  <a:srgbClr val="FFFFFF"/>
                </a:solidFill>
              </a:rPr>
              <a:t>기각역과</a:t>
            </a:r>
            <a:r>
              <a:rPr lang="en-US" altLang="ko-KR" sz="4400">
                <a:solidFill>
                  <a:srgbClr val="FFFFFF"/>
                </a:solidFill>
              </a:rPr>
              <a:t> </a:t>
            </a:r>
            <a:r>
              <a:rPr lang="ko-KR" altLang="en-US" sz="4400">
                <a:solidFill>
                  <a:srgbClr val="FFFFFF"/>
                </a:solidFill>
              </a:rPr>
              <a:t>임계값</a:t>
            </a:r>
            <a:endParaRPr lang="en-US" altLang="ko-KR" sz="44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152651" y="2022602"/>
                <a:ext cx="7886699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예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 vs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indent="-228600" defTabSz="914400" latinLnBrk="0"/>
                <a:r>
                  <a:rPr lang="ko-KR" altLang="en-US" sz="1700" b="1" dirty="0" err="1">
                    <a:solidFill>
                      <a:srgbClr val="FFFFFF"/>
                    </a:solidFill>
                  </a:rPr>
                  <a:t>임계값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기각역과 채택역의 경계</a:t>
                </a:r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대립가설이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120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보다 큰 값이므로 기각역은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120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보다 큰 쪽에서만</a:t>
                </a:r>
                <a:endParaRPr lang="en-US" altLang="ko-KR" sz="17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152651" y="2022602"/>
                <a:ext cx="7886699" cy="4154361"/>
              </a:xfrm>
              <a:blipFill>
                <a:blip r:embed="rId2"/>
                <a:stretch>
                  <a:fillRect l="-386" t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>
            <a:off x="2639616" y="3373825"/>
            <a:ext cx="6379376" cy="3106473"/>
            <a:chOff x="1907704" y="3212977"/>
            <a:chExt cx="4968552" cy="2338965"/>
          </a:xfrm>
        </p:grpSpPr>
        <p:pic>
          <p:nvPicPr>
            <p:cNvPr id="19" name="그림 18" descr="우측검정.jpg">
              <a:extLst>
                <a:ext uri="{FF2B5EF4-FFF2-40B4-BE49-F238E27FC236}">
                  <a16:creationId xmlns:a16="http://schemas.microsoft.com/office/drawing/2014/main" id="{193492FB-CAA8-4090-B5C1-1235D4B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212368"/>
              <a:ext cx="558628" cy="872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614630" y="4088046"/>
              <a:ext cx="1482853" cy="73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278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2780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644008" y="3284984"/>
              <a:ext cx="1656184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4078727" y="5273860"/>
              <a:ext cx="792088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120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25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032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dirty="0">
                <a:solidFill>
                  <a:srgbClr val="FFFFFF"/>
                </a:solidFill>
              </a:rPr>
              <a:t>기각역과</a:t>
            </a:r>
            <a:r>
              <a:rPr lang="en-US" altLang="ko-KR" sz="4400" dirty="0">
                <a:solidFill>
                  <a:srgbClr val="FFFFFF"/>
                </a:solidFill>
              </a:rPr>
              <a:t> </a:t>
            </a:r>
            <a:r>
              <a:rPr lang="ko-KR" altLang="en-US" sz="4400" dirty="0" err="1">
                <a:solidFill>
                  <a:srgbClr val="FFFFFF"/>
                </a:solidFill>
              </a:rPr>
              <a:t>임계값</a:t>
            </a:r>
            <a:endParaRPr lang="en-US" altLang="ko-KR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063553" y="1412777"/>
                <a:ext cx="7975797" cy="476418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-228600" defTabSz="914400" latinLnBrk="0">
                  <a:lnSpc>
                    <a:spcPct val="150000"/>
                  </a:lnSpc>
                </a:pPr>
                <a:r>
                  <a:rPr lang="ko-KR" altLang="en-US" sz="1700" b="1" dirty="0" err="1">
                    <a:solidFill>
                      <a:srgbClr val="00B0F0"/>
                    </a:solidFill>
                  </a:rPr>
                  <a:t>귀무가설이</a:t>
                </a:r>
                <a:r>
                  <a:rPr lang="ko-KR" altLang="en-US" sz="1700" b="1" dirty="0">
                    <a:solidFill>
                      <a:srgbClr val="00B0F0"/>
                    </a:solidFill>
                  </a:rPr>
                  <a:t> 참이라는 가정</a:t>
                </a:r>
                <a:r>
                  <a:rPr lang="en-US" altLang="ko-KR" sz="1700" b="1" dirty="0">
                    <a:solidFill>
                      <a:srgbClr val="00B0F0"/>
                    </a:solidFill>
                  </a:rPr>
                  <a:t>, </a:t>
                </a:r>
                <a:r>
                  <a:rPr lang="ko-KR" altLang="en-US" sz="1700" b="1" dirty="0">
                    <a:solidFill>
                      <a:srgbClr val="00B0F0"/>
                    </a:solidFill>
                  </a:rPr>
                  <a:t>즉 모평균이 </a:t>
                </a:r>
                <a:r>
                  <a:rPr lang="en-US" altLang="ko-KR" sz="1700" b="1" dirty="0">
                    <a:solidFill>
                      <a:srgbClr val="00B0F0"/>
                    </a:solidFill>
                  </a:rPr>
                  <a:t>120</a:t>
                </a:r>
                <a:r>
                  <a:rPr lang="ko-KR" altLang="en-US" sz="1700" b="1" dirty="0">
                    <a:solidFill>
                      <a:srgbClr val="00B0F0"/>
                    </a:solidFill>
                  </a:rPr>
                  <a:t>일 때 관측가능한 값이면 </a:t>
                </a:r>
                <a:r>
                  <a:rPr lang="ko-KR" altLang="en-US" sz="1700" b="1" dirty="0" err="1">
                    <a:solidFill>
                      <a:srgbClr val="00B0F0"/>
                    </a:solidFill>
                  </a:rPr>
                  <a:t>귀무가설이</a:t>
                </a:r>
                <a:r>
                  <a:rPr lang="ko-KR" altLang="en-US" sz="1700" b="1" dirty="0">
                    <a:solidFill>
                      <a:srgbClr val="00B0F0"/>
                    </a:solidFill>
                  </a:rPr>
                  <a:t> 참인 것으로 간주</a:t>
                </a:r>
                <a:endParaRPr lang="en-US" altLang="ko-KR" sz="1700" b="1" dirty="0">
                  <a:solidFill>
                    <a:srgbClr val="00B0F0"/>
                  </a:solidFill>
                </a:endParaRPr>
              </a:p>
              <a:p>
                <a:pPr marL="0" indent="-228600" defTabSz="914400" latinLnBrk="0">
                  <a:lnSpc>
                    <a:spcPct val="150000"/>
                  </a:lnSpc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아래 그림의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기각역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 부분에서 표본평균의 값이 관측되면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귀무가설을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 기각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en-US" altLang="ko-KR" sz="2400" b="1" dirty="0">
                    <a:solidFill>
                      <a:srgbClr val="FFFF00"/>
                    </a:solidFill>
                  </a:rPr>
                  <a:t>   </a:t>
                </a:r>
                <a:r>
                  <a:rPr lang="ko-KR" altLang="en-US" sz="2400" b="1" dirty="0">
                    <a:solidFill>
                      <a:srgbClr val="FFFF00"/>
                    </a:solidFill>
                  </a:rPr>
                  <a:t>즉</a:t>
                </a:r>
                <a:r>
                  <a:rPr lang="en-US" altLang="ko-KR" sz="2400" b="1" dirty="0">
                    <a:solidFill>
                      <a:srgbClr val="FFFF00"/>
                    </a:solidFill>
                  </a:rPr>
                  <a:t>, REJECT H0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altLang="ko-KR" sz="24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ko-KR" altLang="en-US" sz="24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임</m:t>
                    </m:r>
                  </m:oMath>
                </a14:m>
                <a:r>
                  <a:rPr lang="ko-KR" altLang="en-US" sz="2400" b="1" dirty="0">
                    <a:solidFill>
                      <a:srgbClr val="FFFF00"/>
                    </a:solidFill>
                  </a:rPr>
                  <a:t>계값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063553" y="1412777"/>
                <a:ext cx="7975797" cy="4764186"/>
              </a:xfr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>
            <a:off x="2999656" y="3789041"/>
            <a:ext cx="6552728" cy="2740623"/>
            <a:chOff x="1907704" y="3212977"/>
            <a:chExt cx="4968552" cy="2381869"/>
          </a:xfrm>
        </p:grpSpPr>
        <p:pic>
          <p:nvPicPr>
            <p:cNvPr id="19" name="그림 18" descr="우측검정.jpg">
              <a:extLst>
                <a:ext uri="{FF2B5EF4-FFF2-40B4-BE49-F238E27FC236}">
                  <a16:creationId xmlns:a16="http://schemas.microsoft.com/office/drawing/2014/main" id="{193492FB-CAA8-4090-B5C1-1235D4B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255273"/>
              <a:ext cx="558627" cy="829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614629" y="4130950"/>
              <a:ext cx="1482855" cy="690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3209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3209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644008" y="3284984"/>
              <a:ext cx="1656184" cy="32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4078727" y="5273860"/>
              <a:ext cx="792088" cy="32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120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29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47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3200" dirty="0" err="1">
                <a:solidFill>
                  <a:srgbClr val="FFFFFF"/>
                </a:solidFill>
              </a:rPr>
              <a:t>임계값은</a:t>
            </a:r>
            <a:r>
              <a:rPr lang="ko-KR" altLang="en-US" sz="3200" dirty="0">
                <a:solidFill>
                  <a:srgbClr val="FFFFFF"/>
                </a:solidFill>
              </a:rPr>
              <a:t> 평균과 표준편차에 따라 변함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63553" y="1412777"/>
            <a:ext cx="7975797" cy="47641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 latinLnBrk="0">
              <a:lnSpc>
                <a:spcPct val="150000"/>
              </a:lnSpc>
              <a:buNone/>
            </a:pPr>
            <a:endParaRPr lang="en-US" altLang="ko-KR" sz="1700" b="1" dirty="0">
              <a:solidFill>
                <a:srgbClr val="FFFFFF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>
            <a:off x="4015212" y="1759222"/>
            <a:ext cx="4536504" cy="1834272"/>
            <a:chOff x="1907704" y="3212977"/>
            <a:chExt cx="4968552" cy="2427463"/>
          </a:xfrm>
        </p:grpSpPr>
        <p:pic>
          <p:nvPicPr>
            <p:cNvPr id="19" name="그림 18" descr="우측검정.jpg">
              <a:extLst>
                <a:ext uri="{FF2B5EF4-FFF2-40B4-BE49-F238E27FC236}">
                  <a16:creationId xmlns:a16="http://schemas.microsoft.com/office/drawing/2014/main" id="{193492FB-CAA8-4090-B5C1-1235D4B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300865"/>
              <a:ext cx="558628" cy="78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614630" y="4176542"/>
              <a:ext cx="1482855" cy="645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366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36657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644009" y="3284984"/>
              <a:ext cx="1656184" cy="36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4078727" y="5273861"/>
              <a:ext cx="792088" cy="36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120</a:t>
              </a:r>
              <a:endPara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7" cy="34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1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1471DA-CD6A-4F00-8442-B396FE1C309B}"/>
              </a:ext>
            </a:extLst>
          </p:cNvPr>
          <p:cNvGrpSpPr/>
          <p:nvPr/>
        </p:nvGrpSpPr>
        <p:grpSpPr>
          <a:xfrm>
            <a:off x="2525581" y="4123634"/>
            <a:ext cx="7602867" cy="2084289"/>
            <a:chOff x="1907704" y="3212977"/>
            <a:chExt cx="4968552" cy="2417927"/>
          </a:xfrm>
        </p:grpSpPr>
        <p:pic>
          <p:nvPicPr>
            <p:cNvPr id="29" name="그림 28" descr="우측검정.jpg">
              <a:extLst>
                <a:ext uri="{FF2B5EF4-FFF2-40B4-BE49-F238E27FC236}">
                  <a16:creationId xmlns:a16="http://schemas.microsoft.com/office/drawing/2014/main" id="{596D0586-8C01-4F4D-A315-038F771A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CB7F154-609F-43A3-83E2-F428525772AB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5724128" y="4291329"/>
              <a:ext cx="558628" cy="793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3827D53-E629-41F7-8E97-A2B2892150CC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 flipV="1">
              <a:off x="2614629" y="4167008"/>
              <a:ext cx="1482855" cy="654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04A53C-AAA5-4303-A8F5-3C39CDCEB0F6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357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AB163-8053-497C-A9C9-4B89E5C51270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3570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F4DF45-8AD2-4DB9-A7B6-13E4C8D240F6}"/>
                </a:ext>
              </a:extLst>
            </p:cNvPr>
            <p:cNvSpPr txBox="1"/>
            <p:nvPr/>
          </p:nvSpPr>
          <p:spPr>
            <a:xfrm>
              <a:off x="4644008" y="3284984"/>
              <a:ext cx="1656184" cy="35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BA10320-E507-4AA2-B1FF-5C3F21A8AE99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24F0EE-6D63-47ED-A808-2D6AF3B23F63}"/>
                </a:ext>
              </a:extLst>
            </p:cNvPr>
            <p:cNvSpPr txBox="1"/>
            <p:nvPr/>
          </p:nvSpPr>
          <p:spPr>
            <a:xfrm>
              <a:off x="4078727" y="5273860"/>
              <a:ext cx="792088" cy="35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50</a:t>
              </a:r>
              <a:endPara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169F2F-00BE-49AD-A910-5A3C90A29703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32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06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46" y="2353641"/>
            <a:ext cx="681271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7.1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가설검정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dirty="0" err="1">
                <a:solidFill>
                  <a:srgbClr val="FFFFFF"/>
                </a:solidFill>
              </a:rPr>
              <a:t>검정통계량의</a:t>
            </a:r>
            <a:r>
              <a:rPr lang="ko-KR" altLang="en-US" sz="4400" dirty="0">
                <a:solidFill>
                  <a:srgbClr val="FFFFFF"/>
                </a:solidFill>
              </a:rPr>
              <a:t> 표준화</a:t>
            </a:r>
            <a:endParaRPr lang="en-US" altLang="ko-KR" sz="4400" dirty="0">
              <a:solidFill>
                <a:srgbClr val="FFFFFF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52580" y="2055814"/>
            <a:ext cx="78866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 latinLnBrk="0"/>
            <a:endParaRPr lang="en-US" altLang="ko-KR" sz="1700" dirty="0">
              <a:solidFill>
                <a:srgbClr val="FFFF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7C73CD-FFD1-4FB3-B1D0-666EEB3A1578}"/>
              </a:ext>
            </a:extLst>
          </p:cNvPr>
          <p:cNvGrpSpPr/>
          <p:nvPr/>
        </p:nvGrpSpPr>
        <p:grpSpPr>
          <a:xfrm>
            <a:off x="2272017" y="4025894"/>
            <a:ext cx="7149322" cy="1941521"/>
            <a:chOff x="899592" y="4725144"/>
            <a:chExt cx="6706745" cy="1623731"/>
          </a:xfrm>
          <a:solidFill>
            <a:schemeClr val="tx1"/>
          </a:solidFill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Object 4">
                  <a:extLst>
                    <a:ext uri="{FF2B5EF4-FFF2-40B4-BE49-F238E27FC236}">
                      <a16:creationId xmlns:a16="http://schemas.microsoft.com/office/drawing/2014/main" id="{3C5CA3FF-1427-49F6-AB67-D5049FC0A52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3761" y="5084946"/>
                <a:ext cx="2682097" cy="12639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2" name="수식" r:id="rId3" imgW="1320480" imgH="622080" progId="Equation.3">
                        <p:embed/>
                      </p:oleObj>
                    </mc:Choice>
                    <mc:Fallback>
                      <p:oleObj name="수식" r:id="rId3" imgW="1320480" imgH="622080" progId="Equation.3">
                        <p:embed/>
                        <p:pic>
                          <p:nvPicPr>
                            <p:cNvPr id="39" name="Object 4">
                              <a:extLst>
                                <a:ext uri="{FF2B5EF4-FFF2-40B4-BE49-F238E27FC236}">
                                  <a16:creationId xmlns:a16="http://schemas.microsoft.com/office/drawing/2014/main" id="{3C5CA3FF-1427-49F6-AB67-D5049FC0A52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61" y="5084946"/>
                              <a:ext cx="2682097" cy="1263929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9" name="Object 4">
                  <a:extLst>
                    <a:ext uri="{FF2B5EF4-FFF2-40B4-BE49-F238E27FC236}">
                      <a16:creationId xmlns:a16="http://schemas.microsoft.com/office/drawing/2014/main" id="{3C5CA3FF-1427-49F6-AB67-D5049FC0A52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58387516"/>
                    </p:ext>
                  </p:extLst>
                </p:nvPr>
              </p:nvGraphicFramePr>
              <p:xfrm>
                <a:off x="1043761" y="5084946"/>
                <a:ext cx="2682097" cy="12639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74" name="수식" r:id="rId5" imgW="1320480" imgH="622080" progId="Equation.3">
                        <p:embed/>
                      </p:oleObj>
                    </mc:Choice>
                    <mc:Fallback>
                      <p:oleObj name="수식" r:id="rId5" imgW="1320480" imgH="622080" progId="Equation.3">
                        <p:embed/>
                        <p:pic>
                          <p:nvPicPr>
                            <p:cNvPr id="18" name="Object 4">
                              <a:extLst>
                                <a:ext uri="{FF2B5EF4-FFF2-40B4-BE49-F238E27FC236}">
                                  <a16:creationId xmlns:a16="http://schemas.microsoft.com/office/drawing/2014/main" id="{EB1B8AF5-CD73-49BB-ADF1-B6CC28AD649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61" y="5084946"/>
                              <a:ext cx="2682097" cy="1263929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A581D6-A954-4109-AC17-F3EBF4C4B343}"/>
                </a:ext>
              </a:extLst>
            </p:cNvPr>
            <p:cNvSpPr txBox="1"/>
            <p:nvPr/>
          </p:nvSpPr>
          <p:spPr>
            <a:xfrm>
              <a:off x="899592" y="4725144"/>
              <a:ext cx="1800200" cy="3088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검정통계량</a:t>
              </a:r>
              <a:endParaRPr lang="ko-KR" altLang="en-US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1" name="오른쪽 화살표 27">
              <a:extLst>
                <a:ext uri="{FF2B5EF4-FFF2-40B4-BE49-F238E27FC236}">
                  <a16:creationId xmlns:a16="http://schemas.microsoft.com/office/drawing/2014/main" id="{41F1B4F5-8BA8-4984-9133-228AD80EB7CD}"/>
                </a:ext>
              </a:extLst>
            </p:cNvPr>
            <p:cNvSpPr/>
            <p:nvPr/>
          </p:nvSpPr>
          <p:spPr>
            <a:xfrm>
              <a:off x="3995936" y="5373216"/>
              <a:ext cx="792088" cy="28803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A1F804E-B563-496F-942B-3E766A439F29}"/>
                    </a:ext>
                  </a:extLst>
                </p:cNvPr>
                <p:cNvSpPr txBox="1"/>
                <p:nvPr/>
              </p:nvSpPr>
              <p:spPr>
                <a:xfrm>
                  <a:off x="4870033" y="5172308"/>
                  <a:ext cx="2736304" cy="701076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Reject H0 if</a:t>
                  </a:r>
                  <a:br>
                    <a:rPr lang="en-US" altLang="ko-KR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&gt;1.645</m:t>
                        </m:r>
                      </m:oMath>
                    </m:oMathPara>
                  </a14:m>
                  <a:endPara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A1F804E-B563-496F-942B-3E766A439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033" y="5172308"/>
                  <a:ext cx="2736304" cy="701076"/>
                </a:xfrm>
                <a:prstGeom prst="rect">
                  <a:avLst/>
                </a:prstGeom>
                <a:blipFill>
                  <a:blip r:embed="rId7"/>
                  <a:stretch>
                    <a:fillRect l="-16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20EE74-89C4-46E9-AED7-8E595E4FF1AF}"/>
              </a:ext>
            </a:extLst>
          </p:cNvPr>
          <p:cNvGrpSpPr/>
          <p:nvPr/>
        </p:nvGrpSpPr>
        <p:grpSpPr>
          <a:xfrm>
            <a:off x="2141907" y="1336826"/>
            <a:ext cx="7712466" cy="2569133"/>
            <a:chOff x="787646" y="1822928"/>
            <a:chExt cx="7672786" cy="187354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E09F905-72D0-4D21-AE22-57E4428387ED}"/>
                </a:ext>
              </a:extLst>
            </p:cNvPr>
            <p:cNvGrpSpPr/>
            <p:nvPr/>
          </p:nvGrpSpPr>
          <p:grpSpPr>
            <a:xfrm>
              <a:off x="787646" y="1822928"/>
              <a:ext cx="4003492" cy="1834403"/>
              <a:chOff x="787646" y="1945458"/>
              <a:chExt cx="4003492" cy="1834403"/>
            </a:xfrm>
          </p:grpSpPr>
          <p:pic>
            <p:nvPicPr>
              <p:cNvPr id="53" name="그림 52" descr="우측검정.jpg">
                <a:extLst>
                  <a:ext uri="{FF2B5EF4-FFF2-40B4-BE49-F238E27FC236}">
                    <a16:creationId xmlns:a16="http://schemas.microsoft.com/office/drawing/2014/main" id="{BA233DA8-47A3-4066-8EF5-54FCE67BF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646" y="1945458"/>
                <a:ext cx="4003492" cy="1591286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21DBE6-21C1-4D7B-93BE-4E20E8542579}"/>
                  </a:ext>
                </a:extLst>
              </p:cNvPr>
              <p:cNvSpPr txBox="1"/>
              <p:nvPr/>
            </p:nvSpPr>
            <p:spPr>
              <a:xfrm>
                <a:off x="3304329" y="3532970"/>
                <a:ext cx="1219200" cy="24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FFFF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임계값</a:t>
                </a:r>
                <a:r>
                  <a:rPr lang="en-US" altLang="ko-KR" sz="1600" dirty="0">
                    <a:solidFill>
                      <a:srgbClr val="FFFF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=c</a:t>
                </a:r>
                <a:endParaRPr lang="ko-KR" altLang="en-US" sz="16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4F71628-48FC-4011-9678-EF920D7FCA09}"/>
                  </a:ext>
                </a:extLst>
              </p:cNvPr>
              <p:cNvSpPr txBox="1"/>
              <p:nvPr/>
            </p:nvSpPr>
            <p:spPr>
              <a:xfrm>
                <a:off x="3419872" y="2132856"/>
                <a:ext cx="864096" cy="26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0.05</a:t>
                </a:r>
                <a:endParaRPr lang="ko-KR" altLang="en-US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7A64772-6D56-4B8F-BD0E-1473E16A0B72}"/>
                </a:ext>
              </a:extLst>
            </p:cNvPr>
            <p:cNvGrpSpPr/>
            <p:nvPr/>
          </p:nvGrpSpPr>
          <p:grpSpPr>
            <a:xfrm>
              <a:off x="5275469" y="2013735"/>
              <a:ext cx="3184963" cy="1682739"/>
              <a:chOff x="1099005" y="2129151"/>
              <a:chExt cx="3184963" cy="1682739"/>
            </a:xfrm>
          </p:grpSpPr>
          <p:pic>
            <p:nvPicPr>
              <p:cNvPr id="49" name="그림 48" descr="우측검정.jpg">
                <a:extLst>
                  <a:ext uri="{FF2B5EF4-FFF2-40B4-BE49-F238E27FC236}">
                    <a16:creationId xmlns:a16="http://schemas.microsoft.com/office/drawing/2014/main" id="{F462FAE1-8144-45C4-BAA2-E5945C738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9005" y="2129151"/>
                <a:ext cx="2952904" cy="1233301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2048F0-C8EE-43EB-8DD9-67F271DEEB46}"/>
                  </a:ext>
                </a:extLst>
              </p:cNvPr>
              <p:cNvSpPr txBox="1"/>
              <p:nvPr/>
            </p:nvSpPr>
            <p:spPr>
              <a:xfrm>
                <a:off x="2885272" y="3385442"/>
                <a:ext cx="1069199" cy="42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FFFF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임계값</a:t>
                </a:r>
                <a:r>
                  <a:rPr lang="en-US" altLang="ko-KR" sz="1600" dirty="0">
                    <a:solidFill>
                      <a:srgbClr val="FFFF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=1.645</a:t>
                </a:r>
                <a:endParaRPr lang="ko-KR" altLang="en-US" sz="16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F39491-69FC-4D49-BA8F-C5C7329E1556}"/>
                  </a:ext>
                </a:extLst>
              </p:cNvPr>
              <p:cNvSpPr txBox="1"/>
              <p:nvPr/>
            </p:nvSpPr>
            <p:spPr>
              <a:xfrm>
                <a:off x="3419872" y="2132856"/>
                <a:ext cx="864096" cy="26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0.05</a:t>
                </a:r>
                <a:endParaRPr lang="ko-KR" altLang="en-US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CBBDA8-BC04-4B05-A854-CB4FAFEC34F2}"/>
                </a:ext>
              </a:extLst>
            </p:cNvPr>
            <p:cNvSpPr txBox="1"/>
            <p:nvPr/>
          </p:nvSpPr>
          <p:spPr>
            <a:xfrm>
              <a:off x="4067944" y="1844824"/>
              <a:ext cx="1296144" cy="2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표준화</a:t>
              </a:r>
            </a:p>
          </p:txBody>
        </p:sp>
        <p:sp>
          <p:nvSpPr>
            <p:cNvPr id="48" name="오른쪽 화살표 32">
              <a:extLst>
                <a:ext uri="{FF2B5EF4-FFF2-40B4-BE49-F238E27FC236}">
                  <a16:creationId xmlns:a16="http://schemas.microsoft.com/office/drawing/2014/main" id="{B42C5BE5-3583-469D-B2BD-708AD3E1676A}"/>
                </a:ext>
              </a:extLst>
            </p:cNvPr>
            <p:cNvSpPr/>
            <p:nvPr/>
          </p:nvSpPr>
          <p:spPr>
            <a:xfrm>
              <a:off x="4453941" y="2447901"/>
              <a:ext cx="910146" cy="110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B40183-C13B-405E-9654-51EA20B0176E}"/>
              </a:ext>
            </a:extLst>
          </p:cNvPr>
          <p:cNvSpPr txBox="1"/>
          <p:nvPr/>
        </p:nvSpPr>
        <p:spPr>
          <a:xfrm>
            <a:off x="7750690" y="23453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0.95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B086FC-E766-4169-90FE-1C753A4D1AB2}"/>
              </a:ext>
            </a:extLst>
          </p:cNvPr>
          <p:cNvSpPr txBox="1"/>
          <p:nvPr/>
        </p:nvSpPr>
        <p:spPr>
          <a:xfrm>
            <a:off x="3777927" y="23256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0.95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43DF01-DCC6-466A-94F9-99BF835989F7}"/>
              </a:ext>
            </a:extLst>
          </p:cNvPr>
          <p:cNvSpPr txBox="1"/>
          <p:nvPr/>
        </p:nvSpPr>
        <p:spPr>
          <a:xfrm>
            <a:off x="7006727" y="1691844"/>
            <a:ext cx="8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N(0,1)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4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5CCA7-A73E-47D3-ACAA-65092B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6318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가설검정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sz="2800" dirty="0" err="1"/>
              <a:t>모표준편차를</a:t>
            </a:r>
            <a:r>
              <a:rPr lang="ko-KR" altLang="en-US" sz="2800" dirty="0"/>
              <a:t> 알거나 </a:t>
            </a:r>
            <a:r>
              <a:rPr lang="ko-KR" altLang="en-US" sz="2800" dirty="0" err="1"/>
              <a:t>대표본일</a:t>
            </a:r>
            <a:r>
              <a:rPr lang="ko-KR" altLang="en-US" sz="2800" dirty="0"/>
              <a:t> 때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804E15-2706-472B-BCB6-A57C8EFF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2057400"/>
                <a:ext cx="7886700" cy="3871762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dirty="0"/>
                  <a:t>가설</a:t>
                </a:r>
                <a:endParaRPr lang="en-US" altLang="ko-KR" dirty="0"/>
              </a:p>
              <a:p>
                <a:pPr marL="285750" lvl="1" indent="0" defTabSz="914400" latinLnBrk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1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2100" dirty="0"/>
                  <a:t> 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1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100" dirty="0"/>
                  <a:t> </a:t>
                </a:r>
              </a:p>
              <a:p>
                <a:pPr lvl="1" indent="-228600" defTabSz="914400" latinLnBrk="0"/>
                <a:endParaRPr lang="en-US" altLang="ko-KR" sz="2100" dirty="0"/>
              </a:p>
              <a:p>
                <a:pPr indent="-228600" defTabSz="914400" latinLnBrk="0"/>
                <a:r>
                  <a:rPr lang="ko-KR" altLang="en-US" dirty="0"/>
                  <a:t>유의수준 </a:t>
                </a:r>
                <a:r>
                  <a:rPr lang="en-US" altLang="ko-KR" dirty="0"/>
                  <a:t>5%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indent="-228600" defTabSz="914400" latinLnBrk="0"/>
                <a:endParaRPr lang="en-US" altLang="ko-KR" dirty="0"/>
              </a:p>
              <a:p>
                <a:pPr indent="-228600" defTabSz="914400" latinLnBrk="0"/>
                <a:r>
                  <a:rPr lang="en-US" altLang="ko-KR" dirty="0">
                    <a:solidFill>
                      <a:srgbClr val="0000CC"/>
                    </a:solidFill>
                  </a:rPr>
                  <a:t>Reject H0 if</a:t>
                </a:r>
                <a:br>
                  <a:rPr lang="en-US" altLang="ko-KR" dirty="0">
                    <a:solidFill>
                      <a:srgbClr val="0000CC"/>
                    </a:solidFill>
                  </a:rPr>
                </a:br>
                <a:r>
                  <a:rPr lang="en-US" altLang="ko-KR" dirty="0">
                    <a:solidFill>
                      <a:srgbClr val="0000CC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−120</m:t>
                        </m:r>
                      </m:num>
                      <m:den>
                        <m:f>
                          <m:fPr>
                            <m:ctrlPr>
                              <a:rPr lang="en-US" altLang="ko-KR" sz="3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3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3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1.645</m:t>
                    </m:r>
                  </m:oMath>
                </a14:m>
                <a:endParaRPr lang="en-US" altLang="ko-KR" sz="3200" dirty="0">
                  <a:solidFill>
                    <a:srgbClr val="0000CC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804E15-2706-472B-BCB6-A57C8EFF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2057400"/>
                <a:ext cx="7886700" cy="3871762"/>
              </a:xfrm>
              <a:blipFill>
                <a:blip r:embed="rId2"/>
                <a:stretch>
                  <a:fillRect l="-773" t="-1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우측검정.jpg">
            <a:extLst>
              <a:ext uri="{FF2B5EF4-FFF2-40B4-BE49-F238E27FC236}">
                <a16:creationId xmlns:a16="http://schemas.microsoft.com/office/drawing/2014/main" id="{4D499779-6F75-4556-90E3-6CF63DFA05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17" y="2528514"/>
            <a:ext cx="4096357" cy="2746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4336B-37CF-4952-9360-0670FAA9CABD}"/>
              </a:ext>
            </a:extLst>
          </p:cNvPr>
          <p:cNvSpPr txBox="1"/>
          <p:nvPr/>
        </p:nvSpPr>
        <p:spPr>
          <a:xfrm>
            <a:off x="7824192" y="39006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0.95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89CFB-7EAC-448D-A4FF-A9CC2F27FA36}"/>
              </a:ext>
            </a:extLst>
          </p:cNvPr>
          <p:cNvSpPr txBox="1"/>
          <p:nvPr/>
        </p:nvSpPr>
        <p:spPr>
          <a:xfrm>
            <a:off x="6957453" y="2710432"/>
            <a:ext cx="8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N(0,1)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020C6-3412-44F1-B2B4-882ED5DB0311}"/>
              </a:ext>
            </a:extLst>
          </p:cNvPr>
          <p:cNvSpPr txBox="1"/>
          <p:nvPr/>
        </p:nvSpPr>
        <p:spPr>
          <a:xfrm>
            <a:off x="8893025" y="5275482"/>
            <a:ext cx="8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1.645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36319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5CCA7-A73E-47D3-ACAA-65092B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6318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가설검정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sz="2700" dirty="0" err="1"/>
              <a:t>모표준편차를</a:t>
            </a:r>
            <a:r>
              <a:rPr lang="ko-KR" altLang="en-US" sz="2700" dirty="0"/>
              <a:t> 모르고 </a:t>
            </a:r>
            <a:r>
              <a:rPr lang="ko-KR" altLang="en-US" sz="2700" dirty="0" err="1"/>
              <a:t>소표본일</a:t>
            </a:r>
            <a:r>
              <a:rPr lang="ko-KR" altLang="en-US" sz="2700" dirty="0"/>
              <a:t> 때</a:t>
            </a:r>
            <a:r>
              <a:rPr lang="en-US" altLang="ko-KR" sz="2700" dirty="0"/>
              <a:t>, t </a:t>
            </a:r>
            <a:r>
              <a:rPr lang="ko-KR" altLang="en-US" sz="2700" dirty="0"/>
              <a:t>분포 사용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804E15-2706-472B-BCB6-A57C8EFF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2057400"/>
                <a:ext cx="7886700" cy="3871762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dirty="0"/>
                  <a:t>가설</a:t>
                </a:r>
                <a:endParaRPr lang="en-US" altLang="ko-KR" dirty="0"/>
              </a:p>
              <a:p>
                <a:pPr marL="285750" lvl="1" indent="0" defTabSz="914400" latinLnBrk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1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2100" dirty="0"/>
                  <a:t> 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1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100" dirty="0"/>
                  <a:t> </a:t>
                </a:r>
              </a:p>
              <a:p>
                <a:pPr lvl="1" indent="-228600" defTabSz="914400" latinLnBrk="0"/>
                <a:endParaRPr lang="en-US" altLang="ko-KR" sz="2100" dirty="0"/>
              </a:p>
              <a:p>
                <a:pPr indent="-228600" defTabSz="914400" latinLnBrk="0"/>
                <a:r>
                  <a:rPr lang="ko-KR" altLang="en-US" dirty="0"/>
                  <a:t>유의수준 </a:t>
                </a:r>
                <a:r>
                  <a:rPr lang="en-US" altLang="ko-KR" dirty="0"/>
                  <a:t>5%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indent="-228600" defTabSz="914400" latinLnBrk="0"/>
                <a:endParaRPr lang="en-US" altLang="ko-KR" dirty="0"/>
              </a:p>
              <a:p>
                <a:pPr indent="-228600" defTabSz="914400" latinLnBrk="0"/>
                <a:r>
                  <a:rPr lang="en-US" altLang="ko-KR" sz="2000" dirty="0">
                    <a:solidFill>
                      <a:srgbClr val="0000CC"/>
                    </a:solidFill>
                  </a:rPr>
                  <a:t>Reject H0 if</a:t>
                </a:r>
                <a:br>
                  <a:rPr lang="en-US" altLang="ko-KR" sz="2000" dirty="0">
                    <a:solidFill>
                      <a:srgbClr val="0000CC"/>
                    </a:solidFill>
                  </a:rPr>
                </a:br>
                <a:r>
                  <a:rPr lang="en-US" altLang="ko-KR" sz="2000" dirty="0">
                    <a:solidFill>
                      <a:srgbClr val="0000CC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−120</m:t>
                        </m:r>
                      </m:num>
                      <m:den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sz="2800" dirty="0">
                  <a:solidFill>
                    <a:srgbClr val="0000CC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804E15-2706-472B-BCB6-A57C8EFF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2057400"/>
                <a:ext cx="7886700" cy="3871762"/>
              </a:xfrm>
              <a:blipFill>
                <a:blip r:embed="rId2"/>
                <a:stretch>
                  <a:fillRect l="-773" t="-1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우측검정.jpg">
            <a:extLst>
              <a:ext uri="{FF2B5EF4-FFF2-40B4-BE49-F238E27FC236}">
                <a16:creationId xmlns:a16="http://schemas.microsoft.com/office/drawing/2014/main" id="{4D499779-6F75-4556-90E3-6CF63DFA05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17" y="2528514"/>
            <a:ext cx="4096357" cy="2746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4336B-37CF-4952-9360-0670FAA9CABD}"/>
              </a:ext>
            </a:extLst>
          </p:cNvPr>
          <p:cNvSpPr txBox="1"/>
          <p:nvPr/>
        </p:nvSpPr>
        <p:spPr>
          <a:xfrm>
            <a:off x="7824192" y="39006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0.95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89CFB-7EAC-448D-A4FF-A9CC2F27FA36}"/>
              </a:ext>
            </a:extLst>
          </p:cNvPr>
          <p:cNvSpPr txBox="1"/>
          <p:nvPr/>
        </p:nvSpPr>
        <p:spPr>
          <a:xfrm>
            <a:off x="6957453" y="2710432"/>
            <a:ext cx="8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020C6-3412-44F1-B2B4-882ED5DB0311}"/>
              </a:ext>
            </a:extLst>
          </p:cNvPr>
          <p:cNvSpPr txBox="1"/>
          <p:nvPr/>
        </p:nvSpPr>
        <p:spPr>
          <a:xfrm>
            <a:off x="8893025" y="5275482"/>
            <a:ext cx="8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???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2339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807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8555" y="46657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ko-KR" altLang="en-US" sz="4700">
                <a:solidFill>
                  <a:srgbClr val="FFFFFF"/>
                </a:solidFill>
              </a:rPr>
              <a:t>가설 검정의 오류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55084F-FF9E-473F-A835-7B1B4EB8F47E}"/>
              </a:ext>
            </a:extLst>
          </p:cNvPr>
          <p:cNvGraphicFramePr>
            <a:graphicFrameLocks noGrp="1"/>
          </p:cNvGraphicFramePr>
          <p:nvPr/>
        </p:nvGraphicFramePr>
        <p:xfrm>
          <a:off x="1784691" y="2420889"/>
          <a:ext cx="8622617" cy="26316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4965">
                  <a:extLst>
                    <a:ext uri="{9D8B030D-6E8A-4147-A177-3AD203B41FA5}">
                      <a16:colId xmlns:a16="http://schemas.microsoft.com/office/drawing/2014/main" val="1771892709"/>
                    </a:ext>
                  </a:extLst>
                </a:gridCol>
                <a:gridCol w="2818826">
                  <a:extLst>
                    <a:ext uri="{9D8B030D-6E8A-4147-A177-3AD203B41FA5}">
                      <a16:colId xmlns:a16="http://schemas.microsoft.com/office/drawing/2014/main" val="3101665238"/>
                    </a:ext>
                  </a:extLst>
                </a:gridCol>
                <a:gridCol w="2818826">
                  <a:extLst>
                    <a:ext uri="{9D8B030D-6E8A-4147-A177-3AD203B41FA5}">
                      <a16:colId xmlns:a16="http://schemas.microsoft.com/office/drawing/2014/main" val="2739057368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latinLnBrk="1"/>
                      <a:endParaRPr lang="ko-KR" altLang="en-US" sz="2900"/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H0 </a:t>
                      </a:r>
                      <a:r>
                        <a:rPr lang="ko-KR" altLang="en-US" sz="2900"/>
                        <a:t>참</a:t>
                      </a:r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H0</a:t>
                      </a:r>
                      <a:r>
                        <a:rPr lang="en-US" altLang="ko-KR" sz="2900" baseline="0"/>
                        <a:t> </a:t>
                      </a:r>
                      <a:r>
                        <a:rPr lang="ko-KR" altLang="en-US" sz="2900" baseline="0"/>
                        <a:t>거짓</a:t>
                      </a:r>
                      <a:endParaRPr lang="ko-KR" altLang="en-US" sz="2900"/>
                    </a:p>
                  </a:txBody>
                  <a:tcPr marL="199367" marR="199367" marT="99683" marB="99683" anchor="ctr"/>
                </a:tc>
                <a:extLst>
                  <a:ext uri="{0D108BD9-81ED-4DB2-BD59-A6C34878D82A}">
                    <a16:rowId xmlns:a16="http://schemas.microsoft.com/office/drawing/2014/main" val="3337601569"/>
                  </a:ext>
                </a:extLst>
              </a:tr>
              <a:tr h="877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Reject</a:t>
                      </a:r>
                      <a:r>
                        <a:rPr lang="en-US" altLang="ko-KR" sz="2900" baseline="0"/>
                        <a:t> H0</a:t>
                      </a:r>
                      <a:endParaRPr lang="ko-KR" altLang="en-US" sz="2900"/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 b="1" dirty="0">
                          <a:solidFill>
                            <a:srgbClr val="0000CC"/>
                          </a:solidFill>
                        </a:rPr>
                        <a:t>제</a:t>
                      </a:r>
                      <a:r>
                        <a:rPr lang="en-US" altLang="ko-KR" sz="29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r>
                        <a:rPr lang="ko-KR" altLang="en-US" sz="2900" b="1" dirty="0" err="1">
                          <a:solidFill>
                            <a:srgbClr val="0000CC"/>
                          </a:solidFill>
                        </a:rPr>
                        <a:t>종오류</a:t>
                      </a:r>
                      <a:endParaRPr lang="ko-KR" altLang="en-US" sz="2900" b="1" dirty="0">
                        <a:solidFill>
                          <a:srgbClr val="0000CC"/>
                        </a:solidFill>
                      </a:endParaRPr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옳은 결정</a:t>
                      </a:r>
                    </a:p>
                  </a:txBody>
                  <a:tcPr marL="199367" marR="199367" marT="99683" marB="99683" anchor="ctr"/>
                </a:tc>
                <a:extLst>
                  <a:ext uri="{0D108BD9-81ED-4DB2-BD59-A6C34878D82A}">
                    <a16:rowId xmlns:a16="http://schemas.microsoft.com/office/drawing/2014/main" val="3734761451"/>
                  </a:ext>
                </a:extLst>
              </a:tr>
              <a:tr h="877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Accept H0</a:t>
                      </a:r>
                      <a:endParaRPr lang="ko-KR" altLang="en-US" sz="2900"/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옳은 결정</a:t>
                      </a:r>
                    </a:p>
                  </a:txBody>
                  <a:tcPr marL="199367" marR="199367" marT="99683" marB="996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 dirty="0"/>
                        <a:t>제</a:t>
                      </a:r>
                      <a:r>
                        <a:rPr lang="en-US" altLang="ko-KR" sz="2900" dirty="0"/>
                        <a:t>2</a:t>
                      </a:r>
                      <a:r>
                        <a:rPr lang="ko-KR" altLang="en-US" sz="2900" dirty="0" err="1"/>
                        <a:t>종오류</a:t>
                      </a:r>
                      <a:endParaRPr lang="ko-KR" altLang="en-US" sz="2900" dirty="0"/>
                    </a:p>
                  </a:txBody>
                  <a:tcPr marL="199367" marR="199367" marT="99683" marB="99683" anchor="ctr"/>
                </a:tc>
                <a:extLst>
                  <a:ext uri="{0D108BD9-81ED-4DB2-BD59-A6C34878D82A}">
                    <a16:rowId xmlns:a16="http://schemas.microsoft.com/office/drawing/2014/main" val="38150146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6A7FAE-C43D-473E-8033-C9F947AB7BFF}"/>
              </a:ext>
            </a:extLst>
          </p:cNvPr>
          <p:cNvSpPr txBox="1"/>
          <p:nvPr/>
        </p:nvSpPr>
        <p:spPr>
          <a:xfrm>
            <a:off x="1828398" y="5247776"/>
            <a:ext cx="8578909" cy="1266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유의수준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 P(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 오류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       = P(Reject H0 | H0)</a:t>
            </a:r>
            <a:endParaRPr lang="ko-KR" altLang="en-US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279029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807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8555" y="46657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ko-KR" altLang="en-US" sz="4700" dirty="0">
                <a:solidFill>
                  <a:srgbClr val="FFFFFF"/>
                </a:solidFill>
              </a:rPr>
              <a:t>제</a:t>
            </a:r>
            <a:r>
              <a:rPr lang="en-US" altLang="ko-KR" sz="4700" dirty="0">
                <a:solidFill>
                  <a:srgbClr val="FFFFFF"/>
                </a:solidFill>
              </a:rPr>
              <a:t>1</a:t>
            </a:r>
            <a:r>
              <a:rPr lang="ko-KR" altLang="en-US" sz="4700" dirty="0">
                <a:solidFill>
                  <a:srgbClr val="FFFFFF"/>
                </a:solidFill>
              </a:rPr>
              <a:t>종오류와 제</a:t>
            </a:r>
            <a:r>
              <a:rPr lang="en-US" altLang="ko-KR" sz="4700" dirty="0">
                <a:solidFill>
                  <a:srgbClr val="FFFFFF"/>
                </a:solidFill>
              </a:rPr>
              <a:t>2</a:t>
            </a:r>
            <a:r>
              <a:rPr lang="ko-KR" altLang="en-US" sz="4700" dirty="0" err="1">
                <a:solidFill>
                  <a:srgbClr val="FFFFFF"/>
                </a:solidFill>
              </a:rPr>
              <a:t>종오류</a:t>
            </a:r>
            <a:endParaRPr lang="en-US" altLang="ko-KR" sz="47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667000" y="1525639"/>
                <a:ext cx="6858000" cy="42000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 defTabSz="914400" latinLnBrk="0">
                  <a:spcBef>
                    <a:spcPts val="1000"/>
                  </a:spcBef>
                  <a:buNone/>
                </a:pPr>
                <a:r>
                  <a:rPr lang="ko-KR" altLang="en-US" sz="1700" dirty="0">
                    <a:solidFill>
                      <a:srgbClr val="03E0FE"/>
                    </a:solidFill>
                  </a:rPr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1700" dirty="0">
                    <a:solidFill>
                      <a:srgbClr val="03E0FE"/>
                    </a:solidFill>
                  </a:rPr>
                  <a:t> 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03E0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700" i="1">
                        <a:solidFill>
                          <a:srgbClr val="03E0F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700" dirty="0">
                    <a:solidFill>
                      <a:srgbClr val="03E0F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667000" y="1525639"/>
                <a:ext cx="6858000" cy="420001"/>
              </a:xfrm>
              <a:blipFill>
                <a:blip r:embed="rId2"/>
                <a:stretch>
                  <a:fillRect t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F9D5580-65E2-48B1-BEF7-1A5C98AD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30" y="2509912"/>
            <a:ext cx="73016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3016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001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10470" y="1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5266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3500">
                <a:solidFill>
                  <a:srgbClr val="FFFFFF"/>
                </a:solidFill>
              </a:rPr>
              <a:t>기본 용어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40DA5B2E-65F8-4083-BA64-A1D14021313D}"/>
              </a:ext>
            </a:extLst>
          </p:cNvPr>
          <p:cNvGraphicFramePr/>
          <p:nvPr/>
        </p:nvGraphicFramePr>
        <p:xfrm>
          <a:off x="4848670" y="332656"/>
          <a:ext cx="5711827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33381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dirty="0">
                <a:solidFill>
                  <a:srgbClr val="FFFFFF"/>
                </a:solidFill>
              </a:rPr>
              <a:t>기각역의 방향</a:t>
            </a:r>
            <a:r>
              <a:rPr lang="en-US" altLang="ko-KR" sz="4400" dirty="0">
                <a:solidFill>
                  <a:srgbClr val="FFFFFF"/>
                </a:solidFill>
              </a:rPr>
              <a:t>(</a:t>
            </a:r>
            <a:r>
              <a:rPr lang="ko-KR" altLang="en-US" sz="4400" dirty="0">
                <a:solidFill>
                  <a:srgbClr val="FFFFFF"/>
                </a:solidFill>
              </a:rPr>
              <a:t>한쪽 검정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152580" y="1662014"/>
                <a:ext cx="7886699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 vs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indent="-228600" defTabSz="914400" latinLnBrk="0"/>
                <a:r>
                  <a:rPr lang="ko-KR" altLang="en-US" sz="1700" b="1" dirty="0" err="1">
                    <a:solidFill>
                      <a:srgbClr val="FFFFFF"/>
                    </a:solidFill>
                  </a:rPr>
                  <a:t>임계값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기각역과 채택역의 경계</a:t>
                </a:r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대립가설이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120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보다 큰 값이므로 기각역은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120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보다 큰 쪽에서만</a:t>
                </a:r>
                <a:endParaRPr lang="en-US" altLang="ko-KR" sz="17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152580" y="1662014"/>
                <a:ext cx="7886699" cy="4154361"/>
              </a:xfrm>
              <a:blipFill>
                <a:blip r:embed="rId2"/>
                <a:stretch>
                  <a:fillRect l="-386" t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>
            <a:off x="2639616" y="2987577"/>
            <a:ext cx="6379376" cy="3106473"/>
            <a:chOff x="1907704" y="3212977"/>
            <a:chExt cx="4968552" cy="2338965"/>
          </a:xfrm>
        </p:grpSpPr>
        <p:pic>
          <p:nvPicPr>
            <p:cNvPr id="19" name="그림 18" descr="우측검정.jpg">
              <a:extLst>
                <a:ext uri="{FF2B5EF4-FFF2-40B4-BE49-F238E27FC236}">
                  <a16:creationId xmlns:a16="http://schemas.microsoft.com/office/drawing/2014/main" id="{193492FB-CAA8-4090-B5C1-1235D4B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212368"/>
              <a:ext cx="558628" cy="872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614630" y="4088046"/>
              <a:ext cx="1482853" cy="73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278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2780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644008" y="3284984"/>
              <a:ext cx="1656184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4078727" y="5273860"/>
              <a:ext cx="792088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120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25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32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847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dirty="0">
                <a:solidFill>
                  <a:srgbClr val="FFFFFF"/>
                </a:solidFill>
              </a:rPr>
              <a:t>기각역의 방향</a:t>
            </a:r>
            <a:r>
              <a:rPr lang="en-US" altLang="ko-KR" sz="4400" dirty="0">
                <a:solidFill>
                  <a:srgbClr val="FFFFFF"/>
                </a:solidFill>
              </a:rPr>
              <a:t>(</a:t>
            </a:r>
            <a:r>
              <a:rPr lang="ko-KR" altLang="en-US" sz="4400" dirty="0">
                <a:solidFill>
                  <a:srgbClr val="FFFFFF"/>
                </a:solidFill>
              </a:rPr>
              <a:t>한쪽 검정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152651" y="1484785"/>
                <a:ext cx="7886699" cy="469217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-228600" defTabSz="914400" latinLnBrk="0"/>
                <a:r>
                  <a:rPr lang="ko-KR" altLang="en-US" sz="1700" dirty="0"/>
                  <a:t>새로 개발한 담배의 평균 타르 함량은 </a:t>
                </a:r>
                <a:r>
                  <a:rPr lang="ko-KR" altLang="en-US" sz="1700" b="1" dirty="0">
                    <a:solidFill>
                      <a:srgbClr val="FF0000"/>
                    </a:solidFill>
                  </a:rPr>
                  <a:t>평균 </a:t>
                </a:r>
                <a:r>
                  <a:rPr lang="en-US" altLang="ko-KR" sz="1700" b="1" dirty="0">
                    <a:solidFill>
                      <a:srgbClr val="FF0000"/>
                    </a:solidFill>
                  </a:rPr>
                  <a:t>4.1mg </a:t>
                </a:r>
                <a:r>
                  <a:rPr lang="ko-KR" altLang="en-US" sz="1700" b="1" dirty="0">
                    <a:solidFill>
                      <a:srgbClr val="FF0000"/>
                    </a:solidFill>
                  </a:rPr>
                  <a:t>이하라고 주장</a:t>
                </a:r>
                <a:endParaRPr lang="en-US" altLang="ko-KR" sz="1700" b="1" dirty="0">
                  <a:solidFill>
                    <a:srgbClr val="FF0000"/>
                  </a:solidFill>
                </a:endParaRPr>
              </a:p>
              <a:p>
                <a:pPr marL="0"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4.1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 vs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&lt;4.1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indent="-228600" defTabSz="914400" latinLnBrk="0"/>
                <a:r>
                  <a:rPr lang="ko-KR" altLang="en-US" sz="1700" b="1" dirty="0">
                    <a:solidFill>
                      <a:srgbClr val="FFFFFF"/>
                    </a:solidFill>
                  </a:rPr>
                  <a:t>기각역은 왼쪽에 나타남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152651" y="1484785"/>
                <a:ext cx="7886699" cy="4692178"/>
              </a:xfrm>
              <a:blipFill>
                <a:blip r:embed="rId2"/>
                <a:stretch>
                  <a:fillRect l="-386" t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 flipH="1">
            <a:off x="2711624" y="2852937"/>
            <a:ext cx="6379376" cy="3075695"/>
            <a:chOff x="1907704" y="3212977"/>
            <a:chExt cx="4968552" cy="2315791"/>
          </a:xfrm>
        </p:grpSpPr>
        <p:pic>
          <p:nvPicPr>
            <p:cNvPr id="19" name="그림 18" descr="우측검정.jpg">
              <a:extLst>
                <a:ext uri="{FF2B5EF4-FFF2-40B4-BE49-F238E27FC236}">
                  <a16:creationId xmlns:a16="http://schemas.microsoft.com/office/drawing/2014/main" id="{193492FB-CAA8-4090-B5C1-1235D4B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7704" y="3212977"/>
              <a:ext cx="4968552" cy="2088232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212368"/>
              <a:ext cx="558628" cy="872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614630" y="4088046"/>
              <a:ext cx="1482853" cy="73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278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231741" y="3809964"/>
              <a:ext cx="765776" cy="2780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097483" y="3284984"/>
              <a:ext cx="1656184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283968" y="3284984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3701439" y="5250685"/>
              <a:ext cx="792088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4.1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25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7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847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dirty="0">
                <a:solidFill>
                  <a:srgbClr val="FFFFFF"/>
                </a:solidFill>
              </a:rPr>
              <a:t>기각역의 방향</a:t>
            </a:r>
            <a:r>
              <a:rPr lang="en-US" altLang="ko-KR" sz="4400" dirty="0">
                <a:solidFill>
                  <a:srgbClr val="FFFFFF"/>
                </a:solidFill>
              </a:rPr>
              <a:t>(</a:t>
            </a:r>
            <a:r>
              <a:rPr lang="ko-KR" altLang="en-US" sz="4400" dirty="0">
                <a:solidFill>
                  <a:srgbClr val="FFFFFF"/>
                </a:solidFill>
              </a:rPr>
              <a:t>양쪽 검정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2152651" y="1484785"/>
                <a:ext cx="7886699" cy="469217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ko-KR" altLang="en-US" sz="1700" dirty="0"/>
                  <a:t>드링크제의 용량 </a:t>
                </a:r>
                <a:r>
                  <a:rPr lang="en-US" altLang="ko-KR" sz="1700" dirty="0"/>
                  <a:t>95mL. </a:t>
                </a:r>
              </a:p>
              <a:p>
                <a:r>
                  <a:rPr lang="ko-KR" altLang="en-US" sz="1700" b="1" dirty="0">
                    <a:solidFill>
                      <a:srgbClr val="FF0000"/>
                    </a:solidFill>
                  </a:rPr>
                  <a:t>생산 공정에 이상이 있다고 할 수 있나</a:t>
                </a:r>
                <a:r>
                  <a:rPr lang="en-US" altLang="ko-KR" sz="17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-228600" defTabSz="914400" latinLnBrk="0"/>
                <a:r>
                  <a:rPr lang="ko-KR" altLang="en-US" sz="1700" dirty="0">
                    <a:solidFill>
                      <a:srgbClr val="FFFFFF"/>
                    </a:solidFill>
                  </a:rPr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 vs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≠95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indent="-228600" defTabSz="914400" latinLnBrk="0"/>
                <a:r>
                  <a:rPr lang="ko-KR" altLang="en-US" sz="1700" b="1" dirty="0">
                    <a:solidFill>
                      <a:srgbClr val="FFFFFF"/>
                    </a:solidFill>
                  </a:rPr>
                  <a:t>기각역은 </a:t>
                </a:r>
                <a:r>
                  <a:rPr lang="ko-KR" altLang="en-US" sz="1700" b="1" dirty="0">
                    <a:solidFill>
                      <a:srgbClr val="FF0000"/>
                    </a:solidFill>
                  </a:rPr>
                  <a:t>양쪽</a:t>
                </a:r>
                <a:r>
                  <a:rPr lang="ko-KR" altLang="en-US" sz="1700" b="1" dirty="0">
                    <a:solidFill>
                      <a:srgbClr val="FFFFFF"/>
                    </a:solidFill>
                  </a:rPr>
                  <a:t>에 나타남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2152651" y="1484785"/>
                <a:ext cx="7886699" cy="4692178"/>
              </a:xfrm>
              <a:blipFill>
                <a:blip r:embed="rId2"/>
                <a:stretch>
                  <a:fillRect l="-386" t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 descr="양쪽검정.jpg">
            <a:extLst>
              <a:ext uri="{FF2B5EF4-FFF2-40B4-BE49-F238E27FC236}">
                <a16:creationId xmlns:a16="http://schemas.microsoft.com/office/drawing/2014/main" id="{18003A63-5582-417A-9198-AB203A971D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8921" y="3233067"/>
            <a:ext cx="6370187" cy="285412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4CCD9E-46C5-4EBB-89D8-F1F7B26E7538}"/>
              </a:ext>
            </a:extLst>
          </p:cNvPr>
          <p:cNvGrpSpPr/>
          <p:nvPr/>
        </p:nvGrpSpPr>
        <p:grpSpPr>
          <a:xfrm flipH="1">
            <a:off x="2999348" y="3360189"/>
            <a:ext cx="5446765" cy="3047209"/>
            <a:chOff x="2400730" y="3234425"/>
            <a:chExt cx="4242192" cy="2294343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DE8C6B-9291-4CB3-A334-A5EF14A3390B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24128" y="4212368"/>
              <a:ext cx="558628" cy="872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382BF3-A21D-4BB5-B17E-93EEE308D9CF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 flipV="1">
              <a:off x="3166506" y="3689852"/>
              <a:ext cx="1011737" cy="601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A2895-E6DE-4FC9-9756-16E9779A85F3}"/>
                </a:ext>
              </a:extLst>
            </p:cNvPr>
            <p:cNvSpPr txBox="1"/>
            <p:nvPr/>
          </p:nvSpPr>
          <p:spPr>
            <a:xfrm>
              <a:off x="5922589" y="3934286"/>
              <a:ext cx="720333" cy="278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기각역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48ADA-8DA0-42C9-BE4A-D7DEC5273FC2}"/>
                </a:ext>
              </a:extLst>
            </p:cNvPr>
            <p:cNvSpPr txBox="1"/>
            <p:nvPr/>
          </p:nvSpPr>
          <p:spPr>
            <a:xfrm>
              <a:off x="2400730" y="3550811"/>
              <a:ext cx="765776" cy="2780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채택역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8C3BD-6983-4BF8-8424-BBF33FC60D63}"/>
                </a:ext>
              </a:extLst>
            </p:cNvPr>
            <p:cNvSpPr txBox="1"/>
            <p:nvPr/>
          </p:nvSpPr>
          <p:spPr>
            <a:xfrm>
              <a:off x="4097483" y="3234425"/>
              <a:ext cx="1656184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H0</a:t>
              </a: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참일때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7A16D9-CE80-42DE-8239-DE486A624B86}"/>
                </a:ext>
              </a:extLst>
            </p:cNvPr>
            <p:cNvCxnSpPr/>
            <p:nvPr/>
          </p:nvCxnSpPr>
          <p:spPr>
            <a:xfrm>
              <a:off x="4343272" y="3240259"/>
              <a:ext cx="0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DDF1-2110-41B3-B78B-42DB8DE6B32E}"/>
                </a:ext>
              </a:extLst>
            </p:cNvPr>
            <p:cNvSpPr txBox="1"/>
            <p:nvPr/>
          </p:nvSpPr>
          <p:spPr>
            <a:xfrm>
              <a:off x="4097485" y="5250685"/>
              <a:ext cx="396042" cy="27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95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36C5-09C5-4ECA-BE7F-95A051B63AE8}"/>
                </a:ext>
              </a:extLst>
            </p:cNvPr>
            <p:cNvSpPr txBox="1"/>
            <p:nvPr/>
          </p:nvSpPr>
          <p:spPr>
            <a:xfrm>
              <a:off x="5281296" y="5273860"/>
              <a:ext cx="702518" cy="25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2DAEB7F-748A-459F-BA4F-75999DC2EF1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3461784" y="4659034"/>
            <a:ext cx="4362409" cy="118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8CDAAD-C499-48E1-A405-870815615C6E}"/>
              </a:ext>
            </a:extLst>
          </p:cNvPr>
          <p:cNvSpPr txBox="1"/>
          <p:nvPr/>
        </p:nvSpPr>
        <p:spPr>
          <a:xfrm flipH="1">
            <a:off x="7228867" y="6081299"/>
            <a:ext cx="90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임계값</a:t>
            </a:r>
            <a:endParaRPr lang="ko-KR" altLang="en-US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24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807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8555" y="47566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ko-KR" altLang="en-US" sz="3600">
                <a:solidFill>
                  <a:srgbClr val="FFFFFF"/>
                </a:solidFill>
              </a:rPr>
              <a:t>모평균에 대한 가설의 종류와 기각역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9E545C1-9829-4D72-A557-9F74B6FAE28D}"/>
              </a:ext>
            </a:extLst>
          </p:cNvPr>
          <p:cNvGraphicFramePr>
            <a:graphicFrameLocks/>
          </p:cNvGraphicFramePr>
          <p:nvPr/>
        </p:nvGraphicFramePr>
        <p:xfrm>
          <a:off x="1631505" y="44625"/>
          <a:ext cx="8280758" cy="4260745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403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가설의 종류</a:t>
                      </a:r>
                    </a:p>
                  </a:txBody>
                  <a:tcPr marL="431607" marR="258964" marT="258964" marB="258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기각역</a:t>
                      </a:r>
                      <a:endParaRPr lang="ko-KR" altLang="en-US" sz="3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58964" marT="258964" marB="258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431607" marR="258964" marT="258964" marB="258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34902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한쪽검정</a:t>
                      </a: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3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34902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361">
                <a:tc>
                  <a:txBody>
                    <a:bodyPr/>
                    <a:lstStyle/>
                    <a:p>
                      <a:pPr algn="ctr" latinLnBrk="1"/>
                      <a:endParaRPr lang="ko-KR" altLang="en-US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양쪽검정</a:t>
                      </a:r>
                    </a:p>
                  </a:txBody>
                  <a:tcPr marL="431607" marR="224435" marT="224435" marB="2244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E8D5BA-B5E4-4821-9DA2-34A0CCA4F1A7}"/>
              </a:ext>
            </a:extLst>
          </p:cNvPr>
          <p:cNvGrpSpPr/>
          <p:nvPr/>
        </p:nvGrpSpPr>
        <p:grpSpPr>
          <a:xfrm>
            <a:off x="5663953" y="1234793"/>
            <a:ext cx="2033587" cy="3070576"/>
            <a:chOff x="4716016" y="2852936"/>
            <a:chExt cx="2033587" cy="3168248"/>
          </a:xfrm>
        </p:grpSpPr>
        <p:pic>
          <p:nvPicPr>
            <p:cNvPr id="16" name="그림 15" descr="우측검정.jpg">
              <a:extLst>
                <a:ext uri="{FF2B5EF4-FFF2-40B4-BE49-F238E27FC236}">
                  <a16:creationId xmlns:a16="http://schemas.microsoft.com/office/drawing/2014/main" id="{A9C21E53-4B11-4EF7-8633-B336ED54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2852936"/>
              <a:ext cx="2024681" cy="936000"/>
            </a:xfrm>
            <a:prstGeom prst="rect">
              <a:avLst/>
            </a:prstGeom>
          </p:spPr>
        </p:pic>
        <p:pic>
          <p:nvPicPr>
            <p:cNvPr id="18" name="그림 17" descr="좌측검정.jpg">
              <a:extLst>
                <a:ext uri="{FF2B5EF4-FFF2-40B4-BE49-F238E27FC236}">
                  <a16:creationId xmlns:a16="http://schemas.microsoft.com/office/drawing/2014/main" id="{D4ACCDBE-280B-4D92-9F0D-3F14DA31C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3933056"/>
              <a:ext cx="2033587" cy="940117"/>
            </a:xfrm>
            <a:prstGeom prst="rect">
              <a:avLst/>
            </a:prstGeom>
          </p:spPr>
        </p:pic>
        <p:pic>
          <p:nvPicPr>
            <p:cNvPr id="20" name="그림 19" descr="양쪽검정.jpg">
              <a:extLst>
                <a:ext uri="{FF2B5EF4-FFF2-40B4-BE49-F238E27FC236}">
                  <a16:creationId xmlns:a16="http://schemas.microsoft.com/office/drawing/2014/main" id="{0C470697-5062-46A2-B2B7-39DAB3BF2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6016" y="5085184"/>
              <a:ext cx="2024681" cy="936000"/>
            </a:xfrm>
            <a:prstGeom prst="rect">
              <a:avLst/>
            </a:prstGeom>
          </p:spPr>
        </p:pic>
      </p:grpSp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4B67C22D-B943-495D-BB46-7CF095AB8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555" y="148689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수식" r:id="rId6" imgW="1917360" imgH="228600" progId="Equation.3">
                  <p:embed/>
                </p:oleObj>
              </mc:Choice>
              <mc:Fallback>
                <p:oleObj name="수식" r:id="rId6" imgW="1917360" imgH="228600" progId="Equation.3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4B67C22D-B943-495D-BB46-7CF095AB8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555" y="148689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62F3DD5A-E7E0-48A1-B3E6-B3A99BD7A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555" y="2564904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수식" r:id="rId8" imgW="1917360" imgH="228600" progId="Equation.3">
                  <p:embed/>
                </p:oleObj>
              </mc:Choice>
              <mc:Fallback>
                <p:oleObj name="수식" r:id="rId8" imgW="1917360" imgH="228600" progId="Equation.3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62F3DD5A-E7E0-48A1-B3E6-B3A99BD7A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555" y="2564904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21893002-588C-4421-9BE0-B6B705934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942" y="3642351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수식" r:id="rId10" imgW="1917360" imgH="228600" progId="Equation.3">
                  <p:embed/>
                </p:oleObj>
              </mc:Choice>
              <mc:Fallback>
                <p:oleObj name="수식" r:id="rId10" imgW="1917360" imgH="2286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21893002-588C-4421-9BE0-B6B705934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42" y="3642351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67326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가설과 통계적 가설</a:t>
            </a:r>
          </a:p>
        </p:txBody>
      </p:sp>
      <p:graphicFrame>
        <p:nvGraphicFramePr>
          <p:cNvPr id="20" name="세로 텍스트 개체 틀 2">
            <a:extLst>
              <a:ext uri="{FF2B5EF4-FFF2-40B4-BE49-F238E27FC236}">
                <a16:creationId xmlns:a16="http://schemas.microsoft.com/office/drawing/2014/main" id="{583C6329-1D5E-496B-8E27-23C5CBCEE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7573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43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184806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500"/>
              <a:t>유의수준 </a:t>
            </a:r>
            <a:r>
              <a:rPr lang="en-US" altLang="ko-KR" sz="4500"/>
              <a:t>5%</a:t>
            </a:r>
            <a:r>
              <a:rPr lang="ko-KR" altLang="en-US" sz="4500"/>
              <a:t>일 때 임계값</a:t>
            </a:r>
            <a:br>
              <a:rPr lang="en-US" altLang="ko-KR" sz="4500"/>
            </a:br>
            <a:r>
              <a:rPr lang="en-US" altLang="ko-KR" sz="4500"/>
              <a:t>(</a:t>
            </a:r>
            <a:r>
              <a:rPr lang="ko-KR" altLang="en-US" sz="4500"/>
              <a:t>모표준편차를</a:t>
            </a:r>
            <a:r>
              <a:rPr lang="en-US" altLang="ko-KR" sz="4500"/>
              <a:t> </a:t>
            </a:r>
            <a:r>
              <a:rPr lang="ko-KR" altLang="en-US" sz="4500"/>
              <a:t>알때</a:t>
            </a:r>
            <a:r>
              <a:rPr lang="en-US" altLang="ko-KR" sz="450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내용 개체 틀 3">
                <a:extLst>
                  <a:ext uri="{FF2B5EF4-FFF2-40B4-BE49-F238E27FC236}">
                    <a16:creationId xmlns:a16="http://schemas.microsoft.com/office/drawing/2014/main" id="{29E545C1-9829-4D72-A557-9F74B6FAE28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46895" y="1568229"/>
              <a:ext cx="7981553" cy="4597077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{8EC20E35-A176-4012-BC5E-935CFFF8708E}</a:tableStyleId>
                  </a:tblPr>
                  <a:tblGrid>
                    <a:gridCol w="3864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15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01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551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가설의 종류</a:t>
                          </a: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기각역</a:t>
                          </a: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임계값</a:t>
                          </a:r>
                          <a:br>
                            <a:rPr lang="en-US" altLang="ko-KR" sz="2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en-US" altLang="ko-KR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(</a:t>
                          </a:r>
                          <a:r>
                            <a:rPr lang="ko-KR" altLang="en-US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표준화</a:t>
                          </a:r>
                          <a:r>
                            <a:rPr lang="en-US" altLang="ko-KR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)</a:t>
                          </a:r>
                          <a:endParaRPr lang="ko-KR" altLang="en-US" sz="1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1.645</a:t>
                          </a:r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-1.645</a:t>
                          </a:r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CBE">
                            <a:alpha val="3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CBE">
                            <a:alpha val="3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5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±1.96</m:t>
                                </m:r>
                              </m:oMath>
                            </m:oMathPara>
                          </a14:m>
                          <a:endParaRPr lang="ko-KR" altLang="en-US" sz="25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CBE">
                            <a:alpha val="3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내용 개체 틀 3">
                <a:extLst>
                  <a:ext uri="{FF2B5EF4-FFF2-40B4-BE49-F238E27FC236}">
                    <a16:creationId xmlns:a16="http://schemas.microsoft.com/office/drawing/2014/main" id="{29E545C1-9829-4D72-A557-9F74B6FAE28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46895" y="1568229"/>
              <a:ext cx="7981553" cy="4597077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{8EC20E35-A176-4012-BC5E-935CFFF8708E}</a:tableStyleId>
                  </a:tblPr>
                  <a:tblGrid>
                    <a:gridCol w="3864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15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01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551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가설의 종류</a:t>
                          </a: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기각역</a:t>
                          </a: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임계값</a:t>
                          </a:r>
                          <a:br>
                            <a:rPr lang="en-US" altLang="ko-KR" sz="2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en-US" altLang="ko-KR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(</a:t>
                          </a:r>
                          <a:r>
                            <a:rPr lang="ko-KR" altLang="en-US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표준화</a:t>
                          </a:r>
                          <a:r>
                            <a:rPr lang="en-US" altLang="ko-KR" sz="1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)</a:t>
                          </a:r>
                          <a:endParaRPr lang="ko-KR" altLang="en-US" sz="1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45186" marT="245186" marB="24518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1.645</a:t>
                          </a:r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-1.645</a:t>
                          </a:r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  <a:alpha val="3490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473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CBE">
                            <a:alpha val="3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5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CBE">
                            <a:alpha val="3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08644" marR="212494" marT="212494" marB="2124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695" t="-339535" r="-610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568DF6-04EB-4845-8CF3-4D08B356F6B9}"/>
              </a:ext>
            </a:extLst>
          </p:cNvPr>
          <p:cNvGrpSpPr/>
          <p:nvPr/>
        </p:nvGrpSpPr>
        <p:grpSpPr>
          <a:xfrm>
            <a:off x="6064203" y="3096095"/>
            <a:ext cx="2033587" cy="3070576"/>
            <a:chOff x="4716016" y="2852936"/>
            <a:chExt cx="2033587" cy="3168248"/>
          </a:xfrm>
        </p:grpSpPr>
        <p:pic>
          <p:nvPicPr>
            <p:cNvPr id="25" name="그림 24" descr="우측검정.jpg">
              <a:extLst>
                <a:ext uri="{FF2B5EF4-FFF2-40B4-BE49-F238E27FC236}">
                  <a16:creationId xmlns:a16="http://schemas.microsoft.com/office/drawing/2014/main" id="{F466CF01-31BE-4767-82C4-BD077D90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2852936"/>
              <a:ext cx="2024681" cy="936000"/>
            </a:xfrm>
            <a:prstGeom prst="rect">
              <a:avLst/>
            </a:prstGeom>
          </p:spPr>
        </p:pic>
        <p:pic>
          <p:nvPicPr>
            <p:cNvPr id="26" name="그림 25" descr="좌측검정.jpg">
              <a:extLst>
                <a:ext uri="{FF2B5EF4-FFF2-40B4-BE49-F238E27FC236}">
                  <a16:creationId xmlns:a16="http://schemas.microsoft.com/office/drawing/2014/main" id="{F8626F99-8EF6-4335-BEC6-53546D173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6016" y="3933056"/>
              <a:ext cx="2033587" cy="940117"/>
            </a:xfrm>
            <a:prstGeom prst="rect">
              <a:avLst/>
            </a:prstGeom>
          </p:spPr>
        </p:pic>
        <p:pic>
          <p:nvPicPr>
            <p:cNvPr id="27" name="그림 26" descr="양쪽검정.jpg">
              <a:extLst>
                <a:ext uri="{FF2B5EF4-FFF2-40B4-BE49-F238E27FC236}">
                  <a16:creationId xmlns:a16="http://schemas.microsoft.com/office/drawing/2014/main" id="{5F375FD6-EB96-4521-8B18-6A6C2721F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5085184"/>
              <a:ext cx="2024681" cy="936000"/>
            </a:xfrm>
            <a:prstGeom prst="rect">
              <a:avLst/>
            </a:prstGeom>
          </p:spPr>
        </p:pic>
      </p:grpSp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B796DF00-8205-4746-83EB-9611A9BB2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257" y="3255041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수식" r:id="rId7" imgW="1917360" imgH="228600" progId="Equation.3">
                  <p:embed/>
                </p:oleObj>
              </mc:Choice>
              <mc:Fallback>
                <p:oleObj name="수식" r:id="rId7" imgW="1917360" imgH="228600" progId="Equation.3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B796DF00-8205-4746-83EB-9611A9BB2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57" y="3255041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6853DE6D-592F-4220-BD44-3BD04601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257" y="4332488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수식" r:id="rId9" imgW="1917360" imgH="228600" progId="Equation.3">
                  <p:embed/>
                </p:oleObj>
              </mc:Choice>
              <mc:Fallback>
                <p:oleObj name="수식" r:id="rId9" imgW="1917360" imgH="228600" progId="Equation.3">
                  <p:embed/>
                  <p:pic>
                    <p:nvPicPr>
                      <p:cNvPr id="29" name="Object 3">
                        <a:extLst>
                          <a:ext uri="{FF2B5EF4-FFF2-40B4-BE49-F238E27FC236}">
                            <a16:creationId xmlns:a16="http://schemas.microsoft.com/office/drawing/2014/main" id="{6853DE6D-592F-4220-BD44-3BD046015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57" y="4332488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DB8E0CC3-D7AA-414B-B78D-B8224D1C7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605" y="5433524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수식" r:id="rId11" imgW="1917360" imgH="228600" progId="Equation.3">
                  <p:embed/>
                </p:oleObj>
              </mc:Choice>
              <mc:Fallback>
                <p:oleObj name="수식" r:id="rId11" imgW="1917360" imgH="228600" progId="Equation.3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DB8E0CC3-D7AA-414B-B78D-B8224D1C7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605" y="5433524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63218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/>
              <a:t>2. </a:t>
            </a:r>
            <a:r>
              <a:rPr lang="ko-KR" altLang="en-US" sz="4400" dirty="0"/>
              <a:t>가설검정의 순서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C650124A-297F-4E3B-932F-C69302794680}"/>
              </a:ext>
            </a:extLst>
          </p:cNvPr>
          <p:cNvGraphicFramePr/>
          <p:nvPr/>
        </p:nvGraphicFramePr>
        <p:xfrm>
          <a:off x="2152650" y="1825625"/>
          <a:ext cx="78867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837865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44091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4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589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2029" y="365126"/>
            <a:ext cx="53733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/>
              <a:t>Example 7-1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43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>
                <a:solidFill>
                  <a:srgbClr val="FFFFFF"/>
                </a:solidFill>
              </a:rPr>
              <a:t>Example7-1(</a:t>
            </a:r>
            <a:r>
              <a:rPr lang="ko-KR" altLang="en-US" sz="4400" dirty="0">
                <a:solidFill>
                  <a:srgbClr val="FFFFFF"/>
                </a:solidFill>
              </a:rPr>
              <a:t>계속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가설설정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=120 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&gt;120</m:t>
                    </m:r>
                  </m:oMath>
                </a14:m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검정통계량과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그 분포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유의수준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0.05,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임계값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1.645</a:t>
                </a: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검정통계량의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124−120</m:t>
                        </m:r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30/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기각역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: </a:t>
                </a:r>
                <a:r>
                  <a:rPr lang="en-US" altLang="ko-KR" sz="1700" b="1" dirty="0">
                    <a:solidFill>
                      <a:srgbClr val="FFFF00"/>
                    </a:solidFill>
                  </a:rPr>
                  <a:t>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𝟔𝟒𝟓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700" b="1" dirty="0">
                    <a:solidFill>
                      <a:srgbClr val="FFFF00"/>
                    </a:solidFill>
                  </a:rPr>
                  <a:t> 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결과해석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ko-KR" altLang="en-US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𝟔𝟒𝟓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dirty="0">
                    <a:solidFill>
                      <a:srgbClr val="FFFF00"/>
                    </a:solidFill>
                  </a:rPr>
                  <a:t>이므로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00"/>
                    </a:solidFill>
                  </a:rPr>
                  <a:t>귀무가설을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00"/>
                    </a:solidFill>
                  </a:rPr>
                  <a:t>기각하지 못함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.</a:t>
                </a:r>
                <a:br>
                  <a:rPr lang="en-US" altLang="ko-KR" sz="1700" dirty="0">
                    <a:solidFill>
                      <a:srgbClr val="FFFF00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즉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새로운 방법의 배터리는 수명이 연장되었다고 볼 수 없다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78BFCA-B178-42A4-93E2-2FD03249C9CC}"/>
              </a:ext>
            </a:extLst>
          </p:cNvPr>
          <p:cNvGrpSpPr/>
          <p:nvPr/>
        </p:nvGrpSpPr>
        <p:grpSpPr>
          <a:xfrm>
            <a:off x="6672064" y="1412777"/>
            <a:ext cx="3919498" cy="2307021"/>
            <a:chOff x="5004048" y="1484785"/>
            <a:chExt cx="4135981" cy="25866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DBFA33-DB25-4F82-8E27-32A08F9DC9F2}"/>
                </a:ext>
              </a:extLst>
            </p:cNvPr>
            <p:cNvSpPr txBox="1"/>
            <p:nvPr/>
          </p:nvSpPr>
          <p:spPr>
            <a:xfrm>
              <a:off x="5004048" y="1484785"/>
              <a:ext cx="4135981" cy="414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15" name="내용 개체 틀 3">
              <a:extLst>
                <a:ext uri="{FF2B5EF4-FFF2-40B4-BE49-F238E27FC236}">
                  <a16:creationId xmlns:a16="http://schemas.microsoft.com/office/drawing/2014/main" id="{B99D4840-C9A6-4F6A-8BBA-F072748B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891" y="1779637"/>
              <a:ext cx="3309425" cy="17045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CF7C5-62BB-4064-B30B-E0AA90172130}"/>
                </a:ext>
              </a:extLst>
            </p:cNvPr>
            <p:cNvSpPr txBox="1"/>
            <p:nvPr/>
          </p:nvSpPr>
          <p:spPr>
            <a:xfrm>
              <a:off x="8046207" y="2412797"/>
              <a:ext cx="846934" cy="4141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0.05</a:t>
              </a:r>
              <a:endParaRPr lang="ko-KR" altLang="en-US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97A2719C-2285-48A7-A83E-213CEC43A59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5400000" flipH="1" flipV="1">
              <a:off x="8048313" y="2878975"/>
              <a:ext cx="473439" cy="36928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3FDA98-6D0D-4A52-BF7A-3126E526B184}"/>
                </a:ext>
              </a:extLst>
            </p:cNvPr>
            <p:cNvSpPr txBox="1"/>
            <p:nvPr/>
          </p:nvSpPr>
          <p:spPr>
            <a:xfrm>
              <a:off x="7523163" y="3657345"/>
              <a:ext cx="922329" cy="414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1.645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01F77-EF69-48F9-86E4-8B58EFE819AC}"/>
                </a:ext>
              </a:extLst>
            </p:cNvPr>
            <p:cNvSpPr txBox="1"/>
            <p:nvPr/>
          </p:nvSpPr>
          <p:spPr>
            <a:xfrm>
              <a:off x="7387343" y="1871147"/>
              <a:ext cx="769696" cy="4141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CC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1.33</a:t>
              </a:r>
              <a:endParaRPr lang="ko-KR" altLang="en-US" dirty="0">
                <a:solidFill>
                  <a:srgbClr val="0000CC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CD5FA0A-4412-427E-A820-1BBBB4100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828" y="3483772"/>
              <a:ext cx="24183" cy="16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99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44091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4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589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2029" y="365126"/>
            <a:ext cx="53733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/>
              <a:t>Example7-2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5292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>
                <a:solidFill>
                  <a:srgbClr val="FFFFFF"/>
                </a:solidFill>
              </a:rPr>
              <a:t>Example7-2(</a:t>
            </a:r>
            <a:r>
              <a:rPr lang="ko-KR" altLang="en-US" sz="4400" dirty="0">
                <a:solidFill>
                  <a:srgbClr val="FFFFFF"/>
                </a:solidFill>
              </a:rPr>
              <a:t>계속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가설설정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4.1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&lt;4.1</m:t>
                    </m:r>
                  </m:oMath>
                </a14:m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검정통계량과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그 분포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n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이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30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이상이므로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대표본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유의수준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0.01,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임계값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-2.33</a:t>
                </a: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검정통계량의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3.641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4.1</m:t>
                        </m:r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0.871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−3.162</m:t>
                    </m:r>
                  </m:oMath>
                </a14:m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기각역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: </a:t>
                </a:r>
                <a:r>
                  <a:rPr lang="en-US" altLang="ko-KR" sz="1700" b="1" dirty="0">
                    <a:solidFill>
                      <a:srgbClr val="FFFF00"/>
                    </a:solidFill>
                  </a:rPr>
                  <a:t>Reject if </a:t>
                </a:r>
                <a14:m>
                  <m:oMath xmlns:m="http://schemas.openxmlformats.org/officeDocument/2006/math"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𝟏𝟔𝟐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r>
                  <a:rPr lang="en-US" altLang="ko-KR" sz="1700" b="1" dirty="0">
                    <a:solidFill>
                      <a:srgbClr val="FFFF00"/>
                    </a:solidFill>
                  </a:rPr>
                  <a:t> 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결과해석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7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−3.162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dirty="0">
                    <a:solidFill>
                      <a:srgbClr val="FFFF00"/>
                    </a:solidFill>
                  </a:rPr>
                  <a:t>이므로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 err="1">
                    <a:solidFill>
                      <a:srgbClr val="FFFF00"/>
                    </a:solidFill>
                  </a:rPr>
                  <a:t>귀무가설을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00"/>
                    </a:solidFill>
                  </a:rPr>
                  <a:t>기각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.</a:t>
                </a:r>
                <a:br>
                  <a:rPr lang="en-US" altLang="ko-KR" sz="1700" dirty="0">
                    <a:solidFill>
                      <a:srgbClr val="FFFF00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즉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새로운 제품의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타르함양은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4.1mg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이하라고 할 수 있다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.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통계적으로 유의하다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  <a:blipFill>
                <a:blip r:embed="rId2"/>
                <a:stretch>
                  <a:fillRect b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974E3EC-95E2-4481-9178-62C145C0B54A}"/>
              </a:ext>
            </a:extLst>
          </p:cNvPr>
          <p:cNvGrpSpPr/>
          <p:nvPr/>
        </p:nvGrpSpPr>
        <p:grpSpPr>
          <a:xfrm>
            <a:off x="6529766" y="1115534"/>
            <a:ext cx="4063514" cy="2735397"/>
            <a:chOff x="5004048" y="1412776"/>
            <a:chExt cx="4063514" cy="2735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4804D-AD62-423E-A366-B85BB8D3B058}"/>
                </a:ext>
              </a:extLst>
            </p:cNvPr>
            <p:cNvSpPr txBox="1"/>
            <p:nvPr/>
          </p:nvSpPr>
          <p:spPr>
            <a:xfrm>
              <a:off x="5004048" y="1412776"/>
              <a:ext cx="40635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34" name="내용 개체 틀 3">
              <a:extLst>
                <a:ext uri="{FF2B5EF4-FFF2-40B4-BE49-F238E27FC236}">
                  <a16:creationId xmlns:a16="http://schemas.microsoft.com/office/drawing/2014/main" id="{10E6B765-B3BD-46B6-9B1F-387B46F1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074" y="1452360"/>
              <a:ext cx="3731794" cy="223501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9AB5D0-CD9A-452B-AE1C-6FC3F11F3A32}"/>
                </a:ext>
              </a:extLst>
            </p:cNvPr>
            <p:cNvSpPr txBox="1"/>
            <p:nvPr/>
          </p:nvSpPr>
          <p:spPr>
            <a:xfrm>
              <a:off x="5769560" y="2504364"/>
              <a:ext cx="80260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0.01</a:t>
              </a:r>
              <a:endParaRPr lang="ko-KR" altLang="en-US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00F6223-E8C0-4CE3-8E23-5C73CBDC968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27014" y="3086835"/>
              <a:ext cx="653759" cy="22748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5DA459-1A57-4503-8580-2B07E2455226}"/>
                </a:ext>
              </a:extLst>
            </p:cNvPr>
            <p:cNvSpPr txBox="1"/>
            <p:nvPr/>
          </p:nvSpPr>
          <p:spPr>
            <a:xfrm>
              <a:off x="5503125" y="3778841"/>
              <a:ext cx="874053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-2.33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32E0E-BD4A-4DA3-B8AB-6CB69CD6E46E}"/>
                </a:ext>
              </a:extLst>
            </p:cNvPr>
            <p:cNvSpPr txBox="1"/>
            <p:nvPr/>
          </p:nvSpPr>
          <p:spPr>
            <a:xfrm>
              <a:off x="5238929" y="1830696"/>
              <a:ext cx="1061263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CC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-3.162</a:t>
              </a:r>
              <a:endParaRPr lang="ko-KR" altLang="en-US" dirty="0">
                <a:solidFill>
                  <a:srgbClr val="0000CC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B76150C-D681-4BB7-B021-54A1A85E4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3559881"/>
              <a:ext cx="0" cy="21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96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44091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4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589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2029" y="365126"/>
            <a:ext cx="53733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/>
              <a:t>Example7-3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세로 텍스트 개체 틀 2">
                <a:extLst>
                  <a:ext uri="{FF2B5EF4-FFF2-40B4-BE49-F238E27FC236}">
                    <a16:creationId xmlns:a16="http://schemas.microsoft.com/office/drawing/2014/main" id="{387F4D8C-4EE4-4FAA-B33E-8186E62C494C}"/>
                  </a:ext>
                </a:extLst>
              </p:cNvPr>
              <p:cNvGraphicFramePr/>
              <p:nvPr/>
            </p:nvGraphicFramePr>
            <p:xfrm>
              <a:off x="4814637" y="2022602"/>
              <a:ext cx="5370763" cy="4154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368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752" y="365126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4400" dirty="0">
                <a:solidFill>
                  <a:srgbClr val="FFFFFF"/>
                </a:solidFill>
              </a:rPr>
              <a:t>Example7-3(</a:t>
            </a:r>
            <a:r>
              <a:rPr lang="ko-KR" altLang="en-US" sz="4400" dirty="0">
                <a:solidFill>
                  <a:srgbClr val="FFFFFF"/>
                </a:solidFill>
              </a:rPr>
              <a:t>계속</a:t>
            </a:r>
            <a:r>
              <a:rPr lang="en-US" altLang="ko-KR" sz="44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가설설정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>
                    <a:solidFill>
                      <a:srgbClr val="FFFFFF"/>
                    </a:solidFill>
                  </a:rPr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≠95</m:t>
                    </m:r>
                  </m:oMath>
                </a14:m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검정통계량과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그 분포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n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이 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10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으로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작으므로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(9)</m:t>
                    </m:r>
                  </m:oMath>
                </a14:m>
                <a:endParaRPr lang="en-US" altLang="ko-KR" sz="1700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유의수준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0.05, </a:t>
                </a:r>
                <a:r>
                  <a:rPr lang="ko-KR" altLang="en-US" sz="1700" dirty="0" err="1">
                    <a:solidFill>
                      <a:srgbClr val="FFFFFF"/>
                    </a:solidFill>
                  </a:rPr>
                  <a:t>임계값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= 2.262</a:t>
                </a: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 err="1">
                    <a:solidFill>
                      <a:srgbClr val="FFFFFF"/>
                    </a:solidFill>
                  </a:rPr>
                  <a:t>검정통계량의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FF"/>
                    </a:solidFill>
                  </a:rPr>
                  <a:t>값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98.3−95</m:t>
                        </m:r>
                      </m:num>
                      <m:den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5.99</m:t>
                        </m:r>
                        <m:r>
                          <a:rPr lang="en-US" altLang="ko-KR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1.742</m:t>
                    </m:r>
                  </m:oMath>
                </a14:m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기각역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 : </a:t>
                </a:r>
                <a:r>
                  <a:rPr lang="en-US" altLang="ko-KR" sz="1700" b="1" dirty="0">
                    <a:solidFill>
                      <a:srgbClr val="FFFF00"/>
                    </a:solidFill>
                  </a:rPr>
                  <a:t>Reject if  </a:t>
                </a:r>
                <a14:m>
                  <m:oMath xmlns:m="http://schemas.openxmlformats.org/officeDocument/2006/math"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𝟕𝟒𝟐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sSub>
                      <m:sSubPr>
                        <m:ctrlP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7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𝟎𝟐𝟓</m:t>
                        </m:r>
                      </m:sub>
                    </m:sSub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𝟐𝟔𝟐</m:t>
                    </m:r>
                  </m:oMath>
                </a14:m>
                <a:r>
                  <a:rPr lang="en-US" altLang="ko-KR" sz="1700" b="1" dirty="0">
                    <a:solidFill>
                      <a:srgbClr val="FFFF00"/>
                    </a:solidFill>
                  </a:rPr>
                  <a:t> </a:t>
                </a:r>
                <a:endParaRPr lang="en-US" altLang="ko-KR" sz="1700" b="1" dirty="0">
                  <a:solidFill>
                    <a:srgbClr val="FFFFFF"/>
                  </a:solidFill>
                </a:endParaRPr>
              </a:p>
              <a:p>
                <a:pPr marL="628650" indent="-342900" defTabSz="914400" latinLnBrk="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700" dirty="0">
                    <a:solidFill>
                      <a:srgbClr val="FFFFFF"/>
                    </a:solidFill>
                  </a:rPr>
                  <a:t>결과해석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7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1.742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𝟐𝟔𝟐</m:t>
                    </m:r>
                    <m:r>
                      <a:rPr lang="ko-KR" altLang="en-US" sz="17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dirty="0">
                    <a:solidFill>
                      <a:srgbClr val="FFFF00"/>
                    </a:solidFill>
                  </a:rPr>
                  <a:t>이므로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 err="1">
                    <a:solidFill>
                      <a:srgbClr val="FFFF00"/>
                    </a:solidFill>
                  </a:rPr>
                  <a:t>귀무가설을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00"/>
                    </a:solidFill>
                  </a:rPr>
                  <a:t>기각하지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700" dirty="0">
                    <a:solidFill>
                      <a:srgbClr val="FFFF00"/>
                    </a:solidFill>
                  </a:rPr>
                  <a:t>않는다</a:t>
                </a:r>
                <a:r>
                  <a:rPr lang="en-US" altLang="ko-KR" sz="1700" dirty="0">
                    <a:solidFill>
                      <a:srgbClr val="FFFF00"/>
                    </a:solidFill>
                  </a:rPr>
                  <a:t>.</a:t>
                </a:r>
                <a:br>
                  <a:rPr lang="en-US" altLang="ko-KR" sz="1700" dirty="0">
                    <a:solidFill>
                      <a:srgbClr val="FFFF00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공정에 이상이 있다고 할 수 없다</a:t>
                </a:r>
                <a:br>
                  <a:rPr lang="en-US" altLang="ko-KR" sz="1700" dirty="0">
                    <a:solidFill>
                      <a:srgbClr val="FFFFFF"/>
                    </a:solidFill>
                  </a:rPr>
                </a:br>
                <a:r>
                  <a:rPr lang="ko-KR" altLang="en-US" sz="1700" dirty="0">
                    <a:solidFill>
                      <a:srgbClr val="FFFFFF"/>
                    </a:solidFill>
                  </a:rPr>
                  <a:t>통계적으로 유의하지 않다</a:t>
                </a:r>
                <a:r>
                  <a:rPr lang="en-US" altLang="ko-KR" sz="170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919537" y="1484785"/>
                <a:ext cx="8119813" cy="4692178"/>
              </a:xfrm>
              <a:blipFill>
                <a:blip r:embed="rId2"/>
                <a:stretch>
                  <a:fillRect t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3E825F2-383D-4C32-B849-0E6F4D5F2623}"/>
              </a:ext>
            </a:extLst>
          </p:cNvPr>
          <p:cNvGrpSpPr/>
          <p:nvPr/>
        </p:nvGrpSpPr>
        <p:grpSpPr>
          <a:xfrm>
            <a:off x="7104112" y="803749"/>
            <a:ext cx="3283743" cy="2145099"/>
            <a:chOff x="5580111" y="803748"/>
            <a:chExt cx="3283743" cy="2145099"/>
          </a:xfrm>
        </p:grpSpPr>
        <p:pic>
          <p:nvPicPr>
            <p:cNvPr id="4" name="그림 3" descr="개체, 램프, 남자, 빨간색이(가) 표시된 사진&#10;&#10;자동 생성된 설명">
              <a:extLst>
                <a:ext uri="{FF2B5EF4-FFF2-40B4-BE49-F238E27FC236}">
                  <a16:creationId xmlns:a16="http://schemas.microsoft.com/office/drawing/2014/main" id="{126E5650-8863-475D-BE40-6850C228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1" y="803748"/>
              <a:ext cx="3283743" cy="18331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0DAB4C-B9D8-4174-A2F7-5974762C777C}"/>
                </a:ext>
              </a:extLst>
            </p:cNvPr>
            <p:cNvSpPr txBox="1"/>
            <p:nvPr/>
          </p:nvSpPr>
          <p:spPr>
            <a:xfrm>
              <a:off x="8029634" y="2666986"/>
              <a:ext cx="648073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546A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2.262</a:t>
              </a:r>
              <a:endParaRPr lang="ko-KR" altLang="en-US" sz="12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9D57979-C42D-4EF4-B5E6-11FF189170EB}"/>
                    </a:ext>
                  </a:extLst>
                </p:cNvPr>
                <p:cNvSpPr txBox="1"/>
                <p:nvPr/>
              </p:nvSpPr>
              <p:spPr>
                <a:xfrm>
                  <a:off x="7737193" y="988474"/>
                  <a:ext cx="1018948" cy="2769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  <m:t>=1.742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44546A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9D57979-C42D-4EF4-B5E6-11FF18917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193" y="988474"/>
                  <a:ext cx="101894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DE3D8C-30F6-46EE-8D70-8B857962B317}"/>
                </a:ext>
              </a:extLst>
            </p:cNvPr>
            <p:cNvSpPr txBox="1"/>
            <p:nvPr/>
          </p:nvSpPr>
          <p:spPr>
            <a:xfrm>
              <a:off x="5823876" y="2671848"/>
              <a:ext cx="648072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546A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-2.262</a:t>
              </a:r>
              <a:endParaRPr lang="ko-KR" altLang="en-US" sz="12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4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9EA8-5AD5-4473-A15F-5169D47F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7"/>
            <a:ext cx="9144000" cy="867488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p-value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이용한 가설검정</a:t>
            </a:r>
            <a:r>
              <a:rPr lang="en-US" altLang="ko-KR" dirty="0">
                <a:solidFill>
                  <a:schemeClr val="bg1"/>
                </a:solidFill>
              </a:rPr>
              <a:t>(Example7-1)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1E21D-F2DE-428C-A55D-D7DA099F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412777"/>
                <a:ext cx="8294896" cy="2448272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가설 </a:t>
                </a:r>
                <a:r>
                  <a:rPr lang="en-US" altLang="ko-KR" sz="2400" dirty="0"/>
                  <a:t>&amp; </a:t>
                </a:r>
                <a:r>
                  <a:rPr lang="ko-KR" altLang="en-US" sz="2400" dirty="0"/>
                  <a:t>유의수준</a:t>
                </a:r>
                <a:r>
                  <a:rPr lang="en-US" altLang="ko-KR" sz="2400" dirty="0"/>
                  <a:t>(0.05)</a:t>
                </a:r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=120 </m:t>
                    </m:r>
                  </m:oMath>
                </a14:m>
                <a:r>
                  <a:rPr lang="en-US" altLang="ko-KR" sz="2400" dirty="0"/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&gt;120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r>
                  <a:rPr lang="ko-KR" altLang="en-US" dirty="0" err="1"/>
                  <a:t>검정통계량의</a:t>
                </a:r>
                <a:r>
                  <a:rPr lang="ko-KR" altLang="en-US" dirty="0"/>
                  <a:t> 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endParaRPr lang="en-US" altLang="ko-KR" i="1" dirty="0"/>
              </a:p>
              <a:p>
                <a:r>
                  <a:rPr lang="ko-KR" altLang="en-US" dirty="0" err="1"/>
                  <a:t>임계값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1.645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Reject H0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임계값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1E21D-F2DE-428C-A55D-D7DA099F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412777"/>
                <a:ext cx="8294896" cy="2448272"/>
              </a:xfrm>
              <a:blipFill>
                <a:blip r:embed="rId2"/>
                <a:stretch>
                  <a:fillRect l="-880" t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1D4569-7F5A-4264-BF63-81F2786B71F2}"/>
              </a:ext>
            </a:extLst>
          </p:cNvPr>
          <p:cNvGrpSpPr/>
          <p:nvPr/>
        </p:nvGrpSpPr>
        <p:grpSpPr>
          <a:xfrm>
            <a:off x="6528048" y="1418606"/>
            <a:ext cx="3919498" cy="2584020"/>
            <a:chOff x="5004048" y="1825625"/>
            <a:chExt cx="3919498" cy="25840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817C69-51D3-4A05-8151-EC8F58FCBA77}"/>
                </a:ext>
              </a:extLst>
            </p:cNvPr>
            <p:cNvSpPr txBox="1"/>
            <p:nvPr/>
          </p:nvSpPr>
          <p:spPr>
            <a:xfrm>
              <a:off x="5004048" y="1825625"/>
              <a:ext cx="3919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9514D7-18F9-4E87-A7ED-13011E6A1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4088" y="1968394"/>
              <a:ext cx="3106223" cy="16992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BA2FDC-BFCC-41DF-9784-A1825D4B33D0}"/>
                </a:ext>
              </a:extLst>
            </p:cNvPr>
            <p:cNvSpPr txBox="1"/>
            <p:nvPr/>
          </p:nvSpPr>
          <p:spPr>
            <a:xfrm>
              <a:off x="7886976" y="2653311"/>
              <a:ext cx="8026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0.05</a:t>
              </a:r>
              <a:endParaRPr lang="ko-KR" altLang="en-US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92A0DBBC-3ADD-4842-8C0F-768A327462F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5400000" flipH="1" flipV="1">
              <a:off x="7902173" y="3058795"/>
              <a:ext cx="422256" cy="34995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4DFA6-0B65-472A-B8FD-54FC7C47EB5B}"/>
                </a:ext>
              </a:extLst>
            </p:cNvPr>
            <p:cNvSpPr txBox="1"/>
            <p:nvPr/>
          </p:nvSpPr>
          <p:spPr>
            <a:xfrm>
              <a:off x="7391309" y="3763314"/>
              <a:ext cx="87405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임계값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1.645</a:t>
              </a:r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703EE-7052-4ACC-87A6-1C94D3F8DFC2}"/>
                </a:ext>
              </a:extLst>
            </p:cNvPr>
            <p:cNvSpPr txBox="1"/>
            <p:nvPr/>
          </p:nvSpPr>
          <p:spPr>
            <a:xfrm>
              <a:off x="7262598" y="2170218"/>
              <a:ext cx="7294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CC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1.33</a:t>
              </a:r>
              <a:endParaRPr lang="ko-KR" altLang="en-US" dirty="0">
                <a:solidFill>
                  <a:srgbClr val="0000CC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D3B618A-81B8-4D50-8FE4-446840D12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096" y="3608505"/>
              <a:ext cx="22917" cy="1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C36331B4-3799-4D44-8803-FEBE47779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7611" y="4186095"/>
                <a:ext cx="8294895" cy="22579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solidFill>
                      <a:srgbClr val="0000CC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유의수준</a:t>
                </a:r>
                <a:r>
                  <a:rPr lang="en-US" altLang="ko-KR" dirty="0">
                    <a:solidFill>
                      <a:srgbClr val="0000CC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&gt;1.645</m:t>
                        </m:r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solidFill>
                      <a:srgbClr val="0000CC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&gt;1.33</m:t>
                        </m:r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0.092</m:t>
                    </m:r>
                  </m:oMath>
                </a14:m>
                <a:b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</a:b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(p-value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는 컴퓨터가 계산해줌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</a:p>
              <a:p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Reject H0 if p-value &lt;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C36331B4-3799-4D44-8803-FEBE4777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11" y="4186095"/>
                <a:ext cx="8294895" cy="2257997"/>
              </a:xfrm>
              <a:prstGeom prst="rect">
                <a:avLst/>
              </a:prstGeom>
              <a:blipFill>
                <a:blip r:embed="rId4"/>
                <a:stretch>
                  <a:fillRect l="-661" b="-3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0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651753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C0246-7EF7-4CCC-8034-F343793948D1}"/>
              </a:ext>
            </a:extLst>
          </p:cNvPr>
          <p:cNvSpPr txBox="1"/>
          <p:nvPr/>
        </p:nvSpPr>
        <p:spPr>
          <a:xfrm>
            <a:off x="1941400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Example7-1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3429EF-DAD1-2405-9B68-9B146C51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</p:spTree>
    <p:extLst>
      <p:ext uri="{BB962C8B-B14F-4D97-AF65-F5344CB8AC3E}">
        <p14:creationId xmlns:p14="http://schemas.microsoft.com/office/powerpoint/2010/main" val="198755366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FBB7DB-9747-4A23-A65F-ECBD127F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귀무가설과 대립가설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내용 개체 틀 2">
                <a:extLst>
                  <a:ext uri="{FF2B5EF4-FFF2-40B4-BE49-F238E27FC236}">
                    <a16:creationId xmlns:a16="http://schemas.microsoft.com/office/drawing/2014/main" id="{8AE3DEF1-6F64-4AC1-80A7-6BD38D64FB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5833476"/>
                  </p:ext>
                </p:extLst>
              </p:nvPr>
            </p:nvGraphicFramePr>
            <p:xfrm>
              <a:off x="572493" y="2071316"/>
              <a:ext cx="6713552" cy="4119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내용 개체 틀 2">
                <a:extLst>
                  <a:ext uri="{FF2B5EF4-FFF2-40B4-BE49-F238E27FC236}">
                    <a16:creationId xmlns:a16="http://schemas.microsoft.com/office/drawing/2014/main" id="{8AE3DEF1-6F64-4AC1-80A7-6BD38D64FB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5833476"/>
                  </p:ext>
                </p:extLst>
              </p:nvPr>
            </p:nvGraphicFramePr>
            <p:xfrm>
              <a:off x="572493" y="2071316"/>
              <a:ext cx="6713552" cy="4119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10CDEB-C9CF-EAA4-953E-9A3C80EA1E4D}"/>
              </a:ext>
            </a:extLst>
          </p:cNvPr>
          <p:cNvSpPr txBox="1"/>
          <p:nvPr/>
        </p:nvSpPr>
        <p:spPr>
          <a:xfrm>
            <a:off x="8094133" y="3669237"/>
            <a:ext cx="3451160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Hypothesis: </a:t>
            </a:r>
            <a:r>
              <a:rPr lang="ko-KR" altLang="en-US" dirty="0"/>
              <a:t>가설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Null: 1.</a:t>
            </a:r>
            <a:r>
              <a:rPr lang="ko-KR" altLang="en-US" dirty="0"/>
              <a:t>무효의</a:t>
            </a:r>
            <a:r>
              <a:rPr lang="en-US" altLang="ko-KR" dirty="0"/>
              <a:t>2.</a:t>
            </a:r>
            <a:r>
              <a:rPr lang="ko-KR" altLang="en-US" dirty="0"/>
              <a:t>영</a:t>
            </a:r>
            <a:r>
              <a:rPr lang="en-US" altLang="ko-KR" dirty="0"/>
              <a:t>3.</a:t>
            </a:r>
            <a:r>
              <a:rPr lang="ko-KR" altLang="en-US" dirty="0"/>
              <a:t>널</a:t>
            </a:r>
            <a:r>
              <a:rPr lang="en-US" altLang="ko-KR" dirty="0"/>
              <a:t>4.</a:t>
            </a:r>
            <a:r>
              <a:rPr lang="ko-KR" altLang="en-US" dirty="0"/>
              <a:t>없는</a:t>
            </a:r>
          </a:p>
        </p:txBody>
      </p:sp>
    </p:spTree>
    <p:extLst>
      <p:ext uri="{BB962C8B-B14F-4D97-AF65-F5344CB8AC3E}">
        <p14:creationId xmlns:p14="http://schemas.microsoft.com/office/powerpoint/2010/main" val="187405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0C6AE-85AA-415E-80B7-071A0333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643468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Example7-1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결과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5D86572-B8A0-46D5-B374-3E75171C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2638044"/>
            <a:ext cx="2522980" cy="3415622"/>
          </a:xfrm>
        </p:spPr>
        <p:txBody>
          <a:bodyPr>
            <a:normAutofit/>
          </a:bodyPr>
          <a:lstStyle/>
          <a:p>
            <a:pPr lvl="0"/>
            <a:r>
              <a:rPr lang="ko-KR" altLang="ko-KR" sz="1800" dirty="0">
                <a:solidFill>
                  <a:schemeClr val="bg1"/>
                </a:solidFill>
              </a:rPr>
              <a:t>휴대폰 배터리 수명시간은 평균 </a:t>
            </a:r>
            <a:r>
              <a:rPr lang="en-US" altLang="ko-KR" sz="1800" dirty="0">
                <a:solidFill>
                  <a:schemeClr val="bg1"/>
                </a:solidFill>
              </a:rPr>
              <a:t>120</a:t>
            </a:r>
            <a:r>
              <a:rPr lang="ko-KR" altLang="ko-KR" sz="1800" dirty="0">
                <a:solidFill>
                  <a:schemeClr val="bg1"/>
                </a:solidFill>
              </a:rPr>
              <a:t>시간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ko-KR" sz="1800" dirty="0">
                <a:solidFill>
                  <a:schemeClr val="bg1"/>
                </a:solidFill>
              </a:rPr>
              <a:t>표준편차 </a:t>
            </a:r>
            <a:r>
              <a:rPr lang="en-US" altLang="ko-KR" sz="1800" dirty="0">
                <a:solidFill>
                  <a:schemeClr val="bg1"/>
                </a:solidFill>
              </a:rPr>
              <a:t>30</a:t>
            </a:r>
            <a:r>
              <a:rPr lang="ko-KR" altLang="ko-KR" sz="1800" dirty="0">
                <a:solidFill>
                  <a:schemeClr val="bg1"/>
                </a:solidFill>
              </a:rPr>
              <a:t>시간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altLang="ko-KR" sz="1800" dirty="0">
              <a:solidFill>
                <a:schemeClr val="bg1"/>
              </a:solidFill>
            </a:endParaRPr>
          </a:p>
          <a:p>
            <a:pPr lvl="0"/>
            <a:r>
              <a:rPr lang="ko-KR" altLang="en-US" sz="1800" dirty="0">
                <a:solidFill>
                  <a:schemeClr val="bg1"/>
                </a:solidFill>
              </a:rPr>
              <a:t>수명시간이 늘었다고 할 수 있을까</a:t>
            </a:r>
            <a:r>
              <a:rPr lang="en-US" altLang="ko-KR" sz="1800" dirty="0">
                <a:solidFill>
                  <a:schemeClr val="bg1"/>
                </a:solidFill>
              </a:rPr>
              <a:t>?</a:t>
            </a:r>
          </a:p>
          <a:p>
            <a:pPr lvl="0"/>
            <a:endParaRPr lang="ko-KR" altLang="en-U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BB12F5-8EA6-4251-A5E0-C11505C1D651}"/>
                  </a:ext>
                </a:extLst>
              </p:cNvPr>
              <p:cNvSpPr txBox="1"/>
              <p:nvPr/>
            </p:nvSpPr>
            <p:spPr>
              <a:xfrm>
                <a:off x="5375921" y="3789040"/>
                <a:ext cx="4665463" cy="26642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가설</a:t>
                </a:r>
                <a:br>
                  <a:rPr lang="en-US" altLang="ko-KR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=120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&gt;120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한쪽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검정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 =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유의확률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/2 = 0.188/2 = 0.094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 &gt; 0.05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이므로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귀무가설을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기각하지 못한다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통계적으로 유의하지 않다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BB12F5-8EA6-4251-A5E0-C11505C1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1" y="3789040"/>
                <a:ext cx="4665463" cy="2664296"/>
              </a:xfrm>
              <a:prstGeom prst="rect">
                <a:avLst/>
              </a:prstGeom>
              <a:blipFill>
                <a:blip r:embed="rId2"/>
                <a:stretch>
                  <a:fillRect l="-782" t="-1139" r="-9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21659AA-7940-F3DD-B64C-C954204A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1" y="127491"/>
            <a:ext cx="6124539" cy="3301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3389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9EA8-5AD5-4473-A15F-5169D47F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7"/>
            <a:ext cx="9144000" cy="639170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p-value(Exampl7-2)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1E21D-F2DE-428C-A55D-D7DA099F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dirty="0"/>
                  <a:t>가설 </a:t>
                </a:r>
                <a:r>
                  <a:rPr lang="en-US" altLang="ko-KR" sz="2400" dirty="0"/>
                  <a:t>&amp; </a:t>
                </a:r>
                <a:r>
                  <a:rPr lang="ko-KR" altLang="en-US" sz="2400" dirty="0"/>
                  <a:t>유의수준</a:t>
                </a:r>
                <a:r>
                  <a:rPr lang="en-US" altLang="ko-KR" sz="2400" dirty="0"/>
                  <a:t>(0.01)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4.1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&lt;4.1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 err="1"/>
                  <a:t>검정통계량의</a:t>
                </a:r>
                <a:r>
                  <a:rPr lang="ko-KR" altLang="en-US" dirty="0"/>
                  <a:t> 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=−3.162</m:t>
                    </m:r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endParaRPr lang="en-US" altLang="ko-KR" i="1" dirty="0"/>
              </a:p>
              <a:p>
                <a:endParaRPr lang="en-US" altLang="ko-KR" i="1" dirty="0"/>
              </a:p>
              <a:p>
                <a:r>
                  <a:rPr lang="ko-KR" altLang="en-US" dirty="0" err="1"/>
                  <a:t>임계값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&amp; </a:t>
                </a:r>
                <a:r>
                  <a:rPr lang="ko-KR" altLang="en-US" dirty="0">
                    <a:solidFill>
                      <a:srgbClr val="0000CC"/>
                    </a:solidFill>
                  </a:rPr>
                  <a:t>유의수준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&lt;−2.33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>
                    <a:solidFill>
                      <a:srgbClr val="0000CC"/>
                    </a:solidFill>
                  </a:rPr>
                  <a:t>p-value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&lt;−3.162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altLang="ko-KR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Reject H0 if p-value &lt;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61E21D-F2DE-428C-A55D-D7DA099F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E5BF64C5-911F-4396-99F4-D5C72395BE8B}"/>
              </a:ext>
            </a:extLst>
          </p:cNvPr>
          <p:cNvGrpSpPr/>
          <p:nvPr/>
        </p:nvGrpSpPr>
        <p:grpSpPr>
          <a:xfrm>
            <a:off x="6816080" y="1115534"/>
            <a:ext cx="3777200" cy="2556567"/>
            <a:chOff x="5004048" y="1412776"/>
            <a:chExt cx="4063514" cy="2765593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10B2FD-F2AD-4FEF-A748-AB2400DDD52D}"/>
                </a:ext>
              </a:extLst>
            </p:cNvPr>
            <p:cNvSpPr txBox="1"/>
            <p:nvPr/>
          </p:nvSpPr>
          <p:spPr>
            <a:xfrm>
              <a:off x="5004048" y="1412776"/>
              <a:ext cx="4063514" cy="3995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6" name="내용 개체 틀 3">
              <a:extLst>
                <a:ext uri="{FF2B5EF4-FFF2-40B4-BE49-F238E27FC236}">
                  <a16:creationId xmlns:a16="http://schemas.microsoft.com/office/drawing/2014/main" id="{AD2D82F8-8BAD-4568-972B-66EA4569D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074" y="1452360"/>
              <a:ext cx="3731794" cy="223501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0E0BA7-B195-4A62-B2DA-402279CB4BD5}"/>
                </a:ext>
              </a:extLst>
            </p:cNvPr>
            <p:cNvSpPr txBox="1"/>
            <p:nvPr/>
          </p:nvSpPr>
          <p:spPr>
            <a:xfrm>
              <a:off x="5769560" y="2504364"/>
              <a:ext cx="802604" cy="3995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0.01</a:t>
              </a:r>
              <a:endParaRPr lang="ko-KR" altLang="en-US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6F5E0E0-5B26-4295-BD59-C3F3CC8086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27014" y="3086835"/>
              <a:ext cx="653759" cy="227482"/>
            </a:xfrm>
            <a:prstGeom prst="bentConnector3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512712-FCC1-4593-B6D6-A7EFFC0FB8D5}"/>
                </a:ext>
              </a:extLst>
            </p:cNvPr>
            <p:cNvSpPr txBox="1"/>
            <p:nvPr/>
          </p:nvSpPr>
          <p:spPr>
            <a:xfrm>
              <a:off x="5503125" y="3778840"/>
              <a:ext cx="874052" cy="3995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-2.33</a:t>
              </a:r>
              <a:endPara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26487B-88C9-49A5-BFA6-D7DBB5AFE117}"/>
                </a:ext>
              </a:extLst>
            </p:cNvPr>
            <p:cNvSpPr txBox="1"/>
            <p:nvPr/>
          </p:nvSpPr>
          <p:spPr>
            <a:xfrm>
              <a:off x="5238929" y="1830696"/>
              <a:ext cx="1061263" cy="3995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CC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-3.162</a:t>
              </a:r>
              <a:endParaRPr lang="ko-KR" altLang="en-US" dirty="0">
                <a:solidFill>
                  <a:srgbClr val="0000CC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88139B7-197D-4B0F-9F11-570513D23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3559881"/>
              <a:ext cx="0" cy="21896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8511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0C6AE-85AA-415E-80B7-071A0333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643468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Example7-2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결과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5D86572-B8A0-46D5-B374-3E75171C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2638044"/>
            <a:ext cx="2522980" cy="3415622"/>
          </a:xfrm>
        </p:spPr>
        <p:txBody>
          <a:bodyPr>
            <a:normAutofit/>
          </a:bodyPr>
          <a:lstStyle/>
          <a:p>
            <a:pPr lvl="0"/>
            <a:r>
              <a:rPr lang="ko-KR" altLang="en-US" sz="1800" dirty="0">
                <a:solidFill>
                  <a:schemeClr val="bg1"/>
                </a:solidFill>
              </a:rPr>
              <a:t>새로 개발한 담배의 타르 함유량이 </a:t>
            </a:r>
            <a:r>
              <a:rPr lang="en-US" altLang="ko-KR" sz="1800" dirty="0">
                <a:solidFill>
                  <a:schemeClr val="bg1"/>
                </a:solidFill>
              </a:rPr>
              <a:t>4.1mg </a:t>
            </a:r>
            <a:r>
              <a:rPr lang="ko-KR" altLang="en-US" sz="1800" dirty="0">
                <a:solidFill>
                  <a:schemeClr val="bg1"/>
                </a:solidFill>
              </a:rPr>
              <a:t>이하라고 주장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ko-KR" altLang="en-US" sz="1700" dirty="0">
                <a:solidFill>
                  <a:schemeClr val="bg1"/>
                </a:solidFill>
              </a:rPr>
              <a:t>유의수준 </a:t>
            </a:r>
            <a:r>
              <a:rPr lang="en-US" sz="1700" dirty="0">
                <a:solidFill>
                  <a:schemeClr val="bg1"/>
                </a:solidFill>
              </a:rPr>
              <a:t>1%</a:t>
            </a:r>
            <a:r>
              <a:rPr lang="ko-KR" altLang="en-US" sz="1700" dirty="0">
                <a:solidFill>
                  <a:schemeClr val="bg1"/>
                </a:solidFill>
              </a:rPr>
              <a:t>로 </a:t>
            </a:r>
            <a:r>
              <a:rPr lang="ko-KR" altLang="en-US" sz="1700" dirty="0" err="1">
                <a:solidFill>
                  <a:schemeClr val="bg1"/>
                </a:solidFill>
              </a:rPr>
              <a:t>검정하시오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DAEED-4DDE-4274-982D-49345A52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6" y="423921"/>
            <a:ext cx="3816424" cy="363372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F1166-6B20-4C08-B749-317DF381CAE7}"/>
                  </a:ext>
                </a:extLst>
              </p:cNvPr>
              <p:cNvSpPr txBox="1"/>
              <p:nvPr/>
            </p:nvSpPr>
            <p:spPr>
              <a:xfrm>
                <a:off x="5519937" y="4005064"/>
                <a:ext cx="4665463" cy="26642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가설</a:t>
                </a:r>
                <a:br>
                  <a:rPr lang="en-US" altLang="ko-KR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=4.1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&lt;4.1</m:t>
                    </m:r>
                  </m:oMath>
                </a14:m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한쪽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검정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 =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유의확률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/2 </a:t>
                </a:r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=0.0005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 &lt; 0.01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이므로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귀무가설을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기각한다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통계적으로 유의하다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F1166-6B20-4C08-B749-317DF381C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7" y="4005064"/>
                <a:ext cx="4665463" cy="2664296"/>
              </a:xfrm>
              <a:prstGeom prst="rect">
                <a:avLst/>
              </a:prstGeom>
              <a:blipFill>
                <a:blip r:embed="rId3"/>
                <a:stretch>
                  <a:fillRect l="-782" t="-1139" r="-9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56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651753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C0246-7EF7-4CCC-8034-F343793948D1}"/>
              </a:ext>
            </a:extLst>
          </p:cNvPr>
          <p:cNvSpPr txBox="1"/>
          <p:nvPr/>
        </p:nvSpPr>
        <p:spPr>
          <a:xfrm>
            <a:off x="1941400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Example7-2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6122A68-68FC-D702-0D40-7C014E46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563" y="1825625"/>
            <a:ext cx="6028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673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8ED0-71DD-43C3-BCCC-CE4B1A4FDF2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44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24000" y="274638"/>
            <a:ext cx="9144000" cy="7795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p-value</a:t>
            </a:r>
            <a:r>
              <a:rPr lang="ko-KR" altLang="en-US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이용한 가설검정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01834" y="1268943"/>
                <a:ext cx="7488832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검정통계량의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일 때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확률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b="1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을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p-value(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유의확률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라고 한다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34" y="1268943"/>
                <a:ext cx="7488832" cy="1067343"/>
              </a:xfrm>
              <a:prstGeom prst="rect">
                <a:avLst/>
              </a:prstGeom>
              <a:blipFill>
                <a:blip r:embed="rId2"/>
                <a:stretch>
                  <a:fillRect l="-1221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01834" y="5219088"/>
                <a:ext cx="741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Reject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H0 if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p-value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&lt;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유의수준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34" y="5219088"/>
                <a:ext cx="7410590" cy="584775"/>
              </a:xfrm>
              <a:prstGeom prst="rect">
                <a:avLst/>
              </a:prstGeom>
              <a:blipFill>
                <a:blip r:embed="rId3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개체, 램프, 남자, 빨간색이(가) 표시된 사진&#10;&#10;자동 생성된 설명">
            <a:extLst>
              <a:ext uri="{FF2B5EF4-FFF2-40B4-BE49-F238E27FC236}">
                <a16:creationId xmlns:a16="http://schemas.microsoft.com/office/drawing/2014/main" id="{FC40F67A-B102-40E9-B8DD-6377DFCAE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34" y="2465698"/>
            <a:ext cx="7163078" cy="2477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1A018-DBC5-42B6-8878-50B1E942A68F}"/>
              </a:ext>
            </a:extLst>
          </p:cNvPr>
          <p:cNvSpPr txBox="1"/>
          <p:nvPr/>
        </p:nvSpPr>
        <p:spPr>
          <a:xfrm>
            <a:off x="7032104" y="4798481"/>
            <a:ext cx="1152128" cy="3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임계값</a:t>
            </a:r>
            <a:endParaRPr lang="ko-KR" altLang="en-US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9C0085-0834-4AA1-A7F7-DC0E7B9A564E}"/>
                  </a:ext>
                </a:extLst>
              </p:cNvPr>
              <p:cNvSpPr txBox="1"/>
              <p:nvPr/>
            </p:nvSpPr>
            <p:spPr>
              <a:xfrm>
                <a:off x="8184232" y="479848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9C0085-0834-4AA1-A7F7-DC0E7B9A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798480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5DCAC-D813-4840-A9E2-5186BC249858}"/>
                  </a:ext>
                </a:extLst>
              </p:cNvPr>
              <p:cNvSpPr txBox="1"/>
              <p:nvPr/>
            </p:nvSpPr>
            <p:spPr>
              <a:xfrm>
                <a:off x="3359696" y="48012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5DCAC-D813-4840-A9E2-5186BC249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801230"/>
                <a:ext cx="648072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64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01725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9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altLang="ko-KR" sz="3500">
                <a:solidFill>
                  <a:srgbClr val="FFFFFF"/>
                </a:solidFill>
              </a:rPr>
              <a:t>P-value</a:t>
            </a:r>
            <a:r>
              <a:rPr lang="ko-KR" altLang="en-US" sz="3500">
                <a:solidFill>
                  <a:srgbClr val="FFFFFF"/>
                </a:solidFill>
              </a:rPr>
              <a:t>를 이용한 의사결정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836" y="2339261"/>
            <a:ext cx="6672524" cy="199639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일반적으로 통계패키지에서는 아래 그림과</a:t>
            </a:r>
            <a:r>
              <a:rPr lang="en-US" altLang="ko-KR" sz="1600" dirty="0"/>
              <a:t>  </a:t>
            </a:r>
            <a:r>
              <a:rPr lang="ko-KR" altLang="en-US" sz="1600" dirty="0"/>
              <a:t>같이 유의확률</a:t>
            </a:r>
            <a:r>
              <a:rPr lang="en-US" altLang="ko-KR" sz="1600" dirty="0"/>
              <a:t>(</a:t>
            </a:r>
            <a:r>
              <a:rPr lang="ko-KR" altLang="en-US" sz="1600" dirty="0"/>
              <a:t>양쪽</a:t>
            </a:r>
            <a:r>
              <a:rPr lang="en-US" altLang="ko-KR" sz="1600" dirty="0"/>
              <a:t>)</a:t>
            </a:r>
            <a:r>
              <a:rPr lang="ko-KR" altLang="en-US" sz="1600" dirty="0"/>
              <a:t>과 같이 주어진다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한쪽검정</a:t>
            </a:r>
            <a:r>
              <a:rPr lang="en-US" altLang="ko-KR" sz="1600" b="1" dirty="0">
                <a:solidFill>
                  <a:srgbClr val="FF0000"/>
                </a:solidFill>
              </a:rPr>
              <a:t>: Reject H0 if </a:t>
            </a:r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  <a:r>
              <a:rPr lang="en-US" altLang="ko-KR" sz="1600" b="1" dirty="0">
                <a:solidFill>
                  <a:srgbClr val="FF0000"/>
                </a:solidFill>
              </a:rPr>
              <a:t>/2 &lt; </a:t>
            </a:r>
            <a:r>
              <a:rPr lang="ko-KR" altLang="en-US" sz="1600" b="1" dirty="0">
                <a:solidFill>
                  <a:srgbClr val="FF0000"/>
                </a:solidFill>
              </a:rPr>
              <a:t>유의수준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양쪽검정</a:t>
            </a:r>
            <a:r>
              <a:rPr lang="en-US" altLang="ko-KR" sz="1600" b="1" dirty="0">
                <a:solidFill>
                  <a:srgbClr val="FF0000"/>
                </a:solidFill>
              </a:rPr>
              <a:t>: Reject H0 if </a:t>
            </a:r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  <a:r>
              <a:rPr lang="en-US" altLang="ko-KR" sz="1600" b="1" dirty="0">
                <a:solidFill>
                  <a:srgbClr val="FF0000"/>
                </a:solidFill>
              </a:rPr>
              <a:t> &lt; </a:t>
            </a:r>
            <a:r>
              <a:rPr lang="ko-KR" altLang="en-US" sz="1600" b="1" dirty="0">
                <a:solidFill>
                  <a:srgbClr val="FF0000"/>
                </a:solidFill>
              </a:rPr>
              <a:t>유의수준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D1676-0769-49DD-9304-E856971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367436"/>
            <a:ext cx="5184576" cy="2042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968ED0-71DD-43C3-BCCC-CE4B1A4FDF25}" type="slidenum">
              <a:rPr lang="ko-KR" altLang="en-US" sz="10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>
                <a:spcAft>
                  <a:spcPts val="600"/>
                </a:spcAft>
              </a:pPr>
              <a:t>45</a:t>
            </a:fld>
            <a:endParaRPr lang="ko-KR" altLang="en-US" sz="100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167523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5367909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6019AB-11AA-4E69-9CD7-B48016CE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5529885"/>
            <a:ext cx="5789535" cy="1096331"/>
          </a:xfrm>
        </p:spPr>
        <p:txBody>
          <a:bodyPr>
            <a:normAutofit/>
          </a:bodyPr>
          <a:lstStyle/>
          <a:p>
            <a:r>
              <a:rPr lang="en-US" altLang="ko-KR"/>
              <a:t>p-value</a:t>
            </a:r>
            <a:r>
              <a:rPr lang="ko-KR" altLang="en-US"/>
              <a:t>를 이용한 가설검정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6278" y="5367909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맑은 고딕" panose="020F0502020204030204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7A154FC-802B-43F0-842E-34F7AB64B6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594596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618856" cy="1143000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모평균에 대한 가설검정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 err="1"/>
              <a:t>모표준편차를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대표본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기각역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208214" y="314166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수식" r:id="rId3" imgW="1917360" imgH="228600" progId="Equation.3">
                  <p:embed/>
                </p:oleObj>
              </mc:Choice>
              <mc:Fallback>
                <p:oleObj name="수식" r:id="rId3" imgW="1917360" imgH="228600" progId="Equation.3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14166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08214" y="422116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수식" r:id="rId5" imgW="1917360" imgH="228600" progId="Equation.3">
                  <p:embed/>
                </p:oleObj>
              </mc:Choice>
              <mc:Fallback>
                <p:oleObj name="수식" r:id="rId5" imgW="191736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116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08214" y="5373688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수식" r:id="rId7" imgW="1917360" imgH="228600" progId="Equation.3">
                  <p:embed/>
                </p:oleObj>
              </mc:Choice>
              <mc:Fallback>
                <p:oleObj name="수식" r:id="rId7" imgW="1917360" imgH="228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373688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5"/>
          <p:cNvGrpSpPr/>
          <p:nvPr/>
        </p:nvGrpSpPr>
        <p:grpSpPr>
          <a:xfrm>
            <a:off x="6294662" y="2852936"/>
            <a:ext cx="2033587" cy="3168248"/>
            <a:chOff x="4716016" y="2852936"/>
            <a:chExt cx="2033587" cy="3168248"/>
          </a:xfrm>
        </p:grpSpPr>
        <p:pic>
          <p:nvPicPr>
            <p:cNvPr id="13" name="그림 12" descr="우측검정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6016" y="2852936"/>
              <a:ext cx="2024681" cy="936000"/>
            </a:xfrm>
            <a:prstGeom prst="rect">
              <a:avLst/>
            </a:prstGeom>
          </p:spPr>
        </p:pic>
        <p:pic>
          <p:nvPicPr>
            <p:cNvPr id="14" name="그림 13" descr="좌측검정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6016" y="3933056"/>
              <a:ext cx="2033587" cy="940117"/>
            </a:xfrm>
            <a:prstGeom prst="rect">
              <a:avLst/>
            </a:prstGeom>
          </p:spPr>
        </p:pic>
        <p:pic>
          <p:nvPicPr>
            <p:cNvPr id="15" name="그림 14" descr="양쪽검정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6016" y="5085184"/>
              <a:ext cx="2024681" cy="936000"/>
            </a:xfrm>
            <a:prstGeom prst="rect">
              <a:avLst/>
            </a:prstGeom>
          </p:spPr>
        </p:pic>
      </p:grpSp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8976321" y="3212976"/>
          <a:ext cx="88809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수식" r:id="rId12" imgW="469800" imgH="228600" progId="Equation.3">
                  <p:embed/>
                </p:oleObj>
              </mc:Choice>
              <mc:Fallback>
                <p:oleObj name="수식" r:id="rId12" imgW="469800" imgH="228600" progId="Equation.3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321" y="3212976"/>
                        <a:ext cx="888099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904289" y="4365625"/>
          <a:ext cx="1031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수식" r:id="rId14" imgW="545760" imgH="228600" progId="Equation.3">
                  <p:embed/>
                </p:oleObj>
              </mc:Choice>
              <mc:Fallback>
                <p:oleObj name="수식" r:id="rId14" imgW="545760" imgH="22860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4365625"/>
                        <a:ext cx="10318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8761413" y="5518150"/>
          <a:ext cx="1174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수식" r:id="rId16" imgW="622080" imgH="228600" progId="Equation.3">
                  <p:embed/>
                </p:oleObj>
              </mc:Choice>
              <mc:Fallback>
                <p:oleObj name="수식" r:id="rId16" imgW="622080" imgH="2286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3" y="5518150"/>
                        <a:ext cx="1174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392989" y="606426"/>
          <a:ext cx="20161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수식" r:id="rId18" imgW="1320480" imgH="622080" progId="Equation.3">
                  <p:embed/>
                </p:oleObj>
              </mc:Choice>
              <mc:Fallback>
                <p:oleObj name="수식" r:id="rId18" imgW="1320480" imgH="62208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9" y="606426"/>
                        <a:ext cx="20161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80176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검정통계량</a:t>
            </a:r>
          </a:p>
        </p:txBody>
      </p:sp>
    </p:spTree>
    <p:extLst>
      <p:ext uri="{BB962C8B-B14F-4D97-AF65-F5344CB8AC3E}">
        <p14:creationId xmlns:p14="http://schemas.microsoft.com/office/powerpoint/2010/main" val="1982536282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618856" cy="1143000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모평균에 대한 가설검정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 err="1"/>
              <a:t>모표준편차를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err="1"/>
              <a:t>소표본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대표본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943100" y="1616267"/>
          <a:ext cx="8579296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기각역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208214" y="314166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수식" r:id="rId3" imgW="1917360" imgH="228600" progId="Equation.3">
                  <p:embed/>
                </p:oleObj>
              </mc:Choice>
              <mc:Fallback>
                <p:oleObj name="수식" r:id="rId3" imgW="1917360" imgH="228600" progId="Equation.3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14166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08214" y="422116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수식" r:id="rId5" imgW="1917360" imgH="228600" progId="Equation.3">
                  <p:embed/>
                </p:oleObj>
              </mc:Choice>
              <mc:Fallback>
                <p:oleObj name="수식" r:id="rId5" imgW="191736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116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08214" y="5373688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수식" r:id="rId7" imgW="1917360" imgH="228600" progId="Equation.3">
                  <p:embed/>
                </p:oleObj>
              </mc:Choice>
              <mc:Fallback>
                <p:oleObj name="수식" r:id="rId7" imgW="1917360" imgH="228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373688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5"/>
          <p:cNvGrpSpPr/>
          <p:nvPr/>
        </p:nvGrpSpPr>
        <p:grpSpPr>
          <a:xfrm>
            <a:off x="6294662" y="2852936"/>
            <a:ext cx="2033587" cy="3168248"/>
            <a:chOff x="4716016" y="2852936"/>
            <a:chExt cx="2033587" cy="3168248"/>
          </a:xfrm>
        </p:grpSpPr>
        <p:pic>
          <p:nvPicPr>
            <p:cNvPr id="13" name="그림 12" descr="우측검정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6016" y="2852936"/>
              <a:ext cx="2024681" cy="936000"/>
            </a:xfrm>
            <a:prstGeom prst="rect">
              <a:avLst/>
            </a:prstGeom>
          </p:spPr>
        </p:pic>
        <p:pic>
          <p:nvPicPr>
            <p:cNvPr id="14" name="그림 13" descr="좌측검정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6016" y="3933056"/>
              <a:ext cx="2033587" cy="940117"/>
            </a:xfrm>
            <a:prstGeom prst="rect">
              <a:avLst/>
            </a:prstGeom>
          </p:spPr>
        </p:pic>
        <p:pic>
          <p:nvPicPr>
            <p:cNvPr id="15" name="그림 14" descr="양쪽검정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6016" y="5085184"/>
              <a:ext cx="2024681" cy="936000"/>
            </a:xfrm>
            <a:prstGeom prst="rect">
              <a:avLst/>
            </a:prstGeom>
          </p:spPr>
        </p:pic>
      </p:grpSp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8675689" y="3213100"/>
          <a:ext cx="1489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수식" r:id="rId12" imgW="787320" imgH="228600" progId="Equation.3">
                  <p:embed/>
                </p:oleObj>
              </mc:Choice>
              <mc:Fallback>
                <p:oleObj name="수식" r:id="rId12" imgW="787320" imgH="228600" progId="Equation.3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9" y="3213100"/>
                        <a:ext cx="14890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593138" y="4365625"/>
          <a:ext cx="1655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수식" r:id="rId14" imgW="876240" imgH="228600" progId="Equation.3">
                  <p:embed/>
                </p:oleObj>
              </mc:Choice>
              <mc:Fallback>
                <p:oleObj name="수식" r:id="rId14" imgW="876240" imgH="22860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138" y="4365625"/>
                        <a:ext cx="16557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8450264" y="5518150"/>
          <a:ext cx="1798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수식" r:id="rId16" imgW="952200" imgH="228600" progId="Equation.3">
                  <p:embed/>
                </p:oleObj>
              </mc:Choice>
              <mc:Fallback>
                <p:oleObj name="수식" r:id="rId16" imgW="952200" imgH="2286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4" y="5518150"/>
                        <a:ext cx="17986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391401" y="606426"/>
          <a:ext cx="20177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수식" r:id="rId18" imgW="1320480" imgH="622080" progId="Equation.3">
                  <p:embed/>
                </p:oleObj>
              </mc:Choice>
              <mc:Fallback>
                <p:oleObj name="수식" r:id="rId18" imgW="1320480" imgH="62208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606426"/>
                        <a:ext cx="20177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80176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검정통계량</a:t>
            </a:r>
          </a:p>
        </p:txBody>
      </p:sp>
    </p:spTree>
    <p:extLst>
      <p:ext uri="{BB962C8B-B14F-4D97-AF65-F5344CB8AC3E}">
        <p14:creationId xmlns:p14="http://schemas.microsoft.com/office/powerpoint/2010/main" val="1655422921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618856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모비율에</a:t>
            </a:r>
            <a:r>
              <a:rPr lang="ko-KR" altLang="en-US" sz="3200" dirty="0"/>
              <a:t> 대한 가설검정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기각역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Reject H0 if</a:t>
                      </a:r>
                      <a:endParaRPr lang="ko-KR" altLang="en-US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208214" y="3141663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수식" r:id="rId3" imgW="1917360" imgH="228600" progId="Equation.3">
                  <p:embed/>
                </p:oleObj>
              </mc:Choice>
              <mc:Fallback>
                <p:oleObj name="수식" r:id="rId3" imgW="1917360" imgH="228600" progId="Equation.3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141663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19326" y="4221163"/>
          <a:ext cx="3609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수식" r:id="rId5" imgW="1904760" imgH="228600" progId="Equation.3">
                  <p:embed/>
                </p:oleObj>
              </mc:Choice>
              <mc:Fallback>
                <p:oleObj name="수식" r:id="rId5" imgW="190476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6" y="4221163"/>
                        <a:ext cx="36099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08214" y="5373688"/>
          <a:ext cx="3633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수식" r:id="rId7" imgW="1917360" imgH="228600" progId="Equation.3">
                  <p:embed/>
                </p:oleObj>
              </mc:Choice>
              <mc:Fallback>
                <p:oleObj name="수식" r:id="rId7" imgW="1917360" imgH="228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373688"/>
                        <a:ext cx="3633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5"/>
          <p:cNvGrpSpPr/>
          <p:nvPr/>
        </p:nvGrpSpPr>
        <p:grpSpPr>
          <a:xfrm>
            <a:off x="6294662" y="2852936"/>
            <a:ext cx="2033587" cy="3168248"/>
            <a:chOff x="4716016" y="2852936"/>
            <a:chExt cx="2033587" cy="3168248"/>
          </a:xfrm>
        </p:grpSpPr>
        <p:pic>
          <p:nvPicPr>
            <p:cNvPr id="13" name="그림 12" descr="우측검정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6016" y="2852936"/>
              <a:ext cx="2024681" cy="936000"/>
            </a:xfrm>
            <a:prstGeom prst="rect">
              <a:avLst/>
            </a:prstGeom>
          </p:spPr>
        </p:pic>
        <p:pic>
          <p:nvPicPr>
            <p:cNvPr id="14" name="그림 13" descr="좌측검정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6016" y="3933056"/>
              <a:ext cx="2033587" cy="940117"/>
            </a:xfrm>
            <a:prstGeom prst="rect">
              <a:avLst/>
            </a:prstGeom>
          </p:spPr>
        </p:pic>
        <p:pic>
          <p:nvPicPr>
            <p:cNvPr id="15" name="그림 14" descr="양쪽검정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6016" y="5085184"/>
              <a:ext cx="2024681" cy="936000"/>
            </a:xfrm>
            <a:prstGeom prst="rect">
              <a:avLst/>
            </a:prstGeom>
          </p:spPr>
        </p:pic>
      </p:grpSp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8976321" y="3212976"/>
          <a:ext cx="88809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수식" r:id="rId12" imgW="469800" imgH="228600" progId="Equation.3">
                  <p:embed/>
                </p:oleObj>
              </mc:Choice>
              <mc:Fallback>
                <p:oleObj name="수식" r:id="rId12" imgW="469800" imgH="228600" progId="Equation.3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321" y="3212976"/>
                        <a:ext cx="888099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904289" y="4365625"/>
          <a:ext cx="1031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수식" r:id="rId14" imgW="545760" imgH="228600" progId="Equation.3">
                  <p:embed/>
                </p:oleObj>
              </mc:Choice>
              <mc:Fallback>
                <p:oleObj name="수식" r:id="rId14" imgW="545760" imgH="22860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4365625"/>
                        <a:ext cx="10318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8761413" y="5518150"/>
          <a:ext cx="1174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수식" r:id="rId16" imgW="622080" imgH="228600" progId="Equation.3">
                  <p:embed/>
                </p:oleObj>
              </mc:Choice>
              <mc:Fallback>
                <p:oleObj name="수식" r:id="rId16" imgW="622080" imgH="2286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3" y="5518150"/>
                        <a:ext cx="1174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80176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검정통계량</a:t>
            </a:r>
          </a:p>
        </p:txBody>
      </p:sp>
      <p:graphicFrame>
        <p:nvGraphicFramePr>
          <p:cNvPr id="30729" name="내용 개체 틀 4"/>
          <p:cNvGraphicFramePr>
            <a:graphicFrameLocks noChangeAspect="1"/>
          </p:cNvGraphicFramePr>
          <p:nvPr/>
        </p:nvGraphicFramePr>
        <p:xfrm>
          <a:off x="7032105" y="548681"/>
          <a:ext cx="2448272" cy="92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수식" r:id="rId18" imgW="1650960" imgH="622080" progId="Equation.3">
                  <p:embed/>
                </p:oleObj>
              </mc:Choice>
              <mc:Fallback>
                <p:oleObj name="수식" r:id="rId18" imgW="1650960" imgH="622080" progId="Equation.3">
                  <p:embed/>
                  <p:pic>
                    <p:nvPicPr>
                      <p:cNvPr id="30729" name="내용 개체 틀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5" y="548681"/>
                        <a:ext cx="2448272" cy="922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09195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81" y="-10758"/>
            <a:ext cx="12191999" cy="1143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귀무가설과</a:t>
            </a:r>
            <a:r>
              <a:rPr lang="ko-KR" altLang="en-US" sz="3200" dirty="0">
                <a:solidFill>
                  <a:schemeClr val="bg1"/>
                </a:solidFill>
              </a:rPr>
              <a:t> 대립가설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3E758E-5389-4459-AC5A-5BA5454C7715}"/>
              </a:ext>
            </a:extLst>
          </p:cNvPr>
          <p:cNvGrpSpPr/>
          <p:nvPr/>
        </p:nvGrpSpPr>
        <p:grpSpPr>
          <a:xfrm>
            <a:off x="0" y="1132242"/>
            <a:ext cx="12192000" cy="5725758"/>
            <a:chOff x="539552" y="1132242"/>
            <a:chExt cx="8604448" cy="57257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28A116-7DD7-4D9D-BFA6-41F012D711D1}"/>
                </a:ext>
              </a:extLst>
            </p:cNvPr>
            <p:cNvSpPr/>
            <p:nvPr/>
          </p:nvSpPr>
          <p:spPr>
            <a:xfrm>
              <a:off x="539552" y="1132242"/>
              <a:ext cx="8604448" cy="57257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8FDD2028-183B-4B38-AA7E-26DCD680DF53}"/>
                </a:ext>
              </a:extLst>
            </p:cNvPr>
            <p:cNvSpPr/>
            <p:nvPr/>
          </p:nvSpPr>
          <p:spPr>
            <a:xfrm>
              <a:off x="551254" y="1132242"/>
              <a:ext cx="4020730" cy="1221746"/>
            </a:xfrm>
            <a:custGeom>
              <a:avLst/>
              <a:gdLst>
                <a:gd name="connsiteX0" fmla="*/ 0 w 4020730"/>
                <a:gd name="connsiteY0" fmla="*/ 0 h 1221746"/>
                <a:gd name="connsiteX1" fmla="*/ 4020730 w 4020730"/>
                <a:gd name="connsiteY1" fmla="*/ 0 h 1221746"/>
                <a:gd name="connsiteX2" fmla="*/ 4020730 w 4020730"/>
                <a:gd name="connsiteY2" fmla="*/ 1221746 h 1221746"/>
                <a:gd name="connsiteX3" fmla="*/ 0 w 4020730"/>
                <a:gd name="connsiteY3" fmla="*/ 1221746 h 1221746"/>
                <a:gd name="connsiteX4" fmla="*/ 0 w 4020730"/>
                <a:gd name="connsiteY4" fmla="*/ 0 h 122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730" h="1221746">
                  <a:moveTo>
                    <a:pt x="0" y="0"/>
                  </a:moveTo>
                  <a:lnTo>
                    <a:pt x="4020730" y="0"/>
                  </a:lnTo>
                  <a:lnTo>
                    <a:pt x="4020730" y="1221746"/>
                  </a:lnTo>
                  <a:lnTo>
                    <a:pt x="0" y="1221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900" dirty="0" err="1">
                  <a:solidFill>
                    <a:schemeClr val="tx1"/>
                  </a:solidFill>
                </a:rPr>
                <a:t>귀무가설</a:t>
              </a:r>
              <a:br>
                <a:rPr lang="en-US" altLang="ko-KR" sz="2900" dirty="0">
                  <a:solidFill>
                    <a:schemeClr val="tx1"/>
                  </a:solidFill>
                </a:rPr>
              </a:br>
              <a:r>
                <a:rPr lang="en-US" sz="2900" dirty="0">
                  <a:solidFill>
                    <a:schemeClr val="tx1"/>
                  </a:solidFill>
                </a:rPr>
                <a:t>(null hypothesis)</a:t>
              </a:r>
              <a:endParaRPr lang="ko-KR" altLang="en-US" sz="2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9BA5324E-4027-4C2E-9245-46598EF5F872}"/>
                    </a:ext>
                  </a:extLst>
                </p:cNvPr>
                <p:cNvSpPr/>
                <p:nvPr/>
              </p:nvSpPr>
              <p:spPr>
                <a:xfrm>
                  <a:off x="539552" y="2378732"/>
                  <a:ext cx="4032433" cy="4479268"/>
                </a:xfrm>
                <a:custGeom>
                  <a:avLst/>
                  <a:gdLst>
                    <a:gd name="connsiteX0" fmla="*/ 0 w 4020730"/>
                    <a:gd name="connsiteY0" fmla="*/ 0 h 3964206"/>
                    <a:gd name="connsiteX1" fmla="*/ 4020730 w 4020730"/>
                    <a:gd name="connsiteY1" fmla="*/ 0 h 3964206"/>
                    <a:gd name="connsiteX2" fmla="*/ 4020730 w 4020730"/>
                    <a:gd name="connsiteY2" fmla="*/ 3964206 h 3964206"/>
                    <a:gd name="connsiteX3" fmla="*/ 0 w 4020730"/>
                    <a:gd name="connsiteY3" fmla="*/ 3964206 h 3964206"/>
                    <a:gd name="connsiteX4" fmla="*/ 0 w 4020730"/>
                    <a:gd name="connsiteY4" fmla="*/ 0 h 39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0730" h="3964206">
                      <a:moveTo>
                        <a:pt x="0" y="0"/>
                      </a:moveTo>
                      <a:lnTo>
                        <a:pt x="4020730" y="0"/>
                      </a:lnTo>
                      <a:lnTo>
                        <a:pt x="4020730" y="3964206"/>
                      </a:lnTo>
                      <a:lnTo>
                        <a:pt x="0" y="39642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4686" tIns="154686" rIns="206248" bIns="232029" numCol="1" spcCol="1270" anchor="t" anchorCtr="0">
                  <a:noAutofit/>
                </a:bodyPr>
                <a:lstStyle/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en-US" sz="2900" dirty="0"/>
                    <a:t>지구는 평평하다</a:t>
                  </a:r>
                  <a:r>
                    <a:rPr lang="en-US" sz="2900" dirty="0"/>
                    <a:t>.</a:t>
                  </a:r>
                  <a:endParaRPr lang="ko-KR" altLang="en-US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en-US" sz="2900" dirty="0"/>
                    <a:t>태양이 지구 둘레를 돈다</a:t>
                  </a: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2900" i="1" dirty="0">
                          <a:latin typeface="Cambria Math" panose="02040503050406030204" pitchFamily="18" charset="0"/>
                        </a:rPr>
                        <m:t>병</m:t>
                      </m:r>
                    </m:oMath>
                  </a14:m>
                  <a:r>
                    <a:rPr lang="ko-KR" altLang="en-US" sz="2900" dirty="0"/>
                    <a:t>아리 감별 능력이 없다</a:t>
                  </a:r>
                  <a:endParaRPr lang="ko-KR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en-US" sz="2900" dirty="0"/>
                    <a:t>어떤 전자제품의 사용시간은 </a:t>
                  </a:r>
                  <a:r>
                    <a:rPr lang="en-US" altLang="ko-KR" sz="2900" dirty="0"/>
                    <a:t>1000</a:t>
                  </a:r>
                  <a:r>
                    <a:rPr lang="ko-KR" altLang="en-US" sz="2900" dirty="0"/>
                    <a:t>시간</a:t>
                  </a:r>
                  <a:endParaRPr lang="en-US" altLang="ko-KR" sz="2900" dirty="0"/>
                </a:p>
              </p:txBody>
            </p:sp>
          </mc:Choice>
          <mc:Fallback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9BA5324E-4027-4C2E-9245-46598EF5F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378732"/>
                  <a:ext cx="4032433" cy="4479268"/>
                </a:xfrm>
                <a:custGeom>
                  <a:avLst/>
                  <a:gdLst>
                    <a:gd name="connsiteX0" fmla="*/ 0 w 4020730"/>
                    <a:gd name="connsiteY0" fmla="*/ 0 h 3964206"/>
                    <a:gd name="connsiteX1" fmla="*/ 4020730 w 4020730"/>
                    <a:gd name="connsiteY1" fmla="*/ 0 h 3964206"/>
                    <a:gd name="connsiteX2" fmla="*/ 4020730 w 4020730"/>
                    <a:gd name="connsiteY2" fmla="*/ 3964206 h 3964206"/>
                    <a:gd name="connsiteX3" fmla="*/ 0 w 4020730"/>
                    <a:gd name="connsiteY3" fmla="*/ 3964206 h 3964206"/>
                    <a:gd name="connsiteX4" fmla="*/ 0 w 4020730"/>
                    <a:gd name="connsiteY4" fmla="*/ 0 h 39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0730" h="3964206">
                      <a:moveTo>
                        <a:pt x="0" y="0"/>
                      </a:moveTo>
                      <a:lnTo>
                        <a:pt x="4020730" y="0"/>
                      </a:lnTo>
                      <a:lnTo>
                        <a:pt x="4020730" y="3964206"/>
                      </a:lnTo>
                      <a:lnTo>
                        <a:pt x="0" y="39642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491" t="-9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610A7F5-8FD5-449A-9E7D-196BE5CE6BDF}"/>
                </a:ext>
              </a:extLst>
            </p:cNvPr>
            <p:cNvSpPr/>
            <p:nvPr/>
          </p:nvSpPr>
          <p:spPr>
            <a:xfrm>
              <a:off x="5111570" y="1132242"/>
              <a:ext cx="4032430" cy="1221746"/>
            </a:xfrm>
            <a:custGeom>
              <a:avLst/>
              <a:gdLst>
                <a:gd name="connsiteX0" fmla="*/ 0 w 4020730"/>
                <a:gd name="connsiteY0" fmla="*/ 0 h 1221746"/>
                <a:gd name="connsiteX1" fmla="*/ 4020730 w 4020730"/>
                <a:gd name="connsiteY1" fmla="*/ 0 h 1221746"/>
                <a:gd name="connsiteX2" fmla="*/ 4020730 w 4020730"/>
                <a:gd name="connsiteY2" fmla="*/ 1221746 h 1221746"/>
                <a:gd name="connsiteX3" fmla="*/ 0 w 4020730"/>
                <a:gd name="connsiteY3" fmla="*/ 1221746 h 1221746"/>
                <a:gd name="connsiteX4" fmla="*/ 0 w 4020730"/>
                <a:gd name="connsiteY4" fmla="*/ 0 h 122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730" h="1221746">
                  <a:moveTo>
                    <a:pt x="0" y="0"/>
                  </a:moveTo>
                  <a:lnTo>
                    <a:pt x="4020730" y="0"/>
                  </a:lnTo>
                  <a:lnTo>
                    <a:pt x="4020730" y="1221746"/>
                  </a:lnTo>
                  <a:lnTo>
                    <a:pt x="0" y="1221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900" dirty="0">
                  <a:solidFill>
                    <a:schemeClr val="tx1"/>
                  </a:solidFill>
                </a:rPr>
                <a:t>대립가설</a:t>
              </a:r>
              <a:br>
                <a:rPr lang="en-US" altLang="ko-KR" sz="2900" dirty="0">
                  <a:solidFill>
                    <a:schemeClr val="tx1"/>
                  </a:solidFill>
                </a:rPr>
              </a:br>
              <a:r>
                <a:rPr lang="en-US" sz="2900" dirty="0">
                  <a:solidFill>
                    <a:schemeClr val="tx1"/>
                  </a:solidFill>
                </a:rPr>
                <a:t>(alternative hypothesis)</a:t>
              </a:r>
              <a:endParaRPr lang="ko-KR" altLang="en-US" sz="2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F81C1B5-C96D-4D25-9301-6B147771644B}"/>
                    </a:ext>
                  </a:extLst>
                </p:cNvPr>
                <p:cNvSpPr/>
                <p:nvPr/>
              </p:nvSpPr>
              <p:spPr>
                <a:xfrm>
                  <a:off x="5111566" y="2378732"/>
                  <a:ext cx="4032433" cy="44792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ko-KR" sz="2900" dirty="0"/>
                    <a:t>지구는 </a:t>
                  </a:r>
                  <a:r>
                    <a:rPr lang="ko-KR" altLang="en-US" sz="2900" dirty="0"/>
                    <a:t>둥글</a:t>
                  </a:r>
                  <a:r>
                    <a:rPr lang="ko-KR" altLang="ko-KR" sz="2900" dirty="0"/>
                    <a:t>다</a:t>
                  </a:r>
                  <a:r>
                    <a:rPr lang="en-US" altLang="ko-KR" sz="2900" dirty="0"/>
                    <a:t>.</a:t>
                  </a:r>
                  <a:endParaRPr lang="ko-KR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en-US" sz="2900" dirty="0"/>
                    <a:t>지구가 태양 둘레를 돈다</a:t>
                  </a: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2900" i="1" dirty="0">
                          <a:latin typeface="Cambria Math" panose="02040503050406030204" pitchFamily="18" charset="0"/>
                        </a:rPr>
                        <m:t>병</m:t>
                      </m:r>
                    </m:oMath>
                  </a14:m>
                  <a:r>
                    <a:rPr lang="ko-KR" altLang="en-US" sz="2900" dirty="0"/>
                    <a:t>아리 감별 능력이 있다</a:t>
                  </a: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:endParaRPr lang="en-US" altLang="ko-KR" sz="2900" dirty="0"/>
                </a:p>
                <a:p>
                  <a:pPr marL="285750" lvl="1" indent="-285750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ko-KR" altLang="en-US" sz="2900" dirty="0"/>
                    <a:t>어떤 전자제품의 사용시간은 </a:t>
                  </a:r>
                  <a:r>
                    <a:rPr lang="en-US" altLang="ko-KR" sz="2900" dirty="0"/>
                    <a:t>1000</a:t>
                  </a:r>
                  <a:r>
                    <a:rPr lang="ko-KR" altLang="en-US" sz="2900" dirty="0"/>
                    <a:t>시간 이상</a:t>
                  </a:r>
                  <a:endParaRPr lang="en-US" altLang="ko-KR" sz="2900" dirty="0"/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F81C1B5-C96D-4D25-9301-6B1477716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566" y="2378732"/>
                  <a:ext cx="4032433" cy="4479268"/>
                </a:xfrm>
                <a:prstGeom prst="rect">
                  <a:avLst/>
                </a:prstGeom>
                <a:blipFill>
                  <a:blip r:embed="rId3"/>
                  <a:stretch>
                    <a:fillRect l="-2662" t="-33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744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3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EAC4D-FA8F-4921-B26D-CF9A987A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 latinLnBrk="0">
              <a:spcBef>
                <a:spcPts val="1000"/>
              </a:spcBef>
            </a:pPr>
            <a:endParaRPr lang="en-US" altLang="ko-KR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CA8164-FC63-4D3A-BA66-8F840354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endParaRPr lang="ko-KR" alt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6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508F5110-96A4-440F-86F5-EA3F25859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159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43118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AA181-4B09-4C6E-993E-5C4D9C76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통계적 가설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4E30C-FFA9-4A68-A98A-0F38FCEFA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7272867" cy="42519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/>
                  <a:t>모집단의 분포에 대한 가설을 통계적 가설이라고 한다</a:t>
                </a:r>
                <a:r>
                  <a:rPr lang="en-US" altLang="ko-KR" sz="2200" dirty="0"/>
                  <a:t>.</a:t>
                </a:r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예시</a:t>
                </a:r>
                <a:r>
                  <a:rPr lang="en-US" altLang="ko-KR" sz="22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altLang="ko-KR" dirty="0"/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≠3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=81 </m:t>
                    </m:r>
                  </m:oMath>
                </a14:m>
                <a:r>
                  <a:rPr lang="en-US" altLang="ko-KR" dirty="0"/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&lt;81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4E30C-FFA9-4A68-A98A-0F38FCEFA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7272867" cy="4251960"/>
              </a:xfrm>
              <a:blipFill>
                <a:blip r:embed="rId2"/>
                <a:stretch>
                  <a:fillRect l="-1006" t="-1722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6E13D4-85FE-BBF1-AAF9-2D9467C95CD1}"/>
              </a:ext>
            </a:extLst>
          </p:cNvPr>
          <p:cNvSpPr txBox="1"/>
          <p:nvPr/>
        </p:nvSpPr>
        <p:spPr>
          <a:xfrm>
            <a:off x="8500533" y="1929384"/>
            <a:ext cx="3022431" cy="408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귀무가설을</a:t>
            </a:r>
            <a:r>
              <a:rPr lang="ko-KR" altLang="en-US" dirty="0"/>
              <a:t> 나타낼 때</a:t>
            </a:r>
            <a:r>
              <a:rPr lang="en-US" altLang="ko-KR" dirty="0"/>
              <a:t>, </a:t>
            </a:r>
            <a:r>
              <a:rPr lang="ko-KR" altLang="en-US" dirty="0"/>
              <a:t>부등호로 나타내는 교재들도 있지만 등호 </a:t>
            </a:r>
            <a:r>
              <a:rPr lang="en-US" altLang="ko-KR" dirty="0"/>
              <a:t>=</a:t>
            </a:r>
            <a:r>
              <a:rPr lang="ko-KR" altLang="en-US" dirty="0"/>
              <a:t>로만 나타내도 충분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우리는 </a:t>
            </a:r>
            <a:r>
              <a:rPr lang="en-US" altLang="ko-KR" dirty="0"/>
              <a:t>=</a:t>
            </a:r>
            <a:r>
              <a:rPr lang="ko-KR" altLang="en-US" dirty="0"/>
              <a:t>만 사용</a:t>
            </a:r>
          </a:p>
        </p:txBody>
      </p:sp>
    </p:spTree>
    <p:extLst>
      <p:ext uri="{BB962C8B-B14F-4D97-AF65-F5344CB8AC3E}">
        <p14:creationId xmlns:p14="http://schemas.microsoft.com/office/powerpoint/2010/main" val="16211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Example1 (</a:t>
            </a:r>
            <a:r>
              <a:rPr lang="ko-KR" altLang="en-US" sz="4000">
                <a:solidFill>
                  <a:srgbClr val="FFFFFF"/>
                </a:solidFill>
              </a:rPr>
              <a:t>예제</a:t>
            </a:r>
            <a:r>
              <a:rPr lang="en-US" altLang="ko-KR" sz="4000">
                <a:solidFill>
                  <a:srgbClr val="FFFFFF"/>
                </a:solidFill>
              </a:rPr>
              <a:t>7-1)</a:t>
            </a:r>
            <a:endParaRPr lang="ko-KR" alt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altLang="ko-KR" sz="200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altLang="ko-KR" sz="200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&lt;40</m:t>
                    </m:r>
                  </m:oMath>
                </a14:m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:endParaRPr lang="en-US" altLang="ko-KR" sz="2000"/>
              </a:p>
              <a:p>
                <a:pPr marL="457200" indent="-457200">
                  <a:buFont typeface="+mj-lt"/>
                  <a:buAutoNum type="alphaLcPeriod"/>
                </a:pPr>
                <a:endParaRPr lang="en-US" altLang="ko-KR" sz="2000"/>
              </a:p>
              <a:p>
                <a:endParaRPr lang="ko-KR" altLang="en-US" sz="20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8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Example2 (</a:t>
            </a:r>
            <a:r>
              <a:rPr lang="ko-KR" altLang="en-US" sz="4000">
                <a:solidFill>
                  <a:srgbClr val="FFFFFF"/>
                </a:solidFill>
              </a:rPr>
              <a:t>예제</a:t>
            </a:r>
            <a:r>
              <a:rPr lang="en-US" altLang="ko-KR" sz="4000">
                <a:solidFill>
                  <a:srgbClr val="FFFFFF"/>
                </a:solidFill>
              </a:rPr>
              <a:t>7-3)</a:t>
            </a:r>
            <a:endParaRPr lang="ko-KR" alt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/>
                  <a:t>어느 공장에서는 공정온도 </a:t>
                </a:r>
                <a:r>
                  <a:rPr lang="en-US" altLang="ko-KR" sz="2000"/>
                  <a:t>100°C</a:t>
                </a:r>
                <a:r>
                  <a:rPr lang="ko-KR" altLang="en-US" sz="2000"/>
                  <a:t>에서 제조</a:t>
                </a:r>
                <a:r>
                  <a:rPr lang="en-US" altLang="ko-KR" sz="2000"/>
                  <a:t>.</a:t>
                </a:r>
              </a:p>
              <a:p>
                <a:r>
                  <a:rPr lang="ko-KR" altLang="en-US" sz="2000"/>
                  <a:t>제품의 강도는 정규분포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(60, </m:t>
                    </m:r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/>
              </a:p>
              <a:p>
                <a:r>
                  <a:rPr lang="ko-KR" altLang="en-US" sz="2000"/>
                  <a:t>공정온도를 변화시켰을 때 평균 강도에 차이가 있을까</a:t>
                </a:r>
                <a:r>
                  <a:rPr lang="en-US" altLang="ko-KR" sz="2000"/>
                  <a:t>?</a:t>
                </a:r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귀무가설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US" altLang="ko-KR" sz="2000"/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대립가설</a:t>
                </a:r>
                <a:r>
                  <a:rPr lang="en-US" altLang="ko-KR" sz="2000"/>
                  <a:t> 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≠60</m:t>
                    </m:r>
                  </m:oMath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 r="-2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7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8D8C-CD50-45C7-9FF2-6923D1C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Example3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/>
                  <a:t>담배</a:t>
                </a:r>
                <a:r>
                  <a:rPr lang="en-US" altLang="ko-KR" sz="2000"/>
                  <a:t> </a:t>
                </a:r>
                <a:r>
                  <a:rPr lang="ko-KR" altLang="en-US" sz="2000"/>
                  <a:t>회사</a:t>
                </a:r>
                <a:endParaRPr lang="en-US" altLang="ko-KR" sz="2000"/>
              </a:p>
              <a:p>
                <a:r>
                  <a:rPr lang="ko-KR" altLang="en-US" sz="2000"/>
                  <a:t>기존 담배의 타르 함량은 </a:t>
                </a:r>
                <a:r>
                  <a:rPr lang="en-US" altLang="ko-KR" sz="2000"/>
                  <a:t>4.1mg</a:t>
                </a:r>
              </a:p>
              <a:p>
                <a:r>
                  <a:rPr lang="ko-KR" altLang="en-US" sz="2000" b="1"/>
                  <a:t>새로 개발한 담배 </a:t>
                </a:r>
                <a:r>
                  <a:rPr lang="en-US" altLang="ko-KR" sz="2000" b="1"/>
                  <a:t>36</a:t>
                </a:r>
                <a:r>
                  <a:rPr lang="ko-KR" altLang="en-US" sz="2000" b="1"/>
                  <a:t>개의 타르 함량 평균은 </a:t>
                </a:r>
                <a:r>
                  <a:rPr lang="en-US" altLang="ko-KR" sz="2000" b="1"/>
                  <a:t>3.641</a:t>
                </a:r>
              </a:p>
              <a:p>
                <a:r>
                  <a:rPr lang="ko-KR" altLang="en-US" sz="2000"/>
                  <a:t>새로 개발한 담배의 평균 타르 함량은 </a:t>
                </a:r>
                <a:r>
                  <a:rPr lang="ko-KR" altLang="en-US" sz="2000" b="1"/>
                  <a:t>평균 </a:t>
                </a:r>
                <a:r>
                  <a:rPr lang="en-US" altLang="ko-KR" sz="2000" b="1"/>
                  <a:t>4.1mg </a:t>
                </a:r>
                <a:r>
                  <a:rPr lang="ko-KR" altLang="en-US" sz="2000" b="1"/>
                  <a:t>이하라고 주장</a:t>
                </a:r>
                <a:endParaRPr lang="en-US" altLang="ko-KR" sz="2000" b="1"/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귀무가설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=4.1</m:t>
                    </m:r>
                  </m:oMath>
                </a14:m>
                <a:endParaRPr lang="en-US" altLang="ko-KR" sz="2000"/>
              </a:p>
              <a:p>
                <a:endParaRPr lang="en-US" altLang="ko-KR" sz="2000"/>
              </a:p>
              <a:p>
                <a:pPr/>
                <a:r>
                  <a:rPr lang="ko-KR" altLang="en-US" sz="2000"/>
                  <a:t>대립가설</a:t>
                </a:r>
                <a:r>
                  <a:rPr lang="en-US" altLang="ko-KR" sz="2000"/>
                  <a:t> </a:t>
                </a:r>
                <a:br>
                  <a:rPr lang="en-US" altLang="ko-KR" sz="20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&lt;4.1</m:t>
                    </m:r>
                  </m:oMath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010AA-7CFB-4135-9C76-A832C780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1885</Words>
  <Application>Microsoft Office PowerPoint</Application>
  <PresentationFormat>와이드스크린</PresentationFormat>
  <Paragraphs>397</Paragraphs>
  <Slides>52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맑은 고딕</vt:lpstr>
      <vt:lpstr>Arial</vt:lpstr>
      <vt:lpstr>Calibri</vt:lpstr>
      <vt:lpstr>Cambria Math</vt:lpstr>
      <vt:lpstr>Georgia</vt:lpstr>
      <vt:lpstr>Wingdings</vt:lpstr>
      <vt:lpstr>Office 테마</vt:lpstr>
      <vt:lpstr>1_Office 테마</vt:lpstr>
      <vt:lpstr>2_Office 테마</vt:lpstr>
      <vt:lpstr>수식</vt:lpstr>
      <vt:lpstr>Chapter 7 가설검정</vt:lpstr>
      <vt:lpstr>7.1 가설검정</vt:lpstr>
      <vt:lpstr>가설과 통계적 가설</vt:lpstr>
      <vt:lpstr>귀무가설과 대립가설</vt:lpstr>
      <vt:lpstr>귀무가설과 대립가설</vt:lpstr>
      <vt:lpstr>통계적 가설</vt:lpstr>
      <vt:lpstr>Example1 (예제7-1)</vt:lpstr>
      <vt:lpstr>Example2 (예제7-3)</vt:lpstr>
      <vt:lpstr>Example3</vt:lpstr>
      <vt:lpstr>Example4</vt:lpstr>
      <vt:lpstr>Example5</vt:lpstr>
      <vt:lpstr>Example6</vt:lpstr>
      <vt:lpstr>Example7</vt:lpstr>
      <vt:lpstr>가설 검정의 원리</vt:lpstr>
      <vt:lpstr>통계적 가설 설정의 예</vt:lpstr>
      <vt:lpstr>통계적 가설 검정이란?</vt:lpstr>
      <vt:lpstr>기각역과 임계값</vt:lpstr>
      <vt:lpstr>기각역과 임계값</vt:lpstr>
      <vt:lpstr>임계값은 평균과 표준편차에 따라 변함</vt:lpstr>
      <vt:lpstr>검정통계량의 표준화</vt:lpstr>
      <vt:lpstr>가설검정 –  모표준편차를 알거나 대표본일 때</vt:lpstr>
      <vt:lpstr>가설검정 –  모표준편차를 모르고 소표본일 때, t 분포 사용</vt:lpstr>
      <vt:lpstr>가설 검정의 오류 </vt:lpstr>
      <vt:lpstr>제1종오류와 제2종오류</vt:lpstr>
      <vt:lpstr>기본 용어</vt:lpstr>
      <vt:lpstr>기각역의 방향(한쪽 검정)</vt:lpstr>
      <vt:lpstr>기각역의 방향(한쪽 검정)</vt:lpstr>
      <vt:lpstr>기각역의 방향(양쪽 검정)</vt:lpstr>
      <vt:lpstr>모평균에 대한 가설의 종류와 기각역</vt:lpstr>
      <vt:lpstr>유의수준 5%일 때 임계값 (모표준편차를 알때)</vt:lpstr>
      <vt:lpstr>2. 가설검정의 순서</vt:lpstr>
      <vt:lpstr>Example 7-1</vt:lpstr>
      <vt:lpstr>Example7-1(계속)</vt:lpstr>
      <vt:lpstr>Example7-2</vt:lpstr>
      <vt:lpstr>Example7-2(계속)</vt:lpstr>
      <vt:lpstr>Example7-3</vt:lpstr>
      <vt:lpstr>Example7-3(계속)</vt:lpstr>
      <vt:lpstr>p-value를 이용한 가설검정(Example7-1)</vt:lpstr>
      <vt:lpstr>PowerPoint 프레젠테이션</vt:lpstr>
      <vt:lpstr>Example7-1 (결과)</vt:lpstr>
      <vt:lpstr>p-value(Exampl7-2)</vt:lpstr>
      <vt:lpstr>Example7-2 (결과)</vt:lpstr>
      <vt:lpstr>PowerPoint 프레젠테이션</vt:lpstr>
      <vt:lpstr>PowerPoint 프레젠테이션</vt:lpstr>
      <vt:lpstr>P-value를 이용한 의사결정</vt:lpstr>
      <vt:lpstr>p-value를 이용한 가설검정</vt:lpstr>
      <vt:lpstr>모평균에 대한 가설검정 (모표준편차를 아는 경우, 대표본)</vt:lpstr>
      <vt:lpstr>모평균에 대한 가설검정 (모표준편차를 모르는 경우,  소표본, 대표본)</vt:lpstr>
      <vt:lpstr>모비율에 대한 가설검정</vt:lpstr>
      <vt:lpstr>PowerPoint 프레젠테이션</vt:lpstr>
      <vt:lpstr>PowerPoint 프레젠테이션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자료의 정리와 요약</dc:title>
  <dc:creator>선우하식</dc:creator>
  <cp:lastModifiedBy>선우하식</cp:lastModifiedBy>
  <cp:revision>117</cp:revision>
  <dcterms:created xsi:type="dcterms:W3CDTF">2022-03-14T02:20:39Z</dcterms:created>
  <dcterms:modified xsi:type="dcterms:W3CDTF">2022-05-04T16:28:09Z</dcterms:modified>
</cp:coreProperties>
</file>