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71" r:id="rId4"/>
    <p:sldId id="269" r:id="rId5"/>
    <p:sldId id="261" r:id="rId6"/>
    <p:sldId id="270" r:id="rId7"/>
    <p:sldId id="272" r:id="rId8"/>
    <p:sldId id="273" r:id="rId9"/>
    <p:sldId id="260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9E67"/>
    <a:srgbClr val="EAB574"/>
    <a:srgbClr val="3E4B51"/>
    <a:srgbClr val="FFCCCC"/>
    <a:srgbClr val="53A6C4"/>
    <a:srgbClr val="67B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76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854CE-B186-45C2-BF6B-32DA26CA8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E5307F-B3FB-4D6F-A475-AEB72DF1A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A33A6-18CF-4F8C-B6F9-23E2C877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2022. 4. 6.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3274B-1326-4AEA-BDF7-CCAB105C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95672-EA9B-4D8D-B047-0FD7CFD3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28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AA340-B15A-4EC2-842D-ED4F7060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A4402E-5CBF-42EA-B4BB-ED000BD83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13A51-FDA3-46DA-8F3D-11E8AAFB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2022. 4. 6.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32C6A-0849-4737-B6B4-03A6EE58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014CA-803B-45A7-AE16-7821B015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99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BD1A29-5ED7-4C49-9E2C-E68AA12ED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7C0A6-0F17-4E82-995B-864DC596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B63D7-4480-46B8-80C7-42E98975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2022. 4. 6.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0D767-6DA8-48C0-B7DE-7D641BC0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623B3-5A6E-45DE-A758-5710232D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9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8C364-77A3-4416-B332-07EE124C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B5E98-2B06-497E-9DBB-0F8908B1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54B56-0B20-4640-9EAE-83538184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2022. 4. 6.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3F210-682C-454A-B4C5-4F3EE9CA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28B81-F432-4241-9AC4-5FED8F22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9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D3F96-2C19-40FA-95C9-5071E05C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F7F0F-B7BF-4100-B43F-B909BE02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27FB5-A5AB-4AAD-9EF0-7918E9C5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2022. 4. 6.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F8923-AE11-4039-866B-2F4804FA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E19B9-71F8-454D-8B93-C017F7B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41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BC8D-597B-4A46-9349-B110A4FD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98DBB-A1F6-4A04-806C-89D5A81D0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D819B-F05F-432A-BAC7-2364AD5E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F07AA-68FD-4342-914A-FA747794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2022. 4. 6.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097879-AB31-48A9-B4F3-5D93C98E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006A1-94C0-416E-923C-6F989758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22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F3B3B-3B6B-4270-871A-59F0CDAB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8C5D9-1B6C-418F-8C64-45A3CA22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31F77-5861-4E3B-AC8F-E3EDE3370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FBC604-F91E-4431-91CD-AD23D09CC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A3F723-B68F-4DA8-B584-26A85380C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4E309D-D091-46F7-B9E0-DBDE75BD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2022. 4. 6.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35A26-7044-4617-A322-EA04669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392C25-9127-480D-9241-421CDDAC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01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B8D3A-B610-4452-BC4D-C801E6C9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09DEB6-5A54-4D86-8E65-7E9C2DE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2022. 4. 6.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8344D8-8090-478D-9C22-FA685599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37645F-D089-4092-B028-3D141330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19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965F21-8C28-4413-8C0C-D353FD25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2022. 4. 6.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6388B8-6B61-48B5-A432-B975D8CC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E80819-0165-497F-8DCE-392F0485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7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D817F-1D85-48F0-8205-6E09A317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F7418-7D66-41FC-9016-C6CCF49C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595C2F-B037-4D4D-8A3B-62FA0947B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F93C5-397F-46B0-961B-CB581849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2022. 4. 6.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36A1B-75D3-4B54-B6C0-261E4C50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76D17-2FD8-4339-BFD9-0FF9284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1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8AF32-AAEC-4D32-BB46-01F398AE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CD9CC7-DD8B-407F-88C3-9323CF195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01127F-8A31-48FE-B0CA-8C158FBF2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30BECE-1183-4E25-968B-FD81D798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2022. 4. 6.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5FADC1-7B87-4FE2-B8AA-3B5F3A6F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28D82-95C8-413B-9EB1-75E8192E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55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9E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E7F599-041A-4C58-93D4-741109A9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39D45-E476-4E60-B2A9-80565526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8E4B7-9453-4048-AE30-821516367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2022. 4. 6.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C4AA4-5BC1-4832-AD56-98478FDC0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649BE-ADE8-4021-86A5-0CA24F30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9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79FA5BF-BBE6-47CD-92AB-FB20439A4C12}"/>
              </a:ext>
            </a:extLst>
          </p:cNvPr>
          <p:cNvSpPr/>
          <p:nvPr/>
        </p:nvSpPr>
        <p:spPr>
          <a:xfrm>
            <a:off x="1174594" y="696809"/>
            <a:ext cx="8064133" cy="6161191"/>
          </a:xfrm>
          <a:prstGeom prst="round2SameRect">
            <a:avLst>
              <a:gd name="adj1" fmla="val 4608"/>
              <a:gd name="adj2" fmla="val 0"/>
            </a:avLst>
          </a:prstGeom>
          <a:solidFill>
            <a:srgbClr val="3E4B51"/>
          </a:solidFill>
          <a:ln>
            <a:noFill/>
          </a:ln>
          <a:effectLst>
            <a:outerShdw dist="114300" dir="600000" algn="t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C94052-FB69-45D7-B8E2-9276EEAB5956}"/>
              </a:ext>
            </a:extLst>
          </p:cNvPr>
          <p:cNvSpPr/>
          <p:nvPr/>
        </p:nvSpPr>
        <p:spPr>
          <a:xfrm>
            <a:off x="1357868" y="820682"/>
            <a:ext cx="7697585" cy="6062784"/>
          </a:xfrm>
          <a:prstGeom prst="round2SameRect">
            <a:avLst>
              <a:gd name="adj1" fmla="val 3739"/>
              <a:gd name="adj2" fmla="val 0"/>
            </a:avLst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48379" y="1353498"/>
            <a:ext cx="709990" cy="5380763"/>
            <a:chOff x="1714500" y="1353498"/>
            <a:chExt cx="709990" cy="5380763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1388331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1353498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1360484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7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1859482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1824649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9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1831636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0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2330633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2295800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2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2302787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3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2801784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2766952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5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2773938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6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3272936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3238103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8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3245089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9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3744087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3709254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1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3716240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2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4215238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4180405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4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4187391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5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4686389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4651556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7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4658543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8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5157540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5122707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0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5129694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1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5628691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5593859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3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5600845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4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6099843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6065010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6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6071996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7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6570994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6536161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9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6543147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7" name="사각형: 둥근 모서리 4">
            <a:extLst>
              <a:ext uri="{FF2B5EF4-FFF2-40B4-BE49-F238E27FC236}">
                <a16:creationId xmlns:a16="http://schemas.microsoft.com/office/drawing/2014/main" id="{C79FA5BF-BBE6-47CD-92AB-FB20439A4C12}"/>
              </a:ext>
            </a:extLst>
          </p:cNvPr>
          <p:cNvSpPr/>
          <p:nvPr/>
        </p:nvSpPr>
        <p:spPr>
          <a:xfrm rot="16200000">
            <a:off x="7363331" y="5039414"/>
            <a:ext cx="1477773" cy="2210327"/>
          </a:xfrm>
          <a:prstGeom prst="round2SameRect">
            <a:avLst>
              <a:gd name="adj1" fmla="val 50000"/>
              <a:gd name="adj2" fmla="val 12675"/>
            </a:avLst>
          </a:prstGeom>
          <a:solidFill>
            <a:srgbClr val="3E4B5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8" name="사각형: 둥근 모서리 4">
            <a:extLst>
              <a:ext uri="{FF2B5EF4-FFF2-40B4-BE49-F238E27FC236}">
                <a16:creationId xmlns:a16="http://schemas.microsoft.com/office/drawing/2014/main" id="{C79FA5BF-BBE6-47CD-92AB-FB20439A4C12}"/>
              </a:ext>
            </a:extLst>
          </p:cNvPr>
          <p:cNvSpPr/>
          <p:nvPr/>
        </p:nvSpPr>
        <p:spPr>
          <a:xfrm rot="16200000">
            <a:off x="7449165" y="5176543"/>
            <a:ext cx="1276507" cy="1936069"/>
          </a:xfrm>
          <a:prstGeom prst="round2SameRect">
            <a:avLst>
              <a:gd name="adj1" fmla="val 50000"/>
              <a:gd name="adj2" fmla="val 12675"/>
            </a:avLst>
          </a:prstGeom>
          <a:solidFill>
            <a:srgbClr val="3E4B51"/>
          </a:solidFill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3074454" y="2177239"/>
            <a:ext cx="45831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prstClr val="white"/>
                </a:solidFill>
              </a:rPr>
              <a:t>&lt;</a:t>
            </a:r>
            <a:r>
              <a:rPr lang="ko-KR" altLang="en-US" sz="2400" dirty="0">
                <a:solidFill>
                  <a:prstClr val="white"/>
                </a:solidFill>
              </a:rPr>
              <a:t>졸업작품 제안서</a:t>
            </a:r>
            <a:r>
              <a:rPr lang="en-US" altLang="ko-KR" sz="2400" dirty="0">
                <a:solidFill>
                  <a:prstClr val="white"/>
                </a:solidFill>
              </a:rPr>
              <a:t>&gt;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1C5EA05A-28DD-4E5B-AC30-387E3D931649}"/>
              </a:ext>
            </a:extLst>
          </p:cNvPr>
          <p:cNvSpPr/>
          <p:nvPr/>
        </p:nvSpPr>
        <p:spPr>
          <a:xfrm>
            <a:off x="4564496" y="3323800"/>
            <a:ext cx="1787313" cy="39244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Polaroid Diary</a:t>
            </a:r>
          </a:p>
        </p:txBody>
      </p:sp>
      <p:sp>
        <p:nvSpPr>
          <p:cNvPr id="7" name="타원 6"/>
          <p:cNvSpPr/>
          <p:nvPr/>
        </p:nvSpPr>
        <p:spPr>
          <a:xfrm>
            <a:off x="7297555" y="5847176"/>
            <a:ext cx="594804" cy="594804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4445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1005AA-7E92-A94A-B59B-F0BC8BCF6362}"/>
              </a:ext>
            </a:extLst>
          </p:cNvPr>
          <p:cNvSpPr txBox="1"/>
          <p:nvPr/>
        </p:nvSpPr>
        <p:spPr>
          <a:xfrm>
            <a:off x="7763140" y="4715766"/>
            <a:ext cx="1444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2</a:t>
            </a:r>
            <a:r>
              <a:rPr kumimoji="1" lang="en-US" altLang="ko-KR" dirty="0">
                <a:solidFill>
                  <a:schemeClr val="bg1"/>
                </a:solidFill>
              </a:rPr>
              <a:t>01721963</a:t>
            </a:r>
          </a:p>
          <a:p>
            <a:r>
              <a:rPr kumimoji="1" lang="ko-KR" altLang="en-US" dirty="0" err="1">
                <a:solidFill>
                  <a:schemeClr val="bg1"/>
                </a:solidFill>
              </a:rPr>
              <a:t>정찬욱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0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요구사항분석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AAC12D-C00B-4A34-875D-4D88AA04B571}"/>
              </a:ext>
            </a:extLst>
          </p:cNvPr>
          <p:cNvSpPr txBox="1"/>
          <p:nvPr/>
        </p:nvSpPr>
        <p:spPr>
          <a:xfrm>
            <a:off x="1719743" y="1333850"/>
            <a:ext cx="910205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/>
              <a:t>다이어리 입력기능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사진 첨부</a:t>
            </a:r>
            <a:r>
              <a:rPr lang="en-US" altLang="ko-KR" sz="1200" dirty="0"/>
              <a:t>, </a:t>
            </a:r>
            <a:r>
              <a:rPr lang="ko-KR" altLang="en-US" sz="1200" dirty="0"/>
              <a:t>날짜 설정</a:t>
            </a:r>
            <a:r>
              <a:rPr lang="en-US" altLang="ko-KR" sz="1200" dirty="0"/>
              <a:t>, </a:t>
            </a:r>
            <a:r>
              <a:rPr lang="ko-KR" altLang="en-US" sz="1200" dirty="0"/>
              <a:t>내용 입력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해쉬태그</a:t>
            </a:r>
            <a:r>
              <a:rPr lang="ko-KR" altLang="en-US" sz="1200" dirty="0"/>
              <a:t> 입력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항목 편집기능 </a:t>
            </a:r>
            <a:r>
              <a:rPr lang="en-US" altLang="ko-KR" sz="1200" dirty="0"/>
              <a:t>(</a:t>
            </a:r>
            <a:r>
              <a:rPr lang="ko-KR" altLang="en-US" sz="1200" dirty="0"/>
              <a:t>수정</a:t>
            </a:r>
            <a:r>
              <a:rPr lang="en-US" altLang="ko-KR" sz="1200" dirty="0"/>
              <a:t>, </a:t>
            </a:r>
            <a:r>
              <a:rPr lang="ko-KR" altLang="en-US" sz="1200" dirty="0"/>
              <a:t>삭제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2) To-Do </a:t>
            </a:r>
            <a:r>
              <a:rPr lang="ko-KR" altLang="en-US" sz="1200" dirty="0"/>
              <a:t>입력기능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제목</a:t>
            </a:r>
            <a:r>
              <a:rPr lang="en-US" altLang="ko-KR" sz="1200" dirty="0"/>
              <a:t>, </a:t>
            </a:r>
            <a:r>
              <a:rPr lang="ko-KR" altLang="en-US" sz="1200" dirty="0"/>
              <a:t>메모</a:t>
            </a:r>
            <a:r>
              <a:rPr lang="en-US" altLang="ko-KR" sz="1200" dirty="0"/>
              <a:t>, To-Do </a:t>
            </a:r>
            <a:r>
              <a:rPr lang="ko-KR" altLang="en-US" sz="1200" dirty="0"/>
              <a:t>체크 입력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항목 편집기능 </a:t>
            </a:r>
            <a:r>
              <a:rPr lang="en-US" altLang="ko-KR" sz="1200" dirty="0"/>
              <a:t>(</a:t>
            </a:r>
            <a:r>
              <a:rPr lang="ko-KR" altLang="en-US" sz="1200" dirty="0"/>
              <a:t>수정</a:t>
            </a:r>
            <a:r>
              <a:rPr lang="en-US" altLang="ko-KR" sz="1200" dirty="0"/>
              <a:t>, </a:t>
            </a:r>
            <a:r>
              <a:rPr lang="ko-KR" altLang="en-US" sz="1200" dirty="0"/>
              <a:t>삭제</a:t>
            </a:r>
            <a:r>
              <a:rPr lang="en-US" altLang="ko-KR" sz="1200" dirty="0"/>
              <a:t>) 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/>
              <a:t>3) </a:t>
            </a:r>
            <a:r>
              <a:rPr lang="ko-KR" altLang="en-US" sz="1200" dirty="0"/>
              <a:t>다이어리 출력기능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사진</a:t>
            </a:r>
            <a:r>
              <a:rPr lang="en-US" altLang="ko-KR" sz="1200" dirty="0"/>
              <a:t>, </a:t>
            </a:r>
            <a:r>
              <a:rPr lang="ko-KR" altLang="en-US" sz="1200" dirty="0"/>
              <a:t>날짜</a:t>
            </a:r>
            <a:r>
              <a:rPr lang="en-US" altLang="ko-KR" sz="1200" dirty="0"/>
              <a:t>, </a:t>
            </a:r>
            <a:r>
              <a:rPr lang="ko-KR" altLang="en-US" sz="1200" dirty="0"/>
              <a:t>내용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해쉬태그</a:t>
            </a:r>
            <a:r>
              <a:rPr lang="en-US" altLang="ko-KR" sz="1200" dirty="0"/>
              <a:t>, </a:t>
            </a:r>
            <a:r>
              <a:rPr lang="ko-KR" altLang="en-US" sz="1200" dirty="0"/>
              <a:t>캘린더 출력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해쉬태그</a:t>
            </a:r>
            <a:r>
              <a:rPr lang="ko-KR" altLang="en-US" sz="1200" dirty="0"/>
              <a:t> 검색기능을 통해 다이어리가 존재하는 날짜를 캘린더에 출력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/>
              <a:t>4) To-Do </a:t>
            </a:r>
            <a:r>
              <a:rPr lang="ko-KR" altLang="en-US" sz="1200" dirty="0"/>
              <a:t>출력기능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제목</a:t>
            </a:r>
            <a:r>
              <a:rPr lang="en-US" altLang="ko-KR" sz="1200" dirty="0"/>
              <a:t>, </a:t>
            </a:r>
            <a:r>
              <a:rPr lang="ko-KR" altLang="en-US" sz="1200" dirty="0"/>
              <a:t>메모</a:t>
            </a:r>
            <a:r>
              <a:rPr lang="en-US" altLang="ko-KR" sz="1200" dirty="0"/>
              <a:t>, To-Do </a:t>
            </a:r>
            <a:r>
              <a:rPr lang="ko-KR" altLang="en-US" sz="1200" dirty="0"/>
              <a:t>개수 출력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체크버튼으로 인해 전체비중 현재 진행률 출력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2644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시스템 구성도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4258FD8-C15F-4F03-BA55-EA4201E58BB3}"/>
              </a:ext>
            </a:extLst>
          </p:cNvPr>
          <p:cNvGrpSpPr/>
          <p:nvPr/>
        </p:nvGrpSpPr>
        <p:grpSpPr>
          <a:xfrm>
            <a:off x="5517197" y="4515738"/>
            <a:ext cx="1157605" cy="946297"/>
            <a:chOff x="3972505" y="3637419"/>
            <a:chExt cx="1157605" cy="946297"/>
          </a:xfrm>
        </p:grpSpPr>
        <p:sp>
          <p:nvSpPr>
            <p:cNvPr id="21" name="object 34">
              <a:extLst>
                <a:ext uri="{FF2B5EF4-FFF2-40B4-BE49-F238E27FC236}">
                  <a16:creationId xmlns:a16="http://schemas.microsoft.com/office/drawing/2014/main" id="{FDE82A8E-F929-4C98-8AE6-558533B5917C}"/>
                </a:ext>
              </a:extLst>
            </p:cNvPr>
            <p:cNvSpPr/>
            <p:nvPr/>
          </p:nvSpPr>
          <p:spPr>
            <a:xfrm>
              <a:off x="3972505" y="3755676"/>
              <a:ext cx="1157605" cy="828040"/>
            </a:xfrm>
            <a:custGeom>
              <a:avLst/>
              <a:gdLst/>
              <a:ahLst/>
              <a:cxnLst/>
              <a:rect l="l" t="t" r="r" b="b"/>
              <a:pathLst>
                <a:path w="1157604" h="828040">
                  <a:moveTo>
                    <a:pt x="0" y="0"/>
                  </a:moveTo>
                  <a:lnTo>
                    <a:pt x="0" y="709537"/>
                  </a:lnTo>
                  <a:lnTo>
                    <a:pt x="4507" y="724371"/>
                  </a:lnTo>
                  <a:lnTo>
                    <a:pt x="38938" y="752278"/>
                  </a:lnTo>
                  <a:lnTo>
                    <a:pt x="103646" y="777100"/>
                  </a:lnTo>
                  <a:lnTo>
                    <a:pt x="145997" y="788076"/>
                  </a:lnTo>
                  <a:lnTo>
                    <a:pt x="194291" y="797949"/>
                  </a:lnTo>
                  <a:lnTo>
                    <a:pt x="247986" y="806606"/>
                  </a:lnTo>
                  <a:lnTo>
                    <a:pt x="306539" y="813938"/>
                  </a:lnTo>
                  <a:lnTo>
                    <a:pt x="369408" y="819834"/>
                  </a:lnTo>
                  <a:lnTo>
                    <a:pt x="436051" y="824182"/>
                  </a:lnTo>
                  <a:lnTo>
                    <a:pt x="505926" y="826872"/>
                  </a:lnTo>
                  <a:lnTo>
                    <a:pt x="578491" y="827794"/>
                  </a:lnTo>
                  <a:lnTo>
                    <a:pt x="651056" y="826872"/>
                  </a:lnTo>
                  <a:lnTo>
                    <a:pt x="720931" y="824182"/>
                  </a:lnTo>
                  <a:lnTo>
                    <a:pt x="787574" y="819834"/>
                  </a:lnTo>
                  <a:lnTo>
                    <a:pt x="850443" y="813938"/>
                  </a:lnTo>
                  <a:lnTo>
                    <a:pt x="908996" y="806606"/>
                  </a:lnTo>
                  <a:lnTo>
                    <a:pt x="962691" y="797949"/>
                  </a:lnTo>
                  <a:lnTo>
                    <a:pt x="1010985" y="788076"/>
                  </a:lnTo>
                  <a:lnTo>
                    <a:pt x="1053337" y="777100"/>
                  </a:lnTo>
                  <a:lnTo>
                    <a:pt x="1118044" y="752278"/>
                  </a:lnTo>
                  <a:lnTo>
                    <a:pt x="1152476" y="724371"/>
                  </a:lnTo>
                  <a:lnTo>
                    <a:pt x="1156983" y="709537"/>
                  </a:lnTo>
                  <a:lnTo>
                    <a:pt x="1156983" y="118256"/>
                  </a:lnTo>
                  <a:lnTo>
                    <a:pt x="578491" y="118256"/>
                  </a:lnTo>
                  <a:lnTo>
                    <a:pt x="505926" y="117335"/>
                  </a:lnTo>
                  <a:lnTo>
                    <a:pt x="436051" y="114645"/>
                  </a:lnTo>
                  <a:lnTo>
                    <a:pt x="369408" y="110296"/>
                  </a:lnTo>
                  <a:lnTo>
                    <a:pt x="306539" y="104401"/>
                  </a:lnTo>
                  <a:lnTo>
                    <a:pt x="247986" y="97069"/>
                  </a:lnTo>
                  <a:lnTo>
                    <a:pt x="194291" y="88411"/>
                  </a:lnTo>
                  <a:lnTo>
                    <a:pt x="145997" y="78539"/>
                  </a:lnTo>
                  <a:lnTo>
                    <a:pt x="103646" y="67562"/>
                  </a:lnTo>
                  <a:lnTo>
                    <a:pt x="38938" y="42741"/>
                  </a:lnTo>
                  <a:lnTo>
                    <a:pt x="4507" y="14833"/>
                  </a:lnTo>
                  <a:lnTo>
                    <a:pt x="0" y="0"/>
                  </a:lnTo>
                  <a:close/>
                </a:path>
                <a:path w="1157604" h="828040">
                  <a:moveTo>
                    <a:pt x="1156983" y="0"/>
                  </a:moveTo>
                  <a:lnTo>
                    <a:pt x="1118044" y="42741"/>
                  </a:lnTo>
                  <a:lnTo>
                    <a:pt x="1053337" y="67562"/>
                  </a:lnTo>
                  <a:lnTo>
                    <a:pt x="1010985" y="78539"/>
                  </a:lnTo>
                  <a:lnTo>
                    <a:pt x="962691" y="88411"/>
                  </a:lnTo>
                  <a:lnTo>
                    <a:pt x="908996" y="97069"/>
                  </a:lnTo>
                  <a:lnTo>
                    <a:pt x="850443" y="104401"/>
                  </a:lnTo>
                  <a:lnTo>
                    <a:pt x="787574" y="110296"/>
                  </a:lnTo>
                  <a:lnTo>
                    <a:pt x="720931" y="114645"/>
                  </a:lnTo>
                  <a:lnTo>
                    <a:pt x="651056" y="117335"/>
                  </a:lnTo>
                  <a:lnTo>
                    <a:pt x="578491" y="118256"/>
                  </a:lnTo>
                  <a:lnTo>
                    <a:pt x="1156983" y="118256"/>
                  </a:lnTo>
                  <a:lnTo>
                    <a:pt x="1156983" y="0"/>
                  </a:lnTo>
                  <a:close/>
                </a:path>
              </a:pathLst>
            </a:custGeom>
            <a:solidFill>
              <a:srgbClr val="CA9E67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/>
                <a:t>DB</a:t>
              </a:r>
              <a:endParaRPr b="1" dirty="0"/>
            </a:p>
          </p:txBody>
        </p:sp>
        <p:sp>
          <p:nvSpPr>
            <p:cNvPr id="22" name="object 36">
              <a:extLst>
                <a:ext uri="{FF2B5EF4-FFF2-40B4-BE49-F238E27FC236}">
                  <a16:creationId xmlns:a16="http://schemas.microsoft.com/office/drawing/2014/main" id="{C0F04F5D-2186-4556-8038-2D674EBB1327}"/>
                </a:ext>
              </a:extLst>
            </p:cNvPr>
            <p:cNvSpPr/>
            <p:nvPr/>
          </p:nvSpPr>
          <p:spPr>
            <a:xfrm>
              <a:off x="3972505" y="3637419"/>
              <a:ext cx="1157605" cy="236854"/>
            </a:xfrm>
            <a:custGeom>
              <a:avLst/>
              <a:gdLst/>
              <a:ahLst/>
              <a:cxnLst/>
              <a:rect l="l" t="t" r="r" b="b"/>
              <a:pathLst>
                <a:path w="1157604" h="236854">
                  <a:moveTo>
                    <a:pt x="1156984" y="118256"/>
                  </a:moveTo>
                  <a:lnTo>
                    <a:pt x="1118044" y="160998"/>
                  </a:lnTo>
                  <a:lnTo>
                    <a:pt x="1053337" y="185819"/>
                  </a:lnTo>
                  <a:lnTo>
                    <a:pt x="1010985" y="196796"/>
                  </a:lnTo>
                  <a:lnTo>
                    <a:pt x="962691" y="206668"/>
                  </a:lnTo>
                  <a:lnTo>
                    <a:pt x="908996" y="215326"/>
                  </a:lnTo>
                  <a:lnTo>
                    <a:pt x="850444" y="222658"/>
                  </a:lnTo>
                  <a:lnTo>
                    <a:pt x="787574" y="228553"/>
                  </a:lnTo>
                  <a:lnTo>
                    <a:pt x="720931" y="232902"/>
                  </a:lnTo>
                  <a:lnTo>
                    <a:pt x="651056" y="235592"/>
                  </a:lnTo>
                  <a:lnTo>
                    <a:pt x="578492" y="236513"/>
                  </a:lnTo>
                  <a:lnTo>
                    <a:pt x="505927" y="235592"/>
                  </a:lnTo>
                  <a:lnTo>
                    <a:pt x="436052" y="232902"/>
                  </a:lnTo>
                  <a:lnTo>
                    <a:pt x="369409" y="228553"/>
                  </a:lnTo>
                  <a:lnTo>
                    <a:pt x="306540" y="222658"/>
                  </a:lnTo>
                  <a:lnTo>
                    <a:pt x="247987" y="215326"/>
                  </a:lnTo>
                  <a:lnTo>
                    <a:pt x="194292" y="206668"/>
                  </a:lnTo>
                  <a:lnTo>
                    <a:pt x="145998" y="196796"/>
                  </a:lnTo>
                  <a:lnTo>
                    <a:pt x="103646" y="185819"/>
                  </a:lnTo>
                  <a:lnTo>
                    <a:pt x="38939" y="160998"/>
                  </a:lnTo>
                  <a:lnTo>
                    <a:pt x="4507" y="133090"/>
                  </a:lnTo>
                  <a:lnTo>
                    <a:pt x="0" y="118256"/>
                  </a:lnTo>
                  <a:lnTo>
                    <a:pt x="4507" y="103423"/>
                  </a:lnTo>
                  <a:lnTo>
                    <a:pt x="38939" y="75515"/>
                  </a:lnTo>
                  <a:lnTo>
                    <a:pt x="103646" y="50694"/>
                  </a:lnTo>
                  <a:lnTo>
                    <a:pt x="145998" y="39717"/>
                  </a:lnTo>
                  <a:lnTo>
                    <a:pt x="194292" y="29845"/>
                  </a:lnTo>
                  <a:lnTo>
                    <a:pt x="247987" y="21187"/>
                  </a:lnTo>
                  <a:lnTo>
                    <a:pt x="306540" y="13855"/>
                  </a:lnTo>
                  <a:lnTo>
                    <a:pt x="369409" y="7960"/>
                  </a:lnTo>
                  <a:lnTo>
                    <a:pt x="436052" y="3611"/>
                  </a:lnTo>
                  <a:lnTo>
                    <a:pt x="505927" y="921"/>
                  </a:lnTo>
                  <a:lnTo>
                    <a:pt x="578492" y="0"/>
                  </a:lnTo>
                  <a:lnTo>
                    <a:pt x="651056" y="921"/>
                  </a:lnTo>
                  <a:lnTo>
                    <a:pt x="720931" y="3611"/>
                  </a:lnTo>
                  <a:lnTo>
                    <a:pt x="787574" y="7960"/>
                  </a:lnTo>
                  <a:lnTo>
                    <a:pt x="850444" y="13855"/>
                  </a:lnTo>
                  <a:lnTo>
                    <a:pt x="908996" y="21187"/>
                  </a:lnTo>
                  <a:lnTo>
                    <a:pt x="962691" y="29845"/>
                  </a:lnTo>
                  <a:lnTo>
                    <a:pt x="1010985" y="39717"/>
                  </a:lnTo>
                  <a:lnTo>
                    <a:pt x="1053337" y="50694"/>
                  </a:lnTo>
                  <a:lnTo>
                    <a:pt x="1118044" y="75515"/>
                  </a:lnTo>
                  <a:lnTo>
                    <a:pt x="1152476" y="103423"/>
                  </a:lnTo>
                  <a:lnTo>
                    <a:pt x="1156984" y="118256"/>
                  </a:lnTo>
                  <a:close/>
                </a:path>
              </a:pathLst>
            </a:custGeom>
            <a:solidFill>
              <a:srgbClr val="CA9E67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068B38-E494-4DFB-B7E9-A3130A72FFC9}"/>
              </a:ext>
            </a:extLst>
          </p:cNvPr>
          <p:cNvSpPr/>
          <p:nvPr/>
        </p:nvSpPr>
        <p:spPr>
          <a:xfrm>
            <a:off x="3090384" y="4026716"/>
            <a:ext cx="1246724" cy="489022"/>
          </a:xfrm>
          <a:prstGeom prst="rect">
            <a:avLst/>
          </a:prstGeom>
          <a:solidFill>
            <a:srgbClr val="EAB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Diary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67284E-E211-4806-AB5D-BD46597CE485}"/>
              </a:ext>
            </a:extLst>
          </p:cNvPr>
          <p:cNvSpPr/>
          <p:nvPr/>
        </p:nvSpPr>
        <p:spPr>
          <a:xfrm>
            <a:off x="7854894" y="4021688"/>
            <a:ext cx="1246724" cy="489022"/>
          </a:xfrm>
          <a:prstGeom prst="rect">
            <a:avLst/>
          </a:prstGeom>
          <a:solidFill>
            <a:srgbClr val="EAB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To-Do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81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사용툴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5F8DBF1-07FE-D243-B765-5DEFB1FA1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10992"/>
              </p:ext>
            </p:extLst>
          </p:nvPr>
        </p:nvGraphicFramePr>
        <p:xfrm>
          <a:off x="3346405" y="2710985"/>
          <a:ext cx="57797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850">
                  <a:extLst>
                    <a:ext uri="{9D8B030D-6E8A-4147-A177-3AD203B41FA5}">
                      <a16:colId xmlns:a16="http://schemas.microsoft.com/office/drawing/2014/main" val="1374286750"/>
                    </a:ext>
                  </a:extLst>
                </a:gridCol>
                <a:gridCol w="2889850">
                  <a:extLst>
                    <a:ext uri="{9D8B030D-6E8A-4147-A177-3AD203B41FA5}">
                      <a16:colId xmlns:a16="http://schemas.microsoft.com/office/drawing/2014/main" val="13787666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사용 </a:t>
                      </a:r>
                      <a:r>
                        <a:rPr lang="ko-Kore-KR" altLang="en-US" b="1" dirty="0">
                          <a:solidFill>
                            <a:sysClr val="windowText" lastClr="000000"/>
                          </a:solidFill>
                        </a:rPr>
                        <a:t>언어</a:t>
                      </a:r>
                    </a:p>
                  </a:txBody>
                  <a:tcPr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chemeClr val="bg1"/>
                          </a:solidFill>
                        </a:rPr>
                        <a:t>Swift</a:t>
                      </a:r>
                      <a:endParaRPr lang="ko-Kore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AB5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23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solidFill>
                            <a:sysClr val="windowText" lastClr="000000"/>
                          </a:solidFill>
                        </a:rPr>
                        <a:t>사용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 툴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 err="1">
                          <a:solidFill>
                            <a:schemeClr val="bg1"/>
                          </a:solidFill>
                        </a:rPr>
                        <a:t>Xcode</a:t>
                      </a:r>
                      <a:endParaRPr lang="ko-Kore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AB5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 err="1">
                          <a:solidFill>
                            <a:sysClr val="windowText" lastClr="000000"/>
                          </a:solidFill>
                        </a:rPr>
                        <a:t>DataBase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600" b="1" dirty="0">
                          <a:solidFill>
                            <a:schemeClr val="bg1"/>
                          </a:solidFill>
                        </a:rPr>
                        <a:t>Realm</a:t>
                      </a:r>
                      <a:endParaRPr lang="ko-Kore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AB5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966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533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핵심기술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884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진행일정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AA8DDD4-3680-46DB-BADA-6B439FC8D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264122"/>
              </p:ext>
            </p:extLst>
          </p:nvPr>
        </p:nvGraphicFramePr>
        <p:xfrm>
          <a:off x="2032000" y="1305073"/>
          <a:ext cx="8628565" cy="4424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2726">
                  <a:extLst>
                    <a:ext uri="{9D8B030D-6E8A-4147-A177-3AD203B41FA5}">
                      <a16:colId xmlns:a16="http://schemas.microsoft.com/office/drawing/2014/main" val="3864676086"/>
                    </a:ext>
                  </a:extLst>
                </a:gridCol>
                <a:gridCol w="1901157">
                  <a:extLst>
                    <a:ext uri="{9D8B030D-6E8A-4147-A177-3AD203B41FA5}">
                      <a16:colId xmlns:a16="http://schemas.microsoft.com/office/drawing/2014/main" val="2268438959"/>
                    </a:ext>
                  </a:extLst>
                </a:gridCol>
                <a:gridCol w="1929161">
                  <a:extLst>
                    <a:ext uri="{9D8B030D-6E8A-4147-A177-3AD203B41FA5}">
                      <a16:colId xmlns:a16="http://schemas.microsoft.com/office/drawing/2014/main" val="1685409605"/>
                    </a:ext>
                  </a:extLst>
                </a:gridCol>
                <a:gridCol w="2219093">
                  <a:extLst>
                    <a:ext uri="{9D8B030D-6E8A-4147-A177-3AD203B41FA5}">
                      <a16:colId xmlns:a16="http://schemas.microsoft.com/office/drawing/2014/main" val="2025772420"/>
                    </a:ext>
                  </a:extLst>
                </a:gridCol>
                <a:gridCol w="2096428">
                  <a:extLst>
                    <a:ext uri="{9D8B030D-6E8A-4147-A177-3AD203B41FA5}">
                      <a16:colId xmlns:a16="http://schemas.microsoft.com/office/drawing/2014/main" val="522731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4B5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4B5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날짜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4B5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4B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37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[</a:t>
                      </a:r>
                      <a:r>
                        <a:rPr lang="ko-KR" altLang="en-US" sz="1400" b="1" dirty="0"/>
                        <a:t>메뉴</a:t>
                      </a:r>
                      <a:r>
                        <a:rPr lang="en-US" altLang="ko-KR" sz="1400" b="1" dirty="0"/>
                        <a:t>]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화면 구성배치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b="1" dirty="0"/>
                        <a:t>&amp; </a:t>
                      </a:r>
                      <a:r>
                        <a:rPr lang="ko-KR" altLang="en-US" sz="1400" b="1" dirty="0"/>
                        <a:t>화면 간 전환기능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239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[Diary]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20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[To-Do]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369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[Setting]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63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화면 상단바에 필요한 버튼구현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268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[Diary] </a:t>
                      </a:r>
                      <a:r>
                        <a:rPr lang="ko-KR" altLang="en-US" sz="1400" b="1" dirty="0"/>
                        <a:t>화면의 </a:t>
                      </a:r>
                      <a:r>
                        <a:rPr lang="en-US" altLang="ko-KR" sz="1400" b="1" dirty="0"/>
                        <a:t>Diary </a:t>
                      </a:r>
                      <a:r>
                        <a:rPr lang="ko-KR" altLang="en-US" sz="1400" b="1" dirty="0"/>
                        <a:t>추가</a:t>
                      </a:r>
                      <a:r>
                        <a:rPr lang="en-US" altLang="ko-KR" sz="1400" b="1" dirty="0"/>
                        <a:t>/</a:t>
                      </a:r>
                      <a:r>
                        <a:rPr lang="ko-KR" altLang="en-US" sz="1400" b="1" dirty="0"/>
                        <a:t>삭제 기능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826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7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[To-Do] </a:t>
                      </a:r>
                      <a:r>
                        <a:rPr lang="ko-KR" altLang="en-US" sz="1400" b="1" dirty="0"/>
                        <a:t>화면의 </a:t>
                      </a:r>
                      <a:r>
                        <a:rPr lang="en-US" altLang="ko-KR" sz="1400" b="1" dirty="0"/>
                        <a:t>To-Do </a:t>
                      </a:r>
                      <a:r>
                        <a:rPr lang="ko-KR" altLang="en-US" sz="1400" b="1" dirty="0"/>
                        <a:t>추가</a:t>
                      </a:r>
                      <a:r>
                        <a:rPr lang="en-US" altLang="ko-KR" sz="1400" b="1" dirty="0"/>
                        <a:t>/</a:t>
                      </a:r>
                      <a:r>
                        <a:rPr lang="ko-KR" altLang="en-US" sz="1400" b="1" dirty="0"/>
                        <a:t>삭제 기능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110160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866801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9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577716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10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193073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11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59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12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291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713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1301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End</a:t>
            </a:r>
          </a:p>
          <a:p>
            <a:pPr>
              <a:lnSpc>
                <a:spcPct val="150000"/>
              </a:lnSpc>
            </a:pP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A9CEB-C20C-4D6C-B72A-EEF98D36A5EC}"/>
              </a:ext>
            </a:extLst>
          </p:cNvPr>
          <p:cNvSpPr txBox="1"/>
          <p:nvPr/>
        </p:nvSpPr>
        <p:spPr>
          <a:xfrm>
            <a:off x="5352462" y="2859976"/>
            <a:ext cx="176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감사합니다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277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6908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AC376F-BA1D-5A4D-B177-32FFEB752679}"/>
              </a:ext>
            </a:extLst>
          </p:cNvPr>
          <p:cNvSpPr/>
          <p:nvPr/>
        </p:nvSpPr>
        <p:spPr>
          <a:xfrm>
            <a:off x="1289454" y="460823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목차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737F239-0289-4000-9C0C-34A69869C3B0}"/>
              </a:ext>
            </a:extLst>
          </p:cNvPr>
          <p:cNvGrpSpPr/>
          <p:nvPr/>
        </p:nvGrpSpPr>
        <p:grpSpPr>
          <a:xfrm>
            <a:off x="1677769" y="1811832"/>
            <a:ext cx="3751481" cy="544195"/>
            <a:chOff x="1677769" y="1811832"/>
            <a:chExt cx="3751481" cy="544195"/>
          </a:xfrm>
        </p:grpSpPr>
        <p:sp>
          <p:nvSpPr>
            <p:cNvPr id="24" name="object 3">
              <a:extLst>
                <a:ext uri="{FF2B5EF4-FFF2-40B4-BE49-F238E27FC236}">
                  <a16:creationId xmlns:a16="http://schemas.microsoft.com/office/drawing/2014/main" id="{011BAD31-79F2-4DCF-8A9A-5E200E92C28D}"/>
                </a:ext>
              </a:extLst>
            </p:cNvPr>
            <p:cNvSpPr/>
            <p:nvPr/>
          </p:nvSpPr>
          <p:spPr>
            <a:xfrm>
              <a:off x="1677769" y="1811832"/>
              <a:ext cx="704850" cy="544195"/>
            </a:xfrm>
            <a:custGeom>
              <a:avLst/>
              <a:gdLst/>
              <a:ahLst/>
              <a:cxnLst/>
              <a:rect l="l" t="t" r="r" b="b"/>
              <a:pathLst>
                <a:path w="704850" h="544194">
                  <a:moveTo>
                    <a:pt x="432487" y="0"/>
                  </a:moveTo>
                  <a:lnTo>
                    <a:pt x="0" y="0"/>
                  </a:lnTo>
                  <a:lnTo>
                    <a:pt x="0" y="543697"/>
                  </a:lnTo>
                  <a:lnTo>
                    <a:pt x="432487" y="543697"/>
                  </a:lnTo>
                  <a:lnTo>
                    <a:pt x="704334" y="271848"/>
                  </a:lnTo>
                  <a:lnTo>
                    <a:pt x="432487" y="0"/>
                  </a:lnTo>
                  <a:close/>
                </a:path>
              </a:pathLst>
            </a:custGeom>
            <a:solidFill>
              <a:srgbClr val="3E4B51"/>
            </a:solidFill>
          </p:spPr>
          <p:txBody>
            <a:bodyPr wrap="square" lIns="0" tIns="0" rIns="0" bIns="0" rtlCol="0" anchor="ctr"/>
            <a:lstStyle/>
            <a:p>
              <a:pPr algn="dist"/>
              <a:r>
                <a:rPr lang="en-US" b="1" dirty="0">
                  <a:solidFill>
                    <a:schemeClr val="bg1"/>
                  </a:solidFill>
                </a:rPr>
                <a:t>1</a:t>
              </a:r>
              <a:endParaRPr b="1" dirty="0">
                <a:solidFill>
                  <a:schemeClr val="bg1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02F8966D-2778-49CB-9190-F44DEC8106D9}"/>
                </a:ext>
              </a:extLst>
            </p:cNvPr>
            <p:cNvCxnSpPr/>
            <p:nvPr/>
          </p:nvCxnSpPr>
          <p:spPr>
            <a:xfrm>
              <a:off x="2076450" y="2337041"/>
              <a:ext cx="3352800" cy="9461"/>
            </a:xfrm>
            <a:prstGeom prst="line">
              <a:avLst/>
            </a:prstGeom>
            <a:ln w="28575">
              <a:solidFill>
                <a:srgbClr val="3E4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004C3B3-D7CD-45E5-BE1C-E4E03725E2F9}"/>
              </a:ext>
            </a:extLst>
          </p:cNvPr>
          <p:cNvGrpSpPr/>
          <p:nvPr/>
        </p:nvGrpSpPr>
        <p:grpSpPr>
          <a:xfrm>
            <a:off x="1677769" y="2611474"/>
            <a:ext cx="3751481" cy="544195"/>
            <a:chOff x="1677769" y="2611474"/>
            <a:chExt cx="3751481" cy="544195"/>
          </a:xfrm>
        </p:grpSpPr>
        <p:sp>
          <p:nvSpPr>
            <p:cNvPr id="25" name="object 4">
              <a:extLst>
                <a:ext uri="{FF2B5EF4-FFF2-40B4-BE49-F238E27FC236}">
                  <a16:creationId xmlns:a16="http://schemas.microsoft.com/office/drawing/2014/main" id="{FC6D4D04-1E6F-4040-ACA5-5822FC76F7F0}"/>
                </a:ext>
              </a:extLst>
            </p:cNvPr>
            <p:cNvSpPr/>
            <p:nvPr/>
          </p:nvSpPr>
          <p:spPr>
            <a:xfrm>
              <a:off x="1677769" y="2611474"/>
              <a:ext cx="704850" cy="544195"/>
            </a:xfrm>
            <a:custGeom>
              <a:avLst/>
              <a:gdLst/>
              <a:ahLst/>
              <a:cxnLst/>
              <a:rect l="l" t="t" r="r" b="b"/>
              <a:pathLst>
                <a:path w="704850" h="544194">
                  <a:moveTo>
                    <a:pt x="432487" y="0"/>
                  </a:moveTo>
                  <a:lnTo>
                    <a:pt x="0" y="0"/>
                  </a:lnTo>
                  <a:lnTo>
                    <a:pt x="0" y="543697"/>
                  </a:lnTo>
                  <a:lnTo>
                    <a:pt x="432487" y="543697"/>
                  </a:lnTo>
                  <a:lnTo>
                    <a:pt x="704334" y="271848"/>
                  </a:lnTo>
                  <a:lnTo>
                    <a:pt x="432487" y="0"/>
                  </a:lnTo>
                  <a:close/>
                </a:path>
              </a:pathLst>
            </a:custGeom>
            <a:solidFill>
              <a:srgbClr val="3E4B51"/>
            </a:solidFill>
          </p:spPr>
          <p:txBody>
            <a:bodyPr wrap="square" lIns="0" tIns="0" rIns="0" bIns="0" rtlCol="0" anchor="ctr"/>
            <a:lstStyle/>
            <a:p>
              <a:pPr algn="dist"/>
              <a:r>
                <a:rPr lang="en-US" b="1" dirty="0">
                  <a:solidFill>
                    <a:schemeClr val="bg1"/>
                  </a:solidFill>
                </a:rPr>
                <a:t>2</a:t>
              </a:r>
              <a:endParaRPr b="1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0D34FFF4-7770-44F2-8DEB-A15DC0C3B4F4}"/>
                </a:ext>
              </a:extLst>
            </p:cNvPr>
            <p:cNvCxnSpPr/>
            <p:nvPr/>
          </p:nvCxnSpPr>
          <p:spPr>
            <a:xfrm>
              <a:off x="2076450" y="3136683"/>
              <a:ext cx="3352800" cy="9461"/>
            </a:xfrm>
            <a:prstGeom prst="line">
              <a:avLst/>
            </a:prstGeom>
            <a:ln w="28575">
              <a:solidFill>
                <a:srgbClr val="3E4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EC0CC07-63DE-4988-8A90-4E281C634896}"/>
              </a:ext>
            </a:extLst>
          </p:cNvPr>
          <p:cNvGrpSpPr/>
          <p:nvPr/>
        </p:nvGrpSpPr>
        <p:grpSpPr>
          <a:xfrm>
            <a:off x="1680355" y="3411116"/>
            <a:ext cx="3751481" cy="544195"/>
            <a:chOff x="1677769" y="1811832"/>
            <a:chExt cx="3751481" cy="544195"/>
          </a:xfrm>
        </p:grpSpPr>
        <p:sp>
          <p:nvSpPr>
            <p:cNvPr id="40" name="object 3">
              <a:extLst>
                <a:ext uri="{FF2B5EF4-FFF2-40B4-BE49-F238E27FC236}">
                  <a16:creationId xmlns:a16="http://schemas.microsoft.com/office/drawing/2014/main" id="{F81E523E-DC3D-447F-A6C5-7BBB804EF679}"/>
                </a:ext>
              </a:extLst>
            </p:cNvPr>
            <p:cNvSpPr/>
            <p:nvPr/>
          </p:nvSpPr>
          <p:spPr>
            <a:xfrm>
              <a:off x="1677769" y="1811832"/>
              <a:ext cx="704850" cy="544195"/>
            </a:xfrm>
            <a:custGeom>
              <a:avLst/>
              <a:gdLst/>
              <a:ahLst/>
              <a:cxnLst/>
              <a:rect l="l" t="t" r="r" b="b"/>
              <a:pathLst>
                <a:path w="704850" h="544194">
                  <a:moveTo>
                    <a:pt x="432487" y="0"/>
                  </a:moveTo>
                  <a:lnTo>
                    <a:pt x="0" y="0"/>
                  </a:lnTo>
                  <a:lnTo>
                    <a:pt x="0" y="543697"/>
                  </a:lnTo>
                  <a:lnTo>
                    <a:pt x="432487" y="543697"/>
                  </a:lnTo>
                  <a:lnTo>
                    <a:pt x="704334" y="271848"/>
                  </a:lnTo>
                  <a:lnTo>
                    <a:pt x="432487" y="0"/>
                  </a:lnTo>
                  <a:close/>
                </a:path>
              </a:pathLst>
            </a:custGeom>
            <a:solidFill>
              <a:srgbClr val="3E4B51"/>
            </a:solidFill>
          </p:spPr>
          <p:txBody>
            <a:bodyPr wrap="square" lIns="0" tIns="0" rIns="0" bIns="0" rtlCol="0" anchor="ctr"/>
            <a:lstStyle/>
            <a:p>
              <a:pPr algn="dist"/>
              <a:r>
                <a:rPr lang="en-US" b="1" dirty="0">
                  <a:solidFill>
                    <a:schemeClr val="bg1"/>
                  </a:solidFill>
                </a:rPr>
                <a:t>3</a:t>
              </a:r>
              <a:endParaRPr b="1" dirty="0">
                <a:solidFill>
                  <a:schemeClr val="bg1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388FD798-3A72-4348-8190-10254842B3A8}"/>
                </a:ext>
              </a:extLst>
            </p:cNvPr>
            <p:cNvCxnSpPr/>
            <p:nvPr/>
          </p:nvCxnSpPr>
          <p:spPr>
            <a:xfrm>
              <a:off x="2076450" y="2337041"/>
              <a:ext cx="3352800" cy="9461"/>
            </a:xfrm>
            <a:prstGeom prst="line">
              <a:avLst/>
            </a:prstGeom>
            <a:ln w="28575">
              <a:solidFill>
                <a:srgbClr val="3E4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48DA69B-9C86-4DDF-8170-7A85609C7E92}"/>
              </a:ext>
            </a:extLst>
          </p:cNvPr>
          <p:cNvGrpSpPr/>
          <p:nvPr/>
        </p:nvGrpSpPr>
        <p:grpSpPr>
          <a:xfrm>
            <a:off x="1680355" y="4210758"/>
            <a:ext cx="3751481" cy="544195"/>
            <a:chOff x="1677769" y="2611474"/>
            <a:chExt cx="3751481" cy="544195"/>
          </a:xfrm>
        </p:grpSpPr>
        <p:sp>
          <p:nvSpPr>
            <p:cNvPr id="43" name="object 4">
              <a:extLst>
                <a:ext uri="{FF2B5EF4-FFF2-40B4-BE49-F238E27FC236}">
                  <a16:creationId xmlns:a16="http://schemas.microsoft.com/office/drawing/2014/main" id="{3D6B77B3-1F48-426C-88BB-919D539C86F3}"/>
                </a:ext>
              </a:extLst>
            </p:cNvPr>
            <p:cNvSpPr/>
            <p:nvPr/>
          </p:nvSpPr>
          <p:spPr>
            <a:xfrm>
              <a:off x="1677769" y="2611474"/>
              <a:ext cx="704850" cy="544195"/>
            </a:xfrm>
            <a:custGeom>
              <a:avLst/>
              <a:gdLst/>
              <a:ahLst/>
              <a:cxnLst/>
              <a:rect l="l" t="t" r="r" b="b"/>
              <a:pathLst>
                <a:path w="704850" h="544194">
                  <a:moveTo>
                    <a:pt x="432487" y="0"/>
                  </a:moveTo>
                  <a:lnTo>
                    <a:pt x="0" y="0"/>
                  </a:lnTo>
                  <a:lnTo>
                    <a:pt x="0" y="543697"/>
                  </a:lnTo>
                  <a:lnTo>
                    <a:pt x="432487" y="543697"/>
                  </a:lnTo>
                  <a:lnTo>
                    <a:pt x="704334" y="271848"/>
                  </a:lnTo>
                  <a:lnTo>
                    <a:pt x="432487" y="0"/>
                  </a:lnTo>
                  <a:close/>
                </a:path>
              </a:pathLst>
            </a:custGeom>
            <a:solidFill>
              <a:srgbClr val="3E4B51"/>
            </a:solidFill>
          </p:spPr>
          <p:txBody>
            <a:bodyPr wrap="square" lIns="0" tIns="0" rIns="0" bIns="0" rtlCol="0" anchor="ctr"/>
            <a:lstStyle/>
            <a:p>
              <a:pPr algn="dist"/>
              <a:r>
                <a:rPr lang="en-US" b="1" dirty="0">
                  <a:solidFill>
                    <a:schemeClr val="bg1"/>
                  </a:solidFill>
                </a:rPr>
                <a:t>4</a:t>
              </a:r>
              <a:endParaRPr b="1" dirty="0">
                <a:solidFill>
                  <a:schemeClr val="bg1"/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203453C9-6246-4F08-AE5D-9DF88A3A962D}"/>
                </a:ext>
              </a:extLst>
            </p:cNvPr>
            <p:cNvCxnSpPr/>
            <p:nvPr/>
          </p:nvCxnSpPr>
          <p:spPr>
            <a:xfrm>
              <a:off x="2076450" y="3136683"/>
              <a:ext cx="3352800" cy="9461"/>
            </a:xfrm>
            <a:prstGeom prst="line">
              <a:avLst/>
            </a:prstGeom>
            <a:ln w="28575">
              <a:solidFill>
                <a:srgbClr val="3E4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C826ECA-57FB-414D-9280-13DD268B0AEE}"/>
              </a:ext>
            </a:extLst>
          </p:cNvPr>
          <p:cNvGrpSpPr/>
          <p:nvPr/>
        </p:nvGrpSpPr>
        <p:grpSpPr>
          <a:xfrm>
            <a:off x="6427673" y="1811832"/>
            <a:ext cx="3751481" cy="544195"/>
            <a:chOff x="1677769" y="1811832"/>
            <a:chExt cx="3751481" cy="544195"/>
          </a:xfrm>
        </p:grpSpPr>
        <p:sp>
          <p:nvSpPr>
            <p:cNvPr id="46" name="object 3">
              <a:extLst>
                <a:ext uri="{FF2B5EF4-FFF2-40B4-BE49-F238E27FC236}">
                  <a16:creationId xmlns:a16="http://schemas.microsoft.com/office/drawing/2014/main" id="{454C23F6-56D8-4EBA-B0C2-2D0E253D443A}"/>
                </a:ext>
              </a:extLst>
            </p:cNvPr>
            <p:cNvSpPr/>
            <p:nvPr/>
          </p:nvSpPr>
          <p:spPr>
            <a:xfrm>
              <a:off x="1677769" y="1811832"/>
              <a:ext cx="704850" cy="544195"/>
            </a:xfrm>
            <a:custGeom>
              <a:avLst/>
              <a:gdLst/>
              <a:ahLst/>
              <a:cxnLst/>
              <a:rect l="l" t="t" r="r" b="b"/>
              <a:pathLst>
                <a:path w="704850" h="544194">
                  <a:moveTo>
                    <a:pt x="432487" y="0"/>
                  </a:moveTo>
                  <a:lnTo>
                    <a:pt x="0" y="0"/>
                  </a:lnTo>
                  <a:lnTo>
                    <a:pt x="0" y="543697"/>
                  </a:lnTo>
                  <a:lnTo>
                    <a:pt x="432487" y="543697"/>
                  </a:lnTo>
                  <a:lnTo>
                    <a:pt x="704334" y="271848"/>
                  </a:lnTo>
                  <a:lnTo>
                    <a:pt x="432487" y="0"/>
                  </a:lnTo>
                  <a:close/>
                </a:path>
              </a:pathLst>
            </a:custGeom>
            <a:solidFill>
              <a:srgbClr val="3E4B51"/>
            </a:solidFill>
          </p:spPr>
          <p:txBody>
            <a:bodyPr wrap="square" lIns="0" tIns="0" rIns="0" bIns="0" rtlCol="0" anchor="ctr"/>
            <a:lstStyle/>
            <a:p>
              <a:pPr algn="dist"/>
              <a:r>
                <a:rPr lang="en-US" b="1" dirty="0">
                  <a:solidFill>
                    <a:schemeClr val="bg1"/>
                  </a:solidFill>
                </a:rPr>
                <a:t>6</a:t>
              </a:r>
              <a:endParaRPr b="1" dirty="0">
                <a:solidFill>
                  <a:schemeClr val="bg1"/>
                </a:solidFill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30EC59ED-DA57-4699-8ECE-F2B8C00920EE}"/>
                </a:ext>
              </a:extLst>
            </p:cNvPr>
            <p:cNvCxnSpPr/>
            <p:nvPr/>
          </p:nvCxnSpPr>
          <p:spPr>
            <a:xfrm>
              <a:off x="2076450" y="2337041"/>
              <a:ext cx="3352800" cy="9461"/>
            </a:xfrm>
            <a:prstGeom prst="line">
              <a:avLst/>
            </a:prstGeom>
            <a:ln w="28575">
              <a:solidFill>
                <a:srgbClr val="3E4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7CC589F-35F8-483F-ADE5-1AA67D7352C7}"/>
              </a:ext>
            </a:extLst>
          </p:cNvPr>
          <p:cNvGrpSpPr/>
          <p:nvPr/>
        </p:nvGrpSpPr>
        <p:grpSpPr>
          <a:xfrm>
            <a:off x="6427673" y="2611474"/>
            <a:ext cx="3751481" cy="544195"/>
            <a:chOff x="1677769" y="2611474"/>
            <a:chExt cx="3751481" cy="544195"/>
          </a:xfrm>
        </p:grpSpPr>
        <p:sp>
          <p:nvSpPr>
            <p:cNvPr id="49" name="object 4">
              <a:extLst>
                <a:ext uri="{FF2B5EF4-FFF2-40B4-BE49-F238E27FC236}">
                  <a16:creationId xmlns:a16="http://schemas.microsoft.com/office/drawing/2014/main" id="{632670FE-80BB-4FE7-BA44-D0A57CA0AB98}"/>
                </a:ext>
              </a:extLst>
            </p:cNvPr>
            <p:cNvSpPr/>
            <p:nvPr/>
          </p:nvSpPr>
          <p:spPr>
            <a:xfrm>
              <a:off x="1677769" y="2611474"/>
              <a:ext cx="704850" cy="544195"/>
            </a:xfrm>
            <a:custGeom>
              <a:avLst/>
              <a:gdLst/>
              <a:ahLst/>
              <a:cxnLst/>
              <a:rect l="l" t="t" r="r" b="b"/>
              <a:pathLst>
                <a:path w="704850" h="544194">
                  <a:moveTo>
                    <a:pt x="432487" y="0"/>
                  </a:moveTo>
                  <a:lnTo>
                    <a:pt x="0" y="0"/>
                  </a:lnTo>
                  <a:lnTo>
                    <a:pt x="0" y="543697"/>
                  </a:lnTo>
                  <a:lnTo>
                    <a:pt x="432487" y="543697"/>
                  </a:lnTo>
                  <a:lnTo>
                    <a:pt x="704334" y="271848"/>
                  </a:lnTo>
                  <a:lnTo>
                    <a:pt x="432487" y="0"/>
                  </a:lnTo>
                  <a:close/>
                </a:path>
              </a:pathLst>
            </a:custGeom>
            <a:solidFill>
              <a:srgbClr val="3E4B51"/>
            </a:solidFill>
          </p:spPr>
          <p:txBody>
            <a:bodyPr wrap="square" lIns="0" tIns="0" rIns="0" bIns="0" rtlCol="0" anchor="ctr"/>
            <a:lstStyle/>
            <a:p>
              <a:pPr algn="dist"/>
              <a:r>
                <a:rPr lang="en-US" b="1" dirty="0">
                  <a:solidFill>
                    <a:schemeClr val="bg1"/>
                  </a:solidFill>
                </a:rPr>
                <a:t>7</a:t>
              </a:r>
              <a:endParaRPr b="1" dirty="0">
                <a:solidFill>
                  <a:schemeClr val="bg1"/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D1D5F691-64E9-42A3-98CD-976B1574BB6C}"/>
                </a:ext>
              </a:extLst>
            </p:cNvPr>
            <p:cNvCxnSpPr/>
            <p:nvPr/>
          </p:nvCxnSpPr>
          <p:spPr>
            <a:xfrm>
              <a:off x="2076450" y="3136683"/>
              <a:ext cx="3352800" cy="9461"/>
            </a:xfrm>
            <a:prstGeom prst="line">
              <a:avLst/>
            </a:prstGeom>
            <a:ln w="28575">
              <a:solidFill>
                <a:srgbClr val="3E4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6D171FC-0B75-45FD-AF5E-CACA2F3D7A8D}"/>
              </a:ext>
            </a:extLst>
          </p:cNvPr>
          <p:cNvGrpSpPr/>
          <p:nvPr/>
        </p:nvGrpSpPr>
        <p:grpSpPr>
          <a:xfrm>
            <a:off x="6427673" y="3401591"/>
            <a:ext cx="3751481" cy="544195"/>
            <a:chOff x="1677769" y="1811832"/>
            <a:chExt cx="3751481" cy="544195"/>
          </a:xfrm>
        </p:grpSpPr>
        <p:sp>
          <p:nvSpPr>
            <p:cNvPr id="52" name="object 3">
              <a:extLst>
                <a:ext uri="{FF2B5EF4-FFF2-40B4-BE49-F238E27FC236}">
                  <a16:creationId xmlns:a16="http://schemas.microsoft.com/office/drawing/2014/main" id="{29ED199B-F189-4649-8E66-744B42609EB7}"/>
                </a:ext>
              </a:extLst>
            </p:cNvPr>
            <p:cNvSpPr/>
            <p:nvPr/>
          </p:nvSpPr>
          <p:spPr>
            <a:xfrm>
              <a:off x="1677769" y="1811832"/>
              <a:ext cx="704850" cy="544195"/>
            </a:xfrm>
            <a:custGeom>
              <a:avLst/>
              <a:gdLst/>
              <a:ahLst/>
              <a:cxnLst/>
              <a:rect l="l" t="t" r="r" b="b"/>
              <a:pathLst>
                <a:path w="704850" h="544194">
                  <a:moveTo>
                    <a:pt x="432487" y="0"/>
                  </a:moveTo>
                  <a:lnTo>
                    <a:pt x="0" y="0"/>
                  </a:lnTo>
                  <a:lnTo>
                    <a:pt x="0" y="543697"/>
                  </a:lnTo>
                  <a:lnTo>
                    <a:pt x="432487" y="543697"/>
                  </a:lnTo>
                  <a:lnTo>
                    <a:pt x="704334" y="271848"/>
                  </a:lnTo>
                  <a:lnTo>
                    <a:pt x="432487" y="0"/>
                  </a:lnTo>
                  <a:close/>
                </a:path>
              </a:pathLst>
            </a:custGeom>
            <a:solidFill>
              <a:srgbClr val="3E4B51"/>
            </a:solidFill>
          </p:spPr>
          <p:txBody>
            <a:bodyPr wrap="square" lIns="0" tIns="0" rIns="0" bIns="0" rtlCol="0" anchor="ctr"/>
            <a:lstStyle/>
            <a:p>
              <a:pPr algn="dist"/>
              <a:r>
                <a:rPr lang="en-US" b="1" dirty="0">
                  <a:solidFill>
                    <a:schemeClr val="bg1"/>
                  </a:solidFill>
                </a:rPr>
                <a:t>8</a:t>
              </a:r>
              <a:endParaRPr b="1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BBD1A725-A1BD-4D83-B824-AFB767EBCB99}"/>
                </a:ext>
              </a:extLst>
            </p:cNvPr>
            <p:cNvCxnSpPr/>
            <p:nvPr/>
          </p:nvCxnSpPr>
          <p:spPr>
            <a:xfrm>
              <a:off x="2076450" y="2337041"/>
              <a:ext cx="3352800" cy="9461"/>
            </a:xfrm>
            <a:prstGeom prst="line">
              <a:avLst/>
            </a:prstGeom>
            <a:ln w="28575">
              <a:solidFill>
                <a:srgbClr val="3E4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976ACD3-271B-49FD-BEDA-C5C52F2A49D2}"/>
              </a:ext>
            </a:extLst>
          </p:cNvPr>
          <p:cNvGrpSpPr/>
          <p:nvPr/>
        </p:nvGrpSpPr>
        <p:grpSpPr>
          <a:xfrm>
            <a:off x="6427673" y="4201233"/>
            <a:ext cx="3751481" cy="544195"/>
            <a:chOff x="1677769" y="2611474"/>
            <a:chExt cx="3751481" cy="544195"/>
          </a:xfrm>
        </p:grpSpPr>
        <p:sp>
          <p:nvSpPr>
            <p:cNvPr id="55" name="object 4">
              <a:extLst>
                <a:ext uri="{FF2B5EF4-FFF2-40B4-BE49-F238E27FC236}">
                  <a16:creationId xmlns:a16="http://schemas.microsoft.com/office/drawing/2014/main" id="{50CBD597-6DC9-4837-9C45-EF4D89861F4F}"/>
                </a:ext>
              </a:extLst>
            </p:cNvPr>
            <p:cNvSpPr/>
            <p:nvPr/>
          </p:nvSpPr>
          <p:spPr>
            <a:xfrm>
              <a:off x="1677769" y="2611474"/>
              <a:ext cx="704850" cy="544195"/>
            </a:xfrm>
            <a:custGeom>
              <a:avLst/>
              <a:gdLst/>
              <a:ahLst/>
              <a:cxnLst/>
              <a:rect l="l" t="t" r="r" b="b"/>
              <a:pathLst>
                <a:path w="704850" h="544194">
                  <a:moveTo>
                    <a:pt x="432487" y="0"/>
                  </a:moveTo>
                  <a:lnTo>
                    <a:pt x="0" y="0"/>
                  </a:lnTo>
                  <a:lnTo>
                    <a:pt x="0" y="543697"/>
                  </a:lnTo>
                  <a:lnTo>
                    <a:pt x="432487" y="543697"/>
                  </a:lnTo>
                  <a:lnTo>
                    <a:pt x="704334" y="271848"/>
                  </a:lnTo>
                  <a:lnTo>
                    <a:pt x="432487" y="0"/>
                  </a:lnTo>
                  <a:close/>
                </a:path>
              </a:pathLst>
            </a:custGeom>
            <a:solidFill>
              <a:srgbClr val="3E4B51"/>
            </a:solidFill>
          </p:spPr>
          <p:txBody>
            <a:bodyPr wrap="square" lIns="0" tIns="0" rIns="0" bIns="0" rtlCol="0" anchor="ctr"/>
            <a:lstStyle/>
            <a:p>
              <a:pPr algn="dist"/>
              <a:r>
                <a:rPr lang="en-US" b="1" dirty="0">
                  <a:solidFill>
                    <a:schemeClr val="bg1"/>
                  </a:solidFill>
                </a:rPr>
                <a:t>9</a:t>
              </a:r>
              <a:endParaRPr b="1" dirty="0">
                <a:solidFill>
                  <a:schemeClr val="bg1"/>
                </a:solidFill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40D210BD-8672-48CA-826D-05ED7CFA4047}"/>
                </a:ext>
              </a:extLst>
            </p:cNvPr>
            <p:cNvCxnSpPr/>
            <p:nvPr/>
          </p:nvCxnSpPr>
          <p:spPr>
            <a:xfrm>
              <a:off x="2076450" y="3145072"/>
              <a:ext cx="3352800" cy="9461"/>
            </a:xfrm>
            <a:prstGeom prst="line">
              <a:avLst/>
            </a:prstGeom>
            <a:ln w="28575">
              <a:solidFill>
                <a:srgbClr val="3E4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512CC1A-BF55-4092-8795-C458F335B18B}"/>
              </a:ext>
            </a:extLst>
          </p:cNvPr>
          <p:cNvGrpSpPr/>
          <p:nvPr/>
        </p:nvGrpSpPr>
        <p:grpSpPr>
          <a:xfrm>
            <a:off x="1677769" y="5010400"/>
            <a:ext cx="3751481" cy="544195"/>
            <a:chOff x="1677769" y="1811832"/>
            <a:chExt cx="3751481" cy="544195"/>
          </a:xfrm>
        </p:grpSpPr>
        <p:sp>
          <p:nvSpPr>
            <p:cNvPr id="58" name="object 3">
              <a:extLst>
                <a:ext uri="{FF2B5EF4-FFF2-40B4-BE49-F238E27FC236}">
                  <a16:creationId xmlns:a16="http://schemas.microsoft.com/office/drawing/2014/main" id="{1CD9276D-0CBA-405E-A2B3-0753A39BE70C}"/>
                </a:ext>
              </a:extLst>
            </p:cNvPr>
            <p:cNvSpPr/>
            <p:nvPr/>
          </p:nvSpPr>
          <p:spPr>
            <a:xfrm>
              <a:off x="1677769" y="1811832"/>
              <a:ext cx="704850" cy="544195"/>
            </a:xfrm>
            <a:custGeom>
              <a:avLst/>
              <a:gdLst/>
              <a:ahLst/>
              <a:cxnLst/>
              <a:rect l="l" t="t" r="r" b="b"/>
              <a:pathLst>
                <a:path w="704850" h="544194">
                  <a:moveTo>
                    <a:pt x="432487" y="0"/>
                  </a:moveTo>
                  <a:lnTo>
                    <a:pt x="0" y="0"/>
                  </a:lnTo>
                  <a:lnTo>
                    <a:pt x="0" y="543697"/>
                  </a:lnTo>
                  <a:lnTo>
                    <a:pt x="432487" y="543697"/>
                  </a:lnTo>
                  <a:lnTo>
                    <a:pt x="704334" y="271848"/>
                  </a:lnTo>
                  <a:lnTo>
                    <a:pt x="432487" y="0"/>
                  </a:lnTo>
                  <a:close/>
                </a:path>
              </a:pathLst>
            </a:custGeom>
            <a:solidFill>
              <a:srgbClr val="3E4B51"/>
            </a:solidFill>
          </p:spPr>
          <p:txBody>
            <a:bodyPr wrap="square" lIns="0" tIns="0" rIns="0" bIns="0" rtlCol="0" anchor="ctr"/>
            <a:lstStyle/>
            <a:p>
              <a:pPr algn="dist"/>
              <a:r>
                <a:rPr lang="en-US" b="1" dirty="0">
                  <a:solidFill>
                    <a:schemeClr val="bg1"/>
                  </a:solidFill>
                </a:rPr>
                <a:t>5</a:t>
              </a:r>
              <a:endParaRPr b="1" dirty="0">
                <a:solidFill>
                  <a:schemeClr val="bg1"/>
                </a:solidFill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08E944B4-0355-414C-BE06-E92B62D315F4}"/>
                </a:ext>
              </a:extLst>
            </p:cNvPr>
            <p:cNvCxnSpPr/>
            <p:nvPr/>
          </p:nvCxnSpPr>
          <p:spPr>
            <a:xfrm>
              <a:off x="2076450" y="2337041"/>
              <a:ext cx="3352800" cy="9461"/>
            </a:xfrm>
            <a:prstGeom prst="line">
              <a:avLst/>
            </a:prstGeom>
            <a:ln w="28575">
              <a:solidFill>
                <a:srgbClr val="3E4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6363E2E-2C66-46BC-9BB0-1BDB0C8C944E}"/>
              </a:ext>
            </a:extLst>
          </p:cNvPr>
          <p:cNvSpPr txBox="1"/>
          <p:nvPr/>
        </p:nvSpPr>
        <p:spPr>
          <a:xfrm>
            <a:off x="2571750" y="1954707"/>
            <a:ext cx="23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C03796-E4EA-4E17-BADB-80F4DE4C9AF7}"/>
              </a:ext>
            </a:extLst>
          </p:cNvPr>
          <p:cNvSpPr txBox="1"/>
          <p:nvPr/>
        </p:nvSpPr>
        <p:spPr>
          <a:xfrm>
            <a:off x="2571749" y="2754413"/>
            <a:ext cx="23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앱 아이콘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E4F7D5-4919-4623-8F2B-274FCAD94F74}"/>
              </a:ext>
            </a:extLst>
          </p:cNvPr>
          <p:cNvSpPr txBox="1"/>
          <p:nvPr/>
        </p:nvSpPr>
        <p:spPr>
          <a:xfrm>
            <a:off x="2571750" y="3564432"/>
            <a:ext cx="23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벤치마킹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16EB3F-4EC8-4E2F-992F-37161F019041}"/>
              </a:ext>
            </a:extLst>
          </p:cNvPr>
          <p:cNvSpPr txBox="1"/>
          <p:nvPr/>
        </p:nvSpPr>
        <p:spPr>
          <a:xfrm>
            <a:off x="2571750" y="4355007"/>
            <a:ext cx="23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차별점</a:t>
            </a:r>
            <a:endParaRPr lang="ko-KR" alt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AD1F73E-768A-47FF-AB54-C5398A47E80D}"/>
              </a:ext>
            </a:extLst>
          </p:cNvPr>
          <p:cNvSpPr txBox="1"/>
          <p:nvPr/>
        </p:nvSpPr>
        <p:spPr>
          <a:xfrm>
            <a:off x="2571750" y="5155107"/>
            <a:ext cx="23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요구사항분석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69714A6-CC1B-47F7-A0AF-DC38C19F8FF6}"/>
              </a:ext>
            </a:extLst>
          </p:cNvPr>
          <p:cNvSpPr txBox="1"/>
          <p:nvPr/>
        </p:nvSpPr>
        <p:spPr>
          <a:xfrm>
            <a:off x="7367200" y="1954707"/>
            <a:ext cx="23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시스템 구성도</a:t>
            </a:r>
            <a:endParaRPr lang="en-US" altLang="ko-KR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8846E78-0F05-40FA-9CE5-6FF8EB76D36C}"/>
              </a:ext>
            </a:extLst>
          </p:cNvPr>
          <p:cNvSpPr txBox="1"/>
          <p:nvPr/>
        </p:nvSpPr>
        <p:spPr>
          <a:xfrm>
            <a:off x="7367199" y="2751783"/>
            <a:ext cx="23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사용툴</a:t>
            </a:r>
            <a:endParaRPr lang="ko-KR" altLang="en-US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A92AB4-1756-410E-BCA7-15FB69E3A51C}"/>
              </a:ext>
            </a:extLst>
          </p:cNvPr>
          <p:cNvSpPr txBox="1"/>
          <p:nvPr/>
        </p:nvSpPr>
        <p:spPr>
          <a:xfrm>
            <a:off x="7367199" y="3554907"/>
            <a:ext cx="23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핵심기술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0DC1B2-F555-4DA3-AE04-1260BFC9D075}"/>
              </a:ext>
            </a:extLst>
          </p:cNvPr>
          <p:cNvSpPr txBox="1"/>
          <p:nvPr/>
        </p:nvSpPr>
        <p:spPr>
          <a:xfrm>
            <a:off x="7364941" y="4352315"/>
            <a:ext cx="23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진행일정</a:t>
            </a:r>
          </a:p>
        </p:txBody>
      </p:sp>
    </p:spTree>
    <p:extLst>
      <p:ext uri="{BB962C8B-B14F-4D97-AF65-F5344CB8AC3E}">
        <p14:creationId xmlns:p14="http://schemas.microsoft.com/office/powerpoint/2010/main" val="344099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6908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하루에 주어진 시간은 모두에게 동등합니다</a:t>
              </a:r>
              <a:r>
                <a:rPr lang="en-US" altLang="ko-KR" dirty="0">
                  <a:solidFill>
                    <a:schemeClr val="tx1"/>
                  </a:solidFill>
                </a:rPr>
                <a:t>.’</a:t>
              </a:r>
            </a:p>
            <a:p>
              <a:r>
                <a:rPr lang="ko-KR" altLang="en-US" dirty="0">
                  <a:solidFill>
                    <a:schemeClr val="tx1"/>
                  </a:solidFill>
                </a:rPr>
                <a:t>   시간 활용에 따라 지루한 하루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  <a:r>
                <a:rPr lang="ko-KR" altLang="en-US" dirty="0">
                  <a:solidFill>
                    <a:schemeClr val="tx1"/>
                  </a:solidFill>
                </a:rPr>
                <a:t> 또는 특별한 하루가 되어 삶의 질이 높아집니다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검색기능을 통해 쉽게 찾을 수 있습니다</a:t>
              </a:r>
              <a:r>
                <a:rPr lang="en-US" altLang="ko-KR" dirty="0">
                  <a:solidFill>
                    <a:schemeClr val="tx1"/>
                  </a:solidFill>
                </a:rPr>
                <a:t>.’</a:t>
              </a:r>
            </a:p>
            <a:p>
              <a:r>
                <a:rPr lang="ko-KR" altLang="en-US" dirty="0">
                  <a:solidFill>
                    <a:schemeClr val="tx1"/>
                  </a:solidFill>
                </a:rPr>
                <a:t>    </a:t>
              </a:r>
              <a:r>
                <a:rPr lang="en-US" altLang="ko-KR" dirty="0">
                  <a:solidFill>
                    <a:schemeClr val="tx1"/>
                  </a:solidFill>
                </a:rPr>
                <a:t>“</a:t>
              </a:r>
              <a:r>
                <a:rPr lang="ko-KR" altLang="en-US" dirty="0">
                  <a:solidFill>
                    <a:schemeClr val="tx1"/>
                  </a:solidFill>
                </a:rPr>
                <a:t>어제 내가 뭐 먹었지</a:t>
              </a:r>
              <a:r>
                <a:rPr lang="en-US" altLang="ko-KR" dirty="0">
                  <a:solidFill>
                    <a:schemeClr val="tx1"/>
                  </a:solidFill>
                </a:rPr>
                <a:t>?”,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“</a:t>
              </a:r>
              <a:r>
                <a:rPr lang="ko-KR" altLang="en-US" dirty="0">
                  <a:solidFill>
                    <a:schemeClr val="tx1"/>
                  </a:solidFill>
                </a:rPr>
                <a:t>주말에 </a:t>
              </a:r>
              <a:r>
                <a:rPr lang="ko-KR" altLang="en-US" dirty="0" err="1">
                  <a:solidFill>
                    <a:schemeClr val="tx1"/>
                  </a:solidFill>
                </a:rPr>
                <a:t>뭐했지</a:t>
              </a:r>
              <a:r>
                <a:rPr lang="en-US" altLang="ko-KR" dirty="0">
                  <a:solidFill>
                    <a:schemeClr val="tx1"/>
                  </a:solidFill>
                </a:rPr>
                <a:t>?”</a:t>
              </a:r>
              <a:r>
                <a:rPr lang="ko-KR" altLang="en-US" dirty="0">
                  <a:solidFill>
                    <a:schemeClr val="tx1"/>
                  </a:solidFill>
                </a:rPr>
                <a:t> 검색기능을 통해 바로 기억을 되찾을 수 있습니다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ko-KR" altLang="en-US" dirty="0">
                  <a:solidFill>
                    <a:schemeClr val="tx1"/>
                  </a:solidFill>
                </a:rPr>
                <a:t>   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바쁜 현대인들은 일과 공부에 </a:t>
              </a:r>
              <a:r>
                <a:rPr lang="ko-KR" altLang="en-US" dirty="0" err="1">
                  <a:solidFill>
                    <a:schemeClr val="tx1"/>
                  </a:solidFill>
                </a:rPr>
                <a:t>치여살고있습니다</a:t>
              </a:r>
              <a:r>
                <a:rPr lang="en-US" altLang="ko-KR" dirty="0">
                  <a:solidFill>
                    <a:schemeClr val="tx1"/>
                  </a:solidFill>
                </a:rPr>
                <a:t>.’</a:t>
              </a:r>
            </a:p>
            <a:p>
              <a:r>
                <a:rPr lang="ko-KR" altLang="en-US" dirty="0">
                  <a:solidFill>
                    <a:schemeClr val="tx1"/>
                  </a:solidFill>
                </a:rPr>
                <a:t>    하나씩 할 일을 완료해 나가는 </a:t>
              </a:r>
              <a:r>
                <a:rPr lang="ko-KR" altLang="en-US" dirty="0" err="1">
                  <a:solidFill>
                    <a:schemeClr val="tx1"/>
                  </a:solidFill>
                </a:rPr>
                <a:t>과정속에서</a:t>
              </a:r>
              <a:r>
                <a:rPr lang="ko-KR" altLang="en-US" dirty="0">
                  <a:solidFill>
                    <a:schemeClr val="tx1"/>
                  </a:solidFill>
                </a:rPr>
                <a:t> 성취감과 소소한 행복을 느끼곤 합니다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폴라로이드 다이어리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 err="1">
                  <a:solidFill>
                    <a:schemeClr val="tx1"/>
                  </a:solidFill>
                </a:rPr>
                <a:t>를</a:t>
              </a:r>
              <a:r>
                <a:rPr lang="ko-KR" altLang="en-US" dirty="0">
                  <a:solidFill>
                    <a:schemeClr val="tx1"/>
                  </a:solidFill>
                </a:rPr>
                <a:t> 통해 현대인들은 소소한 행복과 성취감을 얻음으로써 즐거운 일상을 보낼 수 있게 될 것입니다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AC376F-BA1D-5A4D-B177-32FFEB752679}"/>
              </a:ext>
            </a:extLst>
          </p:cNvPr>
          <p:cNvSpPr/>
          <p:nvPr/>
        </p:nvSpPr>
        <p:spPr>
          <a:xfrm>
            <a:off x="1289454" y="460823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개요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80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6908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AC376F-BA1D-5A4D-B177-32FFEB752679}"/>
              </a:ext>
            </a:extLst>
          </p:cNvPr>
          <p:cNvSpPr/>
          <p:nvPr/>
        </p:nvSpPr>
        <p:spPr>
          <a:xfrm>
            <a:off x="1289454" y="460823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앱 아이콘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455DA0-BE16-4175-A85C-FBC2FBED41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808" y="1794331"/>
            <a:ext cx="3600000" cy="360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4E6B82-9836-4B60-A6C8-FE308C21FB69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946" y="1794331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벤치마킹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8B94BC1E-43EE-4EA6-9FE2-BE17A71CA99A}"/>
              </a:ext>
            </a:extLst>
          </p:cNvPr>
          <p:cNvSpPr/>
          <p:nvPr/>
        </p:nvSpPr>
        <p:spPr>
          <a:xfrm>
            <a:off x="6815897" y="5478678"/>
            <a:ext cx="3600000" cy="1080000"/>
          </a:xfrm>
          <a:custGeom>
            <a:avLst/>
            <a:gdLst/>
            <a:ahLst/>
            <a:cxnLst/>
            <a:rect l="l" t="t" r="r" b="b"/>
            <a:pathLst>
              <a:path w="5342890" h="1316990">
                <a:moveTo>
                  <a:pt x="4875963" y="0"/>
                </a:moveTo>
                <a:lnTo>
                  <a:pt x="222538" y="0"/>
                </a:lnTo>
                <a:lnTo>
                  <a:pt x="177689" y="4521"/>
                </a:lnTo>
                <a:lnTo>
                  <a:pt x="135916" y="17488"/>
                </a:lnTo>
                <a:lnTo>
                  <a:pt x="98115" y="38006"/>
                </a:lnTo>
                <a:lnTo>
                  <a:pt x="65180" y="65180"/>
                </a:lnTo>
                <a:lnTo>
                  <a:pt x="38006" y="98116"/>
                </a:lnTo>
                <a:lnTo>
                  <a:pt x="17488" y="135917"/>
                </a:lnTo>
                <a:lnTo>
                  <a:pt x="4521" y="177690"/>
                </a:lnTo>
                <a:lnTo>
                  <a:pt x="0" y="222540"/>
                </a:lnTo>
                <a:lnTo>
                  <a:pt x="0" y="1316851"/>
                </a:lnTo>
                <a:lnTo>
                  <a:pt x="5342338" y="1316851"/>
                </a:lnTo>
                <a:lnTo>
                  <a:pt x="5342338" y="466376"/>
                </a:lnTo>
                <a:lnTo>
                  <a:pt x="4875963" y="0"/>
                </a:lnTo>
                <a:close/>
              </a:path>
            </a:pathLst>
          </a:custGeom>
          <a:solidFill>
            <a:srgbClr val="EAB574"/>
          </a:solidFill>
        </p:spPr>
        <p:txBody>
          <a:bodyPr wrap="square" lIns="0" tIns="0" rIns="0" bIns="0" rtlCol="0"/>
          <a:lstStyle/>
          <a:p>
            <a:endParaRPr lang="en-US" altLang="ko-KR" sz="1200" b="1" dirty="0"/>
          </a:p>
          <a:p>
            <a:r>
              <a:rPr lang="en-US" altLang="ko-KR" sz="1200" b="1" dirty="0"/>
              <a:t>&lt;DAILY NOTE – </a:t>
            </a:r>
            <a:r>
              <a:rPr lang="ko-KR" altLang="en-US" sz="1200" b="1" dirty="0"/>
              <a:t>하루 메모 일기장</a:t>
            </a:r>
            <a:r>
              <a:rPr lang="en-US" altLang="ko-KR" sz="1200" b="1" dirty="0"/>
              <a:t>&gt;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- </a:t>
            </a:r>
            <a:r>
              <a:rPr lang="ko-KR" altLang="en-US" sz="1200" b="1" dirty="0"/>
              <a:t>검색기능 가능하지만 사진 첨부 불가능</a:t>
            </a:r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500F873A-C57E-4AC8-96EE-79476264ED89}"/>
              </a:ext>
            </a:extLst>
          </p:cNvPr>
          <p:cNvSpPr/>
          <p:nvPr/>
        </p:nvSpPr>
        <p:spPr>
          <a:xfrm>
            <a:off x="2113278" y="5485229"/>
            <a:ext cx="3600000" cy="1080000"/>
          </a:xfrm>
          <a:custGeom>
            <a:avLst/>
            <a:gdLst/>
            <a:ahLst/>
            <a:cxnLst/>
            <a:rect l="l" t="t" r="r" b="b"/>
            <a:pathLst>
              <a:path w="5342890" h="1316990">
                <a:moveTo>
                  <a:pt x="4875963" y="0"/>
                </a:moveTo>
                <a:lnTo>
                  <a:pt x="222538" y="0"/>
                </a:lnTo>
                <a:lnTo>
                  <a:pt x="177689" y="4521"/>
                </a:lnTo>
                <a:lnTo>
                  <a:pt x="135916" y="17488"/>
                </a:lnTo>
                <a:lnTo>
                  <a:pt x="98115" y="38006"/>
                </a:lnTo>
                <a:lnTo>
                  <a:pt x="65180" y="65180"/>
                </a:lnTo>
                <a:lnTo>
                  <a:pt x="38006" y="98116"/>
                </a:lnTo>
                <a:lnTo>
                  <a:pt x="17488" y="135917"/>
                </a:lnTo>
                <a:lnTo>
                  <a:pt x="4521" y="177690"/>
                </a:lnTo>
                <a:lnTo>
                  <a:pt x="0" y="222540"/>
                </a:lnTo>
                <a:lnTo>
                  <a:pt x="0" y="1316851"/>
                </a:lnTo>
                <a:lnTo>
                  <a:pt x="5342338" y="1316851"/>
                </a:lnTo>
                <a:lnTo>
                  <a:pt x="5342338" y="466376"/>
                </a:lnTo>
                <a:lnTo>
                  <a:pt x="4875963" y="0"/>
                </a:lnTo>
                <a:close/>
              </a:path>
            </a:pathLst>
          </a:custGeom>
          <a:solidFill>
            <a:srgbClr val="EAB574"/>
          </a:solidFill>
        </p:spPr>
        <p:txBody>
          <a:bodyPr wrap="square" lIns="0" tIns="0" rIns="0" bIns="0" rtlCol="0"/>
          <a:lstStyle/>
          <a:p>
            <a:endParaRPr lang="en-US" altLang="ko-KR" sz="1200" b="1" dirty="0"/>
          </a:p>
          <a:p>
            <a:r>
              <a:rPr lang="en-US" altLang="ko-KR" sz="1200" b="1" dirty="0"/>
              <a:t>&lt;</a:t>
            </a:r>
            <a:r>
              <a:rPr lang="ko-KR" altLang="en-US" sz="1200" b="1" dirty="0" err="1"/>
              <a:t>다욜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DAYOL&gt;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- </a:t>
            </a:r>
            <a:r>
              <a:rPr lang="ko-KR" altLang="en-US" sz="1200" b="1" dirty="0"/>
              <a:t>다양한 스티커로 본인의 다이어리를 꾸밀 수 있고</a:t>
            </a:r>
            <a:r>
              <a:rPr lang="en-US" altLang="ko-KR" sz="1200" b="1" dirty="0"/>
              <a:t>,</a:t>
            </a:r>
          </a:p>
          <a:p>
            <a:r>
              <a:rPr lang="ko-KR" altLang="en-US" sz="1200" b="1" dirty="0"/>
              <a:t> 사진도 첨부 가능하지만 검색기능 불가능</a:t>
            </a:r>
            <a:endParaRPr lang="en-US" altLang="ko-KR" sz="1200" b="1" dirty="0"/>
          </a:p>
          <a:p>
            <a:endParaRPr lang="ko-KR" altLang="en-US" sz="1200" b="1" dirty="0"/>
          </a:p>
          <a:p>
            <a:endParaRPr sz="12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25DBF37-351B-4E06-92D4-F64041C4E132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78" y="1152736"/>
            <a:ext cx="2160000" cy="4320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4C97EA1-41DD-4E79-9905-9C8CA8AD073D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897" y="1161641"/>
            <a:ext cx="21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5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벤치마킹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9" name="object 3">
            <a:extLst>
              <a:ext uri="{FF2B5EF4-FFF2-40B4-BE49-F238E27FC236}">
                <a16:creationId xmlns:a16="http://schemas.microsoft.com/office/drawing/2014/main" id="{0A2B84EF-3564-490B-9ADD-3B6D25666A12}"/>
              </a:ext>
            </a:extLst>
          </p:cNvPr>
          <p:cNvSpPr/>
          <p:nvPr/>
        </p:nvSpPr>
        <p:spPr>
          <a:xfrm>
            <a:off x="6815897" y="5478678"/>
            <a:ext cx="3600000" cy="1080000"/>
          </a:xfrm>
          <a:custGeom>
            <a:avLst/>
            <a:gdLst/>
            <a:ahLst/>
            <a:cxnLst/>
            <a:rect l="l" t="t" r="r" b="b"/>
            <a:pathLst>
              <a:path w="5342890" h="1316990">
                <a:moveTo>
                  <a:pt x="4875963" y="0"/>
                </a:moveTo>
                <a:lnTo>
                  <a:pt x="222538" y="0"/>
                </a:lnTo>
                <a:lnTo>
                  <a:pt x="177689" y="4521"/>
                </a:lnTo>
                <a:lnTo>
                  <a:pt x="135916" y="17488"/>
                </a:lnTo>
                <a:lnTo>
                  <a:pt x="98115" y="38006"/>
                </a:lnTo>
                <a:lnTo>
                  <a:pt x="65180" y="65180"/>
                </a:lnTo>
                <a:lnTo>
                  <a:pt x="38006" y="98116"/>
                </a:lnTo>
                <a:lnTo>
                  <a:pt x="17488" y="135917"/>
                </a:lnTo>
                <a:lnTo>
                  <a:pt x="4521" y="177690"/>
                </a:lnTo>
                <a:lnTo>
                  <a:pt x="0" y="222540"/>
                </a:lnTo>
                <a:lnTo>
                  <a:pt x="0" y="1316851"/>
                </a:lnTo>
                <a:lnTo>
                  <a:pt x="5342338" y="1316851"/>
                </a:lnTo>
                <a:lnTo>
                  <a:pt x="5342338" y="466376"/>
                </a:lnTo>
                <a:lnTo>
                  <a:pt x="4875963" y="0"/>
                </a:lnTo>
                <a:close/>
              </a:path>
            </a:pathLst>
          </a:custGeom>
          <a:solidFill>
            <a:srgbClr val="EAB574"/>
          </a:solidFill>
        </p:spPr>
        <p:txBody>
          <a:bodyPr wrap="square" lIns="0" tIns="0" rIns="0" bIns="0" rtlCol="0"/>
          <a:lstStyle/>
          <a:p>
            <a:endParaRPr lang="en-US" altLang="ko-KR" sz="1200" b="1" dirty="0"/>
          </a:p>
          <a:p>
            <a:r>
              <a:rPr lang="en-US" altLang="ko-KR" sz="1200" b="1" dirty="0"/>
              <a:t>&lt;</a:t>
            </a:r>
            <a:r>
              <a:rPr lang="ko-KR" altLang="en-US" sz="1200" b="1" dirty="0"/>
              <a:t>해마 일기</a:t>
            </a:r>
            <a:r>
              <a:rPr lang="en-US" altLang="ko-KR" sz="1200" b="1" dirty="0"/>
              <a:t>&gt;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- </a:t>
            </a:r>
            <a:r>
              <a:rPr lang="ko-KR" altLang="en-US" sz="1200" b="1" dirty="0"/>
              <a:t>오늘의 감정과 사진을 첨부한 다이어리를 작성할 수 있고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영화나 책을 보고 감상을 남길 수 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0F5349CE-0E3F-4F06-9B12-3CA16A8BDFA2}"/>
              </a:ext>
            </a:extLst>
          </p:cNvPr>
          <p:cNvSpPr/>
          <p:nvPr/>
        </p:nvSpPr>
        <p:spPr>
          <a:xfrm>
            <a:off x="2113278" y="5485229"/>
            <a:ext cx="3600000" cy="1080000"/>
          </a:xfrm>
          <a:custGeom>
            <a:avLst/>
            <a:gdLst/>
            <a:ahLst/>
            <a:cxnLst/>
            <a:rect l="l" t="t" r="r" b="b"/>
            <a:pathLst>
              <a:path w="5342890" h="1316990">
                <a:moveTo>
                  <a:pt x="4875963" y="0"/>
                </a:moveTo>
                <a:lnTo>
                  <a:pt x="222538" y="0"/>
                </a:lnTo>
                <a:lnTo>
                  <a:pt x="177689" y="4521"/>
                </a:lnTo>
                <a:lnTo>
                  <a:pt x="135916" y="17488"/>
                </a:lnTo>
                <a:lnTo>
                  <a:pt x="98115" y="38006"/>
                </a:lnTo>
                <a:lnTo>
                  <a:pt x="65180" y="65180"/>
                </a:lnTo>
                <a:lnTo>
                  <a:pt x="38006" y="98116"/>
                </a:lnTo>
                <a:lnTo>
                  <a:pt x="17488" y="135917"/>
                </a:lnTo>
                <a:lnTo>
                  <a:pt x="4521" y="177690"/>
                </a:lnTo>
                <a:lnTo>
                  <a:pt x="0" y="222540"/>
                </a:lnTo>
                <a:lnTo>
                  <a:pt x="0" y="1316851"/>
                </a:lnTo>
                <a:lnTo>
                  <a:pt x="5342338" y="1316851"/>
                </a:lnTo>
                <a:lnTo>
                  <a:pt x="5342338" y="466376"/>
                </a:lnTo>
                <a:lnTo>
                  <a:pt x="4875963" y="0"/>
                </a:lnTo>
                <a:close/>
              </a:path>
            </a:pathLst>
          </a:custGeom>
          <a:solidFill>
            <a:srgbClr val="EAB574"/>
          </a:solidFill>
        </p:spPr>
        <p:txBody>
          <a:bodyPr wrap="square" lIns="0" tIns="0" rIns="0" bIns="0" rtlCol="0"/>
          <a:lstStyle/>
          <a:p>
            <a:endParaRPr lang="en-US" altLang="ko-KR" sz="1200" b="1" dirty="0"/>
          </a:p>
          <a:p>
            <a:r>
              <a:rPr lang="en-US" altLang="ko-KR" sz="1200" b="1" dirty="0"/>
              <a:t>&lt;</a:t>
            </a:r>
            <a:r>
              <a:rPr lang="ko-KR" altLang="en-US" sz="1200" b="1" dirty="0" err="1"/>
              <a:t>두잉두잉</a:t>
            </a:r>
            <a:r>
              <a:rPr lang="en-US" altLang="ko-KR" sz="1200" b="1" dirty="0"/>
              <a:t>&gt;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- </a:t>
            </a:r>
            <a:r>
              <a:rPr lang="ko-KR" altLang="en-US" sz="1200" b="1" dirty="0"/>
              <a:t>하루 체크리스트를 작성하고 하루의 기분을 아이콘으로 표현가능</a:t>
            </a:r>
          </a:p>
          <a:p>
            <a:endParaRPr sz="1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6A7B129-835E-4C9C-92B7-9519766E8232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78" y="1172025"/>
            <a:ext cx="2160000" cy="432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2282D7D-730E-4FF8-81CE-2BD1ECA96DFB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897" y="1152127"/>
            <a:ext cx="21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7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벤치마킹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9" name="object 3">
            <a:extLst>
              <a:ext uri="{FF2B5EF4-FFF2-40B4-BE49-F238E27FC236}">
                <a16:creationId xmlns:a16="http://schemas.microsoft.com/office/drawing/2014/main" id="{0A2B84EF-3564-490B-9ADD-3B6D25666A12}"/>
              </a:ext>
            </a:extLst>
          </p:cNvPr>
          <p:cNvSpPr/>
          <p:nvPr/>
        </p:nvSpPr>
        <p:spPr>
          <a:xfrm>
            <a:off x="6815897" y="5478678"/>
            <a:ext cx="3600000" cy="1080000"/>
          </a:xfrm>
          <a:custGeom>
            <a:avLst/>
            <a:gdLst/>
            <a:ahLst/>
            <a:cxnLst/>
            <a:rect l="l" t="t" r="r" b="b"/>
            <a:pathLst>
              <a:path w="5342890" h="1316990">
                <a:moveTo>
                  <a:pt x="4875963" y="0"/>
                </a:moveTo>
                <a:lnTo>
                  <a:pt x="222538" y="0"/>
                </a:lnTo>
                <a:lnTo>
                  <a:pt x="177689" y="4521"/>
                </a:lnTo>
                <a:lnTo>
                  <a:pt x="135916" y="17488"/>
                </a:lnTo>
                <a:lnTo>
                  <a:pt x="98115" y="38006"/>
                </a:lnTo>
                <a:lnTo>
                  <a:pt x="65180" y="65180"/>
                </a:lnTo>
                <a:lnTo>
                  <a:pt x="38006" y="98116"/>
                </a:lnTo>
                <a:lnTo>
                  <a:pt x="17488" y="135917"/>
                </a:lnTo>
                <a:lnTo>
                  <a:pt x="4521" y="177690"/>
                </a:lnTo>
                <a:lnTo>
                  <a:pt x="0" y="222540"/>
                </a:lnTo>
                <a:lnTo>
                  <a:pt x="0" y="1316851"/>
                </a:lnTo>
                <a:lnTo>
                  <a:pt x="5342338" y="1316851"/>
                </a:lnTo>
                <a:lnTo>
                  <a:pt x="5342338" y="466376"/>
                </a:lnTo>
                <a:lnTo>
                  <a:pt x="4875963" y="0"/>
                </a:lnTo>
                <a:close/>
              </a:path>
            </a:pathLst>
          </a:custGeom>
          <a:solidFill>
            <a:srgbClr val="EAB574"/>
          </a:solidFill>
        </p:spPr>
        <p:txBody>
          <a:bodyPr wrap="square" lIns="0" tIns="0" rIns="0" bIns="0" rtlCol="0"/>
          <a:lstStyle/>
          <a:p>
            <a:endParaRPr lang="ko-KR" altLang="en-US" sz="1200" b="1" dirty="0"/>
          </a:p>
          <a:p>
            <a:r>
              <a:rPr lang="en-US" altLang="ko-KR" sz="1200" b="1" dirty="0"/>
              <a:t>&lt;</a:t>
            </a:r>
            <a:r>
              <a:rPr lang="ko-KR" altLang="en-US" sz="1200" b="1" dirty="0"/>
              <a:t>폴라로이드 사진</a:t>
            </a:r>
            <a:r>
              <a:rPr lang="en-US" altLang="ko-KR" sz="1200" b="1" dirty="0"/>
              <a:t>&gt;</a:t>
            </a:r>
          </a:p>
          <a:p>
            <a:endParaRPr lang="en-US" altLang="ko-KR" sz="1200" b="1" dirty="0"/>
          </a:p>
          <a:p>
            <a:pPr marL="171450" indent="-171450">
              <a:buFontTx/>
              <a:buChar char="-"/>
            </a:pPr>
            <a:r>
              <a:rPr kumimoji="1" lang="ko-KR" altLang="en-US" sz="1200" b="1" dirty="0"/>
              <a:t>감성 있는 디자인으로 추억 남기는 용도로 많이 사용하는 여행 필수 아이템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0F5349CE-0E3F-4F06-9B12-3CA16A8BDFA2}"/>
              </a:ext>
            </a:extLst>
          </p:cNvPr>
          <p:cNvSpPr/>
          <p:nvPr/>
        </p:nvSpPr>
        <p:spPr>
          <a:xfrm>
            <a:off x="2113278" y="5485229"/>
            <a:ext cx="3600000" cy="1080000"/>
          </a:xfrm>
          <a:custGeom>
            <a:avLst/>
            <a:gdLst/>
            <a:ahLst/>
            <a:cxnLst/>
            <a:rect l="l" t="t" r="r" b="b"/>
            <a:pathLst>
              <a:path w="5342890" h="1316990">
                <a:moveTo>
                  <a:pt x="4875963" y="0"/>
                </a:moveTo>
                <a:lnTo>
                  <a:pt x="222538" y="0"/>
                </a:lnTo>
                <a:lnTo>
                  <a:pt x="177689" y="4521"/>
                </a:lnTo>
                <a:lnTo>
                  <a:pt x="135916" y="17488"/>
                </a:lnTo>
                <a:lnTo>
                  <a:pt x="98115" y="38006"/>
                </a:lnTo>
                <a:lnTo>
                  <a:pt x="65180" y="65180"/>
                </a:lnTo>
                <a:lnTo>
                  <a:pt x="38006" y="98116"/>
                </a:lnTo>
                <a:lnTo>
                  <a:pt x="17488" y="135917"/>
                </a:lnTo>
                <a:lnTo>
                  <a:pt x="4521" y="177690"/>
                </a:lnTo>
                <a:lnTo>
                  <a:pt x="0" y="222540"/>
                </a:lnTo>
                <a:lnTo>
                  <a:pt x="0" y="1316851"/>
                </a:lnTo>
                <a:lnTo>
                  <a:pt x="5342338" y="1316851"/>
                </a:lnTo>
                <a:lnTo>
                  <a:pt x="5342338" y="466376"/>
                </a:lnTo>
                <a:lnTo>
                  <a:pt x="4875963" y="0"/>
                </a:lnTo>
                <a:close/>
              </a:path>
            </a:pathLst>
          </a:custGeom>
          <a:solidFill>
            <a:srgbClr val="EAB574"/>
          </a:solidFill>
        </p:spPr>
        <p:txBody>
          <a:bodyPr wrap="square" lIns="0" tIns="0" rIns="0" bIns="0" rtlCol="0"/>
          <a:lstStyle/>
          <a:p>
            <a:endParaRPr lang="en-US" altLang="ko-KR" sz="1200" b="1" dirty="0"/>
          </a:p>
          <a:p>
            <a:r>
              <a:rPr lang="en-US" altLang="ko-KR" sz="1200" b="1" dirty="0"/>
              <a:t>&lt;</a:t>
            </a:r>
            <a:r>
              <a:rPr lang="ko-KR" altLang="en-US" sz="1200" b="1" dirty="0"/>
              <a:t>카드 다이어리</a:t>
            </a:r>
            <a:r>
              <a:rPr lang="en-US" altLang="ko-KR" sz="1200" b="1" dirty="0"/>
              <a:t>&gt;</a:t>
            </a:r>
          </a:p>
          <a:p>
            <a:endParaRPr lang="en-US" altLang="ko-KR" sz="1200" b="1" dirty="0"/>
          </a:p>
          <a:p>
            <a:pPr marL="171450" indent="-171450">
              <a:buFontTx/>
              <a:buChar char="-"/>
            </a:pPr>
            <a:r>
              <a:rPr lang="ko-KR" altLang="en-US" sz="1200" b="1" dirty="0"/>
              <a:t>월별로 사진을 지정해 카드 형식의 다이어리를 만들어 작성</a:t>
            </a:r>
            <a:endParaRPr lang="en-US" altLang="ko-KR" sz="1200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08BFA84-C1BF-C34B-9699-83ADB049293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653278" y="1158433"/>
            <a:ext cx="2520000" cy="4320000"/>
          </a:xfrm>
          <a:prstGeom prst="rect">
            <a:avLst/>
          </a:prstGeom>
        </p:spPr>
      </p:pic>
      <p:pic>
        <p:nvPicPr>
          <p:cNvPr id="26" name="그림 25" descr="텍스트, 갤러리, 가장, 다른이(가) 표시된 사진&#10;&#10;자동 생성된 설명">
            <a:extLst>
              <a:ext uri="{FF2B5EF4-FFF2-40B4-BE49-F238E27FC236}">
                <a16:creationId xmlns:a16="http://schemas.microsoft.com/office/drawing/2014/main" id="{DA9B2E65-CAEC-914D-851B-D5F376868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944" y="2425229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76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벤치마킹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9" name="object 3">
            <a:extLst>
              <a:ext uri="{FF2B5EF4-FFF2-40B4-BE49-F238E27FC236}">
                <a16:creationId xmlns:a16="http://schemas.microsoft.com/office/drawing/2014/main" id="{0A2B84EF-3564-490B-9ADD-3B6D25666A12}"/>
              </a:ext>
            </a:extLst>
          </p:cNvPr>
          <p:cNvSpPr/>
          <p:nvPr/>
        </p:nvSpPr>
        <p:spPr>
          <a:xfrm>
            <a:off x="6815897" y="5478678"/>
            <a:ext cx="3600000" cy="1080000"/>
          </a:xfrm>
          <a:custGeom>
            <a:avLst/>
            <a:gdLst/>
            <a:ahLst/>
            <a:cxnLst/>
            <a:rect l="l" t="t" r="r" b="b"/>
            <a:pathLst>
              <a:path w="5342890" h="1316990">
                <a:moveTo>
                  <a:pt x="4875963" y="0"/>
                </a:moveTo>
                <a:lnTo>
                  <a:pt x="222538" y="0"/>
                </a:lnTo>
                <a:lnTo>
                  <a:pt x="177689" y="4521"/>
                </a:lnTo>
                <a:lnTo>
                  <a:pt x="135916" y="17488"/>
                </a:lnTo>
                <a:lnTo>
                  <a:pt x="98115" y="38006"/>
                </a:lnTo>
                <a:lnTo>
                  <a:pt x="65180" y="65180"/>
                </a:lnTo>
                <a:lnTo>
                  <a:pt x="38006" y="98116"/>
                </a:lnTo>
                <a:lnTo>
                  <a:pt x="17488" y="135917"/>
                </a:lnTo>
                <a:lnTo>
                  <a:pt x="4521" y="177690"/>
                </a:lnTo>
                <a:lnTo>
                  <a:pt x="0" y="222540"/>
                </a:lnTo>
                <a:lnTo>
                  <a:pt x="0" y="1316851"/>
                </a:lnTo>
                <a:lnTo>
                  <a:pt x="5342338" y="1316851"/>
                </a:lnTo>
                <a:lnTo>
                  <a:pt x="5342338" y="466376"/>
                </a:lnTo>
                <a:lnTo>
                  <a:pt x="4875963" y="0"/>
                </a:lnTo>
                <a:close/>
              </a:path>
            </a:pathLst>
          </a:custGeom>
          <a:solidFill>
            <a:srgbClr val="EAB574"/>
          </a:solidFill>
        </p:spPr>
        <p:txBody>
          <a:bodyPr wrap="square" lIns="0" tIns="0" rIns="0" bIns="0" rtlCol="0"/>
          <a:lstStyle/>
          <a:p>
            <a:endParaRPr lang="en-US" altLang="ko-KR" sz="1200" b="1" dirty="0"/>
          </a:p>
          <a:p>
            <a:r>
              <a:rPr lang="en-US" altLang="ko-KR" sz="1200" b="1" dirty="0">
                <a:latin typeface="+mj-ea"/>
              </a:rPr>
              <a:t>&lt;git hub&gt;</a:t>
            </a:r>
          </a:p>
          <a:p>
            <a:endParaRPr lang="en-US" altLang="ko-KR" sz="1200" b="1" dirty="0"/>
          </a:p>
          <a:p>
            <a:pPr marL="171450" indent="-171450">
              <a:buFont typeface="시스템 서체 일반체"/>
              <a:buChar char="-"/>
            </a:pPr>
            <a:r>
              <a:rPr lang="ko-KR" altLang="en-US" sz="1200" b="1" dirty="0"/>
              <a:t>성실도를 한 눈에 보기 쉽게 표현하여 얼마나 꾸준히 성실히 생활했는지 알아볼 수 있다</a:t>
            </a:r>
            <a:r>
              <a:rPr lang="en-US" altLang="ko-KR" sz="1200" b="1" dirty="0"/>
              <a:t>.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0F5349CE-0E3F-4F06-9B12-3CA16A8BDFA2}"/>
              </a:ext>
            </a:extLst>
          </p:cNvPr>
          <p:cNvSpPr/>
          <p:nvPr/>
        </p:nvSpPr>
        <p:spPr>
          <a:xfrm>
            <a:off x="2113278" y="5485229"/>
            <a:ext cx="3600000" cy="1080000"/>
          </a:xfrm>
          <a:custGeom>
            <a:avLst/>
            <a:gdLst/>
            <a:ahLst/>
            <a:cxnLst/>
            <a:rect l="l" t="t" r="r" b="b"/>
            <a:pathLst>
              <a:path w="5342890" h="1316990">
                <a:moveTo>
                  <a:pt x="4875963" y="0"/>
                </a:moveTo>
                <a:lnTo>
                  <a:pt x="222538" y="0"/>
                </a:lnTo>
                <a:lnTo>
                  <a:pt x="177689" y="4521"/>
                </a:lnTo>
                <a:lnTo>
                  <a:pt x="135916" y="17488"/>
                </a:lnTo>
                <a:lnTo>
                  <a:pt x="98115" y="38006"/>
                </a:lnTo>
                <a:lnTo>
                  <a:pt x="65180" y="65180"/>
                </a:lnTo>
                <a:lnTo>
                  <a:pt x="38006" y="98116"/>
                </a:lnTo>
                <a:lnTo>
                  <a:pt x="17488" y="135917"/>
                </a:lnTo>
                <a:lnTo>
                  <a:pt x="4521" y="177690"/>
                </a:lnTo>
                <a:lnTo>
                  <a:pt x="0" y="222540"/>
                </a:lnTo>
                <a:lnTo>
                  <a:pt x="0" y="1316851"/>
                </a:lnTo>
                <a:lnTo>
                  <a:pt x="5342338" y="1316851"/>
                </a:lnTo>
                <a:lnTo>
                  <a:pt x="5342338" y="466376"/>
                </a:lnTo>
                <a:lnTo>
                  <a:pt x="4875963" y="0"/>
                </a:lnTo>
                <a:close/>
              </a:path>
            </a:pathLst>
          </a:custGeom>
          <a:solidFill>
            <a:srgbClr val="EAB574"/>
          </a:solidFill>
        </p:spPr>
        <p:txBody>
          <a:bodyPr wrap="square" lIns="0" tIns="0" rIns="0" bIns="0" rtlCol="0"/>
          <a:lstStyle/>
          <a:p>
            <a:endParaRPr lang="en-US" altLang="ko-KR" sz="1200" b="1" dirty="0"/>
          </a:p>
          <a:p>
            <a:r>
              <a:rPr lang="en-US" altLang="ko-KR" sz="1200" b="1" dirty="0"/>
              <a:t>&lt;</a:t>
            </a:r>
            <a:r>
              <a:rPr lang="ko-KR" altLang="en-US" sz="1200" b="1" dirty="0" err="1"/>
              <a:t>원모어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</a:t>
            </a:r>
            <a:r>
              <a:rPr lang="ko-KR" altLang="en-US" sz="1200" b="1" dirty="0"/>
              <a:t> 할일 </a:t>
            </a:r>
            <a:r>
              <a:rPr lang="en-US" altLang="ko-KR" sz="1200" b="1" dirty="0" err="1"/>
              <a:t>ToDo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목표관리</a:t>
            </a:r>
            <a:r>
              <a:rPr lang="en-US" altLang="ko-KR" sz="1200" b="1" dirty="0"/>
              <a:t>&gt;</a:t>
            </a:r>
          </a:p>
          <a:p>
            <a:endParaRPr lang="en-US" altLang="ko-KR" sz="1200" b="1" dirty="0"/>
          </a:p>
          <a:p>
            <a:pPr marL="171450" indent="-171450">
              <a:buFont typeface="시스템 서체 일반체"/>
              <a:buChar char="-"/>
            </a:pPr>
            <a:r>
              <a:rPr lang="ko-KR" altLang="en-US" sz="1200" b="1" dirty="0"/>
              <a:t>카테고리를 분류하여 </a:t>
            </a:r>
            <a:r>
              <a:rPr lang="en-US" altLang="ko-KR" sz="1200" b="1" dirty="0" err="1"/>
              <a:t>ToDo</a:t>
            </a:r>
            <a:r>
              <a:rPr lang="ko-KR" altLang="en-US" sz="1200" b="1" dirty="0" err="1"/>
              <a:t>를</a:t>
            </a:r>
            <a:r>
              <a:rPr lang="ko-KR" altLang="en-US" sz="1200" b="1" dirty="0"/>
              <a:t> 작성하고 카테고리마다 완료 퍼센트를 보여주어 성취감을 준다</a:t>
            </a:r>
            <a:r>
              <a:rPr lang="en-US" altLang="ko-KR" sz="1200" b="1" dirty="0"/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F3421B2-140E-D44A-A2F0-12ADE5D00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278" y="1164415"/>
            <a:ext cx="2520000" cy="4320000"/>
          </a:xfrm>
          <a:prstGeom prst="rect">
            <a:avLst/>
          </a:prstGeom>
        </p:spPr>
      </p:pic>
      <p:pic>
        <p:nvPicPr>
          <p:cNvPr id="28" name="그림 27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FF46835D-8D9B-454D-A539-CB51D9CED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78" y="2535552"/>
            <a:ext cx="4819419" cy="29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2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차별점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9BC46C-0375-1048-9F28-EB560C95137E}"/>
              </a:ext>
            </a:extLst>
          </p:cNvPr>
          <p:cNvSpPr/>
          <p:nvPr/>
        </p:nvSpPr>
        <p:spPr>
          <a:xfrm>
            <a:off x="2147334" y="1765999"/>
            <a:ext cx="8177841" cy="1299859"/>
          </a:xfrm>
          <a:prstGeom prst="rect">
            <a:avLst/>
          </a:prstGeom>
          <a:solidFill>
            <a:srgbClr val="EAB5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ko-Kore-KR" altLang="en-US" sz="1600" b="1" dirty="0">
                <a:solidFill>
                  <a:schemeClr val="tx1"/>
                </a:solidFill>
              </a:rPr>
              <a:t>다이어리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만 존재한다거나</a:t>
            </a:r>
            <a:r>
              <a:rPr kumimoji="1" lang="en-US" altLang="ko-KR" sz="1600" b="1" dirty="0">
                <a:solidFill>
                  <a:schemeClr val="tx1"/>
                </a:solidFill>
              </a:rPr>
              <a:t>,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</a:t>
            </a:r>
            <a:r>
              <a:rPr kumimoji="1" lang="ko-KR" altLang="en-US" sz="1600" b="1" dirty="0" err="1">
                <a:solidFill>
                  <a:schemeClr val="tx1"/>
                </a:solidFill>
              </a:rPr>
              <a:t>투두만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존재하는 </a:t>
            </a:r>
            <a:r>
              <a:rPr kumimoji="1" lang="ko-KR" altLang="en-US" sz="1600" b="1" dirty="0" err="1">
                <a:solidFill>
                  <a:schemeClr val="tx1"/>
                </a:solidFill>
              </a:rPr>
              <a:t>어플이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대다수</a:t>
            </a:r>
            <a:endParaRPr kumimoji="1" lang="en-US" altLang="ko-KR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600" b="1" dirty="0" err="1">
                <a:solidFill>
                  <a:schemeClr val="tx1"/>
                </a:solidFill>
              </a:rPr>
              <a:t>사진첨부를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못하는 다이어리</a:t>
            </a:r>
            <a:endParaRPr kumimoji="1" lang="en-US" altLang="ko-KR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600" b="1" dirty="0">
                <a:solidFill>
                  <a:schemeClr val="tx1"/>
                </a:solidFill>
              </a:rPr>
              <a:t>검색기능이 없는 다이어리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오각형[P] 3">
            <a:extLst>
              <a:ext uri="{FF2B5EF4-FFF2-40B4-BE49-F238E27FC236}">
                <a16:creationId xmlns:a16="http://schemas.microsoft.com/office/drawing/2014/main" id="{512BE87B-3F93-C346-8E58-FCFD451C9CB4}"/>
              </a:ext>
            </a:extLst>
          </p:cNvPr>
          <p:cNvSpPr/>
          <p:nvPr/>
        </p:nvSpPr>
        <p:spPr>
          <a:xfrm>
            <a:off x="1966823" y="1543979"/>
            <a:ext cx="3746455" cy="441790"/>
          </a:xfrm>
          <a:prstGeom prst="homePlate">
            <a:avLst/>
          </a:prstGeom>
          <a:solidFill>
            <a:srgbClr val="CA9E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기존에</a:t>
            </a:r>
            <a:r>
              <a:rPr kumimoji="1" lang="ko-KR" altLang="en-US" b="1" dirty="0">
                <a:solidFill>
                  <a:schemeClr val="tx1"/>
                </a:solidFill>
              </a:rPr>
              <a:t> 존재하는 앱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E9141E-E016-6D4D-9A41-F7E502C8A97E}"/>
              </a:ext>
            </a:extLst>
          </p:cNvPr>
          <p:cNvSpPr/>
          <p:nvPr/>
        </p:nvSpPr>
        <p:spPr>
          <a:xfrm>
            <a:off x="2141200" y="4014162"/>
            <a:ext cx="8177841" cy="1299859"/>
          </a:xfrm>
          <a:prstGeom prst="rect">
            <a:avLst/>
          </a:prstGeom>
          <a:solidFill>
            <a:srgbClr val="EAB5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ko-Kore-KR" altLang="en-US" sz="1600" b="1" dirty="0">
                <a:solidFill>
                  <a:schemeClr val="tx1"/>
                </a:solidFill>
              </a:rPr>
              <a:t>다이어리와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</a:t>
            </a:r>
            <a:r>
              <a:rPr kumimoji="1" lang="ko-KR" altLang="en-US" sz="1600" b="1" dirty="0" err="1">
                <a:solidFill>
                  <a:schemeClr val="tx1"/>
                </a:solidFill>
              </a:rPr>
              <a:t>투두를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합친 앱</a:t>
            </a:r>
            <a:endParaRPr kumimoji="1" lang="en-US" altLang="ko-KR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600" b="1" dirty="0" err="1">
                <a:solidFill>
                  <a:schemeClr val="tx1"/>
                </a:solidFill>
              </a:rPr>
              <a:t>사진첨부가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가능한 앱</a:t>
            </a:r>
            <a:endParaRPr kumimoji="1" lang="en-US" altLang="ko-KR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600" b="1" dirty="0">
                <a:solidFill>
                  <a:schemeClr val="tx1"/>
                </a:solidFill>
              </a:rPr>
              <a:t>검색기능이 존재하는 앱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오각형[P] 26">
            <a:extLst>
              <a:ext uri="{FF2B5EF4-FFF2-40B4-BE49-F238E27FC236}">
                <a16:creationId xmlns:a16="http://schemas.microsoft.com/office/drawing/2014/main" id="{2090D257-1497-1C4E-BED2-DA6F34115590}"/>
              </a:ext>
            </a:extLst>
          </p:cNvPr>
          <p:cNvSpPr/>
          <p:nvPr/>
        </p:nvSpPr>
        <p:spPr>
          <a:xfrm>
            <a:off x="1960689" y="3792142"/>
            <a:ext cx="3746455" cy="441790"/>
          </a:xfrm>
          <a:prstGeom prst="homePlate">
            <a:avLst/>
          </a:prstGeom>
          <a:solidFill>
            <a:srgbClr val="CA9E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차별점</a:t>
            </a:r>
          </a:p>
        </p:txBody>
      </p:sp>
    </p:spTree>
    <p:extLst>
      <p:ext uri="{BB962C8B-B14F-4D97-AF65-F5344CB8AC3E}">
        <p14:creationId xmlns:p14="http://schemas.microsoft.com/office/powerpoint/2010/main" val="2130534139"/>
      </p:ext>
    </p:extLst>
  </p:cSld>
  <p:clrMapOvr>
    <a:masterClrMapping/>
  </p:clrMapOvr>
</p:sld>
</file>

<file path=ppt/theme/theme1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436</Words>
  <Application>Microsoft Macintosh PowerPoint</Application>
  <PresentationFormat>와이드스크린</PresentationFormat>
  <Paragraphs>138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시스템 서체 일반체</vt:lpstr>
      <vt:lpstr>맑은 고딕</vt:lpstr>
      <vt:lpstr>Arial</vt:lpstr>
      <vt:lpstr>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정찬욱</cp:lastModifiedBy>
  <cp:revision>15</cp:revision>
  <dcterms:created xsi:type="dcterms:W3CDTF">2019-03-28T06:37:33Z</dcterms:created>
  <dcterms:modified xsi:type="dcterms:W3CDTF">2022-04-06T06:04:39Z</dcterms:modified>
</cp:coreProperties>
</file>