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8" r:id="rId3"/>
    <p:sldId id="257" r:id="rId4"/>
    <p:sldId id="265" r:id="rId5"/>
    <p:sldId id="289" r:id="rId6"/>
    <p:sldId id="264" r:id="rId7"/>
    <p:sldId id="267" r:id="rId8"/>
    <p:sldId id="268" r:id="rId9"/>
    <p:sldId id="258" r:id="rId10"/>
    <p:sldId id="269" r:id="rId11"/>
    <p:sldId id="270" r:id="rId12"/>
    <p:sldId id="271" r:id="rId13"/>
    <p:sldId id="272" r:id="rId14"/>
    <p:sldId id="290" r:id="rId15"/>
    <p:sldId id="29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2DE71-332E-4420-AAAA-EA6D455B5FB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F48B9-0427-4575-8653-1761B3A25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5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F48B9-0427-4575-8653-1761B3A25F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8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Swift – The Basics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Signed and Unsigned Integers in 8, 16 32, 64 bit form</a:t>
            </a:r>
          </a:p>
          <a:p>
            <a:pPr lvl="1"/>
            <a:r>
              <a:rPr lang="en-US" altLang="ko-KR" dirty="0"/>
              <a:t>UInt8, Int32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Bounds : min, max </a:t>
            </a:r>
            <a:r>
              <a:rPr lang="ko-KR" altLang="en-US" dirty="0" err="1"/>
              <a:t>프라퍼티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and </a:t>
            </a:r>
            <a:r>
              <a:rPr lang="en-US" altLang="ko-KR" dirty="0" err="1" smtClean="0"/>
              <a:t>UInt</a:t>
            </a:r>
            <a:r>
              <a:rPr lang="en-US" altLang="ko-KR" dirty="0" smtClean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시스템 플랫폼에 맞는 정수형 자동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789040"/>
            <a:ext cx="839026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8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Floating Point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Double, Float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22587"/>
            <a:ext cx="6551232" cy="103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Safe and Type</a:t>
            </a:r>
            <a:r>
              <a:rPr lang="ko-KR" altLang="en-US" dirty="0"/>
              <a:t> </a:t>
            </a:r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 Safe</a:t>
            </a:r>
          </a:p>
          <a:p>
            <a:pPr lvl="1"/>
            <a:r>
              <a:rPr lang="ko-KR" altLang="en-US" dirty="0"/>
              <a:t>컴파일 시 </a:t>
            </a:r>
            <a:r>
              <a:rPr lang="en-US" altLang="ko-KR" dirty="0"/>
              <a:t>mismatch</a:t>
            </a:r>
            <a:r>
              <a:rPr lang="ko-KR" altLang="en-US" dirty="0"/>
              <a:t>된 </a:t>
            </a:r>
            <a:r>
              <a:rPr lang="en-US" altLang="ko-KR" dirty="0"/>
              <a:t>type </a:t>
            </a:r>
            <a:r>
              <a:rPr lang="ko-KR" altLang="en-US" dirty="0"/>
              <a:t>점검</a:t>
            </a:r>
            <a:r>
              <a:rPr lang="en-US" altLang="ko-KR" dirty="0"/>
              <a:t>-&gt;</a:t>
            </a:r>
            <a:r>
              <a:rPr lang="ko-KR" altLang="en-US" dirty="0"/>
              <a:t>에러</a:t>
            </a:r>
            <a:endParaRPr lang="en-US" altLang="ko-KR" dirty="0"/>
          </a:p>
          <a:p>
            <a:r>
              <a:rPr lang="en-US" altLang="ko-KR" dirty="0"/>
              <a:t>Type Inference</a:t>
            </a:r>
          </a:p>
          <a:p>
            <a:pPr lvl="1"/>
            <a:r>
              <a:rPr lang="ko-KR" altLang="en-US" dirty="0"/>
              <a:t>할당된 초기값을 이용하여 </a:t>
            </a:r>
            <a:r>
              <a:rPr lang="ko-KR" altLang="en-US" dirty="0" err="1"/>
              <a:t>자료형</a:t>
            </a:r>
            <a:r>
              <a:rPr lang="ko-KR" altLang="en-US" dirty="0"/>
              <a:t> 유추 처리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881628"/>
            <a:ext cx="6158576" cy="10595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12" y="5124861"/>
            <a:ext cx="4981472" cy="10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3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Literals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Integer literals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85" y="2276872"/>
            <a:ext cx="5097242" cy="2044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21088"/>
            <a:ext cx="8075239" cy="17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0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Literals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ko-KR" dirty="0"/>
              <a:t>Floating-point literals</a:t>
            </a:r>
          </a:p>
          <a:p>
            <a:pPr lvl="1"/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decimal</a:t>
            </a:r>
            <a:r>
              <a:rPr lang="en-US" altLang="ko-KR" sz="1200" dirty="0"/>
              <a:t>(with no prefix)</a:t>
            </a:r>
            <a:r>
              <a:rPr lang="ko-KR" altLang="en-US" sz="2000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hexadecimal </a:t>
            </a:r>
            <a:r>
              <a:rPr lang="en-US" altLang="ko-KR" sz="1200" dirty="0"/>
              <a:t>(with a 0x prefix)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9E043FA-C0CC-4B6E-A461-DD3B8172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86868"/>
            <a:ext cx="7026119" cy="255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8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Literals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ko-KR" dirty="0"/>
              <a:t>Floating-point literals</a:t>
            </a:r>
          </a:p>
          <a:p>
            <a:pPr lvl="1"/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decimal</a:t>
            </a:r>
            <a:r>
              <a:rPr lang="en-US" altLang="ko-KR" sz="1200" dirty="0"/>
              <a:t>(with no prefix)</a:t>
            </a:r>
            <a:r>
              <a:rPr lang="ko-KR" altLang="en-US" sz="2000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hexadecimal </a:t>
            </a:r>
            <a:r>
              <a:rPr lang="en-US" altLang="ko-KR" sz="1200" dirty="0"/>
              <a:t>(with a 0x prefix)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EAC8CC-2F23-4FC7-949D-803C393F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52936"/>
            <a:ext cx="702318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Type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Integer Conversion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사용하는 것이 호환성 좋음</a:t>
            </a:r>
            <a:endParaRPr lang="en-US" altLang="ko-KR" dirty="0"/>
          </a:p>
          <a:p>
            <a:r>
              <a:rPr lang="en-US" altLang="ko-KR" dirty="0" smtClean="0"/>
              <a:t>Integer-Floating </a:t>
            </a:r>
            <a:r>
              <a:rPr lang="en-US" altLang="ko-KR" dirty="0"/>
              <a:t>Point Conversion</a:t>
            </a:r>
          </a:p>
          <a:p>
            <a:pPr lvl="1"/>
            <a:r>
              <a:rPr lang="ko-KR" altLang="en-US" dirty="0"/>
              <a:t>명시적으로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89040"/>
            <a:ext cx="6096329" cy="1432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53" y="5404187"/>
            <a:ext cx="6778143" cy="9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7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Aliases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</a:t>
            </a:r>
            <a:r>
              <a:rPr lang="en-US" altLang="ko-KR" dirty="0"/>
              <a:t> </a:t>
            </a:r>
            <a:r>
              <a:rPr lang="ko-KR" altLang="en-US" dirty="0" err="1"/>
              <a:t>자료형에</a:t>
            </a:r>
            <a:r>
              <a:rPr lang="ko-KR" altLang="en-US" dirty="0"/>
              <a:t> 별명을 허용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19"/>
            <a:ext cx="5354121" cy="8186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4" y="3493790"/>
            <a:ext cx="6713115" cy="13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4752528" cy="1170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91180"/>
            <a:ext cx="6048672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</a:t>
            </a:r>
            <a:r>
              <a:rPr lang="en-US" altLang="ko-KR" dirty="0"/>
              <a:t> </a:t>
            </a:r>
            <a:r>
              <a:rPr lang="ko-KR" altLang="en-US" dirty="0"/>
              <a:t>값을 하나로 묶음</a:t>
            </a:r>
            <a:endParaRPr lang="en-US" altLang="ko-KR" dirty="0"/>
          </a:p>
          <a:p>
            <a:r>
              <a:rPr lang="ko-KR" altLang="en-US" dirty="0"/>
              <a:t>동일한 </a:t>
            </a:r>
            <a:r>
              <a:rPr lang="ko-KR" altLang="en-US" dirty="0" err="1"/>
              <a:t>자료형일</a:t>
            </a:r>
            <a:r>
              <a:rPr lang="ko-KR" altLang="en-US" dirty="0"/>
              <a:t> 필요는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tuple of type(</a:t>
            </a:r>
            <a:r>
              <a:rPr lang="en-US" altLang="ko-KR" dirty="0" err="1"/>
              <a:t>Int</a:t>
            </a:r>
            <a:r>
              <a:rPr lang="en-US" altLang="ko-KR" dirty="0"/>
              <a:t>, String)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221088"/>
            <a:ext cx="8424936" cy="10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A67740-0BF9-42F6-BA34-F036E1D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F31710-27FB-42D0-B80B-DF1D4CFD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Swift</a:t>
            </a:r>
          </a:p>
          <a:p>
            <a:pPr lvl="1"/>
            <a:r>
              <a:rPr lang="en-US" altLang="ko-KR" dirty="0"/>
              <a:t>iOS, macOS, </a:t>
            </a:r>
            <a:r>
              <a:rPr lang="en-US" altLang="ko-KR" dirty="0" err="1"/>
              <a:t>watchOS</a:t>
            </a:r>
            <a:r>
              <a:rPr lang="en-US" altLang="ko-KR" dirty="0"/>
              <a:t>, and </a:t>
            </a:r>
            <a:r>
              <a:rPr lang="en-US" altLang="ko-KR" dirty="0" err="1"/>
              <a:t>tvOS</a:t>
            </a:r>
            <a:r>
              <a:rPr lang="en-US" altLang="ko-KR" dirty="0"/>
              <a:t> </a:t>
            </a:r>
            <a:r>
              <a:rPr lang="ko-KR" altLang="en-US" dirty="0"/>
              <a:t>앱 개발</a:t>
            </a:r>
            <a:endParaRPr lang="en-US" altLang="ko-KR" dirty="0"/>
          </a:p>
          <a:p>
            <a:pPr lvl="1"/>
            <a:r>
              <a:rPr lang="en-US" altLang="ko-KR" dirty="0"/>
              <a:t>C, </a:t>
            </a:r>
            <a:r>
              <a:rPr lang="en-US" altLang="ko-KR" dirty="0" err="1"/>
              <a:t>ObjectiveC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 err="1"/>
              <a:t>ObjectiveC</a:t>
            </a:r>
            <a:r>
              <a:rPr lang="ko-KR" altLang="en-US" dirty="0"/>
              <a:t>의 모든 자료형 지원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, float,……</a:t>
            </a:r>
          </a:p>
          <a:p>
            <a:pPr lvl="1"/>
            <a:r>
              <a:rPr lang="en-US" altLang="ko-KR" dirty="0"/>
              <a:t>C, </a:t>
            </a:r>
            <a:r>
              <a:rPr lang="en-US" altLang="ko-KR" dirty="0" err="1"/>
              <a:t>ObjectiveC</a:t>
            </a:r>
            <a:r>
              <a:rPr lang="ko-KR" altLang="en-US" dirty="0"/>
              <a:t>와 차별</a:t>
            </a:r>
            <a:endParaRPr lang="en-US" altLang="ko-KR" dirty="0"/>
          </a:p>
          <a:p>
            <a:pPr lvl="2"/>
            <a:r>
              <a:rPr lang="en-US" altLang="ko-KR" dirty="0"/>
              <a:t>Collections: Array, Set, Dictionary</a:t>
            </a:r>
          </a:p>
          <a:p>
            <a:pPr lvl="2"/>
            <a:r>
              <a:rPr lang="en-US" altLang="ko-KR" dirty="0"/>
              <a:t>Tuples</a:t>
            </a:r>
          </a:p>
          <a:p>
            <a:pPr lvl="2"/>
            <a:r>
              <a:rPr lang="en-US" altLang="ko-KR" dirty="0"/>
              <a:t>Optional</a:t>
            </a:r>
          </a:p>
          <a:p>
            <a:pPr lvl="2"/>
            <a:r>
              <a:rPr lang="en-US" altLang="ko-KR" dirty="0"/>
              <a:t>Type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03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ko-KR" dirty="0"/>
              <a:t>Tuple </a:t>
            </a:r>
            <a:r>
              <a:rPr lang="ko-KR" altLang="en-US" dirty="0"/>
              <a:t>분해하기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일부만 사용하기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3"/>
            <a:ext cx="5976664" cy="20906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4509120"/>
            <a:ext cx="6840235" cy="16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ko-KR" altLang="en-US" dirty="0"/>
              <a:t>인덱스로 사용하기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붙여 사용하기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7075192" cy="1944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58" y="3992337"/>
            <a:ext cx="7678390" cy="7426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25" y="4691766"/>
            <a:ext cx="8042694" cy="19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7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Optionals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값이</a:t>
            </a:r>
            <a:r>
              <a:rPr lang="en-US" altLang="ko-KR" dirty="0"/>
              <a:t> </a:t>
            </a:r>
            <a:r>
              <a:rPr lang="ko-KR" altLang="en-US" dirty="0"/>
              <a:t>없을 수 있을 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“123”</a:t>
            </a:r>
            <a:r>
              <a:rPr lang="ko-KR" altLang="en-US" dirty="0"/>
              <a:t>은 </a:t>
            </a:r>
            <a:r>
              <a:rPr lang="en-US" altLang="ko-KR" dirty="0"/>
              <a:t>123</a:t>
            </a:r>
            <a:r>
              <a:rPr lang="ko-KR" altLang="en-US" dirty="0"/>
              <a:t>으로 명확하게 </a:t>
            </a:r>
            <a:r>
              <a:rPr lang="ko-KR" altLang="en-US" dirty="0" err="1"/>
              <a:t>변환가능하지만</a:t>
            </a:r>
            <a:r>
              <a:rPr lang="en-US" altLang="ko-KR" dirty="0"/>
              <a:t>, “Hello”</a:t>
            </a:r>
            <a:r>
              <a:rPr lang="ko-KR" altLang="en-US" dirty="0"/>
              <a:t>의 경우 불명확하므로</a:t>
            </a:r>
            <a:r>
              <a:rPr lang="en-US" altLang="ko-KR" dirty="0"/>
              <a:t>……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23312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9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Optionals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Nil</a:t>
            </a:r>
          </a:p>
          <a:p>
            <a:pPr lvl="1"/>
            <a:r>
              <a:rPr lang="en-US" altLang="ko-KR" dirty="0"/>
              <a:t>Optional </a:t>
            </a:r>
            <a:r>
              <a:rPr lang="ko-KR" altLang="en-US" dirty="0"/>
              <a:t>변수를 값이 없는 상태로 선언</a:t>
            </a:r>
            <a:endParaRPr lang="en-US" altLang="ko-KR" dirty="0"/>
          </a:p>
          <a:p>
            <a:pPr lvl="1"/>
            <a:r>
              <a:rPr lang="ko-KR" altLang="en-US" dirty="0"/>
              <a:t>비</a:t>
            </a:r>
            <a:r>
              <a:rPr lang="en-US" altLang="ko-KR" dirty="0"/>
              <a:t>Optional </a:t>
            </a:r>
            <a:r>
              <a:rPr lang="ko-KR" altLang="en-US" dirty="0"/>
              <a:t>변수에는 사용 불가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56992"/>
            <a:ext cx="777686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21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Optionals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Forced </a:t>
            </a:r>
            <a:r>
              <a:rPr lang="en-US" altLang="ko-KR" dirty="0"/>
              <a:t>unwrapping</a:t>
            </a:r>
          </a:p>
          <a:p>
            <a:pPr lvl="1"/>
            <a:r>
              <a:rPr lang="en-US" altLang="ko-KR" dirty="0"/>
              <a:t>!  (exclamation mark)</a:t>
            </a:r>
          </a:p>
          <a:p>
            <a:pPr marL="914400" lvl="2" indent="0">
              <a:buNone/>
            </a:pPr>
            <a:r>
              <a:rPr lang="en-US" altLang="ko-KR" dirty="0"/>
              <a:t>“I know that this optional definitely has a value; please use it”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9" y="3573016"/>
            <a:ext cx="842418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8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Optional Bindings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88" y="1916832"/>
            <a:ext cx="5696445" cy="1613024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27584" y="1417638"/>
            <a:ext cx="8229600" cy="4525963"/>
          </a:xfrm>
        </p:spPr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88" y="4293096"/>
            <a:ext cx="7643192" cy="22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02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Optionals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Implicitly unwrapped </a:t>
            </a:r>
            <a:r>
              <a:rPr lang="en-US" altLang="ko-KR" dirty="0" err="1"/>
              <a:t>optionals</a:t>
            </a:r>
            <a:endParaRPr lang="en-US" altLang="ko-KR" dirty="0"/>
          </a:p>
          <a:p>
            <a:pPr lvl="1"/>
            <a:r>
              <a:rPr lang="ko-KR" altLang="en-US" dirty="0"/>
              <a:t>값이 존재한다고 확신될 경우 </a:t>
            </a:r>
            <a:r>
              <a:rPr lang="en-US" altLang="ko-KR" dirty="0"/>
              <a:t>IF </a:t>
            </a:r>
            <a:r>
              <a:rPr lang="ko-KR" altLang="en-US" dirty="0"/>
              <a:t>등의 </a:t>
            </a:r>
            <a:r>
              <a:rPr lang="ko-KR" altLang="en-US" dirty="0" err="1"/>
              <a:t>점검없이</a:t>
            </a:r>
            <a:r>
              <a:rPr lang="ko-KR" altLang="en-US" dirty="0"/>
              <a:t> 그냥 사용</a:t>
            </a:r>
            <a:endParaRPr lang="en-US" altLang="ko-KR" dirty="0"/>
          </a:p>
          <a:p>
            <a:pPr lvl="1"/>
            <a:r>
              <a:rPr lang="en-US" altLang="ko-KR" dirty="0"/>
              <a:t>!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정의된 직후 사용할 때 등</a:t>
            </a:r>
            <a:r>
              <a:rPr lang="en-US" altLang="ko-KR" dirty="0"/>
              <a:t> </a:t>
            </a:r>
            <a:r>
              <a:rPr lang="ko-KR" altLang="en-US" dirty="0"/>
              <a:t>유용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077072"/>
            <a:ext cx="885698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2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Handling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중 직면할 수 있는 에러 조건에 응답하기 위해 </a:t>
            </a:r>
            <a:r>
              <a:rPr lang="en-US" altLang="ko-KR" dirty="0"/>
              <a:t>error handling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48291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28003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75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Handling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4673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638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Assertions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조건이 만족되지 않으면 실행을 계속할 수 없을 때 사용</a:t>
            </a:r>
            <a:endParaRPr lang="en-US" altLang="ko-KR" dirty="0"/>
          </a:p>
          <a:p>
            <a:r>
              <a:rPr lang="ko-KR" altLang="en-US" dirty="0"/>
              <a:t>실행을 종료</a:t>
            </a:r>
            <a:r>
              <a:rPr lang="en-US" altLang="ko-KR" dirty="0"/>
              <a:t>, </a:t>
            </a:r>
            <a:r>
              <a:rPr lang="ko-KR" altLang="en-US" dirty="0"/>
              <a:t>디버깅 기회 제공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5772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6" y="5085184"/>
            <a:ext cx="1657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88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상수와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let </a:t>
            </a:r>
            <a:r>
              <a:rPr lang="en-US" altLang="ko-KR" dirty="0" err="1"/>
              <a:t>maxOfNode</a:t>
            </a:r>
            <a:r>
              <a:rPr lang="en-US" altLang="ko-KR" dirty="0"/>
              <a:t> = 100</a:t>
            </a:r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currentNode</a:t>
            </a:r>
            <a:r>
              <a:rPr lang="en-US" altLang="ko-KR" dirty="0"/>
              <a:t> = 0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command = 0, input = 0.0, </a:t>
            </a:r>
            <a:r>
              <a:rPr lang="en-US" altLang="ko-KR" dirty="0" err="1"/>
              <a:t>msg</a:t>
            </a:r>
            <a:r>
              <a:rPr lang="en-US" altLang="ko-KR" dirty="0"/>
              <a:t> = “Start Program”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803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Let’s 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Xcode</a:t>
            </a:r>
            <a:r>
              <a:rPr lang="ko-KR" altLang="en-US" dirty="0"/>
              <a:t>의 </a:t>
            </a:r>
            <a:r>
              <a:rPr lang="en-US" altLang="ko-KR" dirty="0"/>
              <a:t>Playground</a:t>
            </a:r>
            <a:r>
              <a:rPr lang="ko-KR" altLang="en-US" dirty="0"/>
              <a:t>를 이용하여 본 강의 자료의 내용을 실습하시오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Annotation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선언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4490213" cy="864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51522"/>
            <a:ext cx="5215325" cy="12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75B7D6-50BA-496F-B259-565916F0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상수와</a:t>
            </a:r>
            <a:r>
              <a:rPr lang="en-US" altLang="ko-KR" dirty="0"/>
              <a:t> </a:t>
            </a:r>
            <a:r>
              <a:rPr lang="ko-KR" altLang="en-US" dirty="0"/>
              <a:t>변수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B852F3-CC3E-428A-AE23-74CF9299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상수와 변수 이름은 거의 모든 문자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허용안하는</a:t>
            </a:r>
            <a:r>
              <a:rPr lang="ko-KR" altLang="en-US" dirty="0"/>
              <a:t> 문자</a:t>
            </a:r>
            <a:endParaRPr lang="en-US" altLang="ko-KR" dirty="0"/>
          </a:p>
          <a:p>
            <a:pPr lvl="1"/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수학기호</a:t>
            </a:r>
            <a:r>
              <a:rPr lang="en-US" altLang="ko-KR" dirty="0"/>
              <a:t>, </a:t>
            </a:r>
            <a:r>
              <a:rPr lang="ko-KR" altLang="en-US" dirty="0"/>
              <a:t>화살표</a:t>
            </a:r>
            <a:r>
              <a:rPr lang="en-US" altLang="ko-KR" dirty="0"/>
              <a:t>, 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</a:t>
            </a:r>
            <a:r>
              <a:rPr lang="ko-KR" altLang="en-US" dirty="0"/>
              <a:t> 박스 등 포함 불가</a:t>
            </a:r>
            <a:endParaRPr lang="en-US" altLang="ko-KR" dirty="0"/>
          </a:p>
          <a:p>
            <a:pPr lvl="1"/>
            <a:r>
              <a:rPr lang="ko-KR" altLang="en-US" dirty="0"/>
              <a:t>숫자로 시작 불가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DCB312B-6F4C-43B8-B9A9-4773392D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292632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상수와 변수 내용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ko-KR" dirty="0" err="1"/>
              <a:t>var</a:t>
            </a:r>
            <a:r>
              <a:rPr lang="ko-KR" altLang="en-US" dirty="0"/>
              <a:t> </a:t>
            </a:r>
            <a:r>
              <a:rPr lang="en-US" altLang="ko-KR" dirty="0" err="1"/>
              <a:t>friendlyWelcome</a:t>
            </a:r>
            <a:r>
              <a:rPr lang="en-US" altLang="ko-KR" dirty="0"/>
              <a:t> = “Hello”</a:t>
            </a:r>
          </a:p>
          <a:p>
            <a:r>
              <a:rPr lang="en-US" altLang="ko-KR" dirty="0" err="1"/>
              <a:t>friendlyWelcome</a:t>
            </a:r>
            <a:r>
              <a:rPr lang="en-US" altLang="ko-KR" dirty="0"/>
              <a:t> = “Bonjour!”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2810829"/>
            <a:ext cx="4251000" cy="142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539021"/>
            <a:ext cx="8795320" cy="13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2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/*     */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중첩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38" y="1465362"/>
            <a:ext cx="4101973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84" y="3152861"/>
            <a:ext cx="6594180" cy="12403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923" y="5137964"/>
            <a:ext cx="6617469" cy="13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8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Semicolons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생략가능</a:t>
            </a:r>
            <a:r>
              <a:rPr lang="en-US" altLang="ko-KR" dirty="0"/>
              <a:t>, </a:t>
            </a:r>
            <a:r>
              <a:rPr lang="ko-KR" altLang="en-US" dirty="0"/>
              <a:t>사용가능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410363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8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ko-KR" altLang="en-US" dirty="0"/>
              <a:t> </a:t>
            </a:r>
            <a:r>
              <a:rPr lang="en-US" altLang="ko-KR" dirty="0"/>
              <a:t>integer: </a:t>
            </a:r>
            <a:r>
              <a:rPr lang="en-US" altLang="ko-KR" dirty="0" err="1"/>
              <a:t>Int</a:t>
            </a:r>
            <a:r>
              <a:rPr lang="en-US" altLang="ko-KR" dirty="0"/>
              <a:t> = 0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floatVar</a:t>
            </a:r>
            <a:r>
              <a:rPr lang="en-US" altLang="ko-KR" dirty="0"/>
              <a:t>: Float = 44.195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doubleVar</a:t>
            </a:r>
            <a:r>
              <a:rPr lang="en-US" altLang="ko-KR" dirty="0"/>
              <a:t>: Double = 44.195</a:t>
            </a:r>
          </a:p>
          <a:p>
            <a:r>
              <a:rPr lang="en-US" altLang="ko-KR" dirty="0"/>
              <a:t>var </a:t>
            </a:r>
            <a:r>
              <a:rPr lang="en-US" altLang="ko-KR" dirty="0" err="1"/>
              <a:t>floatVar:Float</a:t>
            </a:r>
            <a:r>
              <a:rPr lang="en-US" altLang="ko-KR" dirty="0"/>
              <a:t> = 44.195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intVar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floatVar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85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455</Words>
  <Application>Microsoft Office PowerPoint</Application>
  <PresentationFormat>화면 슬라이드 쇼(4:3)</PresentationFormat>
  <Paragraphs>129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Swift – The Basics</vt:lpstr>
      <vt:lpstr>The Basics</vt:lpstr>
      <vt:lpstr>상수와 변수</vt:lpstr>
      <vt:lpstr>Type Annotation</vt:lpstr>
      <vt:lpstr>상수와 변수 이름</vt:lpstr>
      <vt:lpstr>상수와 변수 내용 출력하기</vt:lpstr>
      <vt:lpstr>주석</vt:lpstr>
      <vt:lpstr>Semicolons</vt:lpstr>
      <vt:lpstr>기본 데이터 타입</vt:lpstr>
      <vt:lpstr>Integer</vt:lpstr>
      <vt:lpstr>Floating Point Numbers</vt:lpstr>
      <vt:lpstr>Type Safe and Type Inference</vt:lpstr>
      <vt:lpstr>Numeric Literals</vt:lpstr>
      <vt:lpstr>Numeric Literals</vt:lpstr>
      <vt:lpstr>Numeric Literals</vt:lpstr>
      <vt:lpstr>Numeric Type Conversion</vt:lpstr>
      <vt:lpstr>Type Aliases</vt:lpstr>
      <vt:lpstr>Boolean</vt:lpstr>
      <vt:lpstr>Tuples</vt:lpstr>
      <vt:lpstr>PowerPoint 프레젠테이션</vt:lpstr>
      <vt:lpstr>PowerPoint 프레젠테이션</vt:lpstr>
      <vt:lpstr>Optionals</vt:lpstr>
      <vt:lpstr>Optionals</vt:lpstr>
      <vt:lpstr>Optionals</vt:lpstr>
      <vt:lpstr>Optional Bindings</vt:lpstr>
      <vt:lpstr>Optionals</vt:lpstr>
      <vt:lpstr>Error Handling</vt:lpstr>
      <vt:lpstr>Error Handling</vt:lpstr>
      <vt:lpstr>Assertions</vt:lpstr>
      <vt:lpstr>Let’s Practice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- 자료형</dc:title>
  <dc:creator>Microsoft Corporation</dc:creator>
  <cp:lastModifiedBy>user</cp:lastModifiedBy>
  <cp:revision>59</cp:revision>
  <dcterms:created xsi:type="dcterms:W3CDTF">2006-10-05T04:04:58Z</dcterms:created>
  <dcterms:modified xsi:type="dcterms:W3CDTF">2021-03-07T13:29:28Z</dcterms:modified>
</cp:coreProperties>
</file>