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76" r:id="rId3"/>
    <p:sldId id="279" r:id="rId4"/>
    <p:sldId id="428" r:id="rId5"/>
    <p:sldId id="426" r:id="rId6"/>
    <p:sldId id="429" r:id="rId7"/>
    <p:sldId id="432" r:id="rId8"/>
    <p:sldId id="433" r:id="rId9"/>
    <p:sldId id="434" r:id="rId10"/>
    <p:sldId id="430" r:id="rId11"/>
    <p:sldId id="431" r:id="rId12"/>
    <p:sldId id="417" r:id="rId13"/>
    <p:sldId id="446" r:id="rId14"/>
    <p:sldId id="436" r:id="rId15"/>
    <p:sldId id="420" r:id="rId16"/>
    <p:sldId id="423" r:id="rId17"/>
    <p:sldId id="435" r:id="rId18"/>
    <p:sldId id="424" r:id="rId19"/>
    <p:sldId id="439" r:id="rId20"/>
    <p:sldId id="442" r:id="rId21"/>
    <p:sldId id="444" r:id="rId22"/>
    <p:sldId id="443" r:id="rId23"/>
    <p:sldId id="445" r:id="rId24"/>
    <p:sldId id="425" r:id="rId25"/>
    <p:sldId id="440" r:id="rId26"/>
    <p:sldId id="441" r:id="rId27"/>
    <p:sldId id="437" r:id="rId28"/>
    <p:sldId id="438" r:id="rId29"/>
    <p:sldId id="422" r:id="rId30"/>
  </p:sldIdLst>
  <p:sldSz cx="9144000" cy="6858000" type="screen4x3"/>
  <p:notesSz cx="6858000" cy="9144000"/>
  <p:embeddedFontLst>
    <p:embeddedFont>
      <p:font typeface="HY강B" pitchFamily="18" charset="-127"/>
      <p:regular r:id="rId32"/>
    </p:embeddedFont>
    <p:embeddedFont>
      <p:font typeface="HY견고딕" pitchFamily="18" charset="-127"/>
      <p:regular r:id="rId33"/>
    </p:embeddedFont>
    <p:embeddedFont>
      <p:font typeface="맑은 고딕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E50DE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964" autoAdjust="0"/>
    <p:restoredTop sz="98178" autoAdjust="0"/>
  </p:normalViewPr>
  <p:slideViewPr>
    <p:cSldViewPr>
      <p:cViewPr>
        <p:scale>
          <a:sx n="75" d="100"/>
          <a:sy n="75" d="100"/>
        </p:scale>
        <p:origin x="-221" y="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4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E1F2A-388E-4F6F-9672-B1A470822ED4}" type="datetimeFigureOut">
              <a:rPr lang="ko-KR" altLang="en-US" smtClean="0"/>
              <a:pPr/>
              <a:t>2020-04-03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9F191-2955-4752-BA74-92AE7EF283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1058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9F191-2955-4752-BA74-92AE7EF2833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2020-04-03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2020-04-03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2020-04-03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2362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7446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3828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8377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362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044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0014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14192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170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2020-04-03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9583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4434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8866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155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2020-04-03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2020-04-03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2020-04-03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2020-04-03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2020-04-03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2020-04-03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2020-04-03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2020-04-03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553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1920606"/>
            <a:ext cx="583264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소프트웨어 설계</a:t>
            </a:r>
            <a:endParaRPr lang="en-US" altLang="ko-KR" sz="6000" dirty="0" smtClean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35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졸업작품 중간발표</a:t>
            </a:r>
            <a:endParaRPr lang="ko-KR" altLang="en-US" sz="35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8337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33138" y="713952"/>
            <a:ext cx="3227356" cy="53632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9501" y="751282"/>
            <a:ext cx="33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기능 분해도</a:t>
            </a:r>
            <a:endParaRPr lang="en-US" altLang="ko-KR" sz="2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250375912" descr="EMB000042b8a0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357298"/>
            <a:ext cx="7572428" cy="5297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5316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99932" y="542876"/>
            <a:ext cx="3227356" cy="53632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6294" y="580205"/>
            <a:ext cx="33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ER</a:t>
            </a:r>
            <a:r>
              <a:rPr lang="ko-KR" altLang="en-US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다이어그램</a:t>
            </a:r>
            <a:endParaRPr lang="en-US" altLang="ko-KR" sz="2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773364" y="1221818"/>
            <a:ext cx="7813376" cy="5545018"/>
            <a:chOff x="773364" y="1221818"/>
            <a:chExt cx="7813376" cy="5545018"/>
          </a:xfrm>
        </p:grpSpPr>
        <p:sp>
          <p:nvSpPr>
            <p:cNvPr id="4" name="직사각형 3"/>
            <p:cNvSpPr/>
            <p:nvPr/>
          </p:nvSpPr>
          <p:spPr>
            <a:xfrm>
              <a:off x="3882519" y="4462178"/>
              <a:ext cx="1584176" cy="495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일정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345802" y="4462178"/>
              <a:ext cx="1584176" cy="495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다이어</a:t>
              </a:r>
              <a:r>
                <a:rPr lang="ko-KR" altLang="en-US" dirty="0"/>
                <a:t>리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33234" y="4462178"/>
              <a:ext cx="1584176" cy="495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수업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99411" y="1221818"/>
              <a:ext cx="1584176" cy="495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사용자</a:t>
              </a:r>
              <a:endParaRPr lang="ko-KR" altLang="en-US" dirty="0"/>
            </a:p>
          </p:txBody>
        </p:sp>
        <p:sp>
          <p:nvSpPr>
            <p:cNvPr id="5" name="다이아몬드 4"/>
            <p:cNvSpPr/>
            <p:nvPr/>
          </p:nvSpPr>
          <p:spPr>
            <a:xfrm>
              <a:off x="1355236" y="2659222"/>
              <a:ext cx="1340172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등록</a:t>
              </a:r>
              <a:endParaRPr lang="ko-KR" altLang="en-US"/>
            </a:p>
          </p:txBody>
        </p:sp>
        <p:sp>
          <p:nvSpPr>
            <p:cNvPr id="30" name="다이아몬드 29"/>
            <p:cNvSpPr/>
            <p:nvPr/>
          </p:nvSpPr>
          <p:spPr>
            <a:xfrm>
              <a:off x="4021413" y="2634152"/>
              <a:ext cx="1340172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등록</a:t>
              </a:r>
              <a:endParaRPr lang="ko-KR" altLang="en-US"/>
            </a:p>
          </p:txBody>
        </p:sp>
        <p:sp>
          <p:nvSpPr>
            <p:cNvPr id="31" name="다이아몬드 30"/>
            <p:cNvSpPr/>
            <p:nvPr/>
          </p:nvSpPr>
          <p:spPr>
            <a:xfrm>
              <a:off x="6467804" y="2634152"/>
              <a:ext cx="1340172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작성</a:t>
              </a:r>
              <a:endParaRPr lang="ko-KR" altLang="en-US" dirty="0"/>
            </a:p>
          </p:txBody>
        </p:sp>
        <p:cxnSp>
          <p:nvCxnSpPr>
            <p:cNvPr id="7" name="직선 연결선 6"/>
            <p:cNvCxnSpPr>
              <a:stCxn id="29" idx="2"/>
              <a:endCxn id="5" idx="0"/>
            </p:cNvCxnSpPr>
            <p:nvPr/>
          </p:nvCxnSpPr>
          <p:spPr>
            <a:xfrm flipH="1">
              <a:off x="2025322" y="1717696"/>
              <a:ext cx="2666177" cy="941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29" idx="2"/>
              <a:endCxn id="30" idx="0"/>
            </p:cNvCxnSpPr>
            <p:nvPr/>
          </p:nvCxnSpPr>
          <p:spPr>
            <a:xfrm>
              <a:off x="4691499" y="1717696"/>
              <a:ext cx="0" cy="916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29" idx="2"/>
              <a:endCxn id="31" idx="0"/>
            </p:cNvCxnSpPr>
            <p:nvPr/>
          </p:nvCxnSpPr>
          <p:spPr>
            <a:xfrm>
              <a:off x="4691499" y="1717696"/>
              <a:ext cx="2446391" cy="916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5" idx="2"/>
              <a:endCxn id="28" idx="0"/>
            </p:cNvCxnSpPr>
            <p:nvPr/>
          </p:nvCxnSpPr>
          <p:spPr>
            <a:xfrm>
              <a:off x="2025322" y="3307294"/>
              <a:ext cx="0" cy="1154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0" idx="2"/>
              <a:endCxn id="4" idx="0"/>
            </p:cNvCxnSpPr>
            <p:nvPr/>
          </p:nvCxnSpPr>
          <p:spPr>
            <a:xfrm flipH="1">
              <a:off x="4674607" y="3282224"/>
              <a:ext cx="16892" cy="11799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31" idx="2"/>
              <a:endCxn id="27" idx="0"/>
            </p:cNvCxnSpPr>
            <p:nvPr/>
          </p:nvCxnSpPr>
          <p:spPr>
            <a:xfrm>
              <a:off x="7137890" y="3282224"/>
              <a:ext cx="0" cy="11799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817410" y="194189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00405" y="3687535"/>
              <a:ext cx="3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N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33634" y="212656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01077" y="3687535"/>
              <a:ext cx="3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N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25028" y="180659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10817" y="3700070"/>
              <a:ext cx="3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N</a:t>
              </a:r>
              <a:endParaRPr lang="ko-KR" altLang="en-US" dirty="0"/>
            </a:p>
          </p:txBody>
        </p:sp>
        <p:sp>
          <p:nvSpPr>
            <p:cNvPr id="2" name="타원 1"/>
            <p:cNvSpPr/>
            <p:nvPr/>
          </p:nvSpPr>
          <p:spPr>
            <a:xfrm>
              <a:off x="773364" y="5105998"/>
              <a:ext cx="919740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u="sng" dirty="0" smtClean="0"/>
                <a:t>사용자</a:t>
              </a:r>
              <a:r>
                <a:rPr lang="en-US" altLang="ko-KR" sz="1500" u="sng" dirty="0" smtClean="0"/>
                <a:t>ID</a:t>
              </a:r>
              <a:endParaRPr lang="ko-KR" altLang="en-US" sz="1500" u="sng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1457941" y="5686722"/>
              <a:ext cx="919740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과제</a:t>
              </a:r>
              <a:endParaRPr lang="ko-KR" altLang="en-US" sz="1500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2314208" y="5099850"/>
              <a:ext cx="919740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출석</a:t>
              </a:r>
              <a:endParaRPr lang="ko-KR" altLang="en-US" sz="1500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823835" y="6262780"/>
              <a:ext cx="919740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노트</a:t>
              </a:r>
              <a:endParaRPr lang="ko-KR" altLang="en-US" sz="1500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2143108" y="6249756"/>
              <a:ext cx="1090841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학점</a:t>
              </a:r>
              <a:endParaRPr lang="en-US" altLang="ko-KR" sz="1500" dirty="0" smtClean="0"/>
            </a:p>
            <a:p>
              <a:pPr algn="ctr"/>
              <a:r>
                <a:rPr lang="ko-KR" altLang="en-US" sz="1500" dirty="0" smtClean="0"/>
                <a:t>계산기</a:t>
              </a:r>
              <a:endParaRPr lang="ko-KR" altLang="en-US" sz="1500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3468017" y="5106362"/>
              <a:ext cx="919740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u="sng" dirty="0" smtClean="0"/>
                <a:t>사용자</a:t>
              </a:r>
              <a:r>
                <a:rPr lang="en-US" altLang="ko-KR" sz="1500" u="sng" dirty="0" smtClean="0"/>
                <a:t>ID</a:t>
              </a:r>
              <a:endParaRPr lang="ko-KR" altLang="en-US" sz="1500" u="sng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4977650" y="5105998"/>
              <a:ext cx="919740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날</a:t>
              </a:r>
              <a:r>
                <a:rPr lang="ko-KR" altLang="en-US" sz="1500" dirty="0"/>
                <a:t>씨</a:t>
              </a:r>
            </a:p>
          </p:txBody>
        </p:sp>
        <p:sp>
          <p:nvSpPr>
            <p:cNvPr id="46" name="타원 45"/>
            <p:cNvSpPr/>
            <p:nvPr/>
          </p:nvSpPr>
          <p:spPr>
            <a:xfrm>
              <a:off x="3521654" y="6262780"/>
              <a:ext cx="919740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캘린</a:t>
              </a:r>
              <a:r>
                <a:rPr lang="ko-KR" altLang="en-US" sz="1500" dirty="0"/>
                <a:t>더</a:t>
              </a:r>
            </a:p>
          </p:txBody>
        </p:sp>
        <p:sp>
          <p:nvSpPr>
            <p:cNvPr id="47" name="타원 46"/>
            <p:cNvSpPr/>
            <p:nvPr/>
          </p:nvSpPr>
          <p:spPr>
            <a:xfrm>
              <a:off x="4231629" y="5686722"/>
              <a:ext cx="919740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기</a:t>
              </a:r>
              <a:r>
                <a:rPr lang="ko-KR" altLang="en-US" sz="1500" dirty="0"/>
                <a:t>분</a:t>
              </a:r>
            </a:p>
          </p:txBody>
        </p:sp>
        <p:sp>
          <p:nvSpPr>
            <p:cNvPr id="48" name="타원 47"/>
            <p:cNvSpPr/>
            <p:nvPr/>
          </p:nvSpPr>
          <p:spPr>
            <a:xfrm>
              <a:off x="4901715" y="6262780"/>
              <a:ext cx="919740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D-DAY</a:t>
              </a:r>
              <a:endParaRPr lang="ko-KR" altLang="en-US" sz="1500" dirty="0"/>
            </a:p>
          </p:txBody>
        </p:sp>
        <p:sp>
          <p:nvSpPr>
            <p:cNvPr id="49" name="타원 48"/>
            <p:cNvSpPr/>
            <p:nvPr/>
          </p:nvSpPr>
          <p:spPr>
            <a:xfrm>
              <a:off x="6007934" y="5128452"/>
              <a:ext cx="919740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u="sng" dirty="0" smtClean="0"/>
                <a:t>사용자</a:t>
              </a:r>
              <a:r>
                <a:rPr lang="en-US" altLang="ko-KR" sz="1500" u="sng" dirty="0" smtClean="0"/>
                <a:t>ID</a:t>
              </a:r>
              <a:endParaRPr lang="ko-KR" altLang="en-US" sz="1500" u="sng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667000" y="5134972"/>
              <a:ext cx="919740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비밀 글</a:t>
              </a:r>
              <a:endParaRPr lang="ko-KR" altLang="en-US" sz="1500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6218150" y="6081658"/>
              <a:ext cx="919740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사진</a:t>
              </a:r>
              <a:endParaRPr lang="ko-KR" altLang="en-US" sz="1500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7470108" y="6102212"/>
              <a:ext cx="919740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GPS</a:t>
              </a:r>
              <a:endParaRPr lang="ko-KR" altLang="en-US" sz="1500" dirty="0"/>
            </a:p>
          </p:txBody>
        </p:sp>
        <p:cxnSp>
          <p:nvCxnSpPr>
            <p:cNvPr id="6" name="직선 연결선 5"/>
            <p:cNvCxnSpPr>
              <a:stCxn id="28" idx="2"/>
              <a:endCxn id="2" idx="0"/>
            </p:cNvCxnSpPr>
            <p:nvPr/>
          </p:nvCxnSpPr>
          <p:spPr>
            <a:xfrm flipH="1">
              <a:off x="1233234" y="4958056"/>
              <a:ext cx="792088" cy="147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28" idx="2"/>
              <a:endCxn id="32" idx="0"/>
            </p:cNvCxnSpPr>
            <p:nvPr/>
          </p:nvCxnSpPr>
          <p:spPr>
            <a:xfrm>
              <a:off x="2025322" y="4958056"/>
              <a:ext cx="748756" cy="141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28" idx="2"/>
              <a:endCxn id="26" idx="0"/>
            </p:cNvCxnSpPr>
            <p:nvPr/>
          </p:nvCxnSpPr>
          <p:spPr>
            <a:xfrm flipH="1">
              <a:off x="1917811" y="4958056"/>
              <a:ext cx="107511" cy="728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28" idx="2"/>
              <a:endCxn id="33" idx="0"/>
            </p:cNvCxnSpPr>
            <p:nvPr/>
          </p:nvCxnSpPr>
          <p:spPr>
            <a:xfrm flipH="1">
              <a:off x="1283705" y="4958056"/>
              <a:ext cx="741617" cy="1304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28" idx="2"/>
              <a:endCxn id="35" idx="0"/>
            </p:cNvCxnSpPr>
            <p:nvPr/>
          </p:nvCxnSpPr>
          <p:spPr>
            <a:xfrm rot="16200000" flipH="1">
              <a:off x="1711075" y="5272302"/>
              <a:ext cx="1291700" cy="663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4" idx="2"/>
              <a:endCxn id="37" idx="0"/>
            </p:cNvCxnSpPr>
            <p:nvPr/>
          </p:nvCxnSpPr>
          <p:spPr>
            <a:xfrm flipH="1">
              <a:off x="3927887" y="4958056"/>
              <a:ext cx="746720" cy="148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endCxn id="45" idx="0"/>
            </p:cNvCxnSpPr>
            <p:nvPr/>
          </p:nvCxnSpPr>
          <p:spPr>
            <a:xfrm>
              <a:off x="4801077" y="4958056"/>
              <a:ext cx="636443" cy="147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4" idx="2"/>
              <a:endCxn id="47" idx="0"/>
            </p:cNvCxnSpPr>
            <p:nvPr/>
          </p:nvCxnSpPr>
          <p:spPr>
            <a:xfrm>
              <a:off x="4674607" y="4958056"/>
              <a:ext cx="16892" cy="728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4" idx="2"/>
              <a:endCxn id="46" idx="0"/>
            </p:cNvCxnSpPr>
            <p:nvPr/>
          </p:nvCxnSpPr>
          <p:spPr>
            <a:xfrm flipH="1">
              <a:off x="3981524" y="4958056"/>
              <a:ext cx="693083" cy="1304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4" idx="2"/>
              <a:endCxn id="48" idx="0"/>
            </p:cNvCxnSpPr>
            <p:nvPr/>
          </p:nvCxnSpPr>
          <p:spPr>
            <a:xfrm>
              <a:off x="4674607" y="4958056"/>
              <a:ext cx="686978" cy="1304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27" idx="2"/>
              <a:endCxn id="49" idx="0"/>
            </p:cNvCxnSpPr>
            <p:nvPr/>
          </p:nvCxnSpPr>
          <p:spPr>
            <a:xfrm flipH="1">
              <a:off x="6467804" y="4958056"/>
              <a:ext cx="670086" cy="1703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27" idx="2"/>
              <a:endCxn id="50" idx="0"/>
            </p:cNvCxnSpPr>
            <p:nvPr/>
          </p:nvCxnSpPr>
          <p:spPr>
            <a:xfrm>
              <a:off x="7137890" y="4958056"/>
              <a:ext cx="988980" cy="176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27" idx="2"/>
              <a:endCxn id="51" idx="0"/>
            </p:cNvCxnSpPr>
            <p:nvPr/>
          </p:nvCxnSpPr>
          <p:spPr>
            <a:xfrm flipH="1">
              <a:off x="6678020" y="4958056"/>
              <a:ext cx="459870" cy="1123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27" idx="2"/>
              <a:endCxn id="52" idx="0"/>
            </p:cNvCxnSpPr>
            <p:nvPr/>
          </p:nvCxnSpPr>
          <p:spPr>
            <a:xfrm>
              <a:off x="7137890" y="4958056"/>
              <a:ext cx="792088" cy="1144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4527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99932" y="542876"/>
            <a:ext cx="3227356" cy="53632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6294" y="580205"/>
            <a:ext cx="33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ER</a:t>
            </a:r>
            <a:r>
              <a:rPr lang="ko-KR" altLang="en-US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다이어그램</a:t>
            </a:r>
            <a:endParaRPr lang="en-US" altLang="ko-KR" sz="2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2050" name="Picture 2" descr="C:\Users\Administrator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7440613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934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99932" y="542876"/>
            <a:ext cx="3227356" cy="53632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6294" y="580205"/>
            <a:ext cx="33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자료흐름도</a:t>
            </a:r>
            <a:r>
              <a:rPr lang="en-US" altLang="ko-KR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(DFD)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786731" y="1187460"/>
            <a:ext cx="7630542" cy="4474349"/>
            <a:chOff x="786731" y="1187460"/>
            <a:chExt cx="7630542" cy="4474349"/>
          </a:xfrm>
        </p:grpSpPr>
        <p:sp>
          <p:nvSpPr>
            <p:cNvPr id="2" name="직사각형 1"/>
            <p:cNvSpPr/>
            <p:nvPr/>
          </p:nvSpPr>
          <p:spPr>
            <a:xfrm>
              <a:off x="899592" y="2924944"/>
              <a:ext cx="1197993" cy="584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사용</a:t>
              </a:r>
              <a:r>
                <a:rPr lang="ko-KR" altLang="en-US" dirty="0"/>
                <a:t>자</a:t>
              </a:r>
            </a:p>
          </p:txBody>
        </p:sp>
        <p:cxnSp>
          <p:nvCxnSpPr>
            <p:cNvPr id="6" name="직선 화살표 연결선 5"/>
            <p:cNvCxnSpPr>
              <a:stCxn id="2" idx="3"/>
            </p:cNvCxnSpPr>
            <p:nvPr/>
          </p:nvCxnSpPr>
          <p:spPr>
            <a:xfrm>
              <a:off x="2097585" y="3217065"/>
              <a:ext cx="13619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15"/>
            <p:cNvGrpSpPr/>
            <p:nvPr/>
          </p:nvGrpSpPr>
          <p:grpSpPr>
            <a:xfrm>
              <a:off x="3459380" y="2033672"/>
              <a:ext cx="1112620" cy="432048"/>
              <a:chOff x="2699792" y="1700808"/>
              <a:chExt cx="935816" cy="432048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2699792" y="1700808"/>
                <a:ext cx="8640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2699984" y="2132856"/>
                <a:ext cx="8640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699792" y="1736348"/>
                <a:ext cx="935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  수업</a:t>
                </a:r>
                <a:endParaRPr lang="ko-KR" altLang="en-US" dirty="0"/>
              </a:p>
            </p:txBody>
          </p:sp>
        </p:grpSp>
        <p:cxnSp>
          <p:nvCxnSpPr>
            <p:cNvPr id="19" name="직선 화살표 연결선 18"/>
            <p:cNvCxnSpPr>
              <a:stCxn id="2" idx="3"/>
              <a:endCxn id="14" idx="1"/>
            </p:cNvCxnSpPr>
            <p:nvPr/>
          </p:nvCxnSpPr>
          <p:spPr>
            <a:xfrm flipV="1">
              <a:off x="2097585" y="2253878"/>
              <a:ext cx="1361795" cy="9631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45"/>
            <p:cNvGrpSpPr/>
            <p:nvPr/>
          </p:nvGrpSpPr>
          <p:grpSpPr>
            <a:xfrm>
              <a:off x="3459380" y="2996219"/>
              <a:ext cx="1112620" cy="432048"/>
              <a:chOff x="2699792" y="1700808"/>
              <a:chExt cx="935816" cy="432048"/>
            </a:xfrm>
          </p:grpSpPr>
          <p:cxnSp>
            <p:nvCxnSpPr>
              <p:cNvPr id="47" name="직선 연결선 46"/>
              <p:cNvCxnSpPr/>
              <p:nvPr/>
            </p:nvCxnSpPr>
            <p:spPr>
              <a:xfrm>
                <a:off x="2699792" y="1700808"/>
                <a:ext cx="8640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2699984" y="2132856"/>
                <a:ext cx="8640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2699792" y="1736348"/>
                <a:ext cx="935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일정</a:t>
                </a:r>
                <a:endParaRPr lang="ko-KR" altLang="en-US" dirty="0"/>
              </a:p>
            </p:txBody>
          </p:sp>
        </p:grpSp>
        <p:cxnSp>
          <p:nvCxnSpPr>
            <p:cNvPr id="26" name="직선 화살표 연결선 25"/>
            <p:cNvCxnSpPr>
              <a:stCxn id="2" idx="3"/>
              <a:endCxn id="53" idx="1"/>
            </p:cNvCxnSpPr>
            <p:nvPr/>
          </p:nvCxnSpPr>
          <p:spPr>
            <a:xfrm>
              <a:off x="2097585" y="3217065"/>
              <a:ext cx="1325935" cy="10217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9"/>
            <p:cNvGrpSpPr/>
            <p:nvPr/>
          </p:nvGrpSpPr>
          <p:grpSpPr>
            <a:xfrm>
              <a:off x="3423520" y="3880152"/>
              <a:ext cx="1148480" cy="681871"/>
              <a:chOff x="2699792" y="1700808"/>
              <a:chExt cx="935816" cy="681871"/>
            </a:xfrm>
          </p:grpSpPr>
          <p:cxnSp>
            <p:nvCxnSpPr>
              <p:cNvPr id="51" name="직선 연결선 50"/>
              <p:cNvCxnSpPr/>
              <p:nvPr/>
            </p:nvCxnSpPr>
            <p:spPr>
              <a:xfrm>
                <a:off x="2699792" y="1700808"/>
                <a:ext cx="8640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2699984" y="2132856"/>
                <a:ext cx="8640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2699792" y="1736348"/>
                <a:ext cx="935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다이어</a:t>
                </a:r>
                <a:r>
                  <a:rPr lang="ko-KR" altLang="en-US" dirty="0"/>
                  <a:t>리</a:t>
                </a:r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786731" y="4562022"/>
              <a:ext cx="1630041" cy="5231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회원가입</a:t>
              </a:r>
              <a:endParaRPr lang="ko-KR" altLang="en-US" dirty="0"/>
            </a:p>
          </p:txBody>
        </p:sp>
        <p:cxnSp>
          <p:nvCxnSpPr>
            <p:cNvPr id="56" name="직선 화살표 연결선 55"/>
            <p:cNvCxnSpPr>
              <a:stCxn id="37" idx="0"/>
              <a:endCxn id="2" idx="2"/>
            </p:cNvCxnSpPr>
            <p:nvPr/>
          </p:nvCxnSpPr>
          <p:spPr>
            <a:xfrm flipH="1" flipV="1">
              <a:off x="1498589" y="3509186"/>
              <a:ext cx="103163" cy="10528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3357554" y="1857364"/>
              <a:ext cx="1148244" cy="27171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>
              <a:stCxn id="60" idx="0"/>
            </p:cNvCxnSpPr>
            <p:nvPr/>
          </p:nvCxnSpPr>
          <p:spPr>
            <a:xfrm flipV="1">
              <a:off x="3931676" y="1569332"/>
              <a:ext cx="0" cy="2880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750806" y="1187460"/>
              <a:ext cx="494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DB</a:t>
              </a:r>
              <a:endParaRPr lang="ko-KR" altLang="en-US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4670151" y="5138648"/>
              <a:ext cx="1630041" cy="5231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비밀글</a:t>
              </a:r>
              <a:endParaRPr lang="ko-KR" altLang="en-US" dirty="0"/>
            </a:p>
          </p:txBody>
        </p:sp>
        <p:sp>
          <p:nvSpPr>
            <p:cNvPr id="81" name="타원 80"/>
            <p:cNvSpPr/>
            <p:nvPr/>
          </p:nvSpPr>
          <p:spPr>
            <a:xfrm>
              <a:off x="5417630" y="2993318"/>
              <a:ext cx="1630041" cy="5231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캘린더</a:t>
              </a:r>
              <a:endParaRPr lang="ko-KR" altLang="en-US" dirty="0"/>
            </a:p>
          </p:txBody>
        </p:sp>
        <p:cxnSp>
          <p:nvCxnSpPr>
            <p:cNvPr id="87" name="직선 화살표 연결선 86"/>
            <p:cNvCxnSpPr>
              <a:endCxn id="67" idx="0"/>
            </p:cNvCxnSpPr>
            <p:nvPr/>
          </p:nvCxnSpPr>
          <p:spPr>
            <a:xfrm rot="16200000" flipH="1">
              <a:off x="4459514" y="4112990"/>
              <a:ext cx="1066706" cy="9846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>
              <a:endCxn id="67" idx="2"/>
            </p:cNvCxnSpPr>
            <p:nvPr/>
          </p:nvCxnSpPr>
          <p:spPr>
            <a:xfrm>
              <a:off x="4244949" y="5400228"/>
              <a:ext cx="42520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직사각형 90"/>
            <p:cNvSpPr/>
            <p:nvPr/>
          </p:nvSpPr>
          <p:spPr>
            <a:xfrm>
              <a:off x="2987824" y="5138648"/>
              <a:ext cx="1257125" cy="52316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사진</a:t>
              </a:r>
              <a:r>
                <a:rPr lang="en-US" altLang="ko-KR" dirty="0" smtClean="0"/>
                <a:t>, GPS</a:t>
              </a:r>
              <a:endParaRPr lang="ko-KR" altLang="en-US" dirty="0"/>
            </a:p>
          </p:txBody>
        </p:sp>
        <p:cxnSp>
          <p:nvCxnSpPr>
            <p:cNvPr id="93" name="직선 화살표 연결선 92"/>
            <p:cNvCxnSpPr>
              <a:stCxn id="60" idx="3"/>
              <a:endCxn id="81" idx="2"/>
            </p:cNvCxnSpPr>
            <p:nvPr/>
          </p:nvCxnSpPr>
          <p:spPr>
            <a:xfrm>
              <a:off x="4505798" y="3215963"/>
              <a:ext cx="911832" cy="389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93"/>
            <p:cNvSpPr/>
            <p:nvPr/>
          </p:nvSpPr>
          <p:spPr>
            <a:xfrm>
              <a:off x="5340438" y="3915692"/>
              <a:ext cx="3076835" cy="52316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날씨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기분</a:t>
              </a:r>
              <a:r>
                <a:rPr lang="en-US" altLang="ko-KR" dirty="0" smtClean="0"/>
                <a:t>, D-DAY, </a:t>
              </a:r>
              <a:r>
                <a:rPr lang="ko-KR" altLang="en-US" dirty="0" smtClean="0"/>
                <a:t>일정</a:t>
              </a:r>
              <a:endParaRPr lang="ko-KR" altLang="en-US" dirty="0"/>
            </a:p>
          </p:txBody>
        </p:sp>
        <p:cxnSp>
          <p:nvCxnSpPr>
            <p:cNvPr id="96" name="직선 화살표 연결선 95"/>
            <p:cNvCxnSpPr>
              <a:stCxn id="94" idx="0"/>
              <a:endCxn id="81" idx="4"/>
            </p:cNvCxnSpPr>
            <p:nvPr/>
          </p:nvCxnSpPr>
          <p:spPr>
            <a:xfrm flipH="1" flipV="1">
              <a:off x="6232651" y="3516479"/>
              <a:ext cx="646205" cy="3992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4912240" y="2328097"/>
              <a:ext cx="3222934" cy="52316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출석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과제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노트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학점계산기</a:t>
              </a:r>
              <a:endParaRPr lang="ko-KR" altLang="en-US" dirty="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5252481" y="1295211"/>
              <a:ext cx="1630041" cy="5231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시간표</a:t>
              </a:r>
              <a:endParaRPr lang="ko-KR" altLang="en-US" dirty="0"/>
            </a:p>
          </p:txBody>
        </p:sp>
        <p:cxnSp>
          <p:nvCxnSpPr>
            <p:cNvPr id="103" name="직선 화살표 연결선 102"/>
            <p:cNvCxnSpPr>
              <a:endCxn id="101" idx="2"/>
            </p:cNvCxnSpPr>
            <p:nvPr/>
          </p:nvCxnSpPr>
          <p:spPr>
            <a:xfrm rot="5400000" flipH="1" flipV="1">
              <a:off x="4476202" y="1581152"/>
              <a:ext cx="800638" cy="75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stCxn id="98" idx="0"/>
            </p:cNvCxnSpPr>
            <p:nvPr/>
          </p:nvCxnSpPr>
          <p:spPr>
            <a:xfrm flipH="1" flipV="1">
              <a:off x="6067501" y="1815919"/>
              <a:ext cx="456206" cy="5121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5514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99932" y="542876"/>
            <a:ext cx="3227356" cy="53632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6294" y="580205"/>
            <a:ext cx="33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프로세스 흐름도</a:t>
            </a:r>
            <a:endParaRPr lang="en-US" altLang="ko-KR" sz="2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642910" y="1285860"/>
            <a:ext cx="8286808" cy="5143536"/>
            <a:chOff x="642910" y="1285860"/>
            <a:chExt cx="8286808" cy="5143536"/>
          </a:xfrm>
        </p:grpSpPr>
        <p:sp>
          <p:nvSpPr>
            <p:cNvPr id="39" name="직사각형 38"/>
            <p:cNvSpPr/>
            <p:nvPr/>
          </p:nvSpPr>
          <p:spPr>
            <a:xfrm>
              <a:off x="4071934" y="1285860"/>
              <a:ext cx="928694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사용</a:t>
              </a:r>
              <a:r>
                <a:rPr lang="ko-KR" altLang="en-US" dirty="0"/>
                <a:t>자</a:t>
              </a:r>
            </a:p>
          </p:txBody>
        </p:sp>
        <p:sp>
          <p:nvSpPr>
            <p:cNvPr id="40" name="타원 39"/>
            <p:cNvSpPr/>
            <p:nvPr/>
          </p:nvSpPr>
          <p:spPr>
            <a:xfrm>
              <a:off x="785786" y="1857364"/>
              <a:ext cx="1428760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클래스 버튼을 누른다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3786182" y="2000240"/>
              <a:ext cx="1428760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캘린더 버튼을 누른다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500826" y="1928802"/>
              <a:ext cx="1428760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다이어리 버튼을 누른다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3071802" y="2643182"/>
              <a:ext cx="1428760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D-Day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버튼을 누른다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4643438" y="2643182"/>
              <a:ext cx="1214446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일정 버튼을 누른다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3000364" y="3357562"/>
              <a:ext cx="1428760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제목과 내용을 입력한다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500562" y="3357562"/>
              <a:ext cx="1428760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제목과 내용을 입력한다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572264" y="2643182"/>
              <a:ext cx="1428760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글쓰기 버튼을 클릭한다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072198" y="3429000"/>
              <a:ext cx="1428760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제목과 내용을 입력한다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7572396" y="3429000"/>
              <a:ext cx="1357322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비밀번호를 입력한다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6072198" y="4000504"/>
              <a:ext cx="1214446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위치를 표시한다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572396" y="4000504"/>
              <a:ext cx="1214446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사진을 추가한다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000760" y="3286124"/>
              <a:ext cx="2928958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>
              <a:stCxn id="41" idx="4"/>
              <a:endCxn id="43" idx="0"/>
            </p:cNvCxnSpPr>
            <p:nvPr/>
          </p:nvCxnSpPr>
          <p:spPr>
            <a:xfrm rot="5400000">
              <a:off x="4071934" y="2214554"/>
              <a:ext cx="142876" cy="714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1" idx="4"/>
              <a:endCxn id="44" idx="0"/>
            </p:cNvCxnSpPr>
            <p:nvPr/>
          </p:nvCxnSpPr>
          <p:spPr>
            <a:xfrm rot="16200000" flipH="1">
              <a:off x="4804173" y="2196694"/>
              <a:ext cx="142876" cy="7500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43" idx="4"/>
              <a:endCxn id="45" idx="0"/>
            </p:cNvCxnSpPr>
            <p:nvPr/>
          </p:nvCxnSpPr>
          <p:spPr>
            <a:xfrm rot="5400000">
              <a:off x="3643306" y="3214686"/>
              <a:ext cx="214314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44" idx="4"/>
              <a:endCxn id="54" idx="0"/>
            </p:cNvCxnSpPr>
            <p:nvPr/>
          </p:nvCxnSpPr>
          <p:spPr>
            <a:xfrm rot="5400000">
              <a:off x="5125645" y="3232546"/>
              <a:ext cx="214314" cy="357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42" idx="4"/>
              <a:endCxn id="55" idx="0"/>
            </p:cNvCxnSpPr>
            <p:nvPr/>
          </p:nvCxnSpPr>
          <p:spPr>
            <a:xfrm rot="16200000" flipH="1">
              <a:off x="7143768" y="2500306"/>
              <a:ext cx="214314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55" idx="4"/>
              <a:endCxn id="64" idx="0"/>
            </p:cNvCxnSpPr>
            <p:nvPr/>
          </p:nvCxnSpPr>
          <p:spPr>
            <a:xfrm rot="16200000" flipH="1">
              <a:off x="7304503" y="3125388"/>
              <a:ext cx="142876" cy="178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57" idx="6"/>
              <a:endCxn id="58" idx="2"/>
            </p:cNvCxnSpPr>
            <p:nvPr/>
          </p:nvCxnSpPr>
          <p:spPr>
            <a:xfrm>
              <a:off x="7500958" y="3679033"/>
              <a:ext cx="7143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57" idx="4"/>
              <a:endCxn id="59" idx="0"/>
            </p:cNvCxnSpPr>
            <p:nvPr/>
          </p:nvCxnSpPr>
          <p:spPr>
            <a:xfrm rot="5400000">
              <a:off x="6697281" y="3911207"/>
              <a:ext cx="71438" cy="1071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61" idx="0"/>
              <a:endCxn id="58" idx="4"/>
            </p:cNvCxnSpPr>
            <p:nvPr/>
          </p:nvCxnSpPr>
          <p:spPr>
            <a:xfrm rot="5400000" flipH="1" flipV="1">
              <a:off x="8179619" y="3929066"/>
              <a:ext cx="71438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59" idx="6"/>
              <a:endCxn id="61" idx="2"/>
            </p:cNvCxnSpPr>
            <p:nvPr/>
          </p:nvCxnSpPr>
          <p:spPr>
            <a:xfrm>
              <a:off x="7286644" y="4250537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64" idx="2"/>
            </p:cNvCxnSpPr>
            <p:nvPr/>
          </p:nvCxnSpPr>
          <p:spPr>
            <a:xfrm rot="5400000">
              <a:off x="7090192" y="4911341"/>
              <a:ext cx="714380" cy="35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타원 99"/>
            <p:cNvSpPr/>
            <p:nvPr/>
          </p:nvSpPr>
          <p:spPr>
            <a:xfrm>
              <a:off x="6715140" y="5286388"/>
              <a:ext cx="1428760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다이어리가 저장된다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4643438" y="4143380"/>
              <a:ext cx="1143008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일정이 생긴다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3143240" y="4143380"/>
              <a:ext cx="1214446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D-Day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가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설정된다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직선 연결선 110"/>
            <p:cNvCxnSpPr>
              <a:stCxn id="45" idx="4"/>
              <a:endCxn id="109" idx="0"/>
            </p:cNvCxnSpPr>
            <p:nvPr/>
          </p:nvCxnSpPr>
          <p:spPr>
            <a:xfrm rot="16200000" flipH="1">
              <a:off x="3589727" y="3982644"/>
              <a:ext cx="285752" cy="357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>
              <a:stCxn id="54" idx="4"/>
              <a:endCxn id="108" idx="0"/>
            </p:cNvCxnSpPr>
            <p:nvPr/>
          </p:nvCxnSpPr>
          <p:spPr>
            <a:xfrm rot="5400000">
              <a:off x="5072066" y="4000504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>
              <a:stCxn id="39" idx="2"/>
              <a:endCxn id="41" idx="0"/>
            </p:cNvCxnSpPr>
            <p:nvPr/>
          </p:nvCxnSpPr>
          <p:spPr>
            <a:xfrm rot="5400000">
              <a:off x="4339827" y="1803786"/>
              <a:ext cx="357190" cy="357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>
              <a:stCxn id="39" idx="3"/>
              <a:endCxn id="42" idx="0"/>
            </p:cNvCxnSpPr>
            <p:nvPr/>
          </p:nvCxnSpPr>
          <p:spPr>
            <a:xfrm>
              <a:off x="5000628" y="1464455"/>
              <a:ext cx="2214578" cy="464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타원 119"/>
            <p:cNvSpPr/>
            <p:nvPr/>
          </p:nvSpPr>
          <p:spPr>
            <a:xfrm>
              <a:off x="1071538" y="2500306"/>
              <a:ext cx="1428760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시간표 버튼을 누른다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1428728" y="3143248"/>
              <a:ext cx="1143008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시간표를 작성한다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714348" y="3786190"/>
              <a:ext cx="1285884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출석 버튼을 누른다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2143108" y="3857628"/>
              <a:ext cx="1214446" cy="4286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과제 버튼을 누른다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타원 124"/>
            <p:cNvSpPr/>
            <p:nvPr/>
          </p:nvSpPr>
          <p:spPr>
            <a:xfrm>
              <a:off x="714348" y="5072074"/>
              <a:ext cx="1643074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학점 계산기 버튼을 누른다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타원 125"/>
            <p:cNvSpPr/>
            <p:nvPr/>
          </p:nvSpPr>
          <p:spPr>
            <a:xfrm>
              <a:off x="2571736" y="5143512"/>
              <a:ext cx="1214446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노트 버튼을 누른다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직선 연결선 127"/>
            <p:cNvCxnSpPr>
              <a:stCxn id="40" idx="0"/>
              <a:endCxn id="39" idx="1"/>
            </p:cNvCxnSpPr>
            <p:nvPr/>
          </p:nvCxnSpPr>
          <p:spPr>
            <a:xfrm rot="5400000" flipH="1" flipV="1">
              <a:off x="2589596" y="375026"/>
              <a:ext cx="392909" cy="25717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40" idx="4"/>
              <a:endCxn id="120" idx="0"/>
            </p:cNvCxnSpPr>
            <p:nvPr/>
          </p:nvCxnSpPr>
          <p:spPr>
            <a:xfrm rot="16200000" flipH="1">
              <a:off x="1571604" y="2285992"/>
              <a:ext cx="142876" cy="285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>
              <a:stCxn id="120" idx="4"/>
              <a:endCxn id="121" idx="0"/>
            </p:cNvCxnSpPr>
            <p:nvPr/>
          </p:nvCxnSpPr>
          <p:spPr>
            <a:xfrm rot="16200000" flipH="1">
              <a:off x="1821637" y="2964653"/>
              <a:ext cx="142876" cy="214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>
              <a:stCxn id="121" idx="4"/>
              <a:endCxn id="122" idx="0"/>
            </p:cNvCxnSpPr>
            <p:nvPr/>
          </p:nvCxnSpPr>
          <p:spPr>
            <a:xfrm rot="5400000">
              <a:off x="1607323" y="3393281"/>
              <a:ext cx="142876" cy="6429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>
              <a:stCxn id="121" idx="4"/>
              <a:endCxn id="124" idx="0"/>
            </p:cNvCxnSpPr>
            <p:nvPr/>
          </p:nvCxnSpPr>
          <p:spPr>
            <a:xfrm rot="16200000" flipH="1">
              <a:off x="2268124" y="3375421"/>
              <a:ext cx="214314" cy="7500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>
              <a:stCxn id="121" idx="4"/>
              <a:endCxn id="125" idx="0"/>
            </p:cNvCxnSpPr>
            <p:nvPr/>
          </p:nvCxnSpPr>
          <p:spPr>
            <a:xfrm rot="5400000">
              <a:off x="1053679" y="4125521"/>
              <a:ext cx="1428760" cy="464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>
              <a:stCxn id="121" idx="4"/>
              <a:endCxn id="126" idx="1"/>
            </p:cNvCxnSpPr>
            <p:nvPr/>
          </p:nvCxnSpPr>
          <p:spPr>
            <a:xfrm rot="16200000" flipH="1">
              <a:off x="1588195" y="4055351"/>
              <a:ext cx="1573431" cy="7493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타원 143"/>
            <p:cNvSpPr/>
            <p:nvPr/>
          </p:nvSpPr>
          <p:spPr>
            <a:xfrm>
              <a:off x="642910" y="4429132"/>
              <a:ext cx="1000132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출석 체크 한다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8" name="직선 연결선 147"/>
            <p:cNvCxnSpPr>
              <a:stCxn id="122" idx="4"/>
              <a:endCxn id="144" idx="0"/>
            </p:cNvCxnSpPr>
            <p:nvPr/>
          </p:nvCxnSpPr>
          <p:spPr>
            <a:xfrm rot="5400000">
              <a:off x="1178695" y="4250537"/>
              <a:ext cx="142876" cy="214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타원 151"/>
            <p:cNvSpPr/>
            <p:nvPr/>
          </p:nvSpPr>
          <p:spPr>
            <a:xfrm>
              <a:off x="1857356" y="4429132"/>
              <a:ext cx="1428760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내용 입력 후 저장한다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직선 연결선 153"/>
            <p:cNvCxnSpPr>
              <a:stCxn id="124" idx="4"/>
              <a:endCxn id="152" idx="0"/>
            </p:cNvCxnSpPr>
            <p:nvPr/>
          </p:nvCxnSpPr>
          <p:spPr>
            <a:xfrm rot="5400000">
              <a:off x="2589596" y="4268397"/>
              <a:ext cx="142876" cy="178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159"/>
            <p:cNvSpPr/>
            <p:nvPr/>
          </p:nvSpPr>
          <p:spPr>
            <a:xfrm>
              <a:off x="2500298" y="5929330"/>
              <a:ext cx="1428760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내용 입력 후 저장한다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2" name="직선 연결선 161"/>
            <p:cNvCxnSpPr>
              <a:stCxn id="126" idx="4"/>
              <a:endCxn id="160" idx="0"/>
            </p:cNvCxnSpPr>
            <p:nvPr/>
          </p:nvCxnSpPr>
          <p:spPr>
            <a:xfrm rot="16200000" flipH="1">
              <a:off x="3053942" y="5768594"/>
              <a:ext cx="285752" cy="357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타원 162"/>
            <p:cNvSpPr/>
            <p:nvPr/>
          </p:nvSpPr>
          <p:spPr>
            <a:xfrm>
              <a:off x="857224" y="5857892"/>
              <a:ext cx="1143008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학점을 계산한다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5" name="직선 연결선 164"/>
            <p:cNvCxnSpPr>
              <a:stCxn id="125" idx="4"/>
              <a:endCxn id="163" idx="0"/>
            </p:cNvCxnSpPr>
            <p:nvPr/>
          </p:nvCxnSpPr>
          <p:spPr>
            <a:xfrm rot="5400000">
              <a:off x="1339431" y="5661438"/>
              <a:ext cx="285752" cy="1071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5514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99932" y="542876"/>
            <a:ext cx="3227356" cy="53632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6294" y="580205"/>
            <a:ext cx="33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개발 환경</a:t>
            </a:r>
            <a:endParaRPr lang="en-US" altLang="ko-KR" sz="2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2976" y="1928802"/>
            <a:ext cx="2220611" cy="14407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0" name="TextBox 39"/>
          <p:cNvSpPr txBox="1"/>
          <p:nvPr/>
        </p:nvSpPr>
        <p:spPr>
          <a:xfrm>
            <a:off x="1382644" y="3881402"/>
            <a:ext cx="1741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Android studio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Android SDK</a:t>
            </a:r>
            <a:endParaRPr lang="en-US" altLang="ko-KR" dirty="0"/>
          </a:p>
        </p:txBody>
      </p:sp>
      <p:pic>
        <p:nvPicPr>
          <p:cNvPr id="1026" name="Picture 2" descr="C:\Users\도완\Desktop\untitl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143116"/>
            <a:ext cx="1214446" cy="506019"/>
          </a:xfrm>
          <a:prstGeom prst="rect">
            <a:avLst/>
          </a:prstGeom>
          <a:noFill/>
        </p:spPr>
      </p:pic>
      <p:pic>
        <p:nvPicPr>
          <p:cNvPr id="1027" name="Picture 3" descr="C:\Users\도완\Desktop\imag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3071810"/>
            <a:ext cx="1124019" cy="458783"/>
          </a:xfrm>
          <a:prstGeom prst="rect">
            <a:avLst/>
          </a:prstGeom>
          <a:noFill/>
        </p:spPr>
      </p:pic>
      <p:pic>
        <p:nvPicPr>
          <p:cNvPr id="1028" name="Picture 4" descr="C:\Users\도완\Desktop\PHP-logo_svg_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00826" y="2214554"/>
            <a:ext cx="1087586" cy="57608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000760" y="407194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서버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4502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3000372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B" pitchFamily="18" charset="-127"/>
                <a:ea typeface="HY강B" pitchFamily="18" charset="-127"/>
              </a:rPr>
              <a:t>사용자 인터페이스</a:t>
            </a:r>
            <a:endParaRPr lang="en-US" altLang="ko-KR" sz="32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686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99932" y="542876"/>
            <a:ext cx="3227356" cy="53632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6294" y="580205"/>
            <a:ext cx="33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로그인</a:t>
            </a:r>
            <a:r>
              <a:rPr lang="en-US" altLang="ko-KR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&amp;</a:t>
            </a:r>
            <a:r>
              <a:rPr lang="ko-KR" altLang="en-US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회원가입 화면</a:t>
            </a:r>
            <a:endParaRPr lang="en-US" altLang="ko-KR" sz="2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15140" y="171448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로그인</a:t>
            </a:r>
            <a:r>
              <a:rPr lang="ko-KR" altLang="en-US" b="1" dirty="0"/>
              <a:t> </a:t>
            </a:r>
            <a:r>
              <a:rPr lang="ko-KR" altLang="en-US" b="1" dirty="0" smtClean="0"/>
              <a:t>화면</a:t>
            </a:r>
            <a:r>
              <a:rPr lang="en-US" altLang="ko-KR" b="1" dirty="0" smtClean="0"/>
              <a:t>&gt;</a:t>
            </a:r>
          </a:p>
        </p:txBody>
      </p:sp>
      <p:sp>
        <p:nvSpPr>
          <p:cNvPr id="9" name="L 도형 8"/>
          <p:cNvSpPr/>
          <p:nvPr/>
        </p:nvSpPr>
        <p:spPr>
          <a:xfrm rot="13500000">
            <a:off x="6602087" y="2387254"/>
            <a:ext cx="144000" cy="144000"/>
          </a:xfrm>
          <a:prstGeom prst="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86578" y="2285992"/>
            <a:ext cx="2357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간단한 회원가입으로 </a:t>
            </a:r>
            <a:r>
              <a:rPr lang="ko-KR" altLang="en-US" b="1" dirty="0" err="1" smtClean="0"/>
              <a:t>로그인을</a:t>
            </a:r>
            <a:r>
              <a:rPr lang="ko-KR" altLang="en-US" b="1" dirty="0" smtClean="0"/>
              <a:t> 하여 접속이 가능함</a:t>
            </a:r>
            <a:endParaRPr lang="en-US" altLang="ko-KR" b="1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1285852" y="1428736"/>
            <a:ext cx="5143536" cy="4429157"/>
            <a:chOff x="1285852" y="1428736"/>
            <a:chExt cx="5143536" cy="4429157"/>
          </a:xfrm>
        </p:grpSpPr>
        <p:pic>
          <p:nvPicPr>
            <p:cNvPr id="7" name="Picture 2" descr="C:\Users\도완\Desktop\로그인화면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5852" y="1428737"/>
              <a:ext cx="2428892" cy="4429156"/>
            </a:xfrm>
            <a:prstGeom prst="rect">
              <a:avLst/>
            </a:prstGeom>
            <a:noFill/>
          </p:spPr>
        </p:pic>
        <p:pic>
          <p:nvPicPr>
            <p:cNvPr id="8" name="Picture 3" descr="C:\Users\도완\Desktop\회원가입화면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00496" y="1428736"/>
              <a:ext cx="2428892" cy="4429155"/>
            </a:xfrm>
            <a:prstGeom prst="rect">
              <a:avLst/>
            </a:prstGeom>
            <a:noFill/>
          </p:spPr>
        </p:pic>
        <p:sp>
          <p:nvSpPr>
            <p:cNvPr id="12" name="직사각형 11"/>
            <p:cNvSpPr/>
            <p:nvPr/>
          </p:nvSpPr>
          <p:spPr>
            <a:xfrm>
              <a:off x="1571604" y="2143116"/>
              <a:ext cx="428628" cy="14287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286248" y="2143116"/>
              <a:ext cx="357190" cy="14287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4502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00389" y="2218752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ko-KR" altLang="en-US" sz="2000" b="1" dirty="0" smtClean="0"/>
              <a:t>메인 화면</a:t>
            </a:r>
            <a:r>
              <a:rPr lang="en-US" altLang="ko-KR" sz="2000" b="1" dirty="0" smtClean="0"/>
              <a:t>&gt;</a:t>
            </a:r>
            <a:endParaRPr lang="ko-KR" altLang="en-US" sz="2000" b="1" dirty="0"/>
          </a:p>
        </p:txBody>
      </p:sp>
      <p:sp>
        <p:nvSpPr>
          <p:cNvPr id="30" name="L 도형 29"/>
          <p:cNvSpPr/>
          <p:nvPr/>
        </p:nvSpPr>
        <p:spPr>
          <a:xfrm rot="13500000">
            <a:off x="4673262" y="2958758"/>
            <a:ext cx="144000" cy="144000"/>
          </a:xfrm>
          <a:prstGeom prst="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도완\Desktop\2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85860"/>
            <a:ext cx="2667000" cy="4448175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>
          <a:xfrm>
            <a:off x="699932" y="542876"/>
            <a:ext cx="3227356" cy="53632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6294" y="580205"/>
            <a:ext cx="33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메인 화면</a:t>
            </a:r>
            <a:endParaRPr lang="en-US" altLang="ko-KR" sz="2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29190" y="285749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아직 </a:t>
            </a:r>
            <a:r>
              <a:rPr lang="ko-KR" altLang="en-US" b="1" dirty="0" err="1" smtClean="0"/>
              <a:t>구성중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1714480" y="2000240"/>
            <a:ext cx="1928826" cy="2143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778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29322" y="1714488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   &lt;</a:t>
            </a:r>
            <a:r>
              <a:rPr lang="ko-KR" altLang="en-US" sz="2000" b="1" dirty="0" smtClean="0"/>
              <a:t>시간표 화면</a:t>
            </a:r>
            <a:r>
              <a:rPr lang="en-US" altLang="ko-KR" sz="2000" b="1" dirty="0" smtClean="0"/>
              <a:t>&gt;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699932" y="542876"/>
            <a:ext cx="3227356" cy="53632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6294" y="580205"/>
            <a:ext cx="33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시간표 화면</a:t>
            </a:r>
            <a:endParaRPr lang="en-US" altLang="ko-KR" sz="2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57224" y="1571612"/>
            <a:ext cx="4572032" cy="4215080"/>
            <a:chOff x="857224" y="1571612"/>
            <a:chExt cx="4572032" cy="4215080"/>
          </a:xfrm>
        </p:grpSpPr>
        <p:sp>
          <p:nvSpPr>
            <p:cNvPr id="30" name="L 도형 29"/>
            <p:cNvSpPr/>
            <p:nvPr/>
          </p:nvSpPr>
          <p:spPr>
            <a:xfrm rot="13500000">
              <a:off x="4673262" y="2958758"/>
              <a:ext cx="144000" cy="144000"/>
            </a:xfrm>
            <a:prstGeom prst="corne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4" name="Picture 2" descr="C:\Users\도완\Desktop\888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7224" y="1571612"/>
              <a:ext cx="2261907" cy="4203802"/>
            </a:xfrm>
            <a:prstGeom prst="rect">
              <a:avLst/>
            </a:prstGeom>
            <a:noFill/>
          </p:spPr>
        </p:pic>
        <p:pic>
          <p:nvPicPr>
            <p:cNvPr id="3078" name="Picture 6" descr="C:\Users\도완\Desktop\999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14678" y="1571612"/>
              <a:ext cx="2214578" cy="4215080"/>
            </a:xfrm>
            <a:prstGeom prst="rect">
              <a:avLst/>
            </a:prstGeom>
            <a:noFill/>
          </p:spPr>
        </p:pic>
      </p:grpSp>
      <p:sp>
        <p:nvSpPr>
          <p:cNvPr id="20" name="L 도형 19"/>
          <p:cNvSpPr/>
          <p:nvPr/>
        </p:nvSpPr>
        <p:spPr>
          <a:xfrm rot="13500000">
            <a:off x="5959146" y="2458691"/>
            <a:ext cx="144000" cy="144000"/>
          </a:xfrm>
          <a:prstGeom prst="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143636" y="2285992"/>
            <a:ext cx="2672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시간표를 작성한 후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아래 부분은 스크롤을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내려 볼 수 있음</a:t>
            </a:r>
            <a:endParaRPr lang="ko-KR" altLang="en-US" sz="2000" b="1" dirty="0"/>
          </a:p>
        </p:txBody>
      </p:sp>
      <p:sp>
        <p:nvSpPr>
          <p:cNvPr id="23" name="L 도형 22"/>
          <p:cNvSpPr/>
          <p:nvPr/>
        </p:nvSpPr>
        <p:spPr>
          <a:xfrm rot="13500000">
            <a:off x="5959146" y="3387386"/>
            <a:ext cx="144000" cy="144000"/>
          </a:xfrm>
          <a:prstGeom prst="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143636" y="3286124"/>
            <a:ext cx="26404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시간표 작성과 삭제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버튼이 있고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아래 출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석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 노트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 학점계산기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버튼이 있음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69778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71934" y="2000240"/>
            <a:ext cx="1000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목차</a:t>
            </a:r>
            <a:endParaRPr lang="ko-KR" altLang="en-US" sz="30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643042" y="2643182"/>
            <a:ext cx="585791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00364" y="3214686"/>
            <a:ext cx="414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프로젝트 개요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설계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 분석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사용자 인터페이스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프로젝트 진행 상황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 /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향후 일정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620" y="857232"/>
            <a:ext cx="142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U.L</a:t>
            </a:r>
            <a:endParaRPr lang="ko-KR" altLang="en-US" sz="5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686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72264" y="1857364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ko-KR" altLang="en-US" sz="2000" b="1" dirty="0" smtClean="0"/>
              <a:t>출석 화면</a:t>
            </a:r>
            <a:r>
              <a:rPr lang="en-US" altLang="ko-KR" sz="2000" b="1" dirty="0" smtClean="0"/>
              <a:t>&gt;</a:t>
            </a:r>
            <a:endParaRPr lang="ko-KR" altLang="en-US" sz="2000" b="1" dirty="0"/>
          </a:p>
        </p:txBody>
      </p:sp>
      <p:sp>
        <p:nvSpPr>
          <p:cNvPr id="30" name="L 도형 29"/>
          <p:cNvSpPr/>
          <p:nvPr/>
        </p:nvSpPr>
        <p:spPr>
          <a:xfrm rot="13500000">
            <a:off x="6030583" y="2601567"/>
            <a:ext cx="144000" cy="144000"/>
          </a:xfrm>
          <a:prstGeom prst="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9932" y="542876"/>
            <a:ext cx="3227356" cy="53632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6294" y="580205"/>
            <a:ext cx="33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출석 화면</a:t>
            </a:r>
            <a:endParaRPr lang="en-US" altLang="ko-KR" sz="2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43604" y="2500306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 과목을 추가하면 리스트로</a:t>
            </a:r>
            <a:endParaRPr lang="en-US" altLang="ko-KR" b="1" dirty="0" smtClean="0"/>
          </a:p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나옴 </a:t>
            </a:r>
            <a:endParaRPr lang="ko-KR" altLang="en-US" b="1" dirty="0"/>
          </a:p>
        </p:txBody>
      </p:sp>
      <p:grpSp>
        <p:nvGrpSpPr>
          <p:cNvPr id="23" name="그룹 22"/>
          <p:cNvGrpSpPr/>
          <p:nvPr/>
        </p:nvGrpSpPr>
        <p:grpSpPr>
          <a:xfrm>
            <a:off x="785786" y="1428736"/>
            <a:ext cx="5224481" cy="4533900"/>
            <a:chOff x="785786" y="1428736"/>
            <a:chExt cx="5224481" cy="4533900"/>
          </a:xfrm>
        </p:grpSpPr>
        <p:pic>
          <p:nvPicPr>
            <p:cNvPr id="3" name="Picture 2" descr="C:\Users\도완\Desktop\140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85786" y="1428736"/>
              <a:ext cx="2619375" cy="4505325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1142976" y="2143116"/>
              <a:ext cx="1928826" cy="2143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7" name="Picture 3" descr="C:\Users\도완\Desktop\160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8992" y="1428736"/>
              <a:ext cx="2581275" cy="4533900"/>
            </a:xfrm>
            <a:prstGeom prst="rect">
              <a:avLst/>
            </a:prstGeom>
            <a:noFill/>
          </p:spPr>
        </p:pic>
        <p:sp>
          <p:nvSpPr>
            <p:cNvPr id="20" name="직사각형 19"/>
            <p:cNvSpPr/>
            <p:nvPr/>
          </p:nvSpPr>
          <p:spPr>
            <a:xfrm>
              <a:off x="3786182" y="2143116"/>
              <a:ext cx="1928826" cy="2143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L 도형 20"/>
          <p:cNvSpPr/>
          <p:nvPr/>
        </p:nvSpPr>
        <p:spPr>
          <a:xfrm rot="13500000">
            <a:off x="6030583" y="3315947"/>
            <a:ext cx="144000" cy="144000"/>
          </a:xfrm>
          <a:prstGeom prst="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143604" y="3214686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 각 과목에 들어가면 출석</a:t>
            </a:r>
            <a:endParaRPr lang="en-US" altLang="ko-KR" b="1" dirty="0" smtClean="0"/>
          </a:p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체크를 할 수 있음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69778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57613" y="1714488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ko-KR" altLang="en-US" sz="2000" b="1" dirty="0" smtClean="0"/>
              <a:t>노트 화면</a:t>
            </a:r>
            <a:r>
              <a:rPr lang="en-US" altLang="ko-KR" sz="2000" b="1" dirty="0" smtClean="0"/>
              <a:t>&gt;</a:t>
            </a:r>
            <a:endParaRPr lang="ko-KR" altLang="en-US" sz="2000" b="1" dirty="0"/>
          </a:p>
        </p:txBody>
      </p:sp>
      <p:sp>
        <p:nvSpPr>
          <p:cNvPr id="30" name="L 도형 29"/>
          <p:cNvSpPr/>
          <p:nvPr/>
        </p:nvSpPr>
        <p:spPr>
          <a:xfrm rot="13500000">
            <a:off x="5959113" y="2454493"/>
            <a:ext cx="144000" cy="144000"/>
          </a:xfrm>
          <a:prstGeom prst="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9932" y="542876"/>
            <a:ext cx="3227356" cy="53632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6294" y="580205"/>
            <a:ext cx="33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노트 화면</a:t>
            </a:r>
            <a:endParaRPr lang="en-US" altLang="ko-KR" sz="2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43604" y="2353232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내용과 사진을 저장 가능</a:t>
            </a:r>
            <a:endParaRPr lang="ko-KR" altLang="en-US" b="1" dirty="0"/>
          </a:p>
        </p:txBody>
      </p:sp>
      <p:sp>
        <p:nvSpPr>
          <p:cNvPr id="20" name="L 도형 19"/>
          <p:cNvSpPr/>
          <p:nvPr/>
        </p:nvSpPr>
        <p:spPr>
          <a:xfrm rot="13500000">
            <a:off x="5959112" y="3097435"/>
            <a:ext cx="144000" cy="144000"/>
          </a:xfrm>
          <a:prstGeom prst="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43604" y="2996174"/>
            <a:ext cx="300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사진은 직접 촬영과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갤러리에서 불러오는 방법 두 가지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785786" y="1428736"/>
            <a:ext cx="5110180" cy="4505325"/>
            <a:chOff x="785786" y="1428736"/>
            <a:chExt cx="5110180" cy="4505325"/>
          </a:xfrm>
        </p:grpSpPr>
        <p:sp>
          <p:nvSpPr>
            <p:cNvPr id="14" name="직사각형 13"/>
            <p:cNvSpPr/>
            <p:nvPr/>
          </p:nvSpPr>
          <p:spPr>
            <a:xfrm>
              <a:off x="2000232" y="2000240"/>
              <a:ext cx="785818" cy="2143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1" name="Picture 3" descr="C:\Users\도완\Desktop\110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85786" y="1428736"/>
              <a:ext cx="2590800" cy="4457700"/>
            </a:xfrm>
            <a:prstGeom prst="rect">
              <a:avLst/>
            </a:prstGeom>
            <a:noFill/>
          </p:spPr>
        </p:pic>
        <p:pic>
          <p:nvPicPr>
            <p:cNvPr id="2052" name="Picture 4" descr="C:\Users\도완\Desktop\120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86116" y="1428736"/>
              <a:ext cx="2609850" cy="4505325"/>
            </a:xfrm>
            <a:prstGeom prst="rect">
              <a:avLst/>
            </a:prstGeom>
            <a:noFill/>
          </p:spPr>
        </p:pic>
        <p:sp>
          <p:nvSpPr>
            <p:cNvPr id="23" name="직사각형 22"/>
            <p:cNvSpPr/>
            <p:nvPr/>
          </p:nvSpPr>
          <p:spPr>
            <a:xfrm>
              <a:off x="1071538" y="2143116"/>
              <a:ext cx="2000264" cy="2143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571868" y="2143116"/>
              <a:ext cx="2000264" cy="2143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69778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43570" y="1571612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&lt;</a:t>
            </a:r>
            <a:r>
              <a:rPr lang="ko-KR" altLang="en-US" sz="2000" b="1" dirty="0" smtClean="0"/>
              <a:t>학점계산기 화면</a:t>
            </a:r>
            <a:r>
              <a:rPr lang="en-US" altLang="ko-KR" sz="2000" b="1" dirty="0" smtClean="0"/>
              <a:t>&gt;</a:t>
            </a:r>
            <a:endParaRPr lang="ko-KR" altLang="en-US" sz="2000" b="1" dirty="0"/>
          </a:p>
        </p:txBody>
      </p:sp>
      <p:sp>
        <p:nvSpPr>
          <p:cNvPr id="30" name="L 도형 29"/>
          <p:cNvSpPr/>
          <p:nvPr/>
        </p:nvSpPr>
        <p:spPr>
          <a:xfrm rot="13500000">
            <a:off x="5387641" y="2387252"/>
            <a:ext cx="144000" cy="144000"/>
          </a:xfrm>
          <a:prstGeom prst="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9932" y="542876"/>
            <a:ext cx="3227356" cy="53632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6294" y="580205"/>
            <a:ext cx="33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학점계산기 화면</a:t>
            </a:r>
            <a:endParaRPr lang="en-US" altLang="ko-KR" sz="2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43570" y="2285992"/>
            <a:ext cx="300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과목명을 입력하고 전공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교양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학점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성적을 입력해 추가한 뒤 자동 계산</a:t>
            </a:r>
            <a:endParaRPr lang="en-US" altLang="ko-KR" b="1" dirty="0" smtClean="0"/>
          </a:p>
        </p:txBody>
      </p:sp>
      <p:sp>
        <p:nvSpPr>
          <p:cNvPr id="14" name="L 도형 13"/>
          <p:cNvSpPr/>
          <p:nvPr/>
        </p:nvSpPr>
        <p:spPr>
          <a:xfrm rot="13500000">
            <a:off x="5387642" y="3673139"/>
            <a:ext cx="144000" cy="144000"/>
          </a:xfrm>
          <a:prstGeom prst="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572132" y="3571876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추가를 누르면 추가한 과목들이 나오게 됨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계산버튼을 만들어 한번에 계산하게 만듦</a:t>
            </a:r>
            <a:endParaRPr lang="en-US" altLang="ko-KR" b="1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1357290" y="1643050"/>
            <a:ext cx="2447925" cy="4495800"/>
            <a:chOff x="1357290" y="1643050"/>
            <a:chExt cx="2447925" cy="4495800"/>
          </a:xfrm>
        </p:grpSpPr>
        <p:pic>
          <p:nvPicPr>
            <p:cNvPr id="3" name="Picture 2" descr="C:\Users\도완\Desktop\190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57290" y="1643050"/>
              <a:ext cx="2447925" cy="4495800"/>
            </a:xfrm>
            <a:prstGeom prst="rect">
              <a:avLst/>
            </a:prstGeom>
            <a:noFill/>
          </p:spPr>
        </p:pic>
        <p:sp>
          <p:nvSpPr>
            <p:cNvPr id="21" name="직사각형 20"/>
            <p:cNvSpPr/>
            <p:nvPr/>
          </p:nvSpPr>
          <p:spPr>
            <a:xfrm>
              <a:off x="1643042" y="2357430"/>
              <a:ext cx="785818" cy="2143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69778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99932" y="542876"/>
            <a:ext cx="3227356" cy="53632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6294" y="580205"/>
            <a:ext cx="33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캘린더 화면</a:t>
            </a:r>
            <a:endParaRPr lang="en-US" altLang="ko-KR" sz="2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" name="L 도형 7"/>
          <p:cNvSpPr/>
          <p:nvPr/>
        </p:nvSpPr>
        <p:spPr>
          <a:xfrm rot="13500000">
            <a:off x="6602087" y="3244509"/>
            <a:ext cx="144000" cy="144000"/>
          </a:xfrm>
          <a:prstGeom prst="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15140" y="171448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캘린더 화면</a:t>
            </a:r>
            <a:r>
              <a:rPr lang="en-US" altLang="ko-KR" b="1" dirty="0" smtClean="0"/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86578" y="2285992"/>
            <a:ext cx="235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이전달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다음달 버튼으로 달력 이동가능</a:t>
            </a:r>
            <a:endParaRPr lang="en-US" altLang="ko-KR" b="1" dirty="0" smtClean="0"/>
          </a:p>
        </p:txBody>
      </p:sp>
      <p:sp>
        <p:nvSpPr>
          <p:cNvPr id="11" name="L 도형 10"/>
          <p:cNvSpPr/>
          <p:nvPr/>
        </p:nvSpPr>
        <p:spPr>
          <a:xfrm rot="13500000">
            <a:off x="6602087" y="2387254"/>
            <a:ext cx="144000" cy="144000"/>
          </a:xfrm>
          <a:prstGeom prst="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86578" y="3143248"/>
            <a:ext cx="2357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일정과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디데이 버튼을 이용하여 작성 가능</a:t>
            </a:r>
            <a:endParaRPr lang="ko-KR" altLang="en-US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928662" y="1643050"/>
            <a:ext cx="5273708" cy="4486276"/>
            <a:chOff x="928662" y="1643050"/>
            <a:chExt cx="5273708" cy="4486276"/>
          </a:xfrm>
        </p:grpSpPr>
        <p:pic>
          <p:nvPicPr>
            <p:cNvPr id="2051" name="Picture 3" descr="C:\Users\도완\Desktop\Screenshot_20160529-232717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785926"/>
              <a:ext cx="2416188" cy="4026980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928662" y="1643050"/>
              <a:ext cx="2581275" cy="4486276"/>
              <a:chOff x="928662" y="1643050"/>
              <a:chExt cx="2581275" cy="4486276"/>
            </a:xfrm>
          </p:grpSpPr>
          <p:pic>
            <p:nvPicPr>
              <p:cNvPr id="2050" name="Picture 2" descr="C:\Users\도완\Desktop\333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28662" y="1643050"/>
                <a:ext cx="2581275" cy="4486276"/>
              </a:xfrm>
              <a:prstGeom prst="rect">
                <a:avLst/>
              </a:prstGeom>
              <a:noFill/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1285852" y="2357430"/>
                <a:ext cx="785818" cy="2143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L 도형 17"/>
          <p:cNvSpPr/>
          <p:nvPr/>
        </p:nvSpPr>
        <p:spPr>
          <a:xfrm rot="13500000">
            <a:off x="6602088" y="4530393"/>
            <a:ext cx="144000" cy="144000"/>
          </a:xfrm>
          <a:prstGeom prst="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786578" y="4429132"/>
            <a:ext cx="2357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일정이나 디데이를 </a:t>
            </a:r>
            <a:r>
              <a:rPr lang="ko-KR" altLang="en-US" b="1" dirty="0" err="1" smtClean="0"/>
              <a:t>저장시</a:t>
            </a:r>
            <a:r>
              <a:rPr lang="ko-KR" altLang="en-US" b="1" dirty="0" smtClean="0"/>
              <a:t> 해당하는 날짜에 표시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4502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99932" y="542876"/>
            <a:ext cx="3227356" cy="53632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6294" y="580205"/>
            <a:ext cx="33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D-Day, </a:t>
            </a:r>
            <a:r>
              <a:rPr lang="ko-KR" altLang="en-US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일정 화면</a:t>
            </a:r>
            <a:endParaRPr lang="en-US" altLang="ko-KR" sz="2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" name="L 도형 7"/>
          <p:cNvSpPr/>
          <p:nvPr/>
        </p:nvSpPr>
        <p:spPr>
          <a:xfrm rot="13500000">
            <a:off x="6102021" y="3101633"/>
            <a:ext cx="144000" cy="144000"/>
          </a:xfrm>
          <a:prstGeom prst="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72198" y="157161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&lt;D-Day, </a:t>
            </a:r>
            <a:r>
              <a:rPr lang="ko-KR" altLang="en-US" b="1" dirty="0" smtClean="0"/>
              <a:t>일정 화면</a:t>
            </a:r>
            <a:r>
              <a:rPr lang="en-US" altLang="ko-KR" b="1" dirty="0" smtClean="0"/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6512" y="2143116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내용과 날짜를 작성하여 </a:t>
            </a:r>
            <a:r>
              <a:rPr lang="en-US" altLang="ko-KR" b="1" dirty="0" smtClean="0"/>
              <a:t>D-day </a:t>
            </a:r>
            <a:r>
              <a:rPr lang="ko-KR" altLang="en-US" b="1" dirty="0" smtClean="0"/>
              <a:t>설정 가능</a:t>
            </a:r>
            <a:endParaRPr lang="en-US" altLang="ko-KR" b="1" dirty="0" smtClean="0"/>
          </a:p>
        </p:txBody>
      </p:sp>
      <p:sp>
        <p:nvSpPr>
          <p:cNvPr id="11" name="L 도형 10"/>
          <p:cNvSpPr/>
          <p:nvPr/>
        </p:nvSpPr>
        <p:spPr>
          <a:xfrm rot="13500000">
            <a:off x="6102021" y="2244378"/>
            <a:ext cx="144000" cy="144000"/>
          </a:xfrm>
          <a:prstGeom prst="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86512" y="3000372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내용과 날짜를 작성하여 스케줄 입력 가능</a:t>
            </a:r>
            <a:endParaRPr lang="ko-KR" altLang="en-US" b="1" dirty="0"/>
          </a:p>
        </p:txBody>
      </p:sp>
      <p:sp>
        <p:nvSpPr>
          <p:cNvPr id="19" name="L 도형 18"/>
          <p:cNvSpPr/>
          <p:nvPr/>
        </p:nvSpPr>
        <p:spPr>
          <a:xfrm rot="13500000">
            <a:off x="6102021" y="4030327"/>
            <a:ext cx="144000" cy="144000"/>
          </a:xfrm>
          <a:prstGeom prst="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86512" y="3929066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알람</a:t>
            </a:r>
            <a:r>
              <a:rPr lang="ko-KR" altLang="en-US" b="1" dirty="0" smtClean="0"/>
              <a:t> 기능 사용 가능</a:t>
            </a:r>
            <a:endParaRPr lang="ko-KR" altLang="en-US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85786" y="1285860"/>
            <a:ext cx="4786346" cy="4000528"/>
            <a:chOff x="785786" y="1285860"/>
            <a:chExt cx="4786346" cy="4000528"/>
          </a:xfrm>
        </p:grpSpPr>
        <p:grpSp>
          <p:nvGrpSpPr>
            <p:cNvPr id="22" name="그룹 21"/>
            <p:cNvGrpSpPr/>
            <p:nvPr/>
          </p:nvGrpSpPr>
          <p:grpSpPr>
            <a:xfrm>
              <a:off x="785786" y="1285860"/>
              <a:ext cx="2314210" cy="3986209"/>
              <a:chOff x="785786" y="1285860"/>
              <a:chExt cx="2314210" cy="3986209"/>
            </a:xfrm>
          </p:grpSpPr>
          <p:pic>
            <p:nvPicPr>
              <p:cNvPr id="1029" name="Picture 5" descr="C:\Users\도완\Desktop\777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85786" y="1285860"/>
                <a:ext cx="2314210" cy="3986209"/>
              </a:xfrm>
              <a:prstGeom prst="rect">
                <a:avLst/>
              </a:prstGeom>
              <a:noFill/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1071538" y="1928802"/>
                <a:ext cx="714380" cy="14287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50" name="Picture 2" descr="C:\Users\도완\Desktop\1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32038" y="4130675"/>
                <a:ext cx="390525" cy="171450"/>
              </a:xfrm>
              <a:prstGeom prst="rect">
                <a:avLst/>
              </a:prstGeom>
              <a:noFill/>
            </p:spPr>
          </p:pic>
        </p:grpSp>
        <p:grpSp>
          <p:nvGrpSpPr>
            <p:cNvPr id="25" name="그룹 24"/>
            <p:cNvGrpSpPr/>
            <p:nvPr/>
          </p:nvGrpSpPr>
          <p:grpSpPr>
            <a:xfrm>
              <a:off x="3286116" y="1285860"/>
              <a:ext cx="2286016" cy="4000528"/>
              <a:chOff x="3286116" y="1285860"/>
              <a:chExt cx="2286016" cy="4000528"/>
            </a:xfrm>
          </p:grpSpPr>
          <p:pic>
            <p:nvPicPr>
              <p:cNvPr id="1028" name="Picture 4" descr="C:\Users\도완\Desktop\888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286116" y="1285860"/>
                <a:ext cx="2286016" cy="4000528"/>
              </a:xfrm>
              <a:prstGeom prst="rect">
                <a:avLst/>
              </a:prstGeom>
              <a:noFill/>
            </p:spPr>
          </p:pic>
          <p:sp>
            <p:nvSpPr>
              <p:cNvPr id="18" name="직사각형 17"/>
              <p:cNvSpPr/>
              <p:nvPr/>
            </p:nvSpPr>
            <p:spPr>
              <a:xfrm>
                <a:off x="3571868" y="1928802"/>
                <a:ext cx="714380" cy="14287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Picture 2" descr="C:\Users\도완\Desktop\1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57752" y="4143380"/>
                <a:ext cx="390525" cy="17145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7" name="L 도형 26"/>
          <p:cNvSpPr/>
          <p:nvPr/>
        </p:nvSpPr>
        <p:spPr>
          <a:xfrm rot="13500000">
            <a:off x="6102021" y="4744707"/>
            <a:ext cx="144000" cy="144000"/>
          </a:xfrm>
          <a:prstGeom prst="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286512" y="4643446"/>
            <a:ext cx="250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일정화면에 기분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날씨를 입력할 수 있는 공간을 만들 예정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4502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99932" y="542876"/>
            <a:ext cx="3227356" cy="53632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6294" y="580205"/>
            <a:ext cx="33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다이어리 화면</a:t>
            </a:r>
            <a:endParaRPr lang="en-US" altLang="ko-KR" sz="2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" name="L 도형 7"/>
          <p:cNvSpPr/>
          <p:nvPr/>
        </p:nvSpPr>
        <p:spPr>
          <a:xfrm rot="13500000">
            <a:off x="6602087" y="3244509"/>
            <a:ext cx="144000" cy="144000"/>
          </a:xfrm>
          <a:prstGeom prst="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15140" y="171448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다이어리 화면</a:t>
            </a:r>
            <a:r>
              <a:rPr lang="en-US" altLang="ko-KR" b="1" dirty="0" smtClean="0"/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86578" y="2285992"/>
            <a:ext cx="235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다이어리 버튼으로 작성가능</a:t>
            </a:r>
            <a:endParaRPr lang="en-US" altLang="ko-KR" b="1" dirty="0" smtClean="0"/>
          </a:p>
        </p:txBody>
      </p:sp>
      <p:sp>
        <p:nvSpPr>
          <p:cNvPr id="11" name="L 도형 10"/>
          <p:cNvSpPr/>
          <p:nvPr/>
        </p:nvSpPr>
        <p:spPr>
          <a:xfrm rot="13500000">
            <a:off x="6602087" y="2387254"/>
            <a:ext cx="144000" cy="144000"/>
          </a:xfrm>
          <a:prstGeom prst="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86578" y="3143248"/>
            <a:ext cx="235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글과 사진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손 글씨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그림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도 입력가능</a:t>
            </a:r>
            <a:endParaRPr lang="ko-KR" altLang="en-US" b="1" dirty="0"/>
          </a:p>
        </p:txBody>
      </p:sp>
      <p:sp>
        <p:nvSpPr>
          <p:cNvPr id="13" name="L 도형 12"/>
          <p:cNvSpPr/>
          <p:nvPr/>
        </p:nvSpPr>
        <p:spPr>
          <a:xfrm rot="13500000">
            <a:off x="6602087" y="4173203"/>
            <a:ext cx="144000" cy="144000"/>
          </a:xfrm>
          <a:prstGeom prst="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786578" y="4071942"/>
            <a:ext cx="235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패스워드를 클릭하면 비밀번호 창이 나옴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928662" y="1285859"/>
            <a:ext cx="5333227" cy="4857785"/>
            <a:chOff x="928662" y="1285859"/>
            <a:chExt cx="5333227" cy="4857785"/>
          </a:xfrm>
        </p:grpSpPr>
        <p:pic>
          <p:nvPicPr>
            <p:cNvPr id="3074" name="Picture 2" descr="C:\Users\도완\Desktop\444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28662" y="1428736"/>
              <a:ext cx="2455370" cy="4622813"/>
            </a:xfrm>
            <a:prstGeom prst="rect">
              <a:avLst/>
            </a:prstGeom>
            <a:noFill/>
          </p:spPr>
        </p:pic>
        <p:pic>
          <p:nvPicPr>
            <p:cNvPr id="3075" name="Picture 3" descr="C:\Users\도완\Desktop\55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57554" y="1285859"/>
              <a:ext cx="2904335" cy="4857785"/>
            </a:xfrm>
            <a:prstGeom prst="rect">
              <a:avLst/>
            </a:prstGeom>
            <a:noFill/>
          </p:spPr>
        </p:pic>
        <p:pic>
          <p:nvPicPr>
            <p:cNvPr id="2" name="Picture 2" descr="C:\Users\도완\Desktop\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14942" y="4643446"/>
              <a:ext cx="504825" cy="161925"/>
            </a:xfrm>
            <a:prstGeom prst="rect">
              <a:avLst/>
            </a:prstGeom>
            <a:noFill/>
          </p:spPr>
        </p:pic>
        <p:pic>
          <p:nvPicPr>
            <p:cNvPr id="3" name="Picture 3" descr="C:\Users\도완\Desktop\2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929058" y="3643314"/>
              <a:ext cx="1143008" cy="1000132"/>
            </a:xfrm>
            <a:prstGeom prst="rect">
              <a:avLst/>
            </a:prstGeom>
            <a:noFill/>
          </p:spPr>
        </p:pic>
      </p:grpSp>
      <p:sp>
        <p:nvSpPr>
          <p:cNvPr id="18" name="L 도형 17"/>
          <p:cNvSpPr/>
          <p:nvPr/>
        </p:nvSpPr>
        <p:spPr>
          <a:xfrm rot="13500000">
            <a:off x="6602088" y="5387650"/>
            <a:ext cx="144000" cy="144000"/>
          </a:xfrm>
          <a:prstGeom prst="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786578" y="5286388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GPS</a:t>
            </a:r>
            <a:r>
              <a:rPr lang="ko-KR" altLang="en-US" b="1" dirty="0" smtClean="0"/>
              <a:t>기능 추가 예정</a:t>
            </a:r>
            <a:endParaRPr lang="ko-KR" altLang="en-US" b="1" dirty="0"/>
          </a:p>
        </p:txBody>
      </p:sp>
      <p:pic>
        <p:nvPicPr>
          <p:cNvPr id="3076" name="Picture 4" descr="C:\Users\도완\Desktop\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9454" y="4643446"/>
            <a:ext cx="1504950" cy="542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4502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3000372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B" pitchFamily="18" charset="-127"/>
                <a:ea typeface="HY강B" pitchFamily="18" charset="-127"/>
              </a:rPr>
              <a:t>프로젝트 진행상황</a:t>
            </a:r>
            <a:endParaRPr lang="en-US" altLang="ko-KR" sz="32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en-US" altLang="ko-KR" sz="32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32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B" pitchFamily="18" charset="-127"/>
                <a:ea typeface="HY강B" pitchFamily="18" charset="-127"/>
              </a:rPr>
              <a:t>향후 일정</a:t>
            </a:r>
            <a:endParaRPr lang="en-US" altLang="ko-KR" sz="32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686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99932" y="542876"/>
            <a:ext cx="3014812" cy="53632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n-ea"/>
              </a:rPr>
              <a:t>진행 상황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향후 일정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09436474"/>
              </p:ext>
            </p:extLst>
          </p:nvPr>
        </p:nvGraphicFramePr>
        <p:xfrm>
          <a:off x="1071538" y="1357298"/>
          <a:ext cx="7572431" cy="4643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8814"/>
                <a:gridCol w="613382"/>
                <a:gridCol w="603109"/>
                <a:gridCol w="603109"/>
                <a:gridCol w="603109"/>
                <a:gridCol w="603109"/>
                <a:gridCol w="603109"/>
                <a:gridCol w="1464690"/>
              </a:tblGrid>
              <a:tr h="538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39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아이디어 창출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PPT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39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주제 선정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39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기획서 작성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39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요구 분석</a:t>
                      </a:r>
                      <a:r>
                        <a:rPr lang="en-US" altLang="ko-KR" sz="1200" dirty="0" smtClean="0"/>
                        <a:t>, UI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△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8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DB </a:t>
                      </a:r>
                      <a:r>
                        <a:rPr lang="ko-KR" altLang="en-US" sz="1200" dirty="0" smtClean="0"/>
                        <a:t>설계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코딩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39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디버깅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39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통합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39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테스트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39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유지보수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최종 보고서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3216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2162" y="3212976"/>
            <a:ext cx="3591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</a:rPr>
              <a:t>감사합니다</a:t>
            </a:r>
            <a:endParaRPr lang="en-US" altLang="ko-KR" sz="3200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793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3000372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B" pitchFamily="18" charset="-127"/>
                <a:ea typeface="HY강B" pitchFamily="18" charset="-127"/>
              </a:rPr>
              <a:t>프로젝트 개요</a:t>
            </a:r>
            <a:endParaRPr lang="en-US" altLang="ko-KR" sz="32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686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200629" y="955576"/>
            <a:ext cx="2579284" cy="53632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0628" y="962128"/>
            <a:ext cx="2579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주제 선정 이유</a:t>
            </a:r>
            <a:endParaRPr lang="en-US" altLang="ko-KR" sz="2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92629" y="1682449"/>
            <a:ext cx="697896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우리가 항상 소지하고 있는 </a:t>
            </a:r>
            <a:r>
              <a:rPr lang="ko-KR" altLang="en-US" dirty="0" smtClean="0"/>
              <a:t>스마트 폰을 이용하여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대학생활을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00B050"/>
                </a:solidFill>
              </a:rPr>
              <a:t>관리</a:t>
            </a:r>
            <a:r>
              <a:rPr lang="ko-KR" altLang="en-US" dirty="0" smtClean="0"/>
              <a:t> 할 수 있는 어플리케이션을 만들고 싶었습니다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L 도형 1"/>
          <p:cNvSpPr/>
          <p:nvPr/>
        </p:nvSpPr>
        <p:spPr>
          <a:xfrm rot="13500000">
            <a:off x="1091626" y="1874647"/>
            <a:ext cx="144000" cy="144000"/>
          </a:xfrm>
          <a:prstGeom prst="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L 도형 19"/>
          <p:cNvSpPr/>
          <p:nvPr/>
        </p:nvSpPr>
        <p:spPr>
          <a:xfrm rot="13500000">
            <a:off x="1091626" y="3573023"/>
            <a:ext cx="144000" cy="144000"/>
          </a:xfrm>
          <a:prstGeom prst="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92629" y="3370890"/>
            <a:ext cx="69789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수업에 관하여 필요한 기능들을 넣고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학교 생활을 하면서 자신만의 다이어리로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가보았던 곳의 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그날그날 일정 등을 이용할 수 있게 하여</a:t>
            </a:r>
            <a:r>
              <a:rPr lang="en-US" altLang="ko-KR" dirty="0"/>
              <a:t> 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대학생활</a:t>
            </a:r>
            <a:r>
              <a:rPr lang="ko-KR" altLang="en-US" dirty="0" smtClean="0"/>
              <a:t>을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기록 할 수 있게 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1214414" y="2786058"/>
            <a:ext cx="2603692" cy="461666"/>
            <a:chOff x="1200629" y="2948314"/>
            <a:chExt cx="2603692" cy="461666"/>
          </a:xfrm>
        </p:grpSpPr>
        <p:sp>
          <p:nvSpPr>
            <p:cNvPr id="11" name="직사각형 10"/>
            <p:cNvSpPr/>
            <p:nvPr/>
          </p:nvSpPr>
          <p:spPr>
            <a:xfrm>
              <a:off x="1200629" y="2948315"/>
              <a:ext cx="2579284" cy="461665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25037" y="2948314"/>
              <a:ext cx="257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목적</a:t>
              </a:r>
              <a:endParaRPr lang="en-US" altLang="ko-KR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" name="그룹 13"/>
          <p:cNvGrpSpPr/>
          <p:nvPr/>
        </p:nvGrpSpPr>
        <p:grpSpPr>
          <a:xfrm>
            <a:off x="1212833" y="4885821"/>
            <a:ext cx="2603692" cy="461666"/>
            <a:chOff x="1200629" y="2948314"/>
            <a:chExt cx="2603692" cy="461666"/>
          </a:xfrm>
        </p:grpSpPr>
        <p:sp>
          <p:nvSpPr>
            <p:cNvPr id="16" name="직사각형 15"/>
            <p:cNvSpPr/>
            <p:nvPr/>
          </p:nvSpPr>
          <p:spPr>
            <a:xfrm>
              <a:off x="1200629" y="2948315"/>
              <a:ext cx="2579284" cy="461665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25037" y="2948314"/>
              <a:ext cx="257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기대 효과</a:t>
              </a:r>
              <a:endParaRPr lang="en-US" altLang="ko-KR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sp>
        <p:nvSpPr>
          <p:cNvPr id="19" name="L 도형 18"/>
          <p:cNvSpPr/>
          <p:nvPr/>
        </p:nvSpPr>
        <p:spPr>
          <a:xfrm rot="13500000">
            <a:off x="1091625" y="5542211"/>
            <a:ext cx="144000" cy="144000"/>
          </a:xfrm>
          <a:prstGeom prst="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81349" y="5347487"/>
            <a:ext cx="6978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주 사용자는 대학생으로</a:t>
            </a:r>
            <a:r>
              <a:rPr lang="en-US" altLang="ko-KR" dirty="0"/>
              <a:t> </a:t>
            </a:r>
            <a:r>
              <a:rPr lang="ko-KR" altLang="en-US" dirty="0" smtClean="0"/>
              <a:t>자신의 생활을 기록하여 </a:t>
            </a:r>
            <a:r>
              <a:rPr lang="ko-KR" altLang="en-US" b="1" dirty="0" smtClean="0">
                <a:solidFill>
                  <a:srgbClr val="FF0000"/>
                </a:solidFill>
              </a:rPr>
              <a:t>스스로 점검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할 수 있도록 하는 것입니다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85258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1714488"/>
            <a:ext cx="381642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B" pitchFamily="18" charset="-127"/>
                <a:ea typeface="HY강B" pitchFamily="18" charset="-127"/>
              </a:rPr>
              <a:t>설계</a:t>
            </a:r>
            <a:r>
              <a:rPr lang="en-US" altLang="ko-KR" sz="32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32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B" pitchFamily="18" charset="-127"/>
                <a:ea typeface="HY강B" pitchFamily="18" charset="-127"/>
              </a:rPr>
              <a:t> 분석</a:t>
            </a:r>
            <a:endParaRPr lang="en-US" altLang="ko-KR" sz="32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sz="20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B" pitchFamily="18" charset="-127"/>
                <a:ea typeface="HY강B" pitchFamily="18" charset="-127"/>
              </a:rPr>
              <a:t>＊벤치마킹</a:t>
            </a:r>
            <a:endParaRPr lang="en-US" altLang="ko-KR" sz="20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B" pitchFamily="18" charset="-127"/>
                <a:ea typeface="HY강B" pitchFamily="18" charset="-127"/>
              </a:rPr>
              <a:t>＊기능</a:t>
            </a:r>
            <a:endParaRPr lang="en-US" altLang="ko-KR" sz="20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B" pitchFamily="18" charset="-127"/>
                <a:ea typeface="HY강B" pitchFamily="18" charset="-127"/>
              </a:rPr>
              <a:t>＊</a:t>
            </a:r>
            <a:r>
              <a:rPr lang="en-US" altLang="ko-KR" sz="2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B" pitchFamily="18" charset="-127"/>
                <a:ea typeface="HY강B" pitchFamily="18" charset="-127"/>
              </a:rPr>
              <a:t>ER</a:t>
            </a:r>
            <a:r>
              <a:rPr lang="ko-KR" altLang="en-US" sz="2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B" pitchFamily="18" charset="-127"/>
                <a:ea typeface="HY강B" pitchFamily="18" charset="-127"/>
              </a:rPr>
              <a:t>다이어그램</a:t>
            </a:r>
            <a:endParaRPr lang="en-US" altLang="ko-KR" sz="20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B" pitchFamily="18" charset="-127"/>
                <a:ea typeface="HY강B" pitchFamily="18" charset="-127"/>
              </a:rPr>
              <a:t>＊자료흐름도</a:t>
            </a:r>
            <a:r>
              <a:rPr lang="en-US" altLang="ko-KR" sz="2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B" pitchFamily="18" charset="-127"/>
                <a:ea typeface="HY강B" pitchFamily="18" charset="-127"/>
              </a:rPr>
              <a:t>(DFD)</a:t>
            </a:r>
          </a:p>
          <a:p>
            <a:pPr algn="ctr"/>
            <a:r>
              <a:rPr lang="ko-KR" altLang="en-US" sz="2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B" pitchFamily="18" charset="-127"/>
                <a:ea typeface="HY강B" pitchFamily="18" charset="-127"/>
              </a:rPr>
              <a:t>＊프로세스흐름도</a:t>
            </a:r>
            <a:endParaRPr lang="en-US" altLang="ko-KR" sz="20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B" pitchFamily="18" charset="-127"/>
                <a:ea typeface="HY강B" pitchFamily="18" charset="-127"/>
              </a:rPr>
              <a:t>＊개발 환경</a:t>
            </a:r>
            <a:endParaRPr lang="en-US" altLang="ko-KR" sz="20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686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92540" y="548680"/>
            <a:ext cx="2579284" cy="53632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3568" y="548679"/>
            <a:ext cx="668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   </a:t>
            </a:r>
            <a:r>
              <a:rPr lang="ko-KR" altLang="en-US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에브리타임</a:t>
            </a:r>
            <a:r>
              <a:rPr lang="ko-KR" altLang="en-US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      </a:t>
            </a:r>
            <a:r>
              <a:rPr lang="en-US" altLang="ko-KR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대학생 시간표</a:t>
            </a:r>
            <a:r>
              <a:rPr lang="en-US" altLang="ko-KR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커뮤니티  </a:t>
            </a:r>
            <a:endParaRPr lang="en-US" altLang="ko-KR" sz="2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n-ea"/>
            </a:endParaRPr>
          </a:p>
        </p:txBody>
      </p:sp>
      <p:pic>
        <p:nvPicPr>
          <p:cNvPr id="1026" name="Picture 2" descr="C:\Users\도완\Desktop\에브리타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870941"/>
            <a:ext cx="1751842" cy="183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도완\Desktop\unna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5084" y="1268760"/>
            <a:ext cx="2708975" cy="481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71868" y="3714752"/>
            <a:ext cx="23395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가장 유명한 어플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시간표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과제 등등 </a:t>
            </a:r>
            <a:r>
              <a:rPr lang="ko-KR" altLang="en-US" dirty="0"/>
              <a:t>수</a:t>
            </a:r>
            <a:r>
              <a:rPr lang="ko-KR" altLang="en-US" dirty="0" smtClean="0"/>
              <a:t>업에 관한 모든 것을 갖춤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커뮤니티 성이 짙고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복잡</a:t>
            </a:r>
            <a:endParaRPr lang="en-US" altLang="ko-KR" dirty="0" smtClean="0"/>
          </a:p>
          <a:p>
            <a:pPr marL="285750" indent="-285750"/>
            <a:r>
              <a:rPr lang="en-US" altLang="ko-KR" dirty="0" smtClean="0"/>
              <a:t> &lt;</a:t>
            </a:r>
            <a:r>
              <a:rPr lang="ko-KR" altLang="en-US" dirty="0" smtClean="0"/>
              <a:t>시간표 벤치마킹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028" name="Picture 4" descr="C:\Users\도완\Desktop\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268760"/>
            <a:ext cx="2708975" cy="481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38095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9"/>
          <p:cNvGrpSpPr/>
          <p:nvPr/>
        </p:nvGrpSpPr>
        <p:grpSpPr>
          <a:xfrm>
            <a:off x="651992" y="541980"/>
            <a:ext cx="5058196" cy="536324"/>
            <a:chOff x="665932" y="541980"/>
            <a:chExt cx="5058196" cy="536324"/>
          </a:xfrm>
        </p:grpSpPr>
        <p:sp>
          <p:nvSpPr>
            <p:cNvPr id="11" name="직사각형 10"/>
            <p:cNvSpPr/>
            <p:nvPr/>
          </p:nvSpPr>
          <p:spPr>
            <a:xfrm>
              <a:off x="683568" y="541980"/>
              <a:ext cx="2579284" cy="53632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5932" y="579309"/>
              <a:ext cx="50581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      </a:t>
              </a:r>
              <a:r>
                <a:rPr lang="ko-KR" altLang="en-US" sz="2400" dirty="0" err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클래스업</a:t>
              </a:r>
              <a:r>
                <a:rPr lang="ko-KR" altLang="en-US" sz="24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       </a:t>
              </a:r>
              <a:r>
                <a:rPr lang="en-US" altLang="ko-KR" sz="24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latin typeface="+mn-ea"/>
                </a:rPr>
                <a:t>- </a:t>
              </a:r>
              <a:r>
                <a:rPr lang="ko-KR" altLang="en-US" sz="24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latin typeface="+mn-ea"/>
                </a:rPr>
                <a:t>대학생 시간표          </a:t>
              </a:r>
              <a:endParaRPr lang="en-US" altLang="ko-KR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endParaRPr>
            </a:p>
          </p:txBody>
        </p:sp>
      </p:grpSp>
      <p:pic>
        <p:nvPicPr>
          <p:cNvPr id="3074" name="Picture 2" descr="C:\Users\도완\Desktop\클래스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8853" y="1412776"/>
            <a:ext cx="2385205" cy="202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도완\Desktop\q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258" y="1412776"/>
            <a:ext cx="2719630" cy="48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도완\Desktop\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4244" y="1412776"/>
            <a:ext cx="2719630" cy="48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88855" y="3552118"/>
            <a:ext cx="23852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시간표와 일정 관리 어플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따로따로 입력한 일정들을 한번에 캘린더에서 확인 가능</a:t>
            </a:r>
            <a:endParaRPr lang="en-US" altLang="ko-KR" dirty="0" smtClean="0"/>
          </a:p>
          <a:p>
            <a:pPr marL="285750" indent="-285750"/>
            <a:r>
              <a:rPr lang="en-US" altLang="ko-KR" dirty="0" smtClean="0"/>
              <a:t>  &lt;</a:t>
            </a:r>
            <a:r>
              <a:rPr lang="ko-KR" altLang="en-US" dirty="0" smtClean="0"/>
              <a:t>일정 벤치마킹</a:t>
            </a:r>
            <a:r>
              <a:rPr lang="en-US" altLang="ko-KR" dirty="0" smtClean="0"/>
              <a:t>&gt;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51365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665932" y="541980"/>
            <a:ext cx="6066308" cy="536324"/>
            <a:chOff x="665932" y="541980"/>
            <a:chExt cx="6066308" cy="536324"/>
          </a:xfrm>
        </p:grpSpPr>
        <p:sp>
          <p:nvSpPr>
            <p:cNvPr id="25" name="직사각형 24"/>
            <p:cNvSpPr/>
            <p:nvPr/>
          </p:nvSpPr>
          <p:spPr>
            <a:xfrm>
              <a:off x="683568" y="541980"/>
              <a:ext cx="2579284" cy="53632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5932" y="579309"/>
              <a:ext cx="6066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       플라바         </a:t>
              </a:r>
              <a:r>
                <a:rPr lang="en-US" altLang="ko-KR" sz="24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latin typeface="+mn-ea"/>
                </a:rPr>
                <a:t>- </a:t>
              </a:r>
              <a:r>
                <a:rPr lang="ko-KR" altLang="en-US" sz="24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latin typeface="+mn-ea"/>
                </a:rPr>
                <a:t>노트</a:t>
              </a:r>
              <a:r>
                <a:rPr lang="en-US" altLang="ko-KR" sz="24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latin typeface="+mn-ea"/>
                </a:rPr>
                <a:t>/</a:t>
              </a:r>
              <a:r>
                <a:rPr lang="ko-KR" altLang="en-US" sz="24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latin typeface="+mn-ea"/>
                </a:rPr>
                <a:t>다이어리         </a:t>
              </a:r>
              <a:endParaRPr lang="en-US" altLang="ko-KR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endParaRPr>
            </a:p>
          </p:txBody>
        </p:sp>
      </p:grpSp>
      <p:pic>
        <p:nvPicPr>
          <p:cNvPr id="2050" name="Picture 2" descr="C:\Users\도완\Desktop\unnamedAKY5TDX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340768"/>
            <a:ext cx="2671977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도완\Desktop\플라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2354" y="1326952"/>
            <a:ext cx="1801774" cy="181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도완\Desktop\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0056" y="1340768"/>
            <a:ext cx="2671977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78338" y="3573016"/>
            <a:ext cx="20898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깔끔하다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기능이 많다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책</a:t>
            </a:r>
            <a:r>
              <a:rPr lang="en-US" altLang="ko-KR" dirty="0" smtClean="0"/>
              <a:t>,</a:t>
            </a:r>
            <a:r>
              <a:rPr lang="ko-KR" altLang="en-US" dirty="0" smtClean="0"/>
              <a:t>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음악</a:t>
            </a:r>
            <a:r>
              <a:rPr lang="en-US" altLang="ko-KR" dirty="0" smtClean="0"/>
              <a:t>, URL</a:t>
            </a:r>
            <a:r>
              <a:rPr lang="ko-KR" altLang="en-US" dirty="0" smtClean="0"/>
              <a:t>등등의 기능이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쓸모 없는 기능이 많다</a:t>
            </a:r>
            <a:r>
              <a:rPr lang="en-US" altLang="ko-KR" dirty="0" smtClean="0"/>
              <a:t>.</a:t>
            </a:r>
          </a:p>
          <a:p>
            <a:pPr marL="285750" indent="-285750"/>
            <a:r>
              <a:rPr lang="en-US" altLang="ko-KR" dirty="0" smtClean="0"/>
              <a:t> &lt;</a:t>
            </a:r>
            <a:r>
              <a:rPr lang="ko-KR" altLang="en-US" dirty="0" smtClean="0"/>
              <a:t>다이어리 내용</a:t>
            </a:r>
            <a:r>
              <a:rPr lang="en-US" altLang="ko-KR" dirty="0" smtClean="0"/>
              <a:t>&gt;</a:t>
            </a:r>
          </a:p>
          <a:p>
            <a:pPr marL="285750" indent="-28575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925336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8952" y="603051"/>
            <a:ext cx="3227356" cy="53632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1677" y="640380"/>
            <a:ext cx="333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기능</a:t>
            </a:r>
            <a:endParaRPr lang="en-US" altLang="ko-KR" sz="2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74851069"/>
              </p:ext>
            </p:extLst>
          </p:nvPr>
        </p:nvGraphicFramePr>
        <p:xfrm>
          <a:off x="818952" y="1268761"/>
          <a:ext cx="8110766" cy="54242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0259"/>
                <a:gridCol w="1930928"/>
                <a:gridCol w="3459579"/>
              </a:tblGrid>
              <a:tr h="484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 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 능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 사항</a:t>
                      </a:r>
                      <a:endParaRPr lang="ko-KR" altLang="en-US" dirty="0"/>
                    </a:p>
                  </a:txBody>
                  <a:tcPr/>
                </a:tc>
              </a:tr>
              <a:tr h="343634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수업</a:t>
                      </a:r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강의 등록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시간표 작성</a:t>
                      </a:r>
                      <a:endParaRPr lang="ko-KR" altLang="en-US" dirty="0"/>
                    </a:p>
                  </a:txBody>
                  <a:tcPr/>
                </a:tc>
              </a:tr>
              <a:tr h="3550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출결 확인</a:t>
                      </a:r>
                      <a:endParaRPr lang="ko-KR" altLang="en-US" dirty="0"/>
                    </a:p>
                  </a:txBody>
                  <a:tcPr/>
                </a:tc>
              </a:tr>
              <a:tr h="3073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과목별 과제 확인</a:t>
                      </a:r>
                      <a:endParaRPr lang="ko-KR" altLang="en-US" dirty="0"/>
                    </a:p>
                  </a:txBody>
                  <a:tcPr/>
                </a:tc>
              </a:tr>
              <a:tr h="323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노트필기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강의 자료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사진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426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학점 계산기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학점 계산 가능</a:t>
                      </a:r>
                      <a:endParaRPr lang="ko-KR" altLang="en-US" dirty="0"/>
                    </a:p>
                  </a:txBody>
                  <a:tcPr/>
                </a:tc>
              </a:tr>
              <a:tr h="367506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캘린더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그날그날 일정을 입력 가능</a:t>
                      </a:r>
                      <a:endParaRPr lang="ko-KR" altLang="en-US" dirty="0"/>
                    </a:p>
                  </a:txBody>
                  <a:tcPr/>
                </a:tc>
              </a:tr>
              <a:tr h="3550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D-Day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D-Day</a:t>
                      </a:r>
                      <a:r>
                        <a:rPr lang="ko-KR" altLang="en-US" baseline="0" dirty="0" smtClean="0"/>
                        <a:t> 입력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확인 가능</a:t>
                      </a:r>
                      <a:endParaRPr lang="ko-KR" altLang="en-US" dirty="0"/>
                    </a:p>
                  </a:txBody>
                  <a:tcPr/>
                </a:tc>
              </a:tr>
              <a:tr h="3550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기분 선택 가능</a:t>
                      </a:r>
                      <a:endParaRPr lang="ko-KR" altLang="en-US" dirty="0"/>
                    </a:p>
                  </a:txBody>
                  <a:tcPr/>
                </a:tc>
              </a:tr>
              <a:tr h="3550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날씨 선택 가능</a:t>
                      </a:r>
                      <a:endParaRPr lang="ko-KR" altLang="en-US" dirty="0"/>
                    </a:p>
                  </a:txBody>
                  <a:tcPr/>
                </a:tc>
              </a:tr>
              <a:tr h="36184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b="0" dirty="0" smtClean="0"/>
                    </a:p>
                    <a:p>
                      <a:pPr algn="ctr" latinLnBrk="1"/>
                      <a:r>
                        <a:rPr lang="ko-KR" altLang="en-US" b="0" dirty="0" smtClean="0"/>
                        <a:t>다이어리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일기 쓰기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일기를 쓰는 기능</a:t>
                      </a:r>
                      <a:endParaRPr lang="ko-KR" altLang="en-US" dirty="0"/>
                    </a:p>
                  </a:txBody>
                  <a:tcPr/>
                </a:tc>
              </a:tr>
              <a:tr h="3618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비밀번호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일기에 비밀번호를 거는 기능</a:t>
                      </a:r>
                    </a:p>
                  </a:txBody>
                  <a:tcPr/>
                </a:tc>
              </a:tr>
              <a:tr h="3618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첨부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업로드 가능</a:t>
                      </a:r>
                      <a:endParaRPr lang="ko-KR" altLang="en-US" dirty="0"/>
                    </a:p>
                  </a:txBody>
                  <a:tcPr/>
                </a:tc>
              </a:tr>
              <a:tr h="3618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GPS</a:t>
                      </a:r>
                      <a:r>
                        <a:rPr lang="ko-KR" altLang="en-US" dirty="0" smtClean="0"/>
                        <a:t>를 이용하여 위치 확인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5636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9083</TotalTime>
  <Words>709</Words>
  <Application>Microsoft Office PowerPoint</Application>
  <PresentationFormat>화면 슬라이드 쇼(4:3)</PresentationFormat>
  <Paragraphs>234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굴림</vt:lpstr>
      <vt:lpstr>Arial</vt:lpstr>
      <vt:lpstr>HY강B</vt:lpstr>
      <vt:lpstr>HY견고딕</vt:lpstr>
      <vt:lpstr>맑은 고딕</vt:lpstr>
      <vt:lpstr>Office 테마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han</cp:lastModifiedBy>
  <cp:revision>481</cp:revision>
  <dcterms:created xsi:type="dcterms:W3CDTF">2013-09-05T09:43:46Z</dcterms:created>
  <dcterms:modified xsi:type="dcterms:W3CDTF">2020-04-03T07:50:50Z</dcterms:modified>
</cp:coreProperties>
</file>