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92" r:id="rId5"/>
    <p:sldId id="258" r:id="rId6"/>
    <p:sldId id="260" r:id="rId7"/>
    <p:sldId id="259" r:id="rId8"/>
    <p:sldId id="265" r:id="rId9"/>
    <p:sldId id="302" r:id="rId10"/>
    <p:sldId id="303" r:id="rId11"/>
    <p:sldId id="313" r:id="rId12"/>
    <p:sldId id="293" r:id="rId13"/>
    <p:sldId id="267" r:id="rId14"/>
    <p:sldId id="268" r:id="rId15"/>
    <p:sldId id="295" r:id="rId16"/>
    <p:sldId id="285" r:id="rId17"/>
    <p:sldId id="289" r:id="rId18"/>
    <p:sldId id="284" r:id="rId19"/>
    <p:sldId id="286" r:id="rId20"/>
    <p:sldId id="287" r:id="rId21"/>
    <p:sldId id="288" r:id="rId22"/>
    <p:sldId id="297" r:id="rId23"/>
    <p:sldId id="291" r:id="rId24"/>
    <p:sldId id="296" r:id="rId25"/>
    <p:sldId id="290" r:id="rId26"/>
    <p:sldId id="305" r:id="rId27"/>
    <p:sldId id="306" r:id="rId28"/>
    <p:sldId id="307" r:id="rId29"/>
    <p:sldId id="308" r:id="rId30"/>
    <p:sldId id="309" r:id="rId31"/>
    <p:sldId id="294" r:id="rId32"/>
    <p:sldId id="277" r:id="rId33"/>
    <p:sldId id="270" r:id="rId34"/>
    <p:sldId id="271" r:id="rId35"/>
    <p:sldId id="272" r:id="rId36"/>
    <p:sldId id="301" r:id="rId37"/>
    <p:sldId id="273" r:id="rId38"/>
    <p:sldId id="275" r:id="rId39"/>
    <p:sldId id="278" r:id="rId40"/>
    <p:sldId id="276" r:id="rId41"/>
    <p:sldId id="274" r:id="rId42"/>
    <p:sldId id="279" r:id="rId43"/>
    <p:sldId id="281" r:id="rId44"/>
    <p:sldId id="280" r:id="rId45"/>
    <p:sldId id="282" r:id="rId46"/>
    <p:sldId id="310" r:id="rId47"/>
    <p:sldId id="31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97C"/>
    <a:srgbClr val="5F9F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-47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B94BAD-C575-4D0E-8037-A4E400E68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6C453F2-8181-41D7-953E-92A96A89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71BB53-FA04-4868-A750-D1B07E47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C6A601-4F36-41BE-8DB9-DA32CBE1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74B833-AE5C-46C8-9A41-6EDF1B9F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264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DC7D67-0DDC-465D-916E-CADD2FE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97FD48-3D4B-49A1-B739-DF3D56A22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665A89-D9AE-47ED-8E6D-F1D57811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DD748C-702E-4123-8CB5-3A692FED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BF69FB-A5CB-428E-B19C-93FDD776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938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CB07F06-C322-423F-AC72-2F0400BC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6E5A992-3EE6-4737-A936-88C3A6E5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356E8E-3CB2-4759-BC5B-30FFA1EA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B514F5-510A-4B35-A249-9548A67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8E5FAF-9993-4AFD-950C-A74D5799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570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70C117-31D4-4148-9360-7C414DA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A22C69-8BD3-4510-B34A-9B3F5292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4EED7D-163E-4FE7-9274-33F815C3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5D71F8D-734D-4BF8-8DF4-8523D89D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3B4D51-6AC5-43BB-966C-40B85D61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13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28ED05-184C-4AFD-94FE-1A410A68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6AA3AC8-20B5-4D05-B0B4-6DA2D2E1A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19C753C-9312-445D-83D3-668AD10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B962F8-0409-4735-B79D-01D34FB3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6935C2-5CC6-497F-B422-D35CE6D0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88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6C7EF1-3287-45D2-B7BD-3BBD4794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C8E4BC-FD6A-44C9-BB73-4678D869A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3357EA-E4B3-4592-8E72-5B617286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32B3E1-AE4C-4887-8A0E-0098449C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39955C6-32DC-4FF9-8928-710516EE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DD47F8-2CE4-43B3-A9E7-4FB1A7B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780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659A6B-8873-4F0A-93C2-8D229DFB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54635B-0DF9-4484-B17B-EA2650F8D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CD1348-EB0F-4634-A30D-6702AFA42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8912E8-F8E2-42F1-87FC-C2CCDCBDD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BA218AA-B55A-47E9-8857-241EDBAC8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8DB83C1-1EC2-48EC-87E2-C4E959D5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FBD77B1-3E5B-4EED-993E-F4189FBB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D056770-7295-4714-9E3C-0BB56CC9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136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0186D0-0A98-4D3B-8423-3BCC1001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E2EB66F-5333-4F1C-960F-EBD7F953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E176376-8FE5-44D3-B1B7-22DFC585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659952B-CF30-4A90-AA73-79470B32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328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B9E78B7-5FAB-437F-B6B0-B131FC5B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6C46717-6846-4558-AEE8-6DFFDFA8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ECCA46-0B61-433E-BD22-7584DF28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779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524177-8A8B-4072-9435-B74E1C42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CFE76A-3660-43A3-A8DC-55712ECB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41D6047-221D-4632-ADBC-2537B6F9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D16A5D-FC9C-4214-B470-79541F62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ADC65C9-923D-46EB-A69E-B1B9EF14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6D075C3-D328-4636-AB73-ED7D762C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197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3DAA7A-6530-4E1D-AD46-406DFFD5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5085CF3-4576-4A12-8D6B-4F627F03D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0FD160-B9AA-479E-9059-0F4C1ABD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2875069-8915-48F7-98F9-30DBB755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C08DDF-2A7F-4542-B14D-99C69E65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A0AB6B0-12BA-43A7-8250-B9C586B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939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3EDECE-4AC9-4B3A-922D-8F5465EB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98D7E12-5061-4184-BA0B-F3750C469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4B4BB9-48C9-4EA5-9125-32BC229B7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CCD0-D2C9-4F75-AD9D-B394B09BE458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297E07-54A4-496A-A9A4-E158D700B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40888E-3570-4163-AA6C-8A71B04A0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A490-4C37-4F00-8910-9C176B6AA2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506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그룹 436"/>
          <p:cNvGrpSpPr/>
          <p:nvPr/>
        </p:nvGrpSpPr>
        <p:grpSpPr>
          <a:xfrm>
            <a:off x="2694305" y="517525"/>
            <a:ext cx="6803390" cy="5822950"/>
            <a:chOff x="2694305" y="517525"/>
            <a:chExt cx="6803390" cy="5822950"/>
          </a:xfrm>
        </p:grpSpPr>
        <p:sp>
          <p:nvSpPr>
            <p:cNvPr id="6" name="직사각형 5"/>
            <p:cNvSpPr/>
            <p:nvPr/>
          </p:nvSpPr>
          <p:spPr>
            <a:xfrm>
              <a:off x="2694305" y="611505"/>
              <a:ext cx="6803390" cy="5728970"/>
            </a:xfrm>
            <a:prstGeom prst="rect">
              <a:avLst/>
            </a:prstGeom>
            <a:gradFill>
              <a:gsLst>
                <a:gs pos="0">
                  <a:srgbClr val="0F4B81"/>
                </a:gs>
                <a:gs pos="100000">
                  <a:srgbClr val="082744"/>
                </a:gs>
              </a:gsLst>
              <a:lin ang="5400000" scaled="1"/>
            </a:gra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ㅜ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620770" y="1307465"/>
              <a:ext cx="4950460" cy="433641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F4B81"/>
                </a:gs>
                <a:gs pos="100000">
                  <a:srgbClr val="08274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11" name="그림 41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44720" y="517525"/>
              <a:ext cx="2698750" cy="2219325"/>
            </a:xfrm>
            <a:prstGeom prst="rect">
              <a:avLst/>
            </a:prstGeom>
          </p:spPr>
        </p:pic>
        <p:sp>
          <p:nvSpPr>
            <p:cNvPr id="412" name="TextBox 411"/>
            <p:cNvSpPr txBox="1"/>
            <p:nvPr/>
          </p:nvSpPr>
          <p:spPr>
            <a:xfrm>
              <a:off x="3968115" y="3406140"/>
              <a:ext cx="4244340" cy="728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200" b="0" spc="-1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203200" dist="38100" dir="5400000" algn="t" rotWithShape="0">
                      <a:prstClr val="black">
                        <a:alpha val="20000"/>
                      </a:prstClr>
                    </a:outerShdw>
                  </a:effectLst>
                  <a:latin typeface="G마켓 산스 Bold"/>
                  <a:ea typeface="G마켓 산스 Bold"/>
                </a:rPr>
                <a:t>프로젝트 개요</a:t>
              </a:r>
            </a:p>
          </p:txBody>
        </p:sp>
        <p:grpSp>
          <p:nvGrpSpPr>
            <p:cNvPr id="436" name="그룹 435"/>
            <p:cNvGrpSpPr/>
            <p:nvPr/>
          </p:nvGrpSpPr>
          <p:grpSpPr>
            <a:xfrm>
              <a:off x="8484870" y="792480"/>
              <a:ext cx="711200" cy="756920"/>
              <a:chOff x="8484870" y="792480"/>
              <a:chExt cx="711200" cy="756920"/>
            </a:xfrm>
          </p:grpSpPr>
          <p:sp>
            <p:nvSpPr>
              <p:cNvPr id="417" name="타원 416"/>
              <p:cNvSpPr/>
              <p:nvPr/>
            </p:nvSpPr>
            <p:spPr>
              <a:xfrm>
                <a:off x="8745855" y="1444625"/>
                <a:ext cx="127000" cy="104775"/>
              </a:xfrm>
              <a:prstGeom prst="ellipse">
                <a:avLst/>
              </a:prstGeom>
              <a:solidFill>
                <a:srgbClr val="0F4B81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>
                <a:off x="8484870" y="988695"/>
                <a:ext cx="82550" cy="68580"/>
              </a:xfrm>
              <a:prstGeom prst="ellipse">
                <a:avLst/>
              </a:prstGeom>
              <a:solidFill>
                <a:srgbClr val="0F4B81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>
                <a:off x="9052560" y="1307465"/>
                <a:ext cx="97155" cy="80010"/>
              </a:xfrm>
              <a:prstGeom prst="ellipse">
                <a:avLst/>
              </a:prstGeom>
              <a:solidFill>
                <a:srgbClr val="0F4B81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>
                <a:off x="8799195" y="1132205"/>
                <a:ext cx="127000" cy="104775"/>
              </a:xfrm>
              <a:prstGeom prst="ellipse">
                <a:avLst/>
              </a:prstGeom>
              <a:solidFill>
                <a:srgbClr val="0F4B81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>
                <a:off x="8745855" y="792480"/>
                <a:ext cx="97155" cy="80010"/>
              </a:xfrm>
              <a:prstGeom prst="ellipse">
                <a:avLst/>
              </a:prstGeom>
              <a:solidFill>
                <a:srgbClr val="0F4B8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>
                <a:off x="9136380" y="988695"/>
                <a:ext cx="59055" cy="48895"/>
              </a:xfrm>
              <a:prstGeom prst="ellipse">
                <a:avLst/>
              </a:prstGeom>
              <a:solidFill>
                <a:srgbClr val="0F4B8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42D2-FCEB-4D27-A95E-DC1F9D0C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/>
          <a:lstStyle/>
          <a:p>
            <a:r>
              <a:rPr lang="ko-KR" altLang="en-US" dirty="0"/>
              <a:t>기능적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A98D49-1171-4424-BE93-53F0B2E3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7505" cy="435356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사용자는 회원가입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로그인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로그아웃이 가능하다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홈 화면에서 최신 글들을 확인할 수 있다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게시물과 댓글을 등록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수정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삭제할 수 있다.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게시물에 사진 등록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댓글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후기 작성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하트클릭이 가능하다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dirty="0" err="1">
                <a:latin typeface="맑은 고딕" charset="0"/>
                <a:ea typeface="맑은 고딕" charset="0"/>
                <a:cs typeface="+mn-cs"/>
              </a:rPr>
              <a:t>중고게시판에서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 1:1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대화함을 통해 대화가 가능하다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선택한 음식점에 전화를 걸 수 있다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선택한 음식점에 대한 </a:t>
            </a:r>
            <a:r>
              <a:rPr lang="ko-KR" altLang="en-US" sz="1800" dirty="0" err="1">
                <a:latin typeface="맑은 고딕" charset="0"/>
                <a:ea typeface="맑은 고딕" charset="0"/>
                <a:cs typeface="+mn-cs"/>
              </a:rPr>
              <a:t>별점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 및 후기를 등록 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확인할 수 있다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  <a:cs typeface="+mn-cs"/>
              </a:rPr>
              <a:t>마이페이지에서 내가 쓴 글을 확인 가능하다</a:t>
            </a:r>
            <a:r>
              <a:rPr lang="en-US" altLang="ko-KR" sz="1800" dirty="0">
                <a:latin typeface="맑은 고딕" charset="0"/>
                <a:ea typeface="맑은 고딕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모서리가 둥근 직사각형 107">
            <a:extLst>
              <a:ext uri="{FF2B5EF4-FFF2-40B4-BE49-F238E27FC236}">
                <a16:creationId xmlns:a16="http://schemas.microsoft.com/office/drawing/2014/main" xmlns="" id="{20F10942-920F-48D4-B933-A0F7AB65F299}"/>
              </a:ext>
            </a:extLst>
          </p:cNvPr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</a:t>
            </a:r>
            <a:endParaRPr lang="ko-KR" altLang="en-US" sz="2000" dirty="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35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42D2-FCEB-4D27-A95E-DC1F9D0C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</p:spPr>
        <p:txBody>
          <a:bodyPr/>
          <a:lstStyle/>
          <a:p>
            <a:r>
              <a:rPr lang="ko-KR" altLang="en-US" dirty="0"/>
              <a:t>비기능적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A98D49-1171-4424-BE93-53F0B2E3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7505" cy="4353560"/>
          </a:xfrm>
        </p:spPr>
        <p:txBody>
          <a:bodyPr vert="horz" wrap="square" lIns="91440" tIns="45720" rIns="91440" bIns="45720" numCol="1" anchor="t"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1800" b="1" dirty="0">
                <a:latin typeface="맑은 고딕" charset="0"/>
                <a:ea typeface="맑은 고딕" charset="0"/>
              </a:rPr>
              <a:t>성능</a:t>
            </a:r>
          </a:p>
          <a:p>
            <a:pPr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음식점을 카테고리 별로 분류한다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</a:p>
          <a:p>
            <a:pPr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음식점에 전화하기 버튼을 이용하여 바로 전화를 걸 수 있다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</a:p>
          <a:p>
            <a:pPr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홈화면에서 최신 글들을 확인할 수 있다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ko-KR" altLang="en-US" sz="1800" b="1" dirty="0">
                <a:latin typeface="맑은 고딕" charset="0"/>
                <a:ea typeface="맑은 고딕" charset="0"/>
              </a:rPr>
              <a:t>사용 편의성</a:t>
            </a:r>
          </a:p>
          <a:p>
            <a:pPr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로그인 저장 설정을 통해 사용자들에게 편리함을 제공 한다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하단바를 이용하여 사용자들에 메뉴 선택의 편리성을 증대한다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ko-KR" altLang="en-US" sz="1800" b="1" dirty="0">
                <a:latin typeface="맑은 고딕" charset="0"/>
                <a:ea typeface="맑은 고딕" charset="0"/>
              </a:rPr>
              <a:t>신뢰성</a:t>
            </a:r>
          </a:p>
          <a:p>
            <a:pPr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아이디 중복확인을 통한 사용자들의 아이디 중복을 방지한다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이메일 인증을 통해 우리학교 학생들만 사용 가능하다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</a:p>
          <a:p>
            <a:pPr>
              <a:buFont typeface="Arial"/>
              <a:buChar char="•"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ko-KR" altLang="en-US" sz="1800" b="1" dirty="0">
                <a:latin typeface="맑은 고딕" charset="0"/>
                <a:ea typeface="맑은 고딕" charset="0"/>
              </a:rPr>
              <a:t>유지 보수성</a:t>
            </a:r>
          </a:p>
          <a:p>
            <a:pPr>
              <a:buFont typeface="Arial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주기적인 업데이트를 통한 호환성과 오류에 대한 문제를 해결한다</a:t>
            </a: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모서리가 둥근 직사각형 107">
            <a:extLst>
              <a:ext uri="{FF2B5EF4-FFF2-40B4-BE49-F238E27FC236}">
                <a16:creationId xmlns:a16="http://schemas.microsoft.com/office/drawing/2014/main" xmlns="" id="{20F10942-920F-48D4-B933-A0F7AB65F299}"/>
              </a:ext>
            </a:extLst>
          </p:cNvPr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rPr>
              <a:t>09</a:t>
            </a:r>
            <a:endParaRPr lang="ko-KR" altLang="en-US" sz="2000" dirty="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43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288682" y="2766639"/>
            <a:ext cx="9614635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b="1" dirty="0" err="1">
                <a:latin typeface="맑은 고딕" charset="0"/>
                <a:ea typeface="맑은 고딕" charset="0"/>
              </a:rPr>
              <a:t>기능</a:t>
            </a:r>
            <a:r>
              <a:rPr sz="8000" b="1" dirty="0">
                <a:latin typeface="맑은 고딕" charset="0"/>
                <a:ea typeface="맑은 고딕" charset="0"/>
              </a:rPr>
              <a:t> </a:t>
            </a:r>
            <a:r>
              <a:rPr lang="ko-KR" altLang="en-US" sz="8000" b="1" dirty="0">
                <a:latin typeface="맑은 고딕" charset="0"/>
                <a:ea typeface="맑은 고딕" charset="0"/>
              </a:rPr>
              <a:t>및</a:t>
            </a:r>
            <a:r>
              <a:rPr sz="8000" b="1" dirty="0">
                <a:latin typeface="맑은 고딕" charset="0"/>
                <a:ea typeface="맑은 고딕" charset="0"/>
              </a:rPr>
              <a:t> </a:t>
            </a:r>
            <a:r>
              <a:rPr sz="8000" b="1" dirty="0" err="1">
                <a:latin typeface="맑은 고딕" charset="0"/>
                <a:ea typeface="맑은 고딕" charset="0"/>
              </a:rPr>
              <a:t>기능분해도</a:t>
            </a:r>
            <a:endParaRPr lang="ko-KR" altLang="en-US" sz="8000" b="1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48055" y="168275"/>
            <a:ext cx="487634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10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316865" y="168275"/>
            <a:ext cx="89090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기능</a:t>
            </a:r>
            <a:endParaRPr lang="ko-KR" altLang="en-US" sz="2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0570057"/>
              </p:ext>
            </p:extLst>
          </p:nvPr>
        </p:nvGraphicFramePr>
        <p:xfrm>
          <a:off x="316866" y="1187116"/>
          <a:ext cx="11570333" cy="4892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61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61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219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분류</a:t>
                      </a:r>
                      <a:endParaRPr lang="ko-KR" altLang="en-US" sz="1800" b="0" kern="1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26597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기능</a:t>
                      </a:r>
                      <a:endParaRPr lang="ko-KR" altLang="en-US" sz="1800" b="0" kern="1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26597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세부 사항</a:t>
                      </a:r>
                      <a:endParaRPr lang="ko-KR" altLang="en-US" sz="1800" b="0" kern="1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2659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2196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중고</a:t>
                      </a:r>
                      <a:endParaRPr lang="ko-KR" altLang="en-US" sz="1800" b="0" kern="1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26597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중고 거래</a:t>
                      </a:r>
                      <a:endParaRPr lang="ko-KR" altLang="en-US" sz="1800" b="0" kern="1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물건을 사고 팔 수 있음</a:t>
                      </a:r>
                      <a:endParaRPr lang="ko-KR" altLang="en-US" sz="1800" b="0" kern="1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21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중고 렌</a:t>
                      </a:r>
                      <a:r>
                        <a:rPr lang="ko-KR" altLang="en-US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트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물건을 빌리고 빌려줄 수 있음</a:t>
                      </a:r>
                      <a:endParaRPr lang="ko-KR" altLang="en-US" sz="1800" b="0" kern="1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9391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="0" kern="1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 </a:t>
                      </a:r>
                      <a:endParaRPr lang="ko-KR" altLang="en-US" sz="1800" b="0" kern="1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게시판</a:t>
                      </a:r>
                      <a:endParaRPr lang="ko-KR" altLang="en-US" sz="1800" b="0" kern="1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26597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멘토</a:t>
                      </a:r>
                      <a:r>
                        <a:rPr lang="en-US" alt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멘티</a:t>
                      </a:r>
                      <a:r>
                        <a:rPr lang="en-US" alt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게시판</a:t>
                      </a:r>
                      <a:endParaRPr lang="ko-KR" altLang="en-US" sz="1800" b="0" kern="1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서로 간에 도움이 될 수 있는 조력자 </a:t>
                      </a:r>
                      <a:r>
                        <a:rPr lang="en-US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친목 도모</a:t>
                      </a:r>
                      <a:endParaRPr lang="ko-KR" altLang="en-US" sz="1800" b="0" kern="1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59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질문게시판</a:t>
                      </a:r>
                      <a:endParaRPr lang="ko-KR" altLang="en-US" sz="1800" b="0" kern="1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질문할 수 있는 게시판</a:t>
                      </a:r>
                      <a:endParaRPr lang="ko-KR" altLang="en-US" sz="1800" b="0" kern="1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129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kern="1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음식점</a:t>
                      </a:r>
                      <a:endParaRPr lang="ko-KR" altLang="en-US" sz="1800" b="0" kern="1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26597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별점</a:t>
                      </a:r>
                      <a:r>
                        <a:rPr lang="ko-KR" altLang="en-US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후기 작성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선택한 음식점에 대한 </a:t>
                      </a:r>
                      <a:r>
                        <a:rPr lang="ko-KR" altLang="en-US" sz="1800" b="0" kern="1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별점</a:t>
                      </a:r>
                      <a:r>
                        <a:rPr lang="ko-KR" altLang="en-US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후기 작성 기능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5072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전화 걸기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선택한 음식점에 대해 전화를 걸 수 있는 기능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5072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마이페이지</a:t>
                      </a:r>
                    </a:p>
                  </a:txBody>
                  <a:tcPr marL="68580" marR="68580" marT="0" marB="0" anchor="ctr">
                    <a:solidFill>
                      <a:srgbClr val="26597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내 정보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로그아웃</a:t>
                      </a:r>
                      <a:r>
                        <a:rPr lang="en-US" altLang="ko-KR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800" b="0" kern="1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및 내가 쓴 글 확인 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859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0951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77711" y="168275"/>
            <a:ext cx="428323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11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189865" y="133985"/>
            <a:ext cx="202374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기능 분해도</a:t>
            </a:r>
            <a:endParaRPr lang="ko-KR" altLang="en-US" sz="2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7831DF2-A84F-498E-8BF5-C5784BB9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8603" y="735965"/>
            <a:ext cx="8586537" cy="6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690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978568" y="2104278"/>
            <a:ext cx="10234863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 dirty="0">
                <a:latin typeface="맑은 고딕" charset="0"/>
                <a:ea typeface="맑은 고딕" charset="0"/>
              </a:rPr>
              <a:t>Activity</a:t>
            </a:r>
            <a:r>
              <a:rPr lang="ko-KR" altLang="en-US" sz="8000" b="1" dirty="0">
                <a:latin typeface="맑은 고딕" charset="0"/>
                <a:ea typeface="맑은 고딕" charset="0"/>
              </a:rPr>
              <a:t> </a:t>
            </a:r>
            <a:r>
              <a:rPr lang="en-US" sz="8000" b="1" dirty="0">
                <a:latin typeface="맑은 고딕" charset="0"/>
                <a:ea typeface="맑은 고딕" charset="0"/>
              </a:rPr>
              <a:t>Diagram</a:t>
            </a:r>
            <a:endParaRPr lang="ko-KR" altLang="en-US" sz="8000" b="1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52864" y="168275"/>
            <a:ext cx="478016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12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4" name="그림 3" descr="텍스트, 하얀색, 다량, 테이블이(가) 표시된 사진&#10;&#10;자동 생성된 설명">
            <a:extLst>
              <a:ext uri="{FF2B5EF4-FFF2-40B4-BE49-F238E27FC236}">
                <a16:creationId xmlns:a16="http://schemas.microsoft.com/office/drawing/2014/main" xmlns="" id="{30DA846D-24E1-43FE-8695-A17E99514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458" y="829546"/>
            <a:ext cx="10973340" cy="51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381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5852063" y="168275"/>
            <a:ext cx="47961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13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150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151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53" name="그림 152" descr="C:/Users/guric/AppData/Roaming/PolarisOffice/ETemp/23516_17323784/fImage1241238911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4075" y="1351280"/>
            <a:ext cx="7943850" cy="40817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50461" y="168275"/>
            <a:ext cx="482824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14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4" name="그림 3" descr="텍스트, 테이블, 하얀색이(가) 표시된 사진&#10;&#10;자동 생성된 설명">
            <a:extLst>
              <a:ext uri="{FF2B5EF4-FFF2-40B4-BE49-F238E27FC236}">
                <a16:creationId xmlns:a16="http://schemas.microsoft.com/office/drawing/2014/main" xmlns="" id="{5745395F-2213-430C-825E-42A7F5A8E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828" y="876934"/>
            <a:ext cx="10772344" cy="52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443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52865" y="168275"/>
            <a:ext cx="478016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15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7ECD4A4-4793-45B5-937F-5E56AF6AE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150" y="747395"/>
            <a:ext cx="10798175" cy="59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917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14"/>
          <p:cNvSpPr>
            <a:spLocks/>
          </p:cNvSpPr>
          <p:nvPr/>
        </p:nvSpPr>
        <p:spPr>
          <a:xfrm>
            <a:off x="5713095" y="447675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TextBox 8"/>
          <p:cNvSpPr txBox="1">
            <a:spLocks/>
          </p:cNvSpPr>
          <p:nvPr/>
        </p:nvSpPr>
        <p:spPr>
          <a:xfrm>
            <a:off x="5852160" y="615950"/>
            <a:ext cx="48831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sz="20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01</a:t>
            </a:r>
            <a:endParaRPr lang="ko-KR" altLang="en-US" sz="20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6" name="TextBox 9"/>
          <p:cNvSpPr txBox="1">
            <a:spLocks/>
          </p:cNvSpPr>
          <p:nvPr/>
        </p:nvSpPr>
        <p:spPr>
          <a:xfrm>
            <a:off x="1482554" y="1991995"/>
            <a:ext cx="8932253" cy="590418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4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적지 않은 시간을 건국대학교 글로컬캠퍼스에서 보내다 보니 음식점 고르는 것에 대한 합리적 선택</a:t>
            </a:r>
            <a:r>
              <a:rPr lang="en-US" altLang="ko-KR" sz="14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, </a:t>
            </a:r>
            <a:endParaRPr lang="ko-KR" altLang="en-US" sz="14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4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오래 필요하지 않은 물건에 대한 렌탈 서비스 등에 대한  필요성을 느꼈고 </a:t>
            </a:r>
            <a:r>
              <a:rPr lang="ko-KR" altLang="en-US" sz="14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이를 개선</a:t>
            </a:r>
            <a:r>
              <a:rPr lang="en-US" altLang="ko-KR" sz="14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, </a:t>
            </a:r>
            <a:r>
              <a:rPr lang="ko-KR" altLang="en-US" sz="14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보완하기 위한 어플을 개발하였다</a:t>
            </a:r>
            <a:r>
              <a:rPr lang="en-US" altLang="ko-KR" sz="14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.</a:t>
            </a:r>
            <a:endParaRPr lang="ko-KR" altLang="en-US" sz="14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7" name="TextBox 10"/>
          <p:cNvSpPr txBox="1">
            <a:spLocks/>
          </p:cNvSpPr>
          <p:nvPr/>
        </p:nvSpPr>
        <p:spPr>
          <a:xfrm>
            <a:off x="4852035" y="1291590"/>
            <a:ext cx="2517140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b="1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008000"/>
                </a:solidFill>
                <a:latin typeface="G마켓 산스 Bold" charset="0"/>
                <a:ea typeface="G마켓 산스 Bold" charset="0"/>
              </a:rPr>
              <a:t>슬</a:t>
            </a:r>
            <a:r>
              <a:rPr lang="ko-KR" altLang="en-US" sz="2000" b="1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기</a:t>
            </a:r>
            <a:r>
              <a:rPr lang="ko-KR" altLang="en-US" sz="2800" b="1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008000"/>
                </a:solidFill>
                <a:latin typeface="G마켓 산스 Bold" charset="0"/>
                <a:ea typeface="G마켓 산스 Bold" charset="0"/>
              </a:rPr>
              <a:t>로</a:t>
            </a:r>
            <a:r>
              <a:rPr lang="ko-KR" altLang="en-US" sz="2000" b="1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운</a:t>
            </a:r>
            <a:r>
              <a:rPr lang="ko-KR" altLang="en-US" sz="2800" b="1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 </a:t>
            </a:r>
            <a:r>
              <a:rPr lang="ko-KR" altLang="en-US" sz="2800" b="1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008000"/>
                </a:solidFill>
                <a:latin typeface="G마켓 산스 Bold" charset="0"/>
                <a:ea typeface="G마켓 산스 Bold" charset="0"/>
              </a:rPr>
              <a:t>건</a:t>
            </a:r>
            <a:r>
              <a:rPr lang="ko-KR" altLang="en-US" sz="2000" b="1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국생활</a:t>
            </a:r>
            <a:endParaRPr lang="ko-KR" altLang="en-US" sz="20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845310" y="3425190"/>
            <a:ext cx="9039225" cy="267765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>
                <a:latin typeface="Calibri" charset="0"/>
                <a:ea typeface="Calibri" charset="0"/>
                <a:cs typeface="+mn-cs"/>
              </a:rPr>
              <a:t>주요기능 ①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Calibri" charset="0"/>
              <a:ea typeface="맑은 고딕" charset="0"/>
              <a:cs typeface="+mn-cs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>
                <a:latin typeface="Calibri" charset="0"/>
                <a:ea typeface="Calibri" charset="0"/>
                <a:cs typeface="+mn-cs"/>
              </a:rPr>
              <a:t>필요한 물건</a:t>
            </a:r>
            <a:r>
              <a:rPr lang="en-US" altLang="ko-KR" sz="1400">
                <a:latin typeface="Calibri" charset="0"/>
                <a:ea typeface="맑은 고딕" charset="0"/>
                <a:cs typeface="+mn-cs"/>
              </a:rPr>
              <a:t>, </a:t>
            </a:r>
            <a:r>
              <a:rPr lang="ko-KR" altLang="en-US" sz="1400">
                <a:latin typeface="Calibri" charset="0"/>
                <a:ea typeface="Calibri" charset="0"/>
                <a:cs typeface="+mn-cs"/>
              </a:rPr>
              <a:t>혹은 필요하지 않은 물건에 대한 중고거래가 가능하다</a:t>
            </a:r>
            <a:r>
              <a:rPr lang="en-US" altLang="ko-KR" sz="1400">
                <a:latin typeface="Calibri" charset="0"/>
                <a:ea typeface="Calibri" charset="0"/>
                <a:cs typeface="+mn-cs"/>
              </a:rPr>
              <a:t>.</a:t>
            </a:r>
            <a:endParaRPr lang="en-US" altLang="ko-KR" sz="1400">
              <a:latin typeface="Calibri" charset="0"/>
              <a:ea typeface="Calibri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>
                <a:latin typeface="Calibri" charset="0"/>
                <a:ea typeface="Calibri" charset="0"/>
                <a:cs typeface="+mn-cs"/>
              </a:rPr>
              <a:t>교양 책</a:t>
            </a:r>
            <a:r>
              <a:rPr lang="en-US" altLang="ko-KR" sz="1400">
                <a:latin typeface="Calibri" charset="0"/>
                <a:ea typeface="맑은 고딕" charset="0"/>
                <a:cs typeface="+mn-cs"/>
              </a:rPr>
              <a:t>, </a:t>
            </a:r>
            <a:r>
              <a:rPr lang="ko-KR" altLang="en-US" sz="1400">
                <a:latin typeface="Calibri" charset="0"/>
                <a:ea typeface="Calibri" charset="0"/>
                <a:cs typeface="+mn-cs"/>
              </a:rPr>
              <a:t>고무링 등 일정 기간동안만 필요한 믈건</a:t>
            </a:r>
            <a:r>
              <a:rPr lang="en-US" altLang="ko-KR" sz="1400">
                <a:latin typeface="Calibri" charset="0"/>
                <a:ea typeface="맑은 고딕" charset="0"/>
                <a:cs typeface="+mn-cs"/>
              </a:rPr>
              <a:t>, </a:t>
            </a:r>
            <a:r>
              <a:rPr lang="ko-KR" altLang="en-US" sz="1400">
                <a:latin typeface="Calibri" charset="0"/>
                <a:ea typeface="Calibri" charset="0"/>
                <a:cs typeface="+mn-cs"/>
              </a:rPr>
              <a:t>혹은 일정 기간동안 필요하지 않은 물건에 대한 중고렌탈이 가능하다</a:t>
            </a:r>
            <a:r>
              <a:rPr lang="en-US" altLang="ko-KR" sz="1400">
                <a:latin typeface="Calibri" charset="0"/>
                <a:ea typeface="Calibri" charset="0"/>
                <a:cs typeface="+mn-cs"/>
              </a:rPr>
              <a:t>.</a:t>
            </a:r>
            <a:endParaRPr lang="ko-KR" altLang="en-US" sz="1400">
              <a:latin typeface="Calibri" charset="0"/>
              <a:ea typeface="Calibri" charset="0"/>
              <a:cs typeface="+mn-cs"/>
            </a:endParaRPr>
          </a:p>
          <a:p>
            <a:r>
              <a:rPr lang="ko-KR" altLang="en-US" sz="1400">
                <a:latin typeface="Calibri" charset="0"/>
                <a:ea typeface="Calibri" charset="0"/>
              </a:rPr>
              <a:t>위 두가지를 건국대학교 이메일 인증을 통해 회원가입 후 이용함으로써 </a:t>
            </a:r>
            <a:r>
              <a:rPr lang="ko-KR" altLang="en-US" sz="1400">
                <a:latin typeface="Calibri" charset="0"/>
                <a:ea typeface="Calibri" charset="0"/>
                <a:cs typeface="+mn-cs"/>
              </a:rPr>
              <a:t>우리 학교 사람들과 보다 신뢰할 수 있고 합리적인 가격으로 중고거래 혹은 렌탈이 가능하다</a:t>
            </a:r>
            <a:r>
              <a:rPr lang="en-US" altLang="ko-KR" sz="1400">
                <a:latin typeface="Calibri" charset="0"/>
                <a:ea typeface="Calibri" charset="0"/>
                <a:cs typeface="+mn-cs"/>
              </a:rPr>
              <a:t>.</a:t>
            </a:r>
            <a:endParaRPr lang="ko-KR" altLang="en-US" sz="1400">
              <a:latin typeface="Calibri" charset="0"/>
              <a:ea typeface="Calibri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Calibri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>
                <a:latin typeface="Calibri" charset="0"/>
                <a:ea typeface="Calibri" charset="0"/>
                <a:cs typeface="+mn-cs"/>
              </a:rPr>
              <a:t>주요기능 ②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Calibri" charset="0"/>
              <a:ea typeface="맑은 고딕" charset="0"/>
              <a:cs typeface="+mn-cs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>
                <a:latin typeface="Calibri" charset="0"/>
                <a:ea typeface="Calibri" charset="0"/>
                <a:cs typeface="+mn-cs"/>
              </a:rPr>
              <a:t>음식점에 대한 별점과 후기를 작성함으로써 음식점에 대한 평가가 이루어지고 그로 인해 질 좋은 서비스 혹은 음식점에 관한 합리적인 선택이 가능하다</a:t>
            </a:r>
            <a:r>
              <a:rPr lang="en-US" altLang="ko-KR" sz="1400">
                <a:latin typeface="Calibri" charset="0"/>
                <a:ea typeface="Calibri" charset="0"/>
                <a:cs typeface="+mn-cs"/>
              </a:rPr>
              <a:t>.</a:t>
            </a:r>
            <a:endParaRPr lang="ko-KR" altLang="en-US" sz="14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52865" y="168275"/>
            <a:ext cx="478016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16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9A13BD6-8DFE-47DB-8CB5-CE44DC4B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8" y="876935"/>
            <a:ext cx="10985503" cy="49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148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58475" y="168275"/>
            <a:ext cx="46679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17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F9F98B5-E36D-4BCF-922A-7CCA8D80E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1854" y="876935"/>
            <a:ext cx="9888292" cy="5271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EBF474-DA2E-4665-B737-C5F2EAC5C993}"/>
              </a:ext>
            </a:extLst>
          </p:cNvPr>
          <p:cNvSpPr txBox="1"/>
          <p:nvPr/>
        </p:nvSpPr>
        <p:spPr>
          <a:xfrm>
            <a:off x="5599948" y="1053418"/>
            <a:ext cx="98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xmlns="" val="380856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968375" y="2151380"/>
            <a:ext cx="10264775" cy="2554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b="1" dirty="0">
                <a:latin typeface="맑은 고딕" charset="0"/>
                <a:ea typeface="맑은 고딕" charset="0"/>
              </a:rPr>
              <a:t>Data Flow Diagram</a:t>
            </a:r>
            <a:endParaRPr lang="ko-KR" altLang="en-US" sz="8000" b="1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b="1" dirty="0">
                <a:latin typeface="맑은 고딕" charset="0"/>
                <a:ea typeface="맑은 고딕" charset="0"/>
              </a:rPr>
              <a:t>(DFD)</a:t>
            </a:r>
            <a:endParaRPr lang="ko-KR" altLang="en-US" sz="8000" b="1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5851263" y="168275"/>
            <a:ext cx="48122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18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150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151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229359" y="708660"/>
            <a:ext cx="9733281" cy="61093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2582779" y="2104278"/>
            <a:ext cx="7026442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b="1" dirty="0">
                <a:latin typeface="맑은 고딕" charset="0"/>
                <a:ea typeface="맑은 고딕" charset="0"/>
              </a:rPr>
              <a:t>E-R</a:t>
            </a:r>
            <a:r>
              <a:rPr lang="en-US" altLang="ko-KR" sz="8000" b="1" dirty="0">
                <a:latin typeface="맑은 고딕" charset="0"/>
                <a:ea typeface="맑은 고딕" charset="0"/>
              </a:rPr>
              <a:t> Diagram</a:t>
            </a:r>
            <a:endParaRPr lang="ko-KR" altLang="en-US" sz="8000" b="1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5852865" y="168275"/>
            <a:ext cx="478016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19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150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151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7C3E6E-4A32-4F6B-AF42-E11F3F20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61959"/>
            <a:ext cx="12191999" cy="5395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155950" y="2151380"/>
            <a:ext cx="5881370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 dirty="0">
                <a:latin typeface="맑은 고딕" charset="0"/>
                <a:ea typeface="맑은 고딕" charset="0"/>
              </a:rPr>
              <a:t>DB</a:t>
            </a:r>
            <a:r>
              <a:rPr lang="ko-KR" altLang="en-US" sz="8000" b="1" dirty="0">
                <a:latin typeface="맑은 고딕" charset="0"/>
                <a:ea typeface="맑은 고딕" charset="0"/>
              </a:rPr>
              <a:t>스키마</a:t>
            </a:r>
            <a:endParaRPr lang="en-US" altLang="ko-KR" sz="80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704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F60B6DE-205A-457A-A7EA-4A8E57387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262" y="911391"/>
            <a:ext cx="8427303" cy="1771649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F72AB65-03B3-4996-91BF-99B9EDFEB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262" y="3429000"/>
            <a:ext cx="8427302" cy="2204611"/>
          </a:xfrm>
          <a:prstGeom prst="rect">
            <a:avLst/>
          </a:prstGeom>
        </p:spPr>
      </p:pic>
      <p:sp>
        <p:nvSpPr>
          <p:cNvPr id="5" name="모서리가 둥근 직사각형 107">
            <a:extLst>
              <a:ext uri="{FF2B5EF4-FFF2-40B4-BE49-F238E27FC236}">
                <a16:creationId xmlns:a16="http://schemas.microsoft.com/office/drawing/2014/main" xmlns="" id="{5A45FDA1-8854-42F8-8B5C-BDD541F53AC4}"/>
              </a:ext>
            </a:extLst>
          </p:cNvPr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4BF1ED-E523-474D-8305-F32A60575118}"/>
              </a:ext>
            </a:extLst>
          </p:cNvPr>
          <p:cNvSpPr txBox="1">
            <a:spLocks/>
          </p:cNvSpPr>
          <p:nvPr/>
        </p:nvSpPr>
        <p:spPr>
          <a:xfrm>
            <a:off x="5823209" y="168275"/>
            <a:ext cx="53732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20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07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533DFF7-A605-4500-84D4-2DAB5ED7C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348" y="765372"/>
            <a:ext cx="8545679" cy="4959654"/>
          </a:xfrm>
          <a:prstGeom prst="rect">
            <a:avLst/>
          </a:prstGeom>
        </p:spPr>
      </p:pic>
      <p:sp>
        <p:nvSpPr>
          <p:cNvPr id="4" name="모서리가 둥근 직사각형 107">
            <a:extLst>
              <a:ext uri="{FF2B5EF4-FFF2-40B4-BE49-F238E27FC236}">
                <a16:creationId xmlns:a16="http://schemas.microsoft.com/office/drawing/2014/main" xmlns="" id="{0E7B762F-C061-4AC7-A13B-2FBD8BBFF099}"/>
              </a:ext>
            </a:extLst>
          </p:cNvPr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CF1E74-4C50-44BA-87DB-3867926EE581}"/>
              </a:ext>
            </a:extLst>
          </p:cNvPr>
          <p:cNvSpPr txBox="1">
            <a:spLocks/>
          </p:cNvSpPr>
          <p:nvPr/>
        </p:nvSpPr>
        <p:spPr>
          <a:xfrm>
            <a:off x="5852865" y="168275"/>
            <a:ext cx="478016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21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123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F8EE0B-D5BE-46E7-BD78-2478601F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305" y="1076430"/>
            <a:ext cx="9256295" cy="4240827"/>
          </a:xfrm>
          <a:prstGeom prst="rect">
            <a:avLst/>
          </a:prstGeom>
        </p:spPr>
      </p:pic>
      <p:sp>
        <p:nvSpPr>
          <p:cNvPr id="4" name="모서리가 둥근 직사각형 107">
            <a:extLst>
              <a:ext uri="{FF2B5EF4-FFF2-40B4-BE49-F238E27FC236}">
                <a16:creationId xmlns:a16="http://schemas.microsoft.com/office/drawing/2014/main" xmlns="" id="{5A4BD438-18CD-4B0B-AF77-C982EAD1B976}"/>
              </a:ext>
            </a:extLst>
          </p:cNvPr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32C07B-5629-4E24-920A-4089E373DCF9}"/>
              </a:ext>
            </a:extLst>
          </p:cNvPr>
          <p:cNvSpPr txBox="1">
            <a:spLocks/>
          </p:cNvSpPr>
          <p:nvPr/>
        </p:nvSpPr>
        <p:spPr>
          <a:xfrm>
            <a:off x="5828019" y="168275"/>
            <a:ext cx="52770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22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289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3027680" y="621030"/>
            <a:ext cx="6256020" cy="2022978"/>
            <a:chOff x="3027680" y="621030"/>
            <a:chExt cx="6256020" cy="2022978"/>
          </a:xfrm>
        </p:grpSpPr>
        <p:sp>
          <p:nvSpPr>
            <p:cNvPr id="72" name="모서리가 둥근 직사각형 14"/>
            <p:cNvSpPr/>
            <p:nvPr/>
          </p:nvSpPr>
          <p:spPr>
            <a:xfrm>
              <a:off x="5713095" y="621030"/>
              <a:ext cx="765810" cy="70802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F4B81"/>
                </a:gs>
                <a:gs pos="100000">
                  <a:srgbClr val="08274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8"/>
            <p:cNvSpPr txBox="1"/>
            <p:nvPr/>
          </p:nvSpPr>
          <p:spPr>
            <a:xfrm>
              <a:off x="5813425" y="786765"/>
              <a:ext cx="584835" cy="39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/>
                  <a:ea typeface="G마켓 산스 Bold"/>
                </a:rPr>
                <a:t>02</a:t>
              </a:r>
            </a:p>
          </p:txBody>
        </p:sp>
        <p:sp>
          <p:nvSpPr>
            <p:cNvPr id="74" name="TextBox 9"/>
            <p:cNvSpPr txBox="1"/>
            <p:nvPr/>
          </p:nvSpPr>
          <p:spPr>
            <a:xfrm>
              <a:off x="3027680" y="2053590"/>
              <a:ext cx="6256020" cy="590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b="0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/>
                  <a:ea typeface="G마켓 산스 Medium"/>
                </a:rPr>
                <a:t>신뢰성있는 사람들과의 중고거래와 학우들간의 렌트를 이용하여 학교생활의 질을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b="0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/>
                  <a:ea typeface="G마켓 산스 Medium"/>
                </a:rPr>
                <a:t> 높이고 학교주변의 음식점에 후기와 별점을 남겨 맛집을 손쉽게 찾을 수있다</a:t>
              </a:r>
              <a:r>
                <a:rPr lang="en-US" altLang="ko-KR" sz="1400" b="0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/>
                  <a:ea typeface="G마켓 산스 Medium"/>
                </a:rPr>
                <a:t>.</a:t>
              </a:r>
              <a:r>
                <a:rPr lang="ko-KR" altLang="en-US" sz="1400" b="0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/>
                  <a:ea typeface="G마켓 산스 Medium"/>
                </a:rPr>
                <a:t> </a:t>
              </a:r>
            </a:p>
          </p:txBody>
        </p:sp>
        <p:sp>
          <p:nvSpPr>
            <p:cNvPr id="75" name="TextBox 10"/>
            <p:cNvSpPr txBox="1"/>
            <p:nvPr/>
          </p:nvSpPr>
          <p:spPr>
            <a:xfrm>
              <a:off x="5623560" y="1412240"/>
              <a:ext cx="902335" cy="6051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800" b="1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Bold"/>
                  <a:ea typeface="G마켓 산스 Bold"/>
                </a:rPr>
                <a:t>목적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027680" y="4021455"/>
            <a:ext cx="6154420" cy="2034540"/>
            <a:chOff x="3027680" y="4021455"/>
            <a:chExt cx="6154420" cy="2034540"/>
          </a:xfrm>
        </p:grpSpPr>
        <p:sp>
          <p:nvSpPr>
            <p:cNvPr id="82" name="모서리가 둥근 직사각형 14"/>
            <p:cNvSpPr/>
            <p:nvPr/>
          </p:nvSpPr>
          <p:spPr>
            <a:xfrm>
              <a:off x="5713095" y="4021455"/>
              <a:ext cx="765810" cy="70802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F4B81"/>
                </a:gs>
                <a:gs pos="100000">
                  <a:srgbClr val="08274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" name="TextBox 8"/>
            <p:cNvSpPr txBox="1"/>
            <p:nvPr/>
          </p:nvSpPr>
          <p:spPr>
            <a:xfrm>
              <a:off x="5813425" y="4187190"/>
              <a:ext cx="584835" cy="39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/>
                  <a:ea typeface="G마켓 산스 Bold"/>
                </a:rPr>
                <a:t>03</a:t>
              </a:r>
            </a:p>
          </p:txBody>
        </p:sp>
        <p:sp>
          <p:nvSpPr>
            <p:cNvPr id="84" name="TextBox 9"/>
            <p:cNvSpPr txBox="1"/>
            <p:nvPr/>
          </p:nvSpPr>
          <p:spPr>
            <a:xfrm>
              <a:off x="3027680" y="5454015"/>
              <a:ext cx="6154420" cy="601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b="0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/>
                  <a:ea typeface="G마켓 산스 Medium"/>
                </a:rPr>
                <a:t>학교와 학교주변을 잘 모르는 학우들에게 편리한 학교생활을 제공할 수 있다</a:t>
              </a:r>
              <a:r>
                <a:rPr lang="en-US" altLang="ko-KR" sz="1400" b="0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/>
                  <a:ea typeface="G마켓 산스 Medium"/>
                </a:rPr>
                <a:t>.</a:t>
              </a:r>
              <a:r>
                <a:rPr lang="ko-KR" altLang="en-US" sz="1400" b="0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/>
                  <a:ea typeface="G마켓 산스 Medium"/>
                </a:rPr>
                <a:t> 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b="0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/>
                  <a:ea typeface="G마켓 산스 Medium"/>
                </a:rPr>
                <a:t>학우들의 불필요한 지출과 소비를 줄일 수 있다</a:t>
              </a:r>
              <a:r>
                <a:rPr lang="en-US" altLang="ko-KR" sz="1400" b="0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/>
                  <a:ea typeface="G마켓 산스 Medium"/>
                </a:rPr>
                <a:t>.</a:t>
              </a:r>
            </a:p>
          </p:txBody>
        </p:sp>
        <p:sp>
          <p:nvSpPr>
            <p:cNvPr id="85" name="TextBox 10"/>
            <p:cNvSpPr txBox="1"/>
            <p:nvPr/>
          </p:nvSpPr>
          <p:spPr>
            <a:xfrm>
              <a:off x="5280660" y="4804410"/>
              <a:ext cx="1583055" cy="6051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2800" b="1" spc="-5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Bold"/>
                  <a:ea typeface="G마켓 산스 Bold"/>
                </a:rPr>
                <a:t>기대효과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10108CF-F853-4F36-97D2-604445CE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425" y="990599"/>
            <a:ext cx="10330901" cy="4331369"/>
          </a:xfrm>
          <a:prstGeom prst="rect">
            <a:avLst/>
          </a:prstGeom>
        </p:spPr>
      </p:pic>
      <p:sp>
        <p:nvSpPr>
          <p:cNvPr id="4" name="모서리가 둥근 직사각형 107">
            <a:extLst>
              <a:ext uri="{FF2B5EF4-FFF2-40B4-BE49-F238E27FC236}">
                <a16:creationId xmlns:a16="http://schemas.microsoft.com/office/drawing/2014/main" xmlns="" id="{7EF05EC9-8B50-42EE-895F-DC65056284C2}"/>
              </a:ext>
            </a:extLst>
          </p:cNvPr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93C94F-5FDA-4336-B357-04A2132FB72E}"/>
              </a:ext>
            </a:extLst>
          </p:cNvPr>
          <p:cNvSpPr txBox="1">
            <a:spLocks/>
          </p:cNvSpPr>
          <p:nvPr/>
        </p:nvSpPr>
        <p:spPr>
          <a:xfrm>
            <a:off x="5827217" y="168275"/>
            <a:ext cx="52931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23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83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155315" y="2767012"/>
            <a:ext cx="5881370" cy="1323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b="1" dirty="0">
                <a:latin typeface="맑은 고딕" charset="0"/>
                <a:ea typeface="맑은 고딕" charset="0"/>
              </a:rPr>
              <a:t>UI </a:t>
            </a:r>
            <a:r>
              <a:rPr sz="8000" b="1" dirty="0" err="1">
                <a:latin typeface="맑은 고딕" charset="0"/>
                <a:ea typeface="맑은 고딕" charset="0"/>
              </a:rPr>
              <a:t>설계</a:t>
            </a:r>
            <a:endParaRPr lang="ko-KR" altLang="en-US" sz="8000" b="1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5613" y="168275"/>
            <a:ext cx="53251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24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961390" y="133985"/>
            <a:ext cx="187642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로그인화면</a:t>
            </a:r>
            <a:endParaRPr lang="ko-KR" altLang="en-US" sz="2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6A590F-3EDB-43FF-87FB-D64587EA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554220" y="781050"/>
            <a:ext cx="3236595" cy="5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283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8018" y="168275"/>
            <a:ext cx="52770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25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711200" y="133985"/>
            <a:ext cx="237680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회원가입 화면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43" name="Back Icon"/>
          <p:cNvSpPr>
            <a:spLocks noChangeAspect="1"/>
          </p:cNvSpPr>
          <p:nvPr/>
        </p:nvSpPr>
        <p:spPr bwMode="auto">
          <a:xfrm>
            <a:off x="4421505" y="1325880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44" name="Back Icon"/>
          <p:cNvSpPr>
            <a:spLocks noChangeAspect="1"/>
          </p:cNvSpPr>
          <p:nvPr/>
        </p:nvSpPr>
        <p:spPr bwMode="auto">
          <a:xfrm>
            <a:off x="4725035" y="12630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7195324-042E-4F7F-AC4C-F5A462A43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6811" y="876935"/>
            <a:ext cx="3086367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768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8018" y="168275"/>
            <a:ext cx="52770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26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763270" y="133985"/>
            <a:ext cx="227266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메인화면(홈)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582420" y="1675130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AE3269F-58A7-499E-BE78-F842DC35F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5650" y="852805"/>
            <a:ext cx="3050540" cy="51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630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33628" y="168275"/>
            <a:ext cx="51648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27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497205" y="133985"/>
            <a:ext cx="280479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음식점 선택 화면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582420" y="1675130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4446E37-1C48-4FAD-99D7-905776D45386}"/>
              </a:ext>
            </a:extLst>
          </p:cNvPr>
          <p:cNvGrpSpPr/>
          <p:nvPr/>
        </p:nvGrpSpPr>
        <p:grpSpPr>
          <a:xfrm>
            <a:off x="4589780" y="843915"/>
            <a:ext cx="3002915" cy="5170170"/>
            <a:chOff x="4589780" y="843915"/>
            <a:chExt cx="3002915" cy="5170170"/>
          </a:xfrm>
        </p:grpSpPr>
        <p:sp>
          <p:nvSpPr>
            <p:cNvPr id="151" name="Back Icon">
              <a:extLst>
                <a:ext uri="{FF2B5EF4-FFF2-40B4-BE49-F238E27FC236}">
                  <a16:creationId xmlns:a16="http://schemas.microsoft.com/office/drawing/2014/main" xmlns="" id="{15DC8F34-E725-4643-906F-86A8E30AA7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5875" y="1680845"/>
              <a:ext cx="100330" cy="101600"/>
            </a:xfrm>
            <a:custGeom>
              <a:avLst/>
              <a:gdLst>
                <a:gd name="T0" fmla="*/ 63 w 63"/>
                <a:gd name="T1" fmla="*/ 28 h 64"/>
                <a:gd name="T2" fmla="*/ 15 w 63"/>
                <a:gd name="T3" fmla="*/ 28 h 64"/>
                <a:gd name="T4" fmla="*/ 37 w 63"/>
                <a:gd name="T5" fmla="*/ 6 h 64"/>
                <a:gd name="T6" fmla="*/ 32 w 63"/>
                <a:gd name="T7" fmla="*/ 0 h 64"/>
                <a:gd name="T8" fmla="*/ 0 w 63"/>
                <a:gd name="T9" fmla="*/ 32 h 64"/>
                <a:gd name="T10" fmla="*/ 32 w 63"/>
                <a:gd name="T11" fmla="*/ 64 h 64"/>
                <a:gd name="T12" fmla="*/ 37 w 63"/>
                <a:gd name="T13" fmla="*/ 58 h 64"/>
                <a:gd name="T14" fmla="*/ 15 w 63"/>
                <a:gd name="T15" fmla="*/ 36 h 64"/>
                <a:gd name="T16" fmla="*/ 63 w 63"/>
                <a:gd name="T17" fmla="*/ 36 h 64"/>
                <a:gd name="T18" fmla="*/ 63 w 63"/>
                <a:gd name="T1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4">
                  <a:moveTo>
                    <a:pt x="63" y="28"/>
                  </a:moveTo>
                  <a:lnTo>
                    <a:pt x="15" y="28"/>
                  </a:lnTo>
                  <a:lnTo>
                    <a:pt x="37" y="6"/>
                  </a:lnTo>
                  <a:lnTo>
                    <a:pt x="32" y="0"/>
                  </a:lnTo>
                  <a:lnTo>
                    <a:pt x="0" y="32"/>
                  </a:lnTo>
                  <a:lnTo>
                    <a:pt x="32" y="64"/>
                  </a:lnTo>
                  <a:lnTo>
                    <a:pt x="37" y="58"/>
                  </a:lnTo>
                  <a:lnTo>
                    <a:pt x="15" y="36"/>
                  </a:lnTo>
                  <a:lnTo>
                    <a:pt x="63" y="36"/>
                  </a:lnTo>
                  <a:lnTo>
                    <a:pt x="63" y="2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AutoShape 2">
              <a:extLst>
                <a:ext uri="{FF2B5EF4-FFF2-40B4-BE49-F238E27FC236}">
                  <a16:creationId xmlns:a16="http://schemas.microsoft.com/office/drawing/2014/main" xmlns="" id="{E2EDD6FB-1346-459D-9F47-7978260087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32170" y="318897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AutoShape 6">
              <a:extLst>
                <a:ext uri="{FF2B5EF4-FFF2-40B4-BE49-F238E27FC236}">
                  <a16:creationId xmlns:a16="http://schemas.microsoft.com/office/drawing/2014/main" xmlns="" id="{0E78C707-B2EF-42B9-A763-5A8CE6F1C5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84570" y="334137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9E231B77-43A7-49C4-96AA-D92F4839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89780" y="973455"/>
              <a:ext cx="3002915" cy="504063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C8CD1827-DAD1-473B-AFF5-CFD0FCB18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89780" y="843915"/>
              <a:ext cx="2989580" cy="2159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AE1A5661-9B1D-466B-99BE-49AF06DD7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9770" y="5662295"/>
              <a:ext cx="580390" cy="351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23420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6414" y="168275"/>
            <a:ext cx="530916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28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321285" y="133985"/>
            <a:ext cx="3156634" cy="571438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음식점 리스트 화면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582420" y="1675130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2529E3B-2CF8-43B0-ABB8-E127CE023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3141" y="844561"/>
            <a:ext cx="3457462" cy="58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378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8017" y="168275"/>
            <a:ext cx="527710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29	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608965" y="144780"/>
            <a:ext cx="364299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메뉴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/</a:t>
            </a: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별점 및 후기등록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3042920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582420" y="1675130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80" name="Back Icon"/>
          <p:cNvSpPr>
            <a:spLocks noChangeAspect="1"/>
          </p:cNvSpPr>
          <p:nvPr/>
        </p:nvSpPr>
        <p:spPr bwMode="auto">
          <a:xfrm>
            <a:off x="6518275" y="1764030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AE7B7ADC-750D-42F8-A1EC-D4C56E5C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821690"/>
            <a:ext cx="3448050" cy="574357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7AC0D79E-8E0D-420A-861F-6CA9B06CC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25" y="821690"/>
            <a:ext cx="3448050" cy="573405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B6BF597F-401D-4A3E-8C0E-9603FF734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025" y="821690"/>
            <a:ext cx="3276600" cy="5419725"/>
          </a:xfrm>
          <a:prstGeom prst="rect">
            <a:avLst/>
          </a:prstGeom>
        </p:spPr>
      </p:pic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xmlns="" id="{EF540F31-5EC4-49F5-89D4-3DF1CAC22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461" y="1866265"/>
            <a:ext cx="3448049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148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2090" y="168275"/>
            <a:ext cx="538930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30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521970" y="133985"/>
            <a:ext cx="2754630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멘토</a:t>
            </a:r>
            <a:r>
              <a:rPr lang="en-US" altLang="ko-KR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/</a:t>
            </a:r>
            <a:r>
              <a:rPr lang="ko-KR" altLang="en-US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질문게시판</a:t>
            </a:r>
            <a:endParaRPr lang="ko-KR" altLang="en-US" sz="2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6A590F-3EDB-43FF-87FB-D64587EA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391660" y="743585"/>
            <a:ext cx="339852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072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51745" y="168275"/>
            <a:ext cx="479619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31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97790" y="98425"/>
            <a:ext cx="405193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멘토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/</a:t>
            </a: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질문게시판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(</a:t>
            </a: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클릭시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)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1577525-3564-44C2-8BEE-4E90AA664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637155" y="743585"/>
            <a:ext cx="3053080" cy="51898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BACA0BB-5C20-48F4-9F21-BCB746E4A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495415" y="743585"/>
            <a:ext cx="3065780" cy="51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886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155950" y="2760980"/>
            <a:ext cx="5881370" cy="1323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0" b="1">
                <a:latin typeface="맑은 고딕" charset="0"/>
                <a:ea typeface="맑은 고딕" charset="0"/>
              </a:rPr>
              <a:t>벤 치 마 킹</a:t>
            </a:r>
            <a:endParaRPr lang="ko-KR" altLang="en-US" sz="80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6899" y="168275"/>
            <a:ext cx="52931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32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1205230" y="133985"/>
            <a:ext cx="1389380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 글 쓰기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1577525-3564-44C2-8BEE-4E90AA664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542155" y="743585"/>
            <a:ext cx="3098165" cy="51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409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6415" y="168275"/>
            <a:ext cx="530916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33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691515" y="133985"/>
            <a:ext cx="2416810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중고거래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/</a:t>
            </a: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렌트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EF91EA5-2082-4E41-AD99-5975B016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376420" y="743585"/>
            <a:ext cx="34290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16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4494" y="168275"/>
            <a:ext cx="53412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34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121285" y="98425"/>
            <a:ext cx="380809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중고거래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/</a:t>
            </a: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렌트 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(</a:t>
            </a: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클릭시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)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CDEC8F8-6C18-4FAD-A4BD-CE14011D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11" y="765821"/>
            <a:ext cx="3519488" cy="59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172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6582" y="168275"/>
            <a:ext cx="52931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35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289560" y="133985"/>
            <a:ext cx="322008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중고거래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/</a:t>
            </a: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렌트 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(1:1)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EF91EA5-2082-4E41-AD99-5975B016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382770" y="802640"/>
            <a:ext cx="3417570" cy="56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163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26899" y="168275"/>
            <a:ext cx="52931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36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961390" y="133985"/>
            <a:ext cx="187642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마이페이지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EF91EA5-2082-4E41-AD99-5975B016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295525" y="743585"/>
            <a:ext cx="3417570" cy="56984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D23E9AC-4A05-4298-B9ED-8DD6FBF2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503035" y="743585"/>
            <a:ext cx="3368675" cy="56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04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32509" y="168275"/>
            <a:ext cx="51809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37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139065" y="98425"/>
            <a:ext cx="3700780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마이페이지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(</a:t>
            </a:r>
            <a:r>
              <a:rPr lang="ko-KR" altLang="en-US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내가 쓴 글</a:t>
            </a:r>
            <a:r>
              <a:rPr lang="en-US" altLang="ko-KR" sz="2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)</a:t>
            </a:r>
            <a:endParaRPr lang="ko-KR" altLang="en-US" sz="2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51" name="Back Icon"/>
          <p:cNvSpPr>
            <a:spLocks noChangeAspect="1"/>
          </p:cNvSpPr>
          <p:nvPr/>
        </p:nvSpPr>
        <p:spPr bwMode="auto">
          <a:xfrm>
            <a:off x="5107305" y="176847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2" name="Back Icon"/>
          <p:cNvSpPr>
            <a:spLocks noChangeAspect="1"/>
          </p:cNvSpPr>
          <p:nvPr/>
        </p:nvSpPr>
        <p:spPr bwMode="auto">
          <a:xfrm>
            <a:off x="1627505" y="1682115"/>
            <a:ext cx="100965" cy="102235"/>
          </a:xfrm>
          <a:custGeom>
            <a:avLst/>
            <a:gdLst>
              <a:gd name="TX0" fmla="*/ 63 w 64"/>
              <a:gd name="TY0" fmla="*/ 28 h 65"/>
              <a:gd name="TX1" fmla="*/ 15 w 64"/>
              <a:gd name="TY1" fmla="*/ 28 h 65"/>
              <a:gd name="TX2" fmla="*/ 37 w 64"/>
              <a:gd name="TY2" fmla="*/ 6 h 65"/>
              <a:gd name="TX3" fmla="*/ 32 w 64"/>
              <a:gd name="TY3" fmla="*/ 0 h 65"/>
              <a:gd name="TX4" fmla="*/ 0 w 64"/>
              <a:gd name="TY4" fmla="*/ 32 h 65"/>
              <a:gd name="TX5" fmla="*/ 32 w 64"/>
              <a:gd name="TY5" fmla="*/ 64 h 65"/>
              <a:gd name="TX6" fmla="*/ 37 w 64"/>
              <a:gd name="TY6" fmla="*/ 58 h 65"/>
              <a:gd name="TX7" fmla="*/ 15 w 64"/>
              <a:gd name="TY7" fmla="*/ 36 h 65"/>
              <a:gd name="TX8" fmla="*/ 63 w 64"/>
              <a:gd name="TY8" fmla="*/ 36 h 65"/>
              <a:gd name="TX9" fmla="*/ 63 w 64"/>
              <a:gd name="TY9" fmla="*/ 28 h 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64" h="65">
                <a:moveTo>
                  <a:pt x="63" y="28"/>
                </a:moveTo>
                <a:lnTo>
                  <a:pt x="15" y="28"/>
                </a:lnTo>
                <a:lnTo>
                  <a:pt x="37" y="6"/>
                </a:lnTo>
                <a:lnTo>
                  <a:pt x="32" y="0"/>
                </a:lnTo>
                <a:lnTo>
                  <a:pt x="0" y="32"/>
                </a:lnTo>
                <a:lnTo>
                  <a:pt x="32" y="64"/>
                </a:lnTo>
                <a:lnTo>
                  <a:pt x="37" y="58"/>
                </a:lnTo>
                <a:lnTo>
                  <a:pt x="15" y="36"/>
                </a:lnTo>
                <a:lnTo>
                  <a:pt x="63" y="36"/>
                </a:lnTo>
                <a:lnTo>
                  <a:pt x="63" y="28"/>
                </a:lnTo>
                <a:close/>
              </a:path>
            </a:pathLst>
          </a:custGeom>
          <a:solidFill>
            <a:srgbClr val="FFFFFF">
              <a:alpha val="86742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33B0B12-D3B9-4C47-802D-000252387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9280" y="937566"/>
            <a:ext cx="3393440" cy="57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148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2476333" y="2151086"/>
            <a:ext cx="7239334" cy="255582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0" b="1" dirty="0">
                <a:latin typeface="맑은 고딕" charset="0"/>
                <a:ea typeface="맑은 고딕" charset="0"/>
              </a:rPr>
              <a:t>프로젝트 진행 상황도</a:t>
            </a:r>
          </a:p>
        </p:txBody>
      </p:sp>
    </p:spTree>
    <p:extLst>
      <p:ext uri="{BB962C8B-B14F-4D97-AF65-F5344CB8AC3E}">
        <p14:creationId xmlns:p14="http://schemas.microsoft.com/office/powerpoint/2010/main" xmlns="" val="135752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FA5C4E4-B43D-4E15-811A-A33F8F8E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95" y="930149"/>
            <a:ext cx="8614610" cy="5262430"/>
          </a:xfrm>
          <a:prstGeom prst="rect">
            <a:avLst/>
          </a:prstGeom>
        </p:spPr>
      </p:pic>
      <p:sp>
        <p:nvSpPr>
          <p:cNvPr id="4" name="모서리가 둥근 직사각형 107">
            <a:extLst>
              <a:ext uri="{FF2B5EF4-FFF2-40B4-BE49-F238E27FC236}">
                <a16:creationId xmlns:a16="http://schemas.microsoft.com/office/drawing/2014/main" xmlns="" id="{2B14D468-9AB1-4A77-957E-D0DC8D1BECFF}"/>
              </a:ext>
            </a:extLst>
          </p:cNvPr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9E66B8-042E-4E1F-9A9D-B4B7503165E2}"/>
              </a:ext>
            </a:extLst>
          </p:cNvPr>
          <p:cNvSpPr txBox="1">
            <a:spLocks/>
          </p:cNvSpPr>
          <p:nvPr/>
        </p:nvSpPr>
        <p:spPr>
          <a:xfrm>
            <a:off x="5825614" y="168275"/>
            <a:ext cx="53251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38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75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823585" y="168275"/>
            <a:ext cx="54546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04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05" name="TextBox 9"/>
          <p:cNvSpPr txBox="1">
            <a:spLocks/>
          </p:cNvSpPr>
          <p:nvPr/>
        </p:nvSpPr>
        <p:spPr>
          <a:xfrm>
            <a:off x="6421120" y="1789430"/>
            <a:ext cx="5291455" cy="3745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4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중고거래 어플로 최근들어 가장 유명한 어플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내 주변의 동네를 선택하여 거래할 수 있음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판매자와의 채팅을 통해 신뢰성형성 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[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중고거래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,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동네 주민인증 벤치마킹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]</a:t>
            </a:r>
            <a:b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</a:b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●  당근마켓에 비교하였을 때의 장점</a:t>
            </a: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 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중고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G마켓 산스 Medium" charset="0"/>
                <a:ea typeface="G마켓 산스 Medium" charset="0"/>
              </a:rPr>
              <a:t>거래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만 가능한 당근마켓에 비해 중고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G마켓 산스 Medium" charset="0"/>
                <a:ea typeface="G마켓 산스 Medium" charset="0"/>
              </a:rPr>
              <a:t>렌트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을 할 수 있음</a:t>
            </a: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106" name="TextBox 10"/>
          <p:cNvSpPr txBox="1">
            <a:spLocks/>
          </p:cNvSpPr>
          <p:nvPr/>
        </p:nvSpPr>
        <p:spPr>
          <a:xfrm>
            <a:off x="2737485" y="695325"/>
            <a:ext cx="1526540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당근마켓</a:t>
            </a:r>
            <a:endParaRPr lang="ko-KR" altLang="en-US" sz="2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1890" y="1895475"/>
            <a:ext cx="4801235" cy="4019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TextBox 8"/>
          <p:cNvSpPr txBox="1">
            <a:spLocks/>
          </p:cNvSpPr>
          <p:nvPr/>
        </p:nvSpPr>
        <p:spPr>
          <a:xfrm>
            <a:off x="5869305" y="168275"/>
            <a:ext cx="44513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05</a:t>
            </a:r>
            <a:endParaRPr lang="ko-KR" altLang="en-US" sz="20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6" name="TextBox 9"/>
          <p:cNvSpPr txBox="1">
            <a:spLocks/>
          </p:cNvSpPr>
          <p:nvPr/>
        </p:nvSpPr>
        <p:spPr>
          <a:xfrm>
            <a:off x="6421120" y="1789430"/>
            <a:ext cx="5291455" cy="44094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4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렌트카 어플로 가장 유명함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내 주변의 지역을 설정하여 렌트가능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인증을 통하여 일정나이 이상만 이용가능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시간별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,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종류별 가격대 상이함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[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렌트 벤치마킹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]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● 그린카에 비교하였을 때의 장점</a:t>
            </a: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 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차만 렌트할 수 있는 그린카에 비해 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G마켓 산스 Medium" charset="0"/>
                <a:ea typeface="G마켓 산스 Medium" charset="0"/>
              </a:rPr>
              <a:t>조금 더 다양한 종류의 물건들을 렌트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할 수 있음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7" name="TextBox 10"/>
          <p:cNvSpPr txBox="1">
            <a:spLocks/>
          </p:cNvSpPr>
          <p:nvPr/>
        </p:nvSpPr>
        <p:spPr>
          <a:xfrm>
            <a:off x="2851785" y="695325"/>
            <a:ext cx="128841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그린카 </a:t>
            </a:r>
            <a:endParaRPr lang="ko-KR" altLang="en-US" sz="2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67815" y="1764665"/>
            <a:ext cx="4126865" cy="412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69305" y="168275"/>
            <a:ext cx="44513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06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0" name="TextBox 9"/>
          <p:cNvSpPr txBox="1">
            <a:spLocks/>
          </p:cNvSpPr>
          <p:nvPr/>
        </p:nvSpPr>
        <p:spPr>
          <a:xfrm>
            <a:off x="6421120" y="1789430"/>
            <a:ext cx="5291455" cy="43890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4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배달어플로 가장 유명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내 주변의 지역을 설정하여 배달 가능함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별점 및 후기를 이용해 음식점의 신뢰성 향상 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카테고리로 음식종류를 나누어 편리성 극대화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[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음식점 정보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,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별점 및 후기 벤치마킹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]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●  배달의 민족에 비교하였을 때의 장점</a:t>
            </a: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 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배달의 민족에는 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G마켓 산스 Medium" charset="0"/>
                <a:ea typeface="G마켓 산스 Medium" charset="0"/>
              </a:rPr>
              <a:t>등록되어 있지 않은 건국대 글로컬 캠퍼스의 주변 배달 음식점들을 보완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하기 위함</a:t>
            </a: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2527935" y="695325"/>
            <a:ext cx="1955165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배달의 민족</a:t>
            </a:r>
            <a:endParaRPr lang="ko-KR" altLang="en-US" sz="2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567815" y="1764665"/>
            <a:ext cx="4126865" cy="412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4"/>
          <p:cNvSpPr>
            <a:spLocks/>
          </p:cNvSpPr>
          <p:nvPr/>
        </p:nvSpPr>
        <p:spPr>
          <a:xfrm>
            <a:off x="5713095" y="0"/>
            <a:ext cx="766445" cy="70866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9" name="TextBox 8"/>
          <p:cNvSpPr txBox="1">
            <a:spLocks/>
          </p:cNvSpPr>
          <p:nvPr/>
        </p:nvSpPr>
        <p:spPr>
          <a:xfrm>
            <a:off x="5869305" y="168275"/>
            <a:ext cx="44513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dirty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Bold" charset="0"/>
                <a:ea typeface="G마켓 산스 Bold" charset="0"/>
              </a:rPr>
              <a:t>07</a:t>
            </a:r>
            <a:endParaRPr lang="ko-KR" altLang="en-US" sz="2000" dirty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Bold" charset="0"/>
              <a:ea typeface="G마켓 산스 Bold" charset="0"/>
            </a:endParaRPr>
          </a:p>
        </p:txBody>
      </p:sp>
      <p:sp>
        <p:nvSpPr>
          <p:cNvPr id="110" name="TextBox 9"/>
          <p:cNvSpPr txBox="1">
            <a:spLocks/>
          </p:cNvSpPr>
          <p:nvPr/>
        </p:nvSpPr>
        <p:spPr>
          <a:xfrm>
            <a:off x="6421120" y="955675"/>
            <a:ext cx="5291455" cy="43890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4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건국대학교 글로컬캠퍼스 학생들이 음식점을 이용할 때 가장 많이 쓰는 어플</a:t>
            </a: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자유게시판이 마련되어 있어 자유로운 소통 가능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(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프리톡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)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altLang="ko-KR" sz="180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 </a:t>
            </a:r>
            <a:r>
              <a:rPr lang="ko-KR" altLang="en-US" sz="180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현재 서비스가 종료된 상태</a:t>
            </a:r>
            <a:endParaRPr lang="en-US" altLang="ko-KR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285750" indent="-28575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 sz="1800"/>
            </a:pP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[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게시판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,</a:t>
            </a:r>
            <a:r>
              <a:rPr lang="ko-KR" altLang="en-US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건국대 글로컬 음식점 정보 벤치마킹 </a:t>
            </a:r>
            <a:r>
              <a:rPr lang="en-US" altLang="ko-KR" sz="1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]</a:t>
            </a:r>
            <a:endParaRPr lang="ko-KR" altLang="en-US" sz="1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●  </a:t>
            </a:r>
            <a:r>
              <a:rPr lang="en-US" altLang="ko-KR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KU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 </a:t>
            </a:r>
            <a:r>
              <a:rPr lang="en-US" altLang="ko-KR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Mobile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에 비교하였을 때의 장점</a:t>
            </a: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- 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음식점에 대한 정보 제공 뿐만 아니라 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G마켓 산스 Medium" charset="0"/>
                <a:ea typeface="G마켓 산스 Medium" charset="0"/>
              </a:rPr>
              <a:t>별점 및 후기를 등록함으로써 신뢰도 향상</a:t>
            </a:r>
            <a:r>
              <a:rPr lang="ko-KR" altLang="en-US" sz="180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charset="0"/>
                <a:ea typeface="G마켓 산스 Medium" charset="0"/>
              </a:rPr>
              <a:t>이 가능</a:t>
            </a:r>
            <a:endParaRPr lang="ko-KR" altLang="en-US" sz="18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charset="0"/>
              <a:ea typeface="G마켓 산스 Medium" charset="0"/>
            </a:endParaRPr>
          </a:p>
        </p:txBody>
      </p:sp>
      <p:sp>
        <p:nvSpPr>
          <p:cNvPr id="111" name="TextBox 10"/>
          <p:cNvSpPr txBox="1">
            <a:spLocks/>
          </p:cNvSpPr>
          <p:nvPr/>
        </p:nvSpPr>
        <p:spPr>
          <a:xfrm>
            <a:off x="2680970" y="695325"/>
            <a:ext cx="1648460" cy="6089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800" b="0" spc="-5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charset="0"/>
                <a:ea typeface="G마켓 산스 Bold" charset="0"/>
              </a:rPr>
              <a:t>KU Mobile</a:t>
            </a:r>
            <a:endParaRPr lang="ko-KR" altLang="en-US" sz="280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charset="0"/>
              <a:ea typeface="G마켓 산스 Bold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C4B751B-2FE7-42F9-A6F0-9813EEF62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25" y="1789430"/>
            <a:ext cx="5795645" cy="30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57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7094843-BCFD-4BE2-BAB9-BBF3D9A3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987" y="2522095"/>
            <a:ext cx="6390806" cy="18138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8000" b="1" dirty="0"/>
              <a:t>요구사항분석</a:t>
            </a:r>
          </a:p>
        </p:txBody>
      </p:sp>
    </p:spTree>
    <p:extLst>
      <p:ext uri="{BB962C8B-B14F-4D97-AF65-F5344CB8AC3E}">
        <p14:creationId xmlns:p14="http://schemas.microsoft.com/office/powerpoint/2010/main" xmlns="" val="109527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688</Words>
  <Application>Microsoft Office PowerPoint</Application>
  <PresentationFormat>사용자 지정</PresentationFormat>
  <Paragraphs>182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기능적 요구사항</vt:lpstr>
      <vt:lpstr>비기능적 요구사항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최준근</dc:creator>
  <cp:lastModifiedBy>han</cp:lastModifiedBy>
  <cp:revision>21</cp:revision>
  <dcterms:created xsi:type="dcterms:W3CDTF">2020-06-06T13:59:20Z</dcterms:created>
  <dcterms:modified xsi:type="dcterms:W3CDTF">2021-03-19T19:05:39Z</dcterms:modified>
</cp:coreProperties>
</file>