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9" r:id="rId1"/>
  </p:sldMasterIdLst>
  <p:notesMasterIdLst>
    <p:notesMasterId r:id="rId11"/>
  </p:notesMasterIdLst>
  <p:sldIdLst>
    <p:sldId id="744" r:id="rId2"/>
    <p:sldId id="719" r:id="rId3"/>
    <p:sldId id="721" r:id="rId4"/>
    <p:sldId id="722" r:id="rId5"/>
    <p:sldId id="724" r:id="rId6"/>
    <p:sldId id="748" r:id="rId7"/>
    <p:sldId id="761" r:id="rId8"/>
    <p:sldId id="747" r:id="rId9"/>
    <p:sldId id="762" r:id="rId10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>
          <p15:clr>
            <a:srgbClr val="A4A3A4"/>
          </p15:clr>
        </p15:guide>
        <p15:guide id="2" orient="horz" pos="3552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22340E"/>
    <a:srgbClr val="586D2D"/>
    <a:srgbClr val="FFAFAF"/>
    <a:srgbClr val="336699"/>
    <a:srgbClr val="000099"/>
    <a:srgbClr val="66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8" autoAdjust="0"/>
    <p:restoredTop sz="94625" autoAdjust="0"/>
  </p:normalViewPr>
  <p:slideViewPr>
    <p:cSldViewPr showGuides="1">
      <p:cViewPr varScale="1">
        <p:scale>
          <a:sx n="72" d="100"/>
          <a:sy n="72" d="100"/>
        </p:scale>
        <p:origin x="437" y="43"/>
      </p:cViewPr>
      <p:guideLst>
        <p:guide orient="horz" pos="1872"/>
        <p:guide orient="horz" pos="35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C62D570-2A1F-474F-8610-9D5DC3C05B7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3386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295400"/>
            <a:ext cx="9220200" cy="48006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2400">
                <a:solidFill>
                  <a:schemeClr val="accent1">
                    <a:lumMod val="25000"/>
                  </a:schemeClr>
                </a:solidFill>
              </a:defRPr>
            </a:lvl1pPr>
            <a:lvl2pPr>
              <a:buFontTx/>
              <a:buBlip>
                <a:blip r:embed="rId4"/>
              </a:buBlip>
              <a:defRPr sz="1800">
                <a:solidFill>
                  <a:schemeClr val="accent1">
                    <a:lumMod val="25000"/>
                  </a:schemeClr>
                </a:solidFill>
              </a:defRPr>
            </a:lvl2pPr>
            <a:lvl3pPr>
              <a:buFontTx/>
              <a:buBlip>
                <a:blip r:embed="rId5"/>
              </a:buBlip>
              <a:defRPr sz="16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defRPr sz="16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defRPr sz="12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3" name="텍스트 개체 틀 2"/>
          <p:cNvSpPr>
            <a:spLocks noGrp="1"/>
          </p:cNvSpPr>
          <p:nvPr>
            <p:ph type="body" idx="13"/>
          </p:nvPr>
        </p:nvSpPr>
        <p:spPr>
          <a:xfrm>
            <a:off x="3581400" y="6593960"/>
            <a:ext cx="2743200" cy="304800"/>
          </a:xfrm>
          <a:prstGeom prst="rect">
            <a:avLst/>
          </a:prstGeom>
        </p:spPr>
        <p:txBody>
          <a:bodyPr anchor="b"/>
          <a:lstStyle>
            <a:lvl1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/>
          </p:nvPr>
        </p:nvSpPr>
        <p:spPr>
          <a:xfrm>
            <a:off x="1562100" y="568840"/>
            <a:ext cx="3543300" cy="30480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1500" b="1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9700" y="152400"/>
            <a:ext cx="6126136" cy="457200"/>
          </a:xfrm>
          <a:prstGeom prst="rect">
            <a:avLst/>
          </a:prstGeom>
        </p:spPr>
        <p:txBody>
          <a:bodyPr/>
          <a:lstStyle>
            <a:lvl1pPr algn="l">
              <a:defRPr sz="2300" b="1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>
          <a:xfrm>
            <a:off x="7467600" y="609600"/>
            <a:ext cx="2311400" cy="2286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7F69A42-77D0-45DB-84E4-731190B8220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 bwMode="auto">
          <a:xfrm>
            <a:off x="381000" y="1338263"/>
            <a:ext cx="9144000" cy="5029200"/>
          </a:xfrm>
          <a:prstGeom prst="roundRect">
            <a:avLst>
              <a:gd name="adj" fmla="val 511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7" name="그림 5" descr="cobalt blue_ball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19088"/>
            <a:ext cx="290513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64" y="228600"/>
            <a:ext cx="6126136" cy="457200"/>
          </a:xfrm>
          <a:prstGeom prst="rect">
            <a:avLst/>
          </a:prstGeom>
        </p:spPr>
        <p:txBody>
          <a:bodyPr/>
          <a:lstStyle>
            <a:lvl1pPr algn="l">
              <a:defRPr sz="2600" b="1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447801"/>
            <a:ext cx="8915400" cy="48006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buFont typeface="Wingdings" pitchFamily="2" charset="2"/>
              <a:buChar char="v"/>
              <a:defRPr sz="2400">
                <a:solidFill>
                  <a:schemeClr val="accent1">
                    <a:lumMod val="25000"/>
                  </a:schemeClr>
                </a:solidFill>
              </a:defRPr>
            </a:lvl1pPr>
            <a:lvl2pPr>
              <a:buFont typeface="Wingdings" pitchFamily="2" charset="2"/>
              <a:buChar char="§"/>
              <a:defRPr sz="2000">
                <a:solidFill>
                  <a:schemeClr val="accent1">
                    <a:lumMod val="25000"/>
                  </a:schemeClr>
                </a:solidFill>
              </a:defRPr>
            </a:lvl2pPr>
            <a:lvl3pPr>
              <a:defRPr sz="16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defRPr sz="16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defRPr sz="12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3" name="텍스트 개체 틀 2"/>
          <p:cNvSpPr>
            <a:spLocks noGrp="1"/>
          </p:cNvSpPr>
          <p:nvPr>
            <p:ph type="body" idx="13"/>
          </p:nvPr>
        </p:nvSpPr>
        <p:spPr>
          <a:xfrm>
            <a:off x="3581400" y="6593960"/>
            <a:ext cx="2743200" cy="304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/>
          </p:nvPr>
        </p:nvSpPr>
        <p:spPr>
          <a:xfrm>
            <a:off x="5867400" y="838200"/>
            <a:ext cx="3543300" cy="304800"/>
          </a:xfrm>
          <a:prstGeom prst="rect">
            <a:avLst/>
          </a:prstGeom>
        </p:spPr>
        <p:txBody>
          <a:bodyPr anchor="b"/>
          <a:lstStyle>
            <a:lvl1pPr marL="0" indent="0" algn="r">
              <a:buFont typeface="Wingdings" pitchFamily="2" charset="2"/>
              <a:buChar char="§"/>
              <a:defRPr sz="1600">
                <a:solidFill>
                  <a:schemeClr val="accent1">
                    <a:lumMod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FC236-D607-4907-A031-1101B7654DB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 bwMode="auto">
          <a:xfrm>
            <a:off x="381000" y="1338263"/>
            <a:ext cx="9144000" cy="5029200"/>
          </a:xfrm>
          <a:prstGeom prst="roundRect">
            <a:avLst>
              <a:gd name="adj" fmla="val 511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7" name="그림 5" descr="cobalt blue_ball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19088"/>
            <a:ext cx="290513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64" y="228600"/>
            <a:ext cx="6126136" cy="457200"/>
          </a:xfrm>
          <a:prstGeom prst="rect">
            <a:avLst/>
          </a:prstGeom>
        </p:spPr>
        <p:txBody>
          <a:bodyPr/>
          <a:lstStyle>
            <a:lvl1pPr algn="l">
              <a:defRPr sz="2600" b="1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447801"/>
            <a:ext cx="8915400" cy="48006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buFont typeface="Wingdings" pitchFamily="2" charset="2"/>
              <a:buChar char="v"/>
              <a:defRPr sz="2400">
                <a:solidFill>
                  <a:schemeClr val="accent1">
                    <a:lumMod val="25000"/>
                  </a:schemeClr>
                </a:solidFill>
              </a:defRPr>
            </a:lvl1pPr>
            <a:lvl2pPr>
              <a:buFont typeface="Wingdings" pitchFamily="2" charset="2"/>
              <a:buChar char="§"/>
              <a:defRPr sz="2000">
                <a:solidFill>
                  <a:schemeClr val="accent1">
                    <a:lumMod val="25000"/>
                  </a:schemeClr>
                </a:solidFill>
              </a:defRPr>
            </a:lvl2pPr>
            <a:lvl3pPr>
              <a:defRPr sz="16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defRPr sz="16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defRPr sz="12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3" name="텍스트 개체 틀 2"/>
          <p:cNvSpPr>
            <a:spLocks noGrp="1"/>
          </p:cNvSpPr>
          <p:nvPr>
            <p:ph type="body" idx="13"/>
          </p:nvPr>
        </p:nvSpPr>
        <p:spPr>
          <a:xfrm>
            <a:off x="3581400" y="6593960"/>
            <a:ext cx="2743200" cy="304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/>
          </p:nvPr>
        </p:nvSpPr>
        <p:spPr>
          <a:xfrm>
            <a:off x="5867400" y="838200"/>
            <a:ext cx="3543300" cy="304800"/>
          </a:xfrm>
          <a:prstGeom prst="rect">
            <a:avLst/>
          </a:prstGeom>
        </p:spPr>
        <p:txBody>
          <a:bodyPr anchor="b"/>
          <a:lstStyle>
            <a:lvl1pPr marL="0" indent="0" algn="r">
              <a:buFont typeface="Wingdings" pitchFamily="2" charset="2"/>
              <a:buChar char="§"/>
              <a:defRPr sz="1600">
                <a:solidFill>
                  <a:schemeClr val="accent1">
                    <a:lumMod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96B6B-CBD4-49A7-9732-BBE85B328AE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 bwMode="auto">
          <a:xfrm>
            <a:off x="381000" y="1338263"/>
            <a:ext cx="9144000" cy="5029200"/>
          </a:xfrm>
          <a:prstGeom prst="roundRect">
            <a:avLst>
              <a:gd name="adj" fmla="val 511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7" name="그림 5" descr="cobalt blue_ball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19088"/>
            <a:ext cx="290513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64" y="228600"/>
            <a:ext cx="6126136" cy="457200"/>
          </a:xfrm>
          <a:prstGeom prst="rect">
            <a:avLst/>
          </a:prstGeom>
        </p:spPr>
        <p:txBody>
          <a:bodyPr/>
          <a:lstStyle>
            <a:lvl1pPr algn="l">
              <a:defRPr sz="2600" b="1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447801"/>
            <a:ext cx="8915400" cy="48006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buFont typeface="Wingdings" pitchFamily="2" charset="2"/>
              <a:buChar char="v"/>
              <a:defRPr sz="2400">
                <a:solidFill>
                  <a:schemeClr val="accent1">
                    <a:lumMod val="25000"/>
                  </a:schemeClr>
                </a:solidFill>
              </a:defRPr>
            </a:lvl1pPr>
            <a:lvl2pPr>
              <a:buFont typeface="Wingdings" pitchFamily="2" charset="2"/>
              <a:buChar char="§"/>
              <a:defRPr sz="2000">
                <a:solidFill>
                  <a:schemeClr val="accent1">
                    <a:lumMod val="25000"/>
                  </a:schemeClr>
                </a:solidFill>
              </a:defRPr>
            </a:lvl2pPr>
            <a:lvl3pPr>
              <a:defRPr sz="16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defRPr sz="16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defRPr sz="12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3" name="텍스트 개체 틀 2"/>
          <p:cNvSpPr>
            <a:spLocks noGrp="1"/>
          </p:cNvSpPr>
          <p:nvPr>
            <p:ph type="body" idx="13"/>
          </p:nvPr>
        </p:nvSpPr>
        <p:spPr>
          <a:xfrm>
            <a:off x="3581400" y="6593960"/>
            <a:ext cx="2743200" cy="304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/>
          </p:nvPr>
        </p:nvSpPr>
        <p:spPr>
          <a:xfrm>
            <a:off x="5867400" y="838200"/>
            <a:ext cx="3543300" cy="304800"/>
          </a:xfrm>
          <a:prstGeom prst="rect">
            <a:avLst/>
          </a:prstGeom>
        </p:spPr>
        <p:txBody>
          <a:bodyPr anchor="b"/>
          <a:lstStyle>
            <a:lvl1pPr marL="0" indent="0" algn="r">
              <a:buFont typeface="Wingdings" pitchFamily="2" charset="2"/>
              <a:buChar char="§"/>
              <a:defRPr sz="1600">
                <a:solidFill>
                  <a:schemeClr val="accent1">
                    <a:lumMod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E2C33-5BE7-49BE-BA18-BACDCD5330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 userDrawn="1"/>
        </p:nvSpPr>
        <p:spPr bwMode="auto">
          <a:xfrm>
            <a:off x="3054350" y="228600"/>
            <a:ext cx="635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latinLnBrk="1"/>
            <a:r>
              <a:rPr kumimoji="1" lang="ko-KR" altLang="en-US" sz="24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447800"/>
            <a:ext cx="4375150" cy="4876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447800"/>
            <a:ext cx="4375150" cy="4876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18F79-DFF9-4F77-845E-923612CD8D6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 userDrawn="1"/>
        </p:nvSpPr>
        <p:spPr bwMode="auto">
          <a:xfrm>
            <a:off x="3054350" y="228600"/>
            <a:ext cx="635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latinLnBrk="1"/>
            <a:r>
              <a:rPr kumimoji="1" lang="ko-KR" altLang="en-US" sz="24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19D98-4C23-4DC6-8E88-2ED3E43641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 cstate="print">
            <a:lum/>
          </a:blip>
          <a:srcRect/>
          <a:stretch>
            <a:fillRect b="-16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CED8F1A1-E018-4BC2-B4C9-8D4B1962BAF2}" type="datetimeFigureOut">
              <a:rPr lang="ko-KR" altLang="en-US"/>
              <a:pPr>
                <a:defRPr/>
              </a:pPr>
              <a:t>2019-04-07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467600" y="6629400"/>
            <a:ext cx="2311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D4136577-624C-4477-AC6B-FA3AD391F1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31" name="Picture 43" descr="c로고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763000" y="152400"/>
            <a:ext cx="898525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 userDrawn="1"/>
        </p:nvSpPr>
        <p:spPr bwMode="auto">
          <a:xfrm rot="16200000">
            <a:off x="7086600" y="4038601"/>
            <a:ext cx="228600" cy="5410200"/>
          </a:xfrm>
          <a:prstGeom prst="rect">
            <a:avLst/>
          </a:prstGeom>
          <a:gradFill>
            <a:gsLst>
              <a:gs pos="3000">
                <a:schemeClr val="accent1">
                  <a:shade val="67500"/>
                  <a:satMod val="115000"/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ko-KR" altLang="en-US" b="1" dirty="0">
                <a:latin typeface="+mn-ea"/>
              </a:rPr>
              <a:t>파일 입출력의 개요</a:t>
            </a:r>
            <a:endParaRPr lang="en-US" altLang="ko-KR" dirty="0">
              <a:latin typeface="+mn-ea"/>
            </a:endParaRPr>
          </a:p>
        </p:txBody>
      </p:sp>
      <p:sp>
        <p:nvSpPr>
          <p:cNvPr id="12295" name="텍스트 개체 틀 4"/>
          <p:cNvSpPr>
            <a:spLocks noGrp="1"/>
          </p:cNvSpPr>
          <p:nvPr>
            <p:ph type="body" idx="13"/>
          </p:nvPr>
        </p:nvSpPr>
        <p:spPr>
          <a:xfrm>
            <a:off x="3581400" y="6594475"/>
            <a:ext cx="2743200" cy="3048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altLang="ko-KR" dirty="0">
                <a:solidFill>
                  <a:srgbClr val="FFFFFF"/>
                </a:solidFill>
              </a:rPr>
              <a:t>13</a:t>
            </a:r>
            <a:r>
              <a:rPr lang="ko-KR" altLang="en-US" dirty="0">
                <a:solidFill>
                  <a:srgbClr val="FFFFFF"/>
                </a:solidFill>
              </a:rPr>
              <a:t>장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입출력 라이브러리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>
          <a:xfrm>
            <a:off x="1562100" y="568325"/>
            <a:ext cx="3543300" cy="30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>
                <a:latin typeface="+mn-ea"/>
              </a:rPr>
              <a:t> 파일 입출력의 개요</a:t>
            </a:r>
          </a:p>
        </p:txBody>
      </p:sp>
      <p:sp>
        <p:nvSpPr>
          <p:cNvPr id="31749" name="제목 1"/>
          <p:cNvSpPr>
            <a:spLocks noGrp="1"/>
          </p:cNvSpPr>
          <p:nvPr>
            <p:ph type="title"/>
          </p:nvPr>
        </p:nvSpPr>
        <p:spPr>
          <a:xfrm>
            <a:off x="1409700" y="152400"/>
            <a:ext cx="6126163" cy="457200"/>
          </a:xfrm>
        </p:spPr>
        <p:txBody>
          <a:bodyPr anchor="t"/>
          <a:lstStyle/>
          <a:p>
            <a:pPr eaLnBrk="1" hangingPunct="1"/>
            <a:r>
              <a:rPr lang="ko-KR" altLang="en-US"/>
              <a:t>파일 입출력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4E95474-366B-482C-BB71-DD881533800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8538" y="1653568"/>
            <a:ext cx="4494952" cy="3909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78313900-586B-430B-B4DE-B37E19166EEF}"/>
              </a:ext>
            </a:extLst>
          </p:cNvPr>
          <p:cNvSpPr/>
          <p:nvPr/>
        </p:nvSpPr>
        <p:spPr>
          <a:xfrm>
            <a:off x="838200" y="1981200"/>
            <a:ext cx="3276600" cy="914400"/>
          </a:xfrm>
          <a:prstGeom prst="wedgeRoundRectCallout">
            <a:avLst>
              <a:gd name="adj1" fmla="val 60940"/>
              <a:gd name="adj2" fmla="val -2819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파일 입출력을 위한 준비 과정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</a:rPr>
              <a:t>파일 찾기</a:t>
            </a:r>
            <a:r>
              <a:rPr lang="en-US" altLang="ko-KR" sz="1600" b="1" dirty="0">
                <a:solidFill>
                  <a:schemeClr val="tx1"/>
                </a:solidFill>
              </a:rPr>
              <a:t>. </a:t>
            </a:r>
            <a:r>
              <a:rPr lang="ko-KR" altLang="en-US" sz="1600" b="1" dirty="0">
                <a:solidFill>
                  <a:schemeClr val="tx1"/>
                </a:solidFill>
              </a:rPr>
              <a:t>권한 확인 등</a:t>
            </a:r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C0A22C87-BA61-49D3-9F20-E29063198CE2}"/>
              </a:ext>
            </a:extLst>
          </p:cNvPr>
          <p:cNvSpPr/>
          <p:nvPr/>
        </p:nvSpPr>
        <p:spPr>
          <a:xfrm>
            <a:off x="838200" y="3314700"/>
            <a:ext cx="3276600" cy="914400"/>
          </a:xfrm>
          <a:prstGeom prst="wedgeRoundRectCallout">
            <a:avLst>
              <a:gd name="adj1" fmla="val 59967"/>
              <a:gd name="adj2" fmla="val -1540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데이터 입력</a:t>
            </a:r>
            <a:r>
              <a:rPr lang="en-US" altLang="ko-KR" sz="1600" b="1" dirty="0">
                <a:solidFill>
                  <a:schemeClr val="tx1"/>
                </a:solidFill>
              </a:rPr>
              <a:t>/</a:t>
            </a:r>
            <a:r>
              <a:rPr lang="ko-KR" altLang="en-US" sz="1600" b="1" dirty="0">
                <a:solidFill>
                  <a:schemeClr val="tx1"/>
                </a:solidFill>
              </a:rPr>
              <a:t>출력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</a:rPr>
              <a:t>다양한 함수 제공</a:t>
            </a:r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5FDAB0FD-6DDF-432A-AF60-7835A057849D}"/>
              </a:ext>
            </a:extLst>
          </p:cNvPr>
          <p:cNvSpPr/>
          <p:nvPr/>
        </p:nvSpPr>
        <p:spPr>
          <a:xfrm>
            <a:off x="838200" y="4648200"/>
            <a:ext cx="3276600" cy="914400"/>
          </a:xfrm>
          <a:prstGeom prst="wedgeRoundRectCallout">
            <a:avLst>
              <a:gd name="adj1" fmla="val 59967"/>
              <a:gd name="adj2" fmla="val -1075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파일 입출력 마무리 과정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</a:rPr>
              <a:t>버퍼 비우기</a:t>
            </a:r>
            <a:r>
              <a:rPr lang="en-US" altLang="ko-KR" sz="1600" b="1" dirty="0">
                <a:solidFill>
                  <a:schemeClr val="tx1"/>
                </a:solidFill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</a:rPr>
              <a:t>메모리 반납 등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 dirty="0">
                <a:latin typeface="+mn-ea"/>
              </a:rPr>
              <a:t>파일 열기</a:t>
            </a:r>
            <a:endParaRPr lang="en-US" altLang="ko-KR" b="1" dirty="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+mn-ea"/>
              </a:rPr>
              <a:t>파일 입출력을 수행하려면 우선 </a:t>
            </a:r>
            <a:r>
              <a:rPr lang="en-US" altLang="ko-KR" dirty="0" err="1">
                <a:latin typeface="+mn-ea"/>
              </a:rPr>
              <a:t>fopen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함수를 호출해서 파일을 열어야 한다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b="1" dirty="0" err="1">
                <a:solidFill>
                  <a:srgbClr val="FF0000"/>
                </a:solidFill>
                <a:latin typeface="+mn-ea"/>
              </a:rPr>
              <a:t>fopen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함수의 원형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ko-KR" sz="1000" dirty="0">
              <a:latin typeface="+mn-ea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800" dirty="0">
                <a:latin typeface="+mn-ea"/>
              </a:rPr>
              <a:t>filename : </a:t>
            </a:r>
            <a:r>
              <a:rPr lang="ko-KR" altLang="en-US" sz="1800" dirty="0">
                <a:latin typeface="+mn-ea"/>
              </a:rPr>
              <a:t>파일 이름</a:t>
            </a:r>
            <a:endParaRPr lang="en-US" altLang="ko-KR" sz="1800" dirty="0">
              <a:latin typeface="+mn-ea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800" dirty="0">
                <a:latin typeface="+mn-ea"/>
              </a:rPr>
              <a:t>mode : </a:t>
            </a:r>
            <a:r>
              <a:rPr lang="ko-KR" altLang="en-US" sz="1800" dirty="0">
                <a:latin typeface="+mn-ea"/>
              </a:rPr>
              <a:t>파일 열기 모드</a:t>
            </a:r>
            <a:r>
              <a:rPr lang="en-US" altLang="ko-KR" sz="1800" dirty="0">
                <a:latin typeface="+mn-ea"/>
              </a:rPr>
              <a:t>( “r”: </a:t>
            </a:r>
            <a:r>
              <a:rPr lang="ko-KR" altLang="en-US" sz="1800" dirty="0">
                <a:latin typeface="+mn-ea"/>
              </a:rPr>
              <a:t>읽기전용</a:t>
            </a:r>
            <a:r>
              <a:rPr lang="en-US" altLang="ko-KR" sz="1800" dirty="0">
                <a:latin typeface="+mn-ea"/>
              </a:rPr>
              <a:t>,  “w”: </a:t>
            </a:r>
            <a:r>
              <a:rPr lang="ko-KR" altLang="en-US" sz="1800" dirty="0">
                <a:latin typeface="+mn-ea"/>
              </a:rPr>
              <a:t>쓰기전용</a:t>
            </a:r>
            <a:r>
              <a:rPr lang="en-US" altLang="ko-KR" sz="1800" dirty="0">
                <a:latin typeface="+mn-ea"/>
              </a:rPr>
              <a:t>)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</a:rPr>
              <a:t>리턴 값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>
                <a:latin typeface="+mn-ea"/>
              </a:rPr>
              <a:t>생성된 파일 스트림의 파일 포인터</a:t>
            </a:r>
            <a:r>
              <a:rPr lang="en-US" altLang="ko-KR" sz="1800" dirty="0">
                <a:latin typeface="+mn-ea"/>
              </a:rPr>
              <a:t>(FILE * </a:t>
            </a:r>
            <a:r>
              <a:rPr lang="ko-KR" altLang="en-US" sz="1800" dirty="0">
                <a:latin typeface="+mn-ea"/>
              </a:rPr>
              <a:t>타입</a:t>
            </a:r>
            <a:r>
              <a:rPr lang="en-US" altLang="ko-KR" sz="1800" dirty="0">
                <a:latin typeface="+mn-ea"/>
              </a:rPr>
              <a:t>)</a:t>
            </a:r>
            <a:r>
              <a:rPr lang="ko-KR" altLang="en-US" sz="1800" dirty="0">
                <a:latin typeface="+mn-ea"/>
              </a:rPr>
              <a:t>를 </a:t>
            </a:r>
            <a:r>
              <a:rPr lang="ko-KR" altLang="en-US" sz="1800" dirty="0" err="1">
                <a:latin typeface="+mn-ea"/>
              </a:rPr>
              <a:t>리턴한다</a:t>
            </a:r>
            <a:r>
              <a:rPr lang="en-US" altLang="ko-KR" sz="1800" dirty="0">
                <a:latin typeface="+mn-ea"/>
              </a:rPr>
              <a:t>. </a:t>
            </a:r>
            <a:r>
              <a:rPr lang="ko-KR" altLang="en-US" sz="1800" dirty="0">
                <a:latin typeface="+mn-ea"/>
              </a:rPr>
              <a:t>파일을 열 수 없으면 </a:t>
            </a:r>
            <a:r>
              <a:rPr lang="en-US" altLang="ko-KR" sz="1800" dirty="0">
                <a:latin typeface="+mn-ea"/>
              </a:rPr>
              <a:t>NULL</a:t>
            </a:r>
            <a:r>
              <a:rPr lang="ko-KR" altLang="en-US" sz="1800" dirty="0">
                <a:latin typeface="+mn-ea"/>
              </a:rPr>
              <a:t> 포인터를 </a:t>
            </a:r>
            <a:r>
              <a:rPr lang="ko-KR" altLang="en-US" sz="1800" dirty="0" err="1">
                <a:latin typeface="+mn-ea"/>
              </a:rPr>
              <a:t>리턴한다</a:t>
            </a:r>
            <a:r>
              <a:rPr lang="en-US" altLang="ko-KR" sz="1800" dirty="0">
                <a:latin typeface="+mn-ea"/>
              </a:rPr>
              <a:t>.</a:t>
            </a:r>
          </a:p>
        </p:txBody>
      </p:sp>
      <p:sp>
        <p:nvSpPr>
          <p:cNvPr id="12295" name="텍스트 개체 틀 4"/>
          <p:cNvSpPr>
            <a:spLocks noGrp="1"/>
          </p:cNvSpPr>
          <p:nvPr>
            <p:ph type="body" idx="13"/>
          </p:nvPr>
        </p:nvSpPr>
        <p:spPr>
          <a:xfrm>
            <a:off x="3581400" y="6594475"/>
            <a:ext cx="2743200" cy="3048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altLang="ko-KR" dirty="0">
                <a:solidFill>
                  <a:srgbClr val="FFFFFF"/>
                </a:solidFill>
              </a:rPr>
              <a:t>13</a:t>
            </a:r>
            <a:r>
              <a:rPr lang="ko-KR" altLang="en-US" dirty="0">
                <a:solidFill>
                  <a:srgbClr val="FFFFFF"/>
                </a:solidFill>
              </a:rPr>
              <a:t>장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입출력 라이브러리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>
          <a:xfrm>
            <a:off x="1562100" y="568325"/>
            <a:ext cx="3543300" cy="30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>
                <a:ea typeface="굴림" charset="-127"/>
              </a:rPr>
              <a:t> </a:t>
            </a:r>
            <a:r>
              <a:rPr lang="ko-KR" altLang="en-US" dirty="0">
                <a:latin typeface="+mn-ea"/>
              </a:rPr>
              <a:t>파일 입출력의 개요</a:t>
            </a:r>
            <a:endParaRPr lang="ko-KR" altLang="en-US" dirty="0"/>
          </a:p>
        </p:txBody>
      </p:sp>
      <p:sp>
        <p:nvSpPr>
          <p:cNvPr id="32773" name="제목 1"/>
          <p:cNvSpPr>
            <a:spLocks noGrp="1"/>
          </p:cNvSpPr>
          <p:nvPr>
            <p:ph type="title"/>
          </p:nvPr>
        </p:nvSpPr>
        <p:spPr>
          <a:xfrm>
            <a:off x="1409700" y="152400"/>
            <a:ext cx="6126163" cy="457200"/>
          </a:xfrm>
        </p:spPr>
        <p:txBody>
          <a:bodyPr anchor="t"/>
          <a:lstStyle/>
          <a:p>
            <a:pPr eaLnBrk="1" hangingPunct="1"/>
            <a:r>
              <a:rPr lang="ko-KR" altLang="en-US"/>
              <a:t>파일 입출력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C62A813-3050-4D89-BEE3-B6AE66670B91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pic>
        <p:nvPicPr>
          <p:cNvPr id="32786" name="Picture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9663" y="2457450"/>
            <a:ext cx="76866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 dirty="0">
                <a:latin typeface="+mn-ea"/>
              </a:rPr>
              <a:t>파일 닫기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+mn-ea"/>
              </a:rPr>
              <a:t>파일 입출력이 끝나면 </a:t>
            </a:r>
            <a:r>
              <a:rPr lang="en-US" altLang="ko-KR" dirty="0" err="1">
                <a:latin typeface="+mn-ea"/>
              </a:rPr>
              <a:t>fclose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함수를 호출해서 반드시 파일을 닫아야 한다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b="1" dirty="0" err="1">
                <a:solidFill>
                  <a:srgbClr val="FF0000"/>
                </a:solidFill>
                <a:latin typeface="+mn-ea"/>
              </a:rPr>
              <a:t>fclose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함수의 원형</a:t>
            </a:r>
          </a:p>
          <a:p>
            <a:pPr>
              <a:lnSpc>
                <a:spcPct val="150000"/>
              </a:lnSpc>
              <a:defRPr/>
            </a:pPr>
            <a:endParaRPr lang="ko-KR" altLang="en-US" dirty="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800" dirty="0">
              <a:latin typeface="+mn-ea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800" dirty="0">
                <a:latin typeface="+mn-ea"/>
              </a:rPr>
              <a:t>stream : </a:t>
            </a:r>
            <a:r>
              <a:rPr lang="ko-KR" altLang="en-US" sz="1800" dirty="0">
                <a:latin typeface="+mn-ea"/>
              </a:rPr>
              <a:t>파일 포인터</a:t>
            </a:r>
            <a:endParaRPr lang="en-US" altLang="ko-KR" sz="1800" dirty="0">
              <a:latin typeface="+mn-ea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</a:rPr>
              <a:t>리턴 값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>
                <a:latin typeface="+mn-ea"/>
              </a:rPr>
              <a:t>파일 닫기가 성공하면 </a:t>
            </a:r>
            <a:r>
              <a:rPr lang="en-US" altLang="ko-KR" sz="1800" dirty="0">
                <a:latin typeface="+mn-ea"/>
              </a:rPr>
              <a:t>0</a:t>
            </a:r>
            <a:r>
              <a:rPr lang="ko-KR" altLang="en-US" sz="1800" dirty="0">
                <a:latin typeface="+mn-ea"/>
              </a:rPr>
              <a:t>을 리턴하고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실패하면 </a:t>
            </a:r>
            <a:r>
              <a:rPr lang="en-US" altLang="ko-KR" sz="1800" dirty="0">
                <a:latin typeface="+mn-ea"/>
              </a:rPr>
              <a:t>EOF(-1)</a:t>
            </a:r>
            <a:r>
              <a:rPr lang="ko-KR" altLang="en-US" sz="1800" dirty="0">
                <a:latin typeface="+mn-ea"/>
              </a:rPr>
              <a:t>을 리턴한다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ko-KR" altLang="en-US" dirty="0">
              <a:latin typeface="+mn-ea"/>
            </a:endParaRPr>
          </a:p>
        </p:txBody>
      </p:sp>
      <p:sp>
        <p:nvSpPr>
          <p:cNvPr id="12295" name="텍스트 개체 틀 4"/>
          <p:cNvSpPr>
            <a:spLocks noGrp="1"/>
          </p:cNvSpPr>
          <p:nvPr>
            <p:ph type="body" idx="13"/>
          </p:nvPr>
        </p:nvSpPr>
        <p:spPr>
          <a:xfrm>
            <a:off x="3581400" y="6594475"/>
            <a:ext cx="2743200" cy="3048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altLang="ko-KR" dirty="0">
                <a:solidFill>
                  <a:srgbClr val="FFFFFF"/>
                </a:solidFill>
              </a:rPr>
              <a:t>13</a:t>
            </a:r>
            <a:r>
              <a:rPr lang="ko-KR" altLang="en-US" dirty="0">
                <a:solidFill>
                  <a:srgbClr val="FFFFFF"/>
                </a:solidFill>
              </a:rPr>
              <a:t>장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입출력 라이브러리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>
          <a:xfrm>
            <a:off x="1562100" y="568325"/>
            <a:ext cx="3543300" cy="30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>
                <a:ea typeface="굴림" charset="-127"/>
              </a:rPr>
              <a:t> </a:t>
            </a:r>
            <a:r>
              <a:rPr lang="ko-KR" altLang="en-US" dirty="0">
                <a:latin typeface="+mn-ea"/>
              </a:rPr>
              <a:t>파일 입출력의 개요</a:t>
            </a:r>
            <a:endParaRPr lang="ko-KR" altLang="en-US" dirty="0"/>
          </a:p>
        </p:txBody>
      </p:sp>
      <p:sp>
        <p:nvSpPr>
          <p:cNvPr id="34821" name="제목 1"/>
          <p:cNvSpPr>
            <a:spLocks noGrp="1"/>
          </p:cNvSpPr>
          <p:nvPr>
            <p:ph type="title"/>
          </p:nvPr>
        </p:nvSpPr>
        <p:spPr>
          <a:xfrm>
            <a:off x="1409700" y="152400"/>
            <a:ext cx="6126163" cy="457200"/>
          </a:xfrm>
        </p:spPr>
        <p:txBody>
          <a:bodyPr anchor="t"/>
          <a:lstStyle/>
          <a:p>
            <a:pPr eaLnBrk="1" hangingPunct="1"/>
            <a:r>
              <a:rPr lang="ko-KR" altLang="en-US"/>
              <a:t>파일 입출력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5499B41-BACA-4CC7-9BC6-6BAF152CC18B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pic>
        <p:nvPicPr>
          <p:cNvPr id="3482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62" y="2895600"/>
            <a:ext cx="76866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ko-KR" b="1" dirty="0" err="1">
                <a:latin typeface="+mn-ea"/>
              </a:rPr>
              <a:t>ferror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함수</a:t>
            </a:r>
          </a:p>
          <a:p>
            <a:pPr lvl="1">
              <a:defRPr/>
            </a:pPr>
            <a:r>
              <a:rPr lang="ko-KR" altLang="en-US" dirty="0">
                <a:latin typeface="+mn-ea"/>
              </a:rPr>
              <a:t>파일 입출력 시 발생하는 에러를 확인한다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2">
              <a:defRPr/>
            </a:pPr>
            <a:r>
              <a:rPr lang="ko-KR" altLang="en-US" dirty="0">
                <a:latin typeface="+mn-ea"/>
              </a:rPr>
              <a:t>리턴 값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스트림에 에러가 발생했으면 </a:t>
            </a:r>
            <a:r>
              <a:rPr lang="en-US" altLang="ko-KR" dirty="0">
                <a:latin typeface="+mn-ea"/>
              </a:rPr>
              <a:t>0</a:t>
            </a:r>
            <a:r>
              <a:rPr lang="ko-KR" altLang="en-US" dirty="0">
                <a:latin typeface="+mn-ea"/>
              </a:rPr>
              <a:t>을 이 아닌 값을 리턴하고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에러가 발생하지 않았으면 </a:t>
            </a:r>
            <a:r>
              <a:rPr lang="en-US" altLang="ko-KR" dirty="0">
                <a:latin typeface="+mn-ea"/>
              </a:rPr>
              <a:t>0</a:t>
            </a:r>
            <a:r>
              <a:rPr lang="ko-KR" altLang="en-US" dirty="0">
                <a:latin typeface="+mn-ea"/>
              </a:rPr>
              <a:t>을 리턴한다</a:t>
            </a:r>
            <a:r>
              <a:rPr lang="en-US" altLang="ko-KR" dirty="0">
                <a:latin typeface="+mn-ea"/>
              </a:rPr>
              <a:t>.</a:t>
            </a:r>
          </a:p>
          <a:p>
            <a:pPr>
              <a:defRPr/>
            </a:pPr>
            <a:r>
              <a:rPr lang="en-US" altLang="ko-KR" b="1" dirty="0" err="1">
                <a:latin typeface="+mn-ea"/>
              </a:rPr>
              <a:t>feof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함수</a:t>
            </a:r>
          </a:p>
          <a:p>
            <a:pPr lvl="1">
              <a:defRPr/>
            </a:pPr>
            <a:r>
              <a:rPr lang="ko-KR" altLang="en-US" dirty="0">
                <a:latin typeface="+mn-ea"/>
              </a:rPr>
              <a:t>파일의 끝인지를 검사한다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2">
              <a:defRPr/>
            </a:pPr>
            <a:r>
              <a:rPr lang="ko-KR" altLang="en-US" dirty="0">
                <a:latin typeface="+mn-ea"/>
              </a:rPr>
              <a:t>리턴 값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읽은 위치가 파일의 끝이면 </a:t>
            </a:r>
            <a:r>
              <a:rPr lang="en-US" altLang="ko-KR" dirty="0">
                <a:latin typeface="+mn-ea"/>
              </a:rPr>
              <a:t>0</a:t>
            </a:r>
            <a:r>
              <a:rPr lang="ko-KR" altLang="en-US" dirty="0">
                <a:latin typeface="+mn-ea"/>
              </a:rPr>
              <a:t>이 아닌 값을 리턴하고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그렇지 않으면 </a:t>
            </a:r>
            <a:r>
              <a:rPr lang="en-US" altLang="ko-KR" dirty="0">
                <a:latin typeface="+mn-ea"/>
              </a:rPr>
              <a:t>0</a:t>
            </a:r>
            <a:r>
              <a:rPr lang="ko-KR" altLang="en-US" dirty="0">
                <a:latin typeface="+mn-ea"/>
              </a:rPr>
              <a:t>을 리턴한다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12295" name="텍스트 개체 틀 4"/>
          <p:cNvSpPr>
            <a:spLocks noGrp="1"/>
          </p:cNvSpPr>
          <p:nvPr>
            <p:ph type="body" idx="13"/>
          </p:nvPr>
        </p:nvSpPr>
        <p:spPr>
          <a:xfrm>
            <a:off x="3581400" y="6594475"/>
            <a:ext cx="2743200" cy="3048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altLang="ko-KR" dirty="0">
                <a:solidFill>
                  <a:srgbClr val="FFFFFF"/>
                </a:solidFill>
              </a:rPr>
              <a:t>13</a:t>
            </a:r>
            <a:r>
              <a:rPr lang="ko-KR" altLang="en-US" dirty="0">
                <a:solidFill>
                  <a:srgbClr val="FFFFFF"/>
                </a:solidFill>
              </a:rPr>
              <a:t>장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입출력 라이브러리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>
          <a:xfrm>
            <a:off x="1562100" y="568325"/>
            <a:ext cx="3543300" cy="30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>
                <a:latin typeface="+mn-ea"/>
              </a:rPr>
              <a:t> 파일 입출력의 개요</a:t>
            </a:r>
            <a:r>
              <a:rPr lang="ko-KR" altLang="en-US" dirty="0">
                <a:ea typeface="굴림" charset="-127"/>
              </a:rPr>
              <a:t> </a:t>
            </a:r>
            <a:endParaRPr lang="ko-KR" altLang="en-US" dirty="0"/>
          </a:p>
        </p:txBody>
      </p:sp>
      <p:sp>
        <p:nvSpPr>
          <p:cNvPr id="35845" name="제목 1"/>
          <p:cNvSpPr>
            <a:spLocks noGrp="1"/>
          </p:cNvSpPr>
          <p:nvPr>
            <p:ph type="title"/>
          </p:nvPr>
        </p:nvSpPr>
        <p:spPr>
          <a:xfrm>
            <a:off x="1409700" y="152400"/>
            <a:ext cx="6126163" cy="457200"/>
          </a:xfrm>
        </p:spPr>
        <p:txBody>
          <a:bodyPr anchor="t"/>
          <a:lstStyle/>
          <a:p>
            <a:pPr eaLnBrk="1" hangingPunct="1"/>
            <a:r>
              <a:rPr lang="ko-KR" altLang="en-US"/>
              <a:t>파일 입출력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AAF753F-5C86-4385-9A5F-833E405039B2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35849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9662" y="2057400"/>
            <a:ext cx="76866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4900" y="4067175"/>
            <a:ext cx="7696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 anchor="t">
            <a:normAutofit/>
          </a:bodyPr>
          <a:lstStyle/>
          <a:p>
            <a:pPr>
              <a:defRPr/>
            </a:pPr>
            <a:r>
              <a:rPr lang="en-US" altLang="ko-KR" b="1" dirty="0" err="1">
                <a:latin typeface="+mn-ea"/>
              </a:rPr>
              <a:t>fgetc</a:t>
            </a:r>
            <a:endParaRPr lang="en-US" altLang="ko-KR" b="1" dirty="0">
              <a:latin typeface="+mn-ea"/>
            </a:endParaRPr>
          </a:p>
          <a:p>
            <a:pPr lvl="1">
              <a:defRPr/>
            </a:pPr>
            <a:r>
              <a:rPr lang="ko-KR" altLang="en-US" dirty="0">
                <a:solidFill>
                  <a:srgbClr val="4F81BD">
                    <a:lumMod val="25000"/>
                  </a:srgbClr>
                </a:solidFill>
                <a:latin typeface="맑은 고딕" panose="020B0503020000020004" pitchFamily="50" charset="-127"/>
              </a:rPr>
              <a:t>파일로부터 문자 하나를 입력할 때 사용</a:t>
            </a:r>
            <a:endParaRPr lang="en-US" altLang="ko-KR" dirty="0">
              <a:solidFill>
                <a:srgbClr val="4F81BD">
                  <a:lumMod val="25000"/>
                </a:srgbClr>
              </a:solidFill>
              <a:latin typeface="맑은 고딕" panose="020B0503020000020004" pitchFamily="50" charset="-127"/>
            </a:endParaRPr>
          </a:p>
          <a:p>
            <a:pPr lvl="1">
              <a:defRPr/>
            </a:pPr>
            <a:r>
              <a:rPr lang="ko-KR" altLang="en-US" dirty="0">
                <a:solidFill>
                  <a:srgbClr val="4F81BD">
                    <a:lumMod val="25000"/>
                  </a:srgbClr>
                </a:solidFill>
                <a:latin typeface="맑은 고딕" panose="020B0503020000020004" pitchFamily="50" charset="-127"/>
              </a:rPr>
              <a:t>함수 원형</a:t>
            </a:r>
            <a:r>
              <a:rPr lang="en-US" altLang="ko-KR" dirty="0">
                <a:solidFill>
                  <a:srgbClr val="4F81BD">
                    <a:lumMod val="25000"/>
                  </a:srgbClr>
                </a:solidFill>
                <a:latin typeface="맑은 고딕" panose="020B0503020000020004" pitchFamily="50" charset="-127"/>
              </a:rPr>
              <a:t>: </a:t>
            </a:r>
            <a:r>
              <a:rPr lang="en-US" altLang="ko-KR" b="1" dirty="0">
                <a:solidFill>
                  <a:srgbClr val="4F81BD">
                    <a:lumMod val="25000"/>
                  </a:srgbClr>
                </a:solidFill>
                <a:latin typeface="Lucida Console" panose="020B0609040504020204" pitchFamily="49" charset="0"/>
              </a:rPr>
              <a:t>int </a:t>
            </a:r>
            <a:r>
              <a:rPr lang="en-US" altLang="ko-KR" b="1" dirty="0" err="1">
                <a:solidFill>
                  <a:srgbClr val="4F81BD">
                    <a:lumMod val="25000"/>
                  </a:srgbClr>
                </a:solidFill>
                <a:latin typeface="Lucida Console" panose="020B0609040504020204" pitchFamily="49" charset="0"/>
              </a:rPr>
              <a:t>fgetc</a:t>
            </a:r>
            <a:r>
              <a:rPr lang="en-US" altLang="ko-KR" b="1" dirty="0">
                <a:solidFill>
                  <a:srgbClr val="4F81BD">
                    <a:lumMod val="25000"/>
                  </a:srgbClr>
                </a:solidFill>
                <a:latin typeface="Lucida Console" panose="020B0609040504020204" pitchFamily="49" charset="0"/>
              </a:rPr>
              <a:t>( FILE *stream )</a:t>
            </a:r>
          </a:p>
          <a:p>
            <a:pPr lvl="1">
              <a:defRPr/>
            </a:pPr>
            <a:r>
              <a:rPr lang="ko-KR" altLang="en-US" dirty="0" err="1">
                <a:latin typeface="+mn-ea"/>
              </a:rPr>
              <a:t>리턴값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읽어들인</a:t>
            </a:r>
            <a:r>
              <a:rPr lang="ko-KR" altLang="en-US" dirty="0">
                <a:latin typeface="+mn-ea"/>
              </a:rPr>
              <a:t> 문자를 리턴</a:t>
            </a:r>
            <a:r>
              <a:rPr lang="en-US" altLang="ko-KR" dirty="0">
                <a:latin typeface="+mn-ea"/>
              </a:rPr>
              <a:t>.  </a:t>
            </a:r>
            <a:r>
              <a:rPr lang="ko-KR" altLang="en-US" dirty="0">
                <a:latin typeface="+mn-ea"/>
              </a:rPr>
              <a:t>파일 끝 또는 에러 시 </a:t>
            </a:r>
            <a:r>
              <a:rPr lang="en-US" altLang="ko-KR" dirty="0">
                <a:latin typeface="+mn-ea"/>
              </a:rPr>
              <a:t>EOF </a:t>
            </a:r>
            <a:r>
              <a:rPr lang="ko-KR" altLang="en-US" dirty="0">
                <a:latin typeface="+mn-ea"/>
              </a:rPr>
              <a:t>리턴</a:t>
            </a:r>
            <a:endParaRPr lang="en-US" altLang="ko-KR" dirty="0">
              <a:solidFill>
                <a:srgbClr val="4F81BD">
                  <a:lumMod val="25000"/>
                </a:srgbClr>
              </a:solidFill>
              <a:latin typeface="맑은 고딕" panose="020B0503020000020004" pitchFamily="50" charset="-127"/>
            </a:endParaRPr>
          </a:p>
          <a:p>
            <a:pPr>
              <a:defRPr/>
            </a:pPr>
            <a:endParaRPr lang="en-US" altLang="ko-KR" b="1" dirty="0">
              <a:latin typeface="+mn-ea"/>
            </a:endParaRPr>
          </a:p>
          <a:p>
            <a:pPr>
              <a:defRPr/>
            </a:pPr>
            <a:r>
              <a:rPr lang="en-US" altLang="ko-KR" b="1" dirty="0" err="1">
                <a:latin typeface="+mn-ea"/>
              </a:rPr>
              <a:t>fputc</a:t>
            </a:r>
            <a:endParaRPr lang="en-US" altLang="ko-KR" b="1" dirty="0">
              <a:latin typeface="+mn-ea"/>
            </a:endParaRPr>
          </a:p>
          <a:p>
            <a:pPr lvl="1">
              <a:defRPr/>
            </a:pPr>
            <a:r>
              <a:rPr lang="ko-KR" altLang="en-US" dirty="0">
                <a:latin typeface="+mn-ea"/>
              </a:rPr>
              <a:t>파일에 문자 하나를 출력할 때 사용</a:t>
            </a:r>
            <a:endParaRPr lang="en-US" altLang="ko-KR" dirty="0">
              <a:latin typeface="+mn-ea"/>
            </a:endParaRPr>
          </a:p>
          <a:p>
            <a:pPr lvl="1">
              <a:defRPr/>
            </a:pPr>
            <a:r>
              <a:rPr lang="ko-KR" altLang="en-US" dirty="0">
                <a:latin typeface="+mn-ea"/>
              </a:rPr>
              <a:t>함수원형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b="1" dirty="0">
                <a:latin typeface="Lucida Console" panose="020B0609040504020204" pitchFamily="49" charset="0"/>
              </a:rPr>
              <a:t>int</a:t>
            </a:r>
            <a:r>
              <a:rPr lang="ko-KR" altLang="en-US" b="1" dirty="0">
                <a:latin typeface="Lucida Console" panose="020B0609040504020204" pitchFamily="49" charset="0"/>
              </a:rPr>
              <a:t> </a:t>
            </a:r>
            <a:r>
              <a:rPr lang="en-US" altLang="ko-KR" b="1" dirty="0" err="1">
                <a:latin typeface="Lucida Console" panose="020B0609040504020204" pitchFamily="49" charset="0"/>
              </a:rPr>
              <a:t>fputc</a:t>
            </a:r>
            <a:r>
              <a:rPr lang="en-US" altLang="ko-KR" b="1" dirty="0">
                <a:latin typeface="Lucida Console" panose="020B0609040504020204" pitchFamily="49" charset="0"/>
              </a:rPr>
              <a:t>( int</a:t>
            </a:r>
            <a:r>
              <a:rPr lang="ko-KR" altLang="en-US" b="1" dirty="0">
                <a:latin typeface="Lucida Console" panose="020B0609040504020204" pitchFamily="49" charset="0"/>
              </a:rPr>
              <a:t> </a:t>
            </a:r>
            <a:r>
              <a:rPr lang="en-US" altLang="ko-KR" b="1" dirty="0">
                <a:latin typeface="Lucida Console" panose="020B0609040504020204" pitchFamily="49" charset="0"/>
              </a:rPr>
              <a:t>c,</a:t>
            </a:r>
            <a:r>
              <a:rPr lang="ko-KR" altLang="en-US" b="1" dirty="0">
                <a:latin typeface="Lucida Console" panose="020B0609040504020204" pitchFamily="49" charset="0"/>
              </a:rPr>
              <a:t> </a:t>
            </a:r>
            <a:r>
              <a:rPr lang="en-US" altLang="ko-KR" b="1" dirty="0">
                <a:latin typeface="Lucida Console" panose="020B0609040504020204" pitchFamily="49" charset="0"/>
              </a:rPr>
              <a:t>FILE</a:t>
            </a:r>
            <a:r>
              <a:rPr lang="ko-KR" altLang="en-US" b="1" dirty="0">
                <a:latin typeface="Lucida Console" panose="020B0609040504020204" pitchFamily="49" charset="0"/>
              </a:rPr>
              <a:t> </a:t>
            </a:r>
            <a:r>
              <a:rPr lang="en-US" altLang="ko-KR" b="1" dirty="0">
                <a:latin typeface="Lucida Console" panose="020B0609040504020204" pitchFamily="49" charset="0"/>
              </a:rPr>
              <a:t>*stream</a:t>
            </a:r>
            <a:r>
              <a:rPr lang="ko-KR" altLang="en-US" b="1" dirty="0">
                <a:latin typeface="Lucida Console" panose="020B0609040504020204" pitchFamily="49" charset="0"/>
              </a:rPr>
              <a:t> </a:t>
            </a:r>
            <a:r>
              <a:rPr lang="en-US" altLang="ko-KR" b="1" dirty="0">
                <a:latin typeface="Lucida Console" panose="020B0609040504020204" pitchFamily="49" charset="0"/>
              </a:rPr>
              <a:t>)</a:t>
            </a:r>
          </a:p>
          <a:p>
            <a:pPr lvl="1">
              <a:defRPr/>
            </a:pPr>
            <a:r>
              <a:rPr lang="ko-KR" altLang="en-US" dirty="0" err="1">
                <a:latin typeface="+mn-ea"/>
              </a:rPr>
              <a:t>리턴값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출력한 문자를 리턴</a:t>
            </a:r>
            <a:r>
              <a:rPr lang="en-US" altLang="ko-KR" dirty="0">
                <a:latin typeface="+mn-ea"/>
              </a:rPr>
              <a:t>.  </a:t>
            </a:r>
            <a:r>
              <a:rPr lang="ko-KR" altLang="en-US" dirty="0">
                <a:latin typeface="+mn-ea"/>
              </a:rPr>
              <a:t>에러 시 </a:t>
            </a:r>
            <a:r>
              <a:rPr lang="en-US" altLang="ko-KR" dirty="0">
                <a:latin typeface="+mn-ea"/>
              </a:rPr>
              <a:t>EOF </a:t>
            </a:r>
            <a:r>
              <a:rPr lang="ko-KR" altLang="en-US" dirty="0">
                <a:latin typeface="+mn-ea"/>
              </a:rPr>
              <a:t>리턴</a:t>
            </a:r>
            <a:endParaRPr lang="en-US" altLang="ko-KR" dirty="0">
              <a:latin typeface="+mn-ea"/>
            </a:endParaRPr>
          </a:p>
        </p:txBody>
      </p:sp>
      <p:sp>
        <p:nvSpPr>
          <p:cNvPr id="12295" name="텍스트 개체 틀 4"/>
          <p:cNvSpPr>
            <a:spLocks noGrp="1"/>
          </p:cNvSpPr>
          <p:nvPr>
            <p:ph type="body" idx="13"/>
          </p:nvPr>
        </p:nvSpPr>
        <p:spPr>
          <a:xfrm>
            <a:off x="3581400" y="6594475"/>
            <a:ext cx="2743200" cy="3048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altLang="ko-KR" dirty="0">
                <a:solidFill>
                  <a:srgbClr val="FFFFFF"/>
                </a:solidFill>
              </a:rPr>
              <a:t>13</a:t>
            </a:r>
            <a:r>
              <a:rPr lang="ko-KR" altLang="en-US" dirty="0">
                <a:solidFill>
                  <a:srgbClr val="FFFFFF"/>
                </a:solidFill>
              </a:rPr>
              <a:t>장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입출력 라이브러리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>
          <a:xfrm>
            <a:off x="1562100" y="568325"/>
            <a:ext cx="3543300" cy="30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>
                <a:latin typeface="+mn-ea"/>
              </a:rPr>
              <a:t> 텍스트 파일 입출력</a:t>
            </a:r>
          </a:p>
        </p:txBody>
      </p:sp>
      <p:sp>
        <p:nvSpPr>
          <p:cNvPr id="37893" name="제목 1"/>
          <p:cNvSpPr>
            <a:spLocks noGrp="1"/>
          </p:cNvSpPr>
          <p:nvPr>
            <p:ph type="title"/>
          </p:nvPr>
        </p:nvSpPr>
        <p:spPr>
          <a:xfrm>
            <a:off x="1409700" y="152400"/>
            <a:ext cx="6126163" cy="457200"/>
          </a:xfrm>
        </p:spPr>
        <p:txBody>
          <a:bodyPr anchor="t"/>
          <a:lstStyle/>
          <a:p>
            <a:pPr eaLnBrk="1" hangingPunct="1"/>
            <a:r>
              <a:rPr lang="ko-KR" altLang="en-US"/>
              <a:t>파일 입출력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1D53AF5-BF6D-4F82-9C20-8135D336C23D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 anchor="t">
            <a:normAutofit/>
          </a:bodyPr>
          <a:lstStyle/>
          <a:p>
            <a:pPr marL="457200" lvl="1" indent="0">
              <a:buNone/>
              <a:defRPr/>
            </a:pPr>
            <a:endParaRPr lang="en-US" altLang="ko-KR" dirty="0">
              <a:latin typeface="+mn-ea"/>
            </a:endParaRPr>
          </a:p>
          <a:p>
            <a:pPr lvl="1">
              <a:buNone/>
              <a:defRPr/>
            </a:pPr>
            <a:r>
              <a:rPr lang="en-US" altLang="ko-KR" dirty="0">
                <a:latin typeface="+mn-ea"/>
              </a:rPr>
              <a:t> </a:t>
            </a:r>
          </a:p>
          <a:p>
            <a:pPr lvl="1">
              <a:defRPr/>
            </a:pPr>
            <a:endParaRPr lang="en-US" altLang="ko-KR" dirty="0">
              <a:latin typeface="+mn-ea"/>
            </a:endParaRPr>
          </a:p>
        </p:txBody>
      </p:sp>
      <p:sp>
        <p:nvSpPr>
          <p:cNvPr id="12295" name="텍스트 개체 틀 4"/>
          <p:cNvSpPr>
            <a:spLocks noGrp="1"/>
          </p:cNvSpPr>
          <p:nvPr>
            <p:ph type="body" idx="13"/>
          </p:nvPr>
        </p:nvSpPr>
        <p:spPr>
          <a:xfrm>
            <a:off x="3581400" y="6594475"/>
            <a:ext cx="2743200" cy="3048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altLang="ko-KR" dirty="0">
                <a:solidFill>
                  <a:srgbClr val="FFFFFF"/>
                </a:solidFill>
              </a:rPr>
              <a:t>13</a:t>
            </a:r>
            <a:r>
              <a:rPr lang="ko-KR" altLang="en-US" dirty="0">
                <a:solidFill>
                  <a:srgbClr val="FFFFFF"/>
                </a:solidFill>
              </a:rPr>
              <a:t>장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입출력 라이브러리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>
          <a:xfrm>
            <a:off x="1562100" y="568325"/>
            <a:ext cx="3543300" cy="30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>
                <a:latin typeface="+mn-ea"/>
              </a:rPr>
              <a:t> 텍스트 파일 입출력</a:t>
            </a:r>
          </a:p>
        </p:txBody>
      </p:sp>
      <p:sp>
        <p:nvSpPr>
          <p:cNvPr id="37893" name="제목 1"/>
          <p:cNvSpPr>
            <a:spLocks noGrp="1"/>
          </p:cNvSpPr>
          <p:nvPr>
            <p:ph type="title"/>
          </p:nvPr>
        </p:nvSpPr>
        <p:spPr>
          <a:xfrm>
            <a:off x="1409700" y="152400"/>
            <a:ext cx="6126163" cy="457200"/>
          </a:xfrm>
        </p:spPr>
        <p:txBody>
          <a:bodyPr anchor="t"/>
          <a:lstStyle/>
          <a:p>
            <a:pPr eaLnBrk="1" hangingPunct="1"/>
            <a:r>
              <a:rPr lang="ko-KR" altLang="en-US"/>
              <a:t>파일 입출력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1D53AF5-BF6D-4F82-9C20-8135D336C23D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8" name="TextBox 7"/>
          <p:cNvSpPr txBox="1"/>
          <p:nvPr/>
        </p:nvSpPr>
        <p:spPr>
          <a:xfrm>
            <a:off x="762000" y="1535888"/>
            <a:ext cx="8305800" cy="4247317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#include &lt;</a:t>
            </a:r>
            <a:r>
              <a:rPr lang="en-US" altLang="ko-KR" dirty="0" err="1"/>
              <a:t>stdlib.h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#include &lt;</a:t>
            </a:r>
            <a:r>
              <a:rPr lang="en-US" altLang="ko-KR" dirty="0" err="1"/>
              <a:t>ctype.h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int main()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FILE *</a:t>
            </a:r>
            <a:r>
              <a:rPr lang="en-US" altLang="ko-KR" dirty="0" err="1"/>
              <a:t>fp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int c;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fp</a:t>
            </a:r>
            <a:r>
              <a:rPr lang="en-US" altLang="ko-KR" dirty="0"/>
              <a:t> = </a:t>
            </a:r>
            <a:r>
              <a:rPr lang="en-US" altLang="ko-KR" dirty="0" err="1"/>
              <a:t>fopen</a:t>
            </a:r>
            <a:r>
              <a:rPr lang="en-US" altLang="ko-KR" dirty="0"/>
              <a:t>("</a:t>
            </a:r>
            <a:r>
              <a:rPr lang="en-US" altLang="ko-KR" dirty="0" err="1"/>
              <a:t>main.c</a:t>
            </a:r>
            <a:r>
              <a:rPr lang="en-US" altLang="ko-KR" dirty="0"/>
              <a:t>", "r");</a:t>
            </a:r>
          </a:p>
          <a:p>
            <a:r>
              <a:rPr lang="en-US" altLang="ko-KR" dirty="0"/>
              <a:t>    if (</a:t>
            </a:r>
            <a:r>
              <a:rPr lang="en-US" altLang="ko-KR" dirty="0" err="1"/>
              <a:t>fp</a:t>
            </a:r>
            <a:r>
              <a:rPr lang="en-US" altLang="ko-KR" dirty="0"/>
              <a:t>==NULL)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en-US" altLang="ko-KR" dirty="0" err="1"/>
              <a:t>fopen</a:t>
            </a:r>
            <a:r>
              <a:rPr lang="en-US" altLang="ko-KR" dirty="0"/>
              <a:t> failed\n");</a:t>
            </a:r>
          </a:p>
          <a:p>
            <a:r>
              <a:rPr lang="en-US" altLang="ko-KR" dirty="0"/>
              <a:t>        return 1;</a:t>
            </a:r>
          </a:p>
          <a:p>
            <a:r>
              <a:rPr lang="en-US" altLang="ko-KR" dirty="0"/>
              <a:t>    }</a:t>
            </a:r>
          </a:p>
        </p:txBody>
      </p:sp>
      <p:grpSp>
        <p:nvGrpSpPr>
          <p:cNvPr id="16" name="그룹 19"/>
          <p:cNvGrpSpPr>
            <a:grpSpLocks/>
          </p:cNvGrpSpPr>
          <p:nvPr/>
        </p:nvGrpSpPr>
        <p:grpSpPr bwMode="auto">
          <a:xfrm>
            <a:off x="2487049" y="3290495"/>
            <a:ext cx="3132157" cy="338554"/>
            <a:chOff x="2959069" y="2111707"/>
            <a:chExt cx="3132918" cy="339848"/>
          </a:xfrm>
        </p:grpSpPr>
        <p:cxnSp>
          <p:nvCxnSpPr>
            <p:cNvPr id="17" name="직선 화살표 연결선 16"/>
            <p:cNvCxnSpPr/>
            <p:nvPr/>
          </p:nvCxnSpPr>
          <p:spPr>
            <a:xfrm flipH="1">
              <a:off x="2959069" y="2236781"/>
              <a:ext cx="912896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36"/>
            <p:cNvSpPr txBox="1">
              <a:spLocks noChangeArrowheads="1"/>
            </p:cNvSpPr>
            <p:nvPr/>
          </p:nvSpPr>
          <p:spPr bwMode="auto">
            <a:xfrm>
              <a:off x="3915862" y="2111707"/>
              <a:ext cx="2176125" cy="3398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1600" b="1" dirty="0">
                  <a:solidFill>
                    <a:srgbClr val="C00000"/>
                  </a:solidFill>
                </a:rPr>
                <a:t>파일 포인터 변수 선언</a:t>
              </a:r>
              <a:endParaRPr lang="en-US" altLang="ko-KR" sz="1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0" name="그룹 19"/>
          <p:cNvGrpSpPr>
            <a:grpSpLocks/>
          </p:cNvGrpSpPr>
          <p:nvPr/>
        </p:nvGrpSpPr>
        <p:grpSpPr bwMode="auto">
          <a:xfrm>
            <a:off x="4057984" y="4114794"/>
            <a:ext cx="2872469" cy="338554"/>
            <a:chOff x="2959069" y="2111705"/>
            <a:chExt cx="2873165" cy="339848"/>
          </a:xfrm>
        </p:grpSpPr>
        <p:cxnSp>
          <p:nvCxnSpPr>
            <p:cNvPr id="21" name="직선 화살표 연결선 20"/>
            <p:cNvCxnSpPr/>
            <p:nvPr/>
          </p:nvCxnSpPr>
          <p:spPr>
            <a:xfrm flipH="1">
              <a:off x="2959069" y="2236781"/>
              <a:ext cx="912896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TextBox 36"/>
            <p:cNvSpPr txBox="1">
              <a:spLocks noChangeArrowheads="1"/>
            </p:cNvSpPr>
            <p:nvPr/>
          </p:nvSpPr>
          <p:spPr bwMode="auto">
            <a:xfrm>
              <a:off x="3915861" y="2111705"/>
              <a:ext cx="1916373" cy="3398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1600" b="1" dirty="0">
                  <a:solidFill>
                    <a:srgbClr val="C00000"/>
                  </a:solidFill>
                </a:rPr>
                <a:t>입력전용 파일 열기</a:t>
              </a:r>
              <a:endParaRPr lang="en-US" altLang="ko-KR" sz="1600" b="1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 anchor="t">
            <a:normAutofit/>
          </a:bodyPr>
          <a:lstStyle/>
          <a:p>
            <a:pPr marL="457200" lvl="1" indent="0">
              <a:buNone/>
              <a:defRPr/>
            </a:pPr>
            <a:endParaRPr lang="en-US" altLang="ko-KR" dirty="0">
              <a:latin typeface="+mn-ea"/>
            </a:endParaRPr>
          </a:p>
          <a:p>
            <a:pPr lvl="1">
              <a:buNone/>
              <a:defRPr/>
            </a:pPr>
            <a:r>
              <a:rPr lang="en-US" altLang="ko-KR" dirty="0">
                <a:latin typeface="+mn-ea"/>
              </a:rPr>
              <a:t> </a:t>
            </a:r>
          </a:p>
          <a:p>
            <a:pPr lvl="1">
              <a:defRPr/>
            </a:pPr>
            <a:endParaRPr lang="en-US" altLang="ko-KR" dirty="0">
              <a:latin typeface="+mn-ea"/>
            </a:endParaRPr>
          </a:p>
        </p:txBody>
      </p:sp>
      <p:sp>
        <p:nvSpPr>
          <p:cNvPr id="12295" name="텍스트 개체 틀 4"/>
          <p:cNvSpPr>
            <a:spLocks noGrp="1"/>
          </p:cNvSpPr>
          <p:nvPr>
            <p:ph type="body" idx="13"/>
          </p:nvPr>
        </p:nvSpPr>
        <p:spPr>
          <a:xfrm>
            <a:off x="3581400" y="6594475"/>
            <a:ext cx="2743200" cy="3048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altLang="ko-KR" dirty="0">
                <a:solidFill>
                  <a:srgbClr val="FFFFFF"/>
                </a:solidFill>
              </a:rPr>
              <a:t>13</a:t>
            </a:r>
            <a:r>
              <a:rPr lang="ko-KR" altLang="en-US" dirty="0">
                <a:solidFill>
                  <a:srgbClr val="FFFFFF"/>
                </a:solidFill>
              </a:rPr>
              <a:t>장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입출력 라이브러리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>
          <a:xfrm>
            <a:off x="1562100" y="568325"/>
            <a:ext cx="3543300" cy="30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>
                <a:latin typeface="+mn-ea"/>
              </a:rPr>
              <a:t> 텍스트 파일 입출력</a:t>
            </a:r>
          </a:p>
        </p:txBody>
      </p:sp>
      <p:sp>
        <p:nvSpPr>
          <p:cNvPr id="37893" name="제목 1"/>
          <p:cNvSpPr>
            <a:spLocks noGrp="1"/>
          </p:cNvSpPr>
          <p:nvPr>
            <p:ph type="title"/>
          </p:nvPr>
        </p:nvSpPr>
        <p:spPr>
          <a:xfrm>
            <a:off x="1409700" y="152400"/>
            <a:ext cx="6126163" cy="457200"/>
          </a:xfrm>
        </p:spPr>
        <p:txBody>
          <a:bodyPr anchor="t"/>
          <a:lstStyle/>
          <a:p>
            <a:pPr eaLnBrk="1" hangingPunct="1"/>
            <a:r>
              <a:rPr lang="ko-KR" altLang="en-US"/>
              <a:t>파일 입출력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1D53AF5-BF6D-4F82-9C20-8135D336C23D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8" name="TextBox 7"/>
          <p:cNvSpPr txBox="1"/>
          <p:nvPr/>
        </p:nvSpPr>
        <p:spPr>
          <a:xfrm>
            <a:off x="762000" y="1535888"/>
            <a:ext cx="8305800" cy="2347117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while ( (c = </a:t>
            </a:r>
            <a:r>
              <a:rPr lang="en-US" altLang="ko-KR" dirty="0" err="1"/>
              <a:t>fgetc</a:t>
            </a:r>
            <a:r>
              <a:rPr lang="en-US" altLang="ko-KR" dirty="0"/>
              <a:t>(</a:t>
            </a:r>
            <a:r>
              <a:rPr lang="en-US" altLang="ko-KR" dirty="0" err="1"/>
              <a:t>fp</a:t>
            </a:r>
            <a:r>
              <a:rPr lang="en-US" altLang="ko-KR" dirty="0"/>
              <a:t>)) != EOF 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printf</a:t>
            </a:r>
            <a:r>
              <a:rPr lang="en-US" altLang="ko-KR" dirty="0"/>
              <a:t>("%c", </a:t>
            </a:r>
            <a:r>
              <a:rPr lang="en-US" altLang="ko-KR" dirty="0" err="1"/>
              <a:t>toupper</a:t>
            </a:r>
            <a:r>
              <a:rPr lang="en-US" altLang="ko-KR" dirty="0"/>
              <a:t>(c));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fclose</a:t>
            </a:r>
            <a:r>
              <a:rPr lang="en-US" altLang="ko-KR" dirty="0"/>
              <a:t>(</a:t>
            </a:r>
            <a:r>
              <a:rPr lang="en-US" altLang="ko-KR" dirty="0" err="1"/>
              <a:t>fp</a:t>
            </a:r>
            <a:r>
              <a:rPr lang="en-US" altLang="ko-KR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return 0;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}</a:t>
            </a:r>
          </a:p>
        </p:txBody>
      </p:sp>
      <p:grpSp>
        <p:nvGrpSpPr>
          <p:cNvPr id="16" name="그룹 19"/>
          <p:cNvGrpSpPr>
            <a:grpSpLocks/>
          </p:cNvGrpSpPr>
          <p:nvPr/>
        </p:nvGrpSpPr>
        <p:grpSpPr bwMode="auto">
          <a:xfrm>
            <a:off x="4599938" y="1810345"/>
            <a:ext cx="2930178" cy="584775"/>
            <a:chOff x="2959069" y="2111707"/>
            <a:chExt cx="2930889" cy="587010"/>
          </a:xfrm>
        </p:grpSpPr>
        <p:cxnSp>
          <p:nvCxnSpPr>
            <p:cNvPr id="17" name="직선 화살표 연결선 16"/>
            <p:cNvCxnSpPr/>
            <p:nvPr/>
          </p:nvCxnSpPr>
          <p:spPr>
            <a:xfrm flipH="1">
              <a:off x="2959069" y="2236781"/>
              <a:ext cx="912896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36"/>
            <p:cNvSpPr txBox="1">
              <a:spLocks noChangeArrowheads="1"/>
            </p:cNvSpPr>
            <p:nvPr/>
          </p:nvSpPr>
          <p:spPr bwMode="auto">
            <a:xfrm>
              <a:off x="3915862" y="2111707"/>
              <a:ext cx="1974096" cy="5870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1600" b="1" dirty="0">
                  <a:solidFill>
                    <a:srgbClr val="C00000"/>
                  </a:solidFill>
                </a:rPr>
                <a:t>파일 끝까지 반복</a:t>
              </a:r>
              <a:r>
                <a:rPr lang="en-US" altLang="ko-KR" sz="1600" b="1" dirty="0">
                  <a:solidFill>
                    <a:srgbClr val="C00000"/>
                  </a:solidFill>
                </a:rPr>
                <a:t>. </a:t>
              </a:r>
            </a:p>
            <a:p>
              <a:r>
                <a:rPr lang="ko-KR" altLang="en-US" sz="1600" b="1" dirty="0">
                  <a:solidFill>
                    <a:srgbClr val="C00000"/>
                  </a:solidFill>
                </a:rPr>
                <a:t>문자 한 개를 읽어서</a:t>
              </a:r>
              <a:endParaRPr lang="en-US" altLang="ko-KR" sz="1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0" name="그룹 19"/>
          <p:cNvGrpSpPr>
            <a:grpSpLocks/>
          </p:cNvGrpSpPr>
          <p:nvPr/>
        </p:nvGrpSpPr>
        <p:grpSpPr bwMode="auto">
          <a:xfrm>
            <a:off x="4038600" y="2514602"/>
            <a:ext cx="3940069" cy="563651"/>
            <a:chOff x="2959069" y="1885748"/>
            <a:chExt cx="3941024" cy="565805"/>
          </a:xfrm>
        </p:grpSpPr>
        <p:cxnSp>
          <p:nvCxnSpPr>
            <p:cNvPr id="21" name="직선 화살표 연결선 20"/>
            <p:cNvCxnSpPr>
              <a:cxnSpLocks/>
            </p:cNvCxnSpPr>
            <p:nvPr/>
          </p:nvCxnSpPr>
          <p:spPr>
            <a:xfrm flipH="1" flipV="1">
              <a:off x="2959069" y="1885748"/>
              <a:ext cx="912897" cy="3510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TextBox 36"/>
            <p:cNvSpPr txBox="1">
              <a:spLocks noChangeArrowheads="1"/>
            </p:cNvSpPr>
            <p:nvPr/>
          </p:nvSpPr>
          <p:spPr bwMode="auto">
            <a:xfrm>
              <a:off x="3915861" y="2111705"/>
              <a:ext cx="2984232" cy="3398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1600" b="1" dirty="0">
                  <a:solidFill>
                    <a:srgbClr val="C00000"/>
                  </a:solidFill>
                </a:rPr>
                <a:t>대문자로 변환하여 화면에 출력</a:t>
              </a:r>
              <a:endParaRPr lang="en-US" altLang="ko-KR" sz="16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C4AA09-3339-4947-AA17-62F201E6A2D1}"/>
              </a:ext>
            </a:extLst>
          </p:cNvPr>
          <p:cNvSpPr/>
          <p:nvPr/>
        </p:nvSpPr>
        <p:spPr>
          <a:xfrm>
            <a:off x="2441058" y="3373834"/>
            <a:ext cx="601714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#INCLUDE &lt;STDIO.H&gt;</a:t>
            </a:r>
          </a:p>
          <a:p>
            <a:r>
              <a:rPr lang="ko-KR" altLang="en-US" sz="1400" dirty="0"/>
              <a:t>#INCLUDE &lt;STDLIB.H&gt;</a:t>
            </a:r>
          </a:p>
          <a:p>
            <a:r>
              <a:rPr lang="ko-KR" altLang="en-US" sz="1400" dirty="0"/>
              <a:t>#INCLUDE &lt;CTYPE.H&gt;</a:t>
            </a:r>
          </a:p>
          <a:p>
            <a:endParaRPr lang="ko-KR" altLang="en-US" sz="1400" dirty="0"/>
          </a:p>
          <a:p>
            <a:r>
              <a:rPr lang="ko-KR" altLang="en-US" sz="1400" dirty="0"/>
              <a:t>INT MAIN()</a:t>
            </a:r>
          </a:p>
          <a:p>
            <a:r>
              <a:rPr lang="ko-KR" altLang="en-US" sz="1400" dirty="0"/>
              <a:t>{</a:t>
            </a:r>
          </a:p>
          <a:p>
            <a:r>
              <a:rPr lang="ko-KR" altLang="en-US" sz="1400" dirty="0"/>
              <a:t>    FILE *FP;</a:t>
            </a:r>
          </a:p>
          <a:p>
            <a:r>
              <a:rPr lang="ko-KR" altLang="en-US" sz="1400" dirty="0"/>
              <a:t>   </a:t>
            </a:r>
            <a:r>
              <a:rPr lang="en-US" altLang="ko-KR" sz="1400" b="1" dirty="0"/>
              <a:t>…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8952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 anchor="t"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 err="1">
                <a:latin typeface="+mn-ea"/>
              </a:rPr>
              <a:t>fscanf</a:t>
            </a:r>
            <a:r>
              <a:rPr lang="en-US" altLang="ko-KR" b="1" dirty="0">
                <a:latin typeface="+mn-ea"/>
              </a:rPr>
              <a:t>, </a:t>
            </a:r>
            <a:r>
              <a:rPr lang="en-US" altLang="ko-KR" b="1" dirty="0" err="1">
                <a:latin typeface="+mn-ea"/>
              </a:rPr>
              <a:t>fprintf</a:t>
            </a:r>
            <a:r>
              <a:rPr lang="en-US" altLang="ko-KR" b="1" dirty="0">
                <a:latin typeface="+mn-ea"/>
              </a:rPr>
              <a:t> 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+mn-ea"/>
              </a:rPr>
              <a:t>형식화된 문자열을 파일로 </a:t>
            </a:r>
            <a:r>
              <a:rPr lang="ko-KR" altLang="en-US" dirty="0" err="1">
                <a:latin typeface="+mn-ea"/>
              </a:rPr>
              <a:t>입출력할</a:t>
            </a:r>
            <a:r>
              <a:rPr lang="ko-KR" altLang="en-US" dirty="0">
                <a:latin typeface="+mn-ea"/>
              </a:rPr>
              <a:t> 때 사용된다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endParaRPr lang="en-US" altLang="ko-KR" dirty="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dirty="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800" dirty="0">
              <a:latin typeface="+mn-ea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800" dirty="0">
                <a:latin typeface="+mn-ea"/>
              </a:rPr>
              <a:t>stream : </a:t>
            </a:r>
            <a:r>
              <a:rPr lang="ko-KR" altLang="en-US" sz="1800" dirty="0">
                <a:latin typeface="+mn-ea"/>
              </a:rPr>
              <a:t>파일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포인터</a:t>
            </a:r>
            <a:endParaRPr lang="en-US" altLang="ko-KR" sz="1800" dirty="0">
              <a:latin typeface="+mn-ea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</a:rPr>
              <a:t>나머지 매개변수는 </a:t>
            </a:r>
            <a:r>
              <a:rPr lang="en-US" altLang="ko-KR" sz="1800" dirty="0">
                <a:latin typeface="+mn-ea"/>
              </a:rPr>
              <a:t>scanf, printf </a:t>
            </a:r>
            <a:r>
              <a:rPr lang="ko-KR" altLang="en-US" sz="1800" dirty="0">
                <a:latin typeface="+mn-ea"/>
              </a:rPr>
              <a:t>함수와 동일하다</a:t>
            </a:r>
            <a:r>
              <a:rPr lang="en-US" altLang="ko-KR" sz="1800" dirty="0">
                <a:latin typeface="+mn-ea"/>
              </a:rPr>
              <a:t>.</a:t>
            </a:r>
          </a:p>
        </p:txBody>
      </p:sp>
      <p:sp>
        <p:nvSpPr>
          <p:cNvPr id="12295" name="텍스트 개체 틀 4"/>
          <p:cNvSpPr>
            <a:spLocks noGrp="1"/>
          </p:cNvSpPr>
          <p:nvPr>
            <p:ph type="body" idx="13"/>
          </p:nvPr>
        </p:nvSpPr>
        <p:spPr>
          <a:xfrm>
            <a:off x="3581400" y="6594475"/>
            <a:ext cx="2743200" cy="3048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altLang="ko-KR" dirty="0">
                <a:solidFill>
                  <a:srgbClr val="FFFFFF"/>
                </a:solidFill>
              </a:rPr>
              <a:t>13</a:t>
            </a:r>
            <a:r>
              <a:rPr lang="ko-KR" altLang="en-US" dirty="0">
                <a:solidFill>
                  <a:srgbClr val="FFFFFF"/>
                </a:solidFill>
              </a:rPr>
              <a:t>장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입출력 라이브러리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>
          <a:xfrm>
            <a:off x="1562100" y="568325"/>
            <a:ext cx="3543300" cy="30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>
                <a:latin typeface="+mn-ea"/>
              </a:rPr>
              <a:t> 텍스트 파일 입출력</a:t>
            </a:r>
          </a:p>
        </p:txBody>
      </p:sp>
      <p:sp>
        <p:nvSpPr>
          <p:cNvPr id="37893" name="제목 1"/>
          <p:cNvSpPr>
            <a:spLocks noGrp="1"/>
          </p:cNvSpPr>
          <p:nvPr>
            <p:ph type="title"/>
          </p:nvPr>
        </p:nvSpPr>
        <p:spPr>
          <a:xfrm>
            <a:off x="1409700" y="152400"/>
            <a:ext cx="6126163" cy="457200"/>
          </a:xfrm>
        </p:spPr>
        <p:txBody>
          <a:bodyPr anchor="t"/>
          <a:lstStyle/>
          <a:p>
            <a:pPr eaLnBrk="1" hangingPunct="1"/>
            <a:r>
              <a:rPr lang="ko-KR" altLang="en-US"/>
              <a:t>파일 입출력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1D53AF5-BF6D-4F82-9C20-8135D336C23D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4314" y="2466975"/>
            <a:ext cx="76962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 anchor="t">
            <a:normAutofit/>
          </a:bodyPr>
          <a:lstStyle/>
          <a:p>
            <a:pPr marL="457200" lvl="1" indent="0">
              <a:buNone/>
              <a:defRPr/>
            </a:pPr>
            <a:endParaRPr lang="en-US" altLang="ko-KR" dirty="0">
              <a:latin typeface="+mn-ea"/>
            </a:endParaRPr>
          </a:p>
          <a:p>
            <a:pPr lvl="1">
              <a:buNone/>
              <a:defRPr/>
            </a:pPr>
            <a:r>
              <a:rPr lang="en-US" altLang="ko-KR" dirty="0">
                <a:latin typeface="+mn-ea"/>
              </a:rPr>
              <a:t> </a:t>
            </a:r>
          </a:p>
          <a:p>
            <a:pPr lvl="1">
              <a:defRPr/>
            </a:pPr>
            <a:endParaRPr lang="en-US" altLang="ko-KR" dirty="0">
              <a:latin typeface="+mn-ea"/>
            </a:endParaRPr>
          </a:p>
        </p:txBody>
      </p:sp>
      <p:sp>
        <p:nvSpPr>
          <p:cNvPr id="12295" name="텍스트 개체 틀 4"/>
          <p:cNvSpPr>
            <a:spLocks noGrp="1"/>
          </p:cNvSpPr>
          <p:nvPr>
            <p:ph type="body" idx="13"/>
          </p:nvPr>
        </p:nvSpPr>
        <p:spPr>
          <a:xfrm>
            <a:off x="3581400" y="6594475"/>
            <a:ext cx="2743200" cy="3048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altLang="ko-KR" dirty="0">
                <a:solidFill>
                  <a:srgbClr val="FFFFFF"/>
                </a:solidFill>
              </a:rPr>
              <a:t>13</a:t>
            </a:r>
            <a:r>
              <a:rPr lang="ko-KR" altLang="en-US" dirty="0">
                <a:solidFill>
                  <a:srgbClr val="FFFFFF"/>
                </a:solidFill>
              </a:rPr>
              <a:t>장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입출력 라이브러리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>
          <a:xfrm>
            <a:off x="1562100" y="568325"/>
            <a:ext cx="3543300" cy="30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>
                <a:latin typeface="+mn-ea"/>
              </a:rPr>
              <a:t> 텍스트 파일 입출력</a:t>
            </a:r>
          </a:p>
        </p:txBody>
      </p:sp>
      <p:sp>
        <p:nvSpPr>
          <p:cNvPr id="37893" name="제목 1"/>
          <p:cNvSpPr>
            <a:spLocks noGrp="1"/>
          </p:cNvSpPr>
          <p:nvPr>
            <p:ph type="title"/>
          </p:nvPr>
        </p:nvSpPr>
        <p:spPr>
          <a:xfrm>
            <a:off x="1409700" y="152400"/>
            <a:ext cx="6126163" cy="457200"/>
          </a:xfrm>
        </p:spPr>
        <p:txBody>
          <a:bodyPr anchor="t"/>
          <a:lstStyle/>
          <a:p>
            <a:pPr eaLnBrk="1" hangingPunct="1"/>
            <a:r>
              <a:rPr lang="ko-KR" altLang="en-US"/>
              <a:t>파일 입출력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1D53AF5-BF6D-4F82-9C20-8135D336C23D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8" name="TextBox 7"/>
          <p:cNvSpPr txBox="1"/>
          <p:nvPr/>
        </p:nvSpPr>
        <p:spPr>
          <a:xfrm>
            <a:off x="762000" y="1535888"/>
            <a:ext cx="8305800" cy="408829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ts val="200"/>
              </a:spcBef>
            </a:pPr>
            <a:r>
              <a:rPr lang="en-US" altLang="ko-KR" sz="1700" dirty="0"/>
              <a:t>#include &lt;</a:t>
            </a:r>
            <a:r>
              <a:rPr lang="en-US" altLang="ko-KR" sz="1700" dirty="0" err="1"/>
              <a:t>stdio.h</a:t>
            </a:r>
            <a:r>
              <a:rPr lang="en-US" altLang="ko-KR" sz="1700" dirty="0"/>
              <a:t>&gt;</a:t>
            </a:r>
          </a:p>
          <a:p>
            <a:pPr>
              <a:spcBef>
                <a:spcPts val="200"/>
              </a:spcBef>
            </a:pPr>
            <a:r>
              <a:rPr lang="en-US" altLang="ko-KR" sz="1700" dirty="0"/>
              <a:t>#include &lt;</a:t>
            </a:r>
            <a:r>
              <a:rPr lang="en-US" altLang="ko-KR" sz="1700" dirty="0" err="1"/>
              <a:t>stdlib.h</a:t>
            </a:r>
            <a:r>
              <a:rPr lang="en-US" altLang="ko-KR" sz="1700" dirty="0"/>
              <a:t>&gt;</a:t>
            </a:r>
          </a:p>
          <a:p>
            <a:pPr>
              <a:spcBef>
                <a:spcPts val="200"/>
              </a:spcBef>
            </a:pPr>
            <a:endParaRPr lang="en-US" altLang="ko-KR" sz="1700" dirty="0"/>
          </a:p>
          <a:p>
            <a:pPr>
              <a:spcBef>
                <a:spcPts val="200"/>
              </a:spcBef>
            </a:pPr>
            <a:r>
              <a:rPr lang="en-US" altLang="ko-KR" sz="1700" dirty="0"/>
              <a:t>int main()</a:t>
            </a:r>
          </a:p>
          <a:p>
            <a:pPr>
              <a:spcBef>
                <a:spcPts val="200"/>
              </a:spcBef>
            </a:pPr>
            <a:r>
              <a:rPr lang="en-US" altLang="ko-KR" sz="1700" dirty="0"/>
              <a:t>{</a:t>
            </a:r>
          </a:p>
          <a:p>
            <a:pPr>
              <a:spcBef>
                <a:spcPts val="200"/>
              </a:spcBef>
            </a:pPr>
            <a:r>
              <a:rPr lang="en-US" altLang="ko-KR" sz="1700" dirty="0"/>
              <a:t>    FILE *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;</a:t>
            </a:r>
          </a:p>
          <a:p>
            <a:pPr>
              <a:spcBef>
                <a:spcPts val="200"/>
              </a:spcBef>
            </a:pPr>
            <a:r>
              <a:rPr lang="en-US" altLang="ko-KR" sz="1700" dirty="0"/>
              <a:t>    int </a:t>
            </a:r>
            <a:r>
              <a:rPr lang="en-US" altLang="ko-KR" sz="1700" dirty="0" err="1"/>
              <a:t>i</a:t>
            </a:r>
            <a:r>
              <a:rPr lang="en-US" altLang="ko-KR" sz="1700" dirty="0"/>
              <a:t>;</a:t>
            </a:r>
          </a:p>
          <a:p>
            <a:pPr>
              <a:spcBef>
                <a:spcPts val="200"/>
              </a:spcBef>
            </a:pPr>
            <a:endParaRPr lang="en-US" altLang="ko-KR" sz="1700" dirty="0"/>
          </a:p>
          <a:p>
            <a:pPr>
              <a:spcBef>
                <a:spcPts val="200"/>
              </a:spcBef>
            </a:pPr>
            <a:r>
              <a:rPr lang="en-US" altLang="ko-KR" sz="1700" dirty="0"/>
              <a:t>    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fopen</a:t>
            </a:r>
            <a:r>
              <a:rPr lang="en-US" altLang="ko-KR" sz="1700" dirty="0"/>
              <a:t>("test.txt", "w");</a:t>
            </a:r>
          </a:p>
          <a:p>
            <a:pPr>
              <a:spcBef>
                <a:spcPts val="200"/>
              </a:spcBef>
            </a:pPr>
            <a:r>
              <a:rPr lang="en-US" altLang="ko-KR" sz="1700" dirty="0"/>
              <a:t>    for(</a:t>
            </a:r>
            <a:r>
              <a:rPr lang="en-US" altLang="ko-KR" sz="1700" dirty="0" err="1"/>
              <a:t>i</a:t>
            </a:r>
            <a:r>
              <a:rPr lang="en-US" altLang="ko-KR" sz="1700" dirty="0"/>
              <a:t>=1; </a:t>
            </a:r>
            <a:r>
              <a:rPr lang="en-US" altLang="ko-KR" sz="1700" dirty="0" err="1"/>
              <a:t>i</a:t>
            </a:r>
            <a:r>
              <a:rPr lang="en-US" altLang="ko-KR" sz="1700" dirty="0"/>
              <a:t>&lt;=9; </a:t>
            </a:r>
            <a:r>
              <a:rPr lang="en-US" altLang="ko-KR" sz="1700" dirty="0" err="1"/>
              <a:t>i</a:t>
            </a:r>
            <a:r>
              <a:rPr lang="en-US" altLang="ko-KR" sz="1700" dirty="0"/>
              <a:t>++)</a:t>
            </a:r>
          </a:p>
          <a:p>
            <a:pPr>
              <a:spcBef>
                <a:spcPts val="200"/>
              </a:spcBef>
            </a:pPr>
            <a:r>
              <a:rPr lang="en-US" altLang="ko-KR" sz="1700" dirty="0"/>
              <a:t>        </a:t>
            </a:r>
            <a:r>
              <a:rPr lang="en-US" altLang="ko-KR" sz="1700" dirty="0" err="1"/>
              <a:t>fprintf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, "%d x %d = %d\n", 7, </a:t>
            </a:r>
            <a:r>
              <a:rPr lang="en-US" altLang="ko-KR" sz="1700" dirty="0" err="1"/>
              <a:t>i</a:t>
            </a:r>
            <a:r>
              <a:rPr lang="en-US" altLang="ko-KR" sz="1700" dirty="0"/>
              <a:t>, 7*</a:t>
            </a:r>
            <a:r>
              <a:rPr lang="en-US" altLang="ko-KR" sz="1700" dirty="0" err="1"/>
              <a:t>i</a:t>
            </a:r>
            <a:r>
              <a:rPr lang="en-US" altLang="ko-KR" sz="1700" dirty="0"/>
              <a:t>);</a:t>
            </a:r>
          </a:p>
          <a:p>
            <a:pPr>
              <a:spcBef>
                <a:spcPts val="200"/>
              </a:spcBef>
            </a:pPr>
            <a:r>
              <a:rPr lang="en-US" altLang="ko-KR" sz="1700" dirty="0"/>
              <a:t>    </a:t>
            </a:r>
            <a:r>
              <a:rPr lang="en-US" altLang="ko-KR" sz="1700" dirty="0" err="1"/>
              <a:t>fclose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);</a:t>
            </a:r>
          </a:p>
          <a:p>
            <a:pPr>
              <a:spcBef>
                <a:spcPts val="200"/>
              </a:spcBef>
            </a:pPr>
            <a:r>
              <a:rPr lang="en-US" altLang="ko-KR" sz="1700" dirty="0"/>
              <a:t>    return 0;</a:t>
            </a:r>
          </a:p>
          <a:p>
            <a:pPr>
              <a:spcBef>
                <a:spcPts val="200"/>
              </a:spcBef>
            </a:pPr>
            <a:r>
              <a:rPr lang="en-US" altLang="ko-KR" sz="1700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09B958-50F5-4924-862D-C7E448461A35}"/>
              </a:ext>
            </a:extLst>
          </p:cNvPr>
          <p:cNvSpPr txBox="1"/>
          <p:nvPr/>
        </p:nvSpPr>
        <p:spPr>
          <a:xfrm>
            <a:off x="5257800" y="2743200"/>
            <a:ext cx="28956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test.txt</a:t>
            </a:r>
            <a:r>
              <a:rPr lang="ko-KR" altLang="en-US" dirty="0"/>
              <a:t>를 열어 </a:t>
            </a:r>
            <a:r>
              <a:rPr lang="ko-KR" altLang="en-US" dirty="0" err="1"/>
              <a:t>확인하시오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506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629</Words>
  <Application>Microsoft Office PowerPoint</Application>
  <PresentationFormat>A4 용지(210x297mm)</PresentationFormat>
  <Paragraphs>138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굴림</vt:lpstr>
      <vt:lpstr>맑은 고딕</vt:lpstr>
      <vt:lpstr>Arial</vt:lpstr>
      <vt:lpstr>Arial Black</vt:lpstr>
      <vt:lpstr>Lucida Console</vt:lpstr>
      <vt:lpstr>Wingdings</vt:lpstr>
      <vt:lpstr>Office 테마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cp:lastPrinted>1601-01-01T00:00:00Z</cp:lastPrinted>
  <dcterms:created xsi:type="dcterms:W3CDTF">1601-01-01T00:00:00Z</dcterms:created>
  <dcterms:modified xsi:type="dcterms:W3CDTF">2019-04-07T12:28:34Z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