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102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9FA6E-2F1B-42B4-B017-ACDE3EE2CF42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5000B-87DF-4BD3-8D8E-EFBC5C3D5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247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2871-6385-4C8B-BA11-5304F9C9B8B8}" type="datetime1">
              <a:rPr lang="en-US" altLang="ko-KR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AECA-9182-41CA-9238-1C493834296D}" type="datetime1">
              <a:rPr lang="en-US" altLang="ko-KR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8D21-FD14-41E9-A3FA-923C4BB86A6D}" type="datetime1">
              <a:rPr lang="en-US" altLang="ko-KR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F01B-17E2-47B3-8F37-ED29C5CF618D}" type="datetime1">
              <a:rPr lang="en-US" altLang="ko-KR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ABA1-FE10-475E-B5B8-54BD61FDD13D}" type="datetime1">
              <a:rPr lang="en-US" altLang="ko-KR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999C-54B4-4CB1-AE50-27E7DFD369F9}" type="datetime1">
              <a:rPr lang="en-US" altLang="ko-KR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0134-7ABD-430A-9CBA-255D62DB2B06}" type="datetime1">
              <a:rPr lang="en-US" altLang="ko-KR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C120-3E35-4D9A-8471-9764C820E685}" type="datetime1">
              <a:rPr lang="en-US" altLang="ko-KR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65929-A739-45A6-AAE2-57A495E3522F}" type="datetime1">
              <a:rPr lang="en-US" altLang="ko-KR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C527-C890-4D11-9F9F-12B5DE52A763}" type="datetime1">
              <a:rPr lang="en-US" altLang="ko-KR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04" y="451513"/>
            <a:ext cx="10168800" cy="7343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423686"/>
            <a:ext cx="5153628" cy="46176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00"/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1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1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1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4371" y="1423687"/>
            <a:ext cx="5153627" cy="461767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00"/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1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1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1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999D-BA5A-4867-8D72-89F8334A8B5F}" type="datetime1">
              <a:rPr lang="en-US" altLang="ko-KR" smtClean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A173-B709-4104-8D03-092E212AB848}" type="datetime1">
              <a:rPr lang="en-US" altLang="ko-KR" smtClean="0"/>
              <a:t>6/4/2019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074B-5ABE-4A60-863D-10CB0703C863}" type="datetime1">
              <a:rPr lang="en-US" altLang="ko-KR" smtClean="0"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CF63-86AC-4230-B455-4C7054019A67}" type="datetime1">
              <a:rPr lang="en-US" altLang="ko-KR" smtClean="0"/>
              <a:t>6/4/2019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585C-562C-482B-933A-251EE28BD24C}" type="datetime1">
              <a:rPr lang="en-US" altLang="ko-KR" smtClean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F7ED-18C1-49CC-93B2-C3CA3E33B4B5}" type="datetime1">
              <a:rPr lang="en-US" altLang="ko-KR" smtClean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9"/>
          <p:cNvSpPr/>
          <p:nvPr/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/>
          <p:cNvSpPr/>
          <p:nvPr/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5104" y="451513"/>
            <a:ext cx="10157043" cy="73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1435497"/>
            <a:ext cx="10486482" cy="4605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18DC2-B3DB-4051-BF6E-172200F13ACE}" type="datetime1">
              <a:rPr lang="en-US" altLang="ko-KR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816" y="6037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b="1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E7FEF408-2903-4B16-BF79-5E88EACB3FDC}"/>
              </a:ext>
            </a:extLst>
          </p:cNvPr>
          <p:cNvCxnSpPr>
            <a:cxnSpLocks/>
          </p:cNvCxnSpPr>
          <p:nvPr/>
        </p:nvCxnSpPr>
        <p:spPr>
          <a:xfrm>
            <a:off x="677334" y="1284788"/>
            <a:ext cx="1048648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F87DD97-8127-41AC-98FB-938D366E0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182" y="1863524"/>
            <a:ext cx="9074551" cy="2187312"/>
          </a:xfrm>
        </p:spPr>
        <p:txBody>
          <a:bodyPr anchor="ctr"/>
          <a:lstStyle/>
          <a:p>
            <a:pPr algn="ctr"/>
            <a:r>
              <a:rPr lang="en-US" altLang="ko-KR" dirty="0"/>
              <a:t>TF-IDF</a:t>
            </a:r>
            <a:br>
              <a:rPr lang="en-US" altLang="ko-KR" dirty="0"/>
            </a:br>
            <a:r>
              <a:rPr lang="en-US" altLang="ko-KR" sz="3200" dirty="0"/>
              <a:t>(Term Frequency – Inverse Document Frequency)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C9F1659F-F453-489B-B907-8A40ACD04E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8286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파일에 대해 </a:t>
            </a:r>
            <a:r>
              <a:rPr lang="en-US" altLang="ko-KR" dirty="0" smtClean="0"/>
              <a:t>TF </a:t>
            </a:r>
            <a:r>
              <a:rPr lang="ko-KR" altLang="en-US" dirty="0" smtClean="0"/>
              <a:t>계산하기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77333" y="1435497"/>
            <a:ext cx="5236770" cy="460586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struct</a:t>
            </a:r>
            <a:r>
              <a:rPr lang="en-US" altLang="ko-KR" dirty="0"/>
              <a:t> term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char word[WORD_LEN];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>
                <a:solidFill>
                  <a:srgbClr val="FF0000"/>
                </a:solidFill>
              </a:rPr>
              <a:t>int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freq</a:t>
            </a:r>
            <a:r>
              <a:rPr lang="en-US" altLang="ko-KR" dirty="0" smtClean="0">
                <a:solidFill>
                  <a:srgbClr val="FF0000"/>
                </a:solidFill>
              </a:rPr>
              <a:t>[10];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struct</a:t>
            </a:r>
            <a:r>
              <a:rPr lang="en-US" altLang="ko-KR" dirty="0"/>
              <a:t> term *next;</a:t>
            </a:r>
          </a:p>
          <a:p>
            <a:pPr marL="0" indent="0">
              <a:buNone/>
            </a:pPr>
            <a:r>
              <a:rPr lang="en-US" altLang="ko-KR" dirty="0"/>
              <a:t>};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struct</a:t>
            </a:r>
            <a:r>
              <a:rPr lang="en-US" altLang="ko-KR" dirty="0"/>
              <a:t> term *head = NULL;</a:t>
            </a:r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term_cnt</a:t>
            </a:r>
            <a:r>
              <a:rPr lang="en-US" altLang="ko-KR" dirty="0"/>
              <a:t> = 0;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73959" y="1847314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head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7522541" y="2247424"/>
            <a:ext cx="1504336" cy="758591"/>
          </a:xfrm>
          <a:prstGeom prst="rect">
            <a:avLst/>
          </a:prstGeom>
          <a:solidFill>
            <a:srgbClr val="6699FF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“accident”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2541" y="3383050"/>
            <a:ext cx="1504336" cy="758591"/>
          </a:xfrm>
          <a:prstGeom prst="rect">
            <a:avLst/>
          </a:prstGeom>
          <a:solidFill>
            <a:srgbClr val="6699FF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“and”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22541" y="4474431"/>
            <a:ext cx="1504336" cy="758591"/>
          </a:xfrm>
          <a:prstGeom prst="rect">
            <a:avLst/>
          </a:prstGeom>
          <a:solidFill>
            <a:srgbClr val="6699FF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“emergency”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7" idx="3"/>
          </p:cNvCxnSpPr>
          <p:nvPr/>
        </p:nvCxnSpPr>
        <p:spPr>
          <a:xfrm>
            <a:off x="6743722" y="2047369"/>
            <a:ext cx="601838" cy="200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2"/>
            <a:endCxn id="9" idx="0"/>
          </p:cNvCxnSpPr>
          <p:nvPr/>
        </p:nvCxnSpPr>
        <p:spPr>
          <a:xfrm>
            <a:off x="8274709" y="3006015"/>
            <a:ext cx="0" cy="3770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9" idx="2"/>
            <a:endCxn id="10" idx="0"/>
          </p:cNvCxnSpPr>
          <p:nvPr/>
        </p:nvCxnSpPr>
        <p:spPr>
          <a:xfrm>
            <a:off x="8274709" y="4141641"/>
            <a:ext cx="0" cy="3327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0" idx="2"/>
          </p:cNvCxnSpPr>
          <p:nvPr/>
        </p:nvCxnSpPr>
        <p:spPr>
          <a:xfrm>
            <a:off x="8274709" y="5233022"/>
            <a:ext cx="0" cy="3327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7678995" y="4934776"/>
            <a:ext cx="1191427" cy="236639"/>
            <a:chOff x="4743799" y="5677464"/>
            <a:chExt cx="1191427" cy="236639"/>
          </a:xfrm>
          <a:noFill/>
        </p:grpSpPr>
        <p:sp>
          <p:nvSpPr>
            <p:cNvPr id="2" name="직사각형 1"/>
            <p:cNvSpPr/>
            <p:nvPr/>
          </p:nvSpPr>
          <p:spPr>
            <a:xfrm>
              <a:off x="4984955" y="5678129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108124" y="5678129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222390" y="5678129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345559" y="5678129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56635" y="5677464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79804" y="5677464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694070" y="5677464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817239" y="5677464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743799" y="5678129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866968" y="5678129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678995" y="2711889"/>
            <a:ext cx="1191427" cy="236639"/>
            <a:chOff x="4743799" y="5677464"/>
            <a:chExt cx="1191427" cy="236639"/>
          </a:xfrm>
          <a:noFill/>
        </p:grpSpPr>
        <p:sp>
          <p:nvSpPr>
            <p:cNvPr id="37" name="직사각형 36"/>
            <p:cNvSpPr/>
            <p:nvPr/>
          </p:nvSpPr>
          <p:spPr>
            <a:xfrm>
              <a:off x="4984955" y="5678129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08124" y="5678129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222390" y="5678129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345559" y="5678129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456635" y="5677464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579804" y="5677464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694070" y="5677464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817239" y="5677464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743799" y="5678129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866968" y="5678129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7678995" y="3850791"/>
            <a:ext cx="1191427" cy="236639"/>
            <a:chOff x="4743799" y="5677464"/>
            <a:chExt cx="1191427" cy="236639"/>
          </a:xfrm>
          <a:noFill/>
        </p:grpSpPr>
        <p:sp>
          <p:nvSpPr>
            <p:cNvPr id="48" name="직사각형 47"/>
            <p:cNvSpPr/>
            <p:nvPr/>
          </p:nvSpPr>
          <p:spPr>
            <a:xfrm>
              <a:off x="4984955" y="5678129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108124" y="5678129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222390" y="5678129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345559" y="5678129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456635" y="5677464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579804" y="5677464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694070" y="5677464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817239" y="5677464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743799" y="5678129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866968" y="5678129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60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A241F8-7B4B-4650-93E8-3FA3AD6E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Ex_tfidf-3 (</a:t>
            </a:r>
            <a:r>
              <a:rPr lang="ko-KR" altLang="en-US" dirty="0" smtClean="0"/>
              <a:t>여러 파일 입력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9929DB2-34BB-4C40-9C6B-FE8BD393C3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stdlib.h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ctype.h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string.h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#define WORD_LEN 20</a:t>
            </a:r>
          </a:p>
          <a:p>
            <a:endParaRPr lang="en-US" altLang="ko-KR" dirty="0"/>
          </a:p>
          <a:p>
            <a:r>
              <a:rPr lang="en-US" altLang="ko-KR" dirty="0" err="1"/>
              <a:t>struct</a:t>
            </a:r>
            <a:r>
              <a:rPr lang="en-US" altLang="ko-KR" dirty="0"/>
              <a:t> term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char word[WORD_LEN];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en-US" altLang="ko-KR" b="1" dirty="0" err="1">
                <a:solidFill>
                  <a:srgbClr val="FF0000"/>
                </a:solidFill>
              </a:rPr>
              <a:t>int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freq</a:t>
            </a:r>
            <a:r>
              <a:rPr lang="en-US" altLang="ko-KR" b="1" dirty="0">
                <a:solidFill>
                  <a:srgbClr val="FF0000"/>
                </a:solidFill>
              </a:rPr>
              <a:t>[10];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struct</a:t>
            </a:r>
            <a:r>
              <a:rPr lang="en-US" altLang="ko-KR" dirty="0"/>
              <a:t> term *next;</a:t>
            </a:r>
          </a:p>
          <a:p>
            <a:r>
              <a:rPr lang="en-US" altLang="ko-KR" dirty="0"/>
              <a:t>};</a:t>
            </a:r>
          </a:p>
          <a:p>
            <a:endParaRPr lang="en-US" altLang="ko-KR" dirty="0"/>
          </a:p>
          <a:p>
            <a:r>
              <a:rPr lang="en-US" altLang="ko-KR" dirty="0" err="1"/>
              <a:t>struct</a:t>
            </a:r>
            <a:r>
              <a:rPr lang="en-US" altLang="ko-KR" dirty="0"/>
              <a:t> term *head = NULL;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term_cnt</a:t>
            </a:r>
            <a:r>
              <a:rPr lang="en-US" altLang="ko-KR" dirty="0"/>
              <a:t> = 0;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5F0DD51-1949-4165-9478-8E60F98AE6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void </a:t>
            </a:r>
            <a:r>
              <a:rPr lang="en-US" altLang="ko-KR" b="1" dirty="0" err="1">
                <a:solidFill>
                  <a:srgbClr val="FF0000"/>
                </a:solidFill>
              </a:rPr>
              <a:t>add_term</a:t>
            </a:r>
            <a:r>
              <a:rPr lang="en-US" altLang="ko-KR" b="1" dirty="0">
                <a:solidFill>
                  <a:srgbClr val="FF0000"/>
                </a:solidFill>
              </a:rPr>
              <a:t>(const char *</a:t>
            </a:r>
            <a:r>
              <a:rPr lang="en-US" altLang="ko-KR" b="1" dirty="0" smtClean="0">
                <a:solidFill>
                  <a:srgbClr val="FF0000"/>
                </a:solidFill>
              </a:rPr>
              <a:t>s,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fno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  <a:r>
              <a:rPr lang="en-US" altLang="ko-KR" b="1" dirty="0" smtClean="0">
                <a:solidFill>
                  <a:srgbClr val="FF0000"/>
                </a:solidFill>
              </a:rPr>
              <a:t>//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freq</a:t>
            </a:r>
            <a:r>
              <a:rPr lang="en-US" altLang="ko-KR" b="1" dirty="0" smtClean="0">
                <a:solidFill>
                  <a:srgbClr val="FF0000"/>
                </a:solidFill>
              </a:rPr>
              <a:t>[] </a:t>
            </a:r>
            <a:r>
              <a:rPr lang="ko-KR" altLang="en-US" b="1" dirty="0" smtClean="0">
                <a:solidFill>
                  <a:srgbClr val="FF0000"/>
                </a:solidFill>
              </a:rPr>
              <a:t>사용하도록 수정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//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fno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ko-KR" altLang="en-US" b="1" dirty="0" smtClean="0">
                <a:solidFill>
                  <a:srgbClr val="FF0000"/>
                </a:solidFill>
              </a:rPr>
              <a:t>파일 번호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freq</a:t>
            </a:r>
            <a:r>
              <a:rPr lang="en-US" altLang="ko-KR" b="1" dirty="0" smtClean="0">
                <a:solidFill>
                  <a:srgbClr val="FF0000"/>
                </a:solidFill>
              </a:rPr>
              <a:t>[]</a:t>
            </a:r>
            <a:r>
              <a:rPr lang="ko-KR" altLang="en-US" b="1" dirty="0" smtClean="0">
                <a:solidFill>
                  <a:srgbClr val="FF0000"/>
                </a:solidFill>
              </a:rPr>
              <a:t>의 인덱스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struct term *</a:t>
            </a:r>
            <a:r>
              <a:rPr lang="en-US" altLang="ko-KR" dirty="0" err="1"/>
              <a:t>find_term</a:t>
            </a:r>
            <a:r>
              <a:rPr lang="en-US" altLang="ko-KR" dirty="0"/>
              <a:t>(const char *s)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  <a:r>
              <a:rPr lang="en-US" altLang="ko-KR" dirty="0" smtClean="0"/>
              <a:t>// </a:t>
            </a:r>
            <a:r>
              <a:rPr lang="ko-KR" altLang="en-US" dirty="0" smtClean="0"/>
              <a:t>수정 </a:t>
            </a:r>
            <a:r>
              <a:rPr lang="ko-KR" altLang="en-US" dirty="0" err="1" smtClean="0"/>
              <a:t>필요없음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print_term_list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  <a:r>
              <a:rPr lang="en-US" altLang="ko-KR" b="1" dirty="0" smtClean="0">
                <a:solidFill>
                  <a:srgbClr val="FF0000"/>
                </a:solidFill>
              </a:rPr>
              <a:t>//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freq</a:t>
            </a:r>
            <a:r>
              <a:rPr lang="en-US" altLang="ko-KR" b="1" dirty="0" smtClean="0">
                <a:solidFill>
                  <a:srgbClr val="FF0000"/>
                </a:solidFill>
              </a:rPr>
              <a:t>[]</a:t>
            </a:r>
            <a:r>
              <a:rPr lang="ko-KR" altLang="en-US" b="1" dirty="0" smtClean="0">
                <a:solidFill>
                  <a:srgbClr val="FF0000"/>
                </a:solidFill>
              </a:rPr>
              <a:t>를 출력하도록 수정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42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7F78677-E3BE-415B-B56C-24F16B331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Ex_tfidf-3 (</a:t>
            </a:r>
            <a:r>
              <a:rPr lang="ko-KR" altLang="en-US" dirty="0"/>
              <a:t>여러 파일 입력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EEAE141-775F-404A-BC35-F5D8734C4E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altLang="ko-KR" sz="1600" dirty="0"/>
              <a:t>void </a:t>
            </a:r>
            <a:r>
              <a:rPr lang="en-US" altLang="ko-KR" sz="1600" dirty="0" err="1"/>
              <a:t>read_word</a:t>
            </a:r>
            <a:r>
              <a:rPr lang="en-US" altLang="ko-KR" sz="1600" dirty="0"/>
              <a:t>(FILE *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, char s[WORD_LEN])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smtClean="0"/>
              <a:t>// </a:t>
            </a:r>
            <a:r>
              <a:rPr lang="ko-KR" altLang="en-US" sz="1600" dirty="0" smtClean="0"/>
              <a:t>수정 필요 없음</a:t>
            </a:r>
            <a:endParaRPr lang="en-US" altLang="ko-KR" sz="1600" dirty="0" smtClean="0"/>
          </a:p>
          <a:p>
            <a:r>
              <a:rPr lang="en-US" altLang="ko-KR" sz="1600" dirty="0" smtClean="0"/>
              <a:t>}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int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FILE *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    char word[WORD_LEN</a:t>
            </a:r>
            <a:r>
              <a:rPr lang="en-US" altLang="ko-KR" sz="1600" dirty="0" smtClean="0"/>
              <a:t>];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b="1" dirty="0">
                <a:solidFill>
                  <a:srgbClr val="FF0000"/>
                </a:solidFill>
              </a:rPr>
              <a:t>char </a:t>
            </a:r>
            <a:r>
              <a:rPr lang="en-US" altLang="ko-KR" sz="1600" b="1" dirty="0" err="1">
                <a:solidFill>
                  <a:srgbClr val="FF0000"/>
                </a:solidFill>
              </a:rPr>
              <a:t>fname</a:t>
            </a:r>
            <a:r>
              <a:rPr lang="en-US" altLang="ko-KR" sz="1600" b="1" dirty="0">
                <a:solidFill>
                  <a:srgbClr val="FF0000"/>
                </a:solidFill>
              </a:rPr>
              <a:t>[20];</a:t>
            </a:r>
          </a:p>
          <a:p>
            <a:endParaRPr lang="en-US" altLang="ko-KR" sz="1600" dirty="0" smtClean="0"/>
          </a:p>
          <a:p>
            <a:r>
              <a:rPr lang="nn-NO" altLang="ko-KR" sz="1600" dirty="0" smtClean="0"/>
              <a:t>    for(int </a:t>
            </a:r>
            <a:r>
              <a:rPr lang="nn-NO" altLang="ko-KR" sz="1600" dirty="0"/>
              <a:t>i=0; i&lt;=9; i</a:t>
            </a:r>
            <a:r>
              <a:rPr lang="nn-NO" altLang="ko-KR" sz="1600" dirty="0" smtClean="0"/>
              <a:t>++)</a:t>
            </a:r>
          </a:p>
          <a:p>
            <a:r>
              <a:rPr lang="nn-NO" altLang="ko-KR" sz="1600" dirty="0"/>
              <a:t> </a:t>
            </a:r>
            <a:r>
              <a:rPr lang="nn-NO" altLang="ko-KR" sz="1600" dirty="0" smtClean="0"/>
              <a:t>  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sprintf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fname</a:t>
            </a:r>
            <a:r>
              <a:rPr lang="en-US" altLang="ko-KR" sz="1600" b="1" dirty="0">
                <a:solidFill>
                  <a:srgbClr val="FF0000"/>
                </a:solidFill>
              </a:rPr>
              <a:t>, "doc/%d.txt",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);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dirty="0" smtClean="0"/>
              <a:t>        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 = </a:t>
            </a:r>
            <a:r>
              <a:rPr lang="en-US" altLang="ko-KR" sz="1600" dirty="0" err="1" smtClean="0"/>
              <a:t>fopen</a:t>
            </a:r>
            <a:r>
              <a:rPr lang="en-US" altLang="ko-KR" sz="1600" dirty="0" smtClean="0"/>
              <a:t>(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fname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>"r</a:t>
            </a:r>
            <a:r>
              <a:rPr lang="en-US" altLang="ko-KR" sz="1600" dirty="0" smtClean="0"/>
              <a:t>");</a:t>
            </a:r>
            <a:endParaRPr lang="en-US" altLang="ko-KR" sz="16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9451230-2AE2-45EE-9F1A-B30056E9EF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altLang="ko-KR" sz="1600" dirty="0" smtClean="0"/>
              <a:t>        </a:t>
            </a:r>
            <a:r>
              <a:rPr lang="en-US" altLang="ko-KR" sz="1600" dirty="0"/>
              <a:t>while( !</a:t>
            </a:r>
            <a:r>
              <a:rPr lang="en-US" altLang="ko-KR" sz="1600" dirty="0" err="1"/>
              <a:t>feof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) 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smtClean="0"/>
              <a:t>    {</a:t>
            </a:r>
            <a:endParaRPr lang="en-US" altLang="ko-KR" sz="1600" dirty="0"/>
          </a:p>
          <a:p>
            <a:r>
              <a:rPr lang="en-US" altLang="ko-KR" sz="1600" dirty="0"/>
              <a:t>        </a:t>
            </a: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struct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term *p;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        </a:t>
            </a:r>
            <a:r>
              <a:rPr lang="en-US" altLang="ko-KR" sz="1600" dirty="0" err="1"/>
              <a:t>read_word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, word);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smtClean="0"/>
              <a:t>        </a:t>
            </a:r>
            <a:r>
              <a:rPr lang="en-US" altLang="ko-KR" sz="1600" dirty="0"/>
              <a:t>if ( </a:t>
            </a:r>
            <a:r>
              <a:rPr lang="en-US" altLang="ko-KR" sz="1600" dirty="0" err="1"/>
              <a:t>strlen</a:t>
            </a:r>
            <a:r>
              <a:rPr lang="en-US" altLang="ko-KR" sz="1600" dirty="0"/>
              <a:t>(word) == 0 )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smtClean="0"/>
              <a:t>        </a:t>
            </a:r>
            <a:r>
              <a:rPr lang="en-US" altLang="ko-KR" sz="1600" dirty="0"/>
              <a:t>continue;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        </a:t>
            </a:r>
            <a:r>
              <a:rPr lang="en-US" altLang="ko-KR" sz="1600" dirty="0"/>
              <a:t>p = </a:t>
            </a:r>
            <a:r>
              <a:rPr lang="en-US" altLang="ko-KR" sz="1600" dirty="0" err="1"/>
              <a:t>find_term</a:t>
            </a:r>
            <a:r>
              <a:rPr lang="en-US" altLang="ko-KR" sz="1600" dirty="0"/>
              <a:t>(word);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smtClean="0"/>
              <a:t>        </a:t>
            </a:r>
            <a:r>
              <a:rPr lang="en-US" altLang="ko-KR" sz="1600" dirty="0"/>
              <a:t>if ( p == NULL )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smtClean="0"/>
              <a:t>       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add_term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(word,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);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dirty="0" smtClean="0"/>
              <a:t>            </a:t>
            </a:r>
            <a:r>
              <a:rPr lang="en-US" altLang="ko-KR" sz="1600" dirty="0"/>
              <a:t>else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smtClean="0"/>
              <a:t>            </a:t>
            </a:r>
            <a:r>
              <a:rPr lang="en-US" altLang="ko-KR" sz="1600" b="1" dirty="0">
                <a:solidFill>
                  <a:srgbClr val="FF0000"/>
                </a:solidFill>
              </a:rPr>
              <a:t>p-&gt;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freq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[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]++;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dirty="0" smtClean="0"/>
              <a:t>        </a:t>
            </a:r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   </a:t>
            </a:r>
            <a:r>
              <a:rPr lang="en-US" altLang="ko-KR" sz="1600" dirty="0" smtClean="0"/>
              <a:t>     </a:t>
            </a:r>
            <a:r>
              <a:rPr lang="en-US" altLang="ko-KR" sz="1600" dirty="0" err="1"/>
              <a:t>fclose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fp</a:t>
            </a:r>
            <a:r>
              <a:rPr lang="en-US" altLang="ko-KR" sz="1600" dirty="0" smtClean="0"/>
              <a:t>);</a:t>
            </a:r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40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7F78677-E3BE-415B-B56C-24F16B331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Ex_tfidf-3 (</a:t>
            </a:r>
            <a:r>
              <a:rPr lang="ko-KR" altLang="en-US" dirty="0"/>
              <a:t>여러 파일 입력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EEAE141-775F-404A-BC35-F5D8734C4E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endParaRPr lang="en-US" altLang="ko-KR" sz="1600" dirty="0" smtClean="0"/>
          </a:p>
          <a:p>
            <a:r>
              <a:rPr lang="en-US" altLang="ko-KR" sz="1600" dirty="0" smtClean="0"/>
              <a:t>     }  // for-loop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print_term_list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    return 0;</a:t>
            </a:r>
          </a:p>
          <a:p>
            <a:r>
              <a:rPr lang="en-US" altLang="ko-KR" sz="1600" dirty="0"/>
              <a:t>}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4026311" y="1969377"/>
            <a:ext cx="7344695" cy="3576016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waiting              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75 0 0 0 0 0 0 0 0 0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aircraft             116 0 0 0 0 0 0 0 0 0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of                   239 241 297 340 413 177 279 265 556 268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prediction           1 0 0 0 0 6 0 0 0 0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article              3 3 3 3 3 3 3 3 52 2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journal              1 1 1 1 2 1 15 1 5 1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com                  2 2 3 3 2 1 1 8 2 4</a:t>
            </a:r>
          </a:p>
          <a:p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mdpi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              2 2 2 2 3 2 2 3 2 3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www                  4 1 1 3 2 3 4 2 8 2</a:t>
            </a:r>
          </a:p>
          <a:p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doi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               21 1 1 1 2 1 1 1 1 1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aerospace            20 0 0 0 0 0 0 0 0 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Total 7729 terms</a:t>
            </a:r>
            <a:endParaRPr lang="ko-KR" alt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442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DF </a:t>
            </a:r>
            <a:r>
              <a:rPr lang="ko-KR" altLang="en-US" dirty="0" smtClean="0"/>
              <a:t>계산하기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77333" y="1435497"/>
            <a:ext cx="5236770" cy="460586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struct</a:t>
            </a:r>
            <a:r>
              <a:rPr lang="en-US" altLang="ko-KR" dirty="0"/>
              <a:t> term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char word[WORD_LEN];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 smtClean="0"/>
              <a:t>freq</a:t>
            </a:r>
            <a:r>
              <a:rPr lang="en-US" altLang="ko-KR" dirty="0" smtClean="0"/>
              <a:t>[10];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>
                <a:solidFill>
                  <a:srgbClr val="FF0000"/>
                </a:solidFill>
              </a:rPr>
              <a:t>int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df</a:t>
            </a:r>
            <a:r>
              <a:rPr lang="en-US" altLang="ko-KR" dirty="0" smtClean="0">
                <a:solidFill>
                  <a:srgbClr val="FF0000"/>
                </a:solidFill>
              </a:rPr>
              <a:t>;  // </a:t>
            </a:r>
            <a:r>
              <a:rPr lang="ko-KR" altLang="en-US" dirty="0" smtClean="0">
                <a:solidFill>
                  <a:srgbClr val="FF0000"/>
                </a:solidFill>
              </a:rPr>
              <a:t>단어가 사용된 문서의 수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struct</a:t>
            </a:r>
            <a:r>
              <a:rPr lang="en-US" altLang="ko-KR" dirty="0"/>
              <a:t> term *next;</a:t>
            </a:r>
          </a:p>
          <a:p>
            <a:pPr marL="0" indent="0">
              <a:buNone/>
            </a:pPr>
            <a:r>
              <a:rPr lang="en-US" altLang="ko-KR" dirty="0"/>
              <a:t>};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struct</a:t>
            </a:r>
            <a:r>
              <a:rPr lang="en-US" altLang="ko-KR" dirty="0"/>
              <a:t> term *head = NULL;</a:t>
            </a:r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term_cnt</a:t>
            </a:r>
            <a:r>
              <a:rPr lang="en-US" altLang="ko-KR" dirty="0"/>
              <a:t> = 0;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45757" y="2110921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head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7694339" y="2511031"/>
            <a:ext cx="1504336" cy="1091381"/>
          </a:xfrm>
          <a:prstGeom prst="rect">
            <a:avLst/>
          </a:prstGeom>
          <a:solidFill>
            <a:srgbClr val="6699FF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en-US" altLang="ko-KR" dirty="0" smtClean="0">
                <a:solidFill>
                  <a:schemeClr val="tx1"/>
                </a:solidFill>
              </a:rPr>
              <a:t> “accident”</a:t>
            </a:r>
          </a:p>
          <a:p>
            <a:pPr>
              <a:spcBef>
                <a:spcPts val="300"/>
              </a:spcBef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ko-KR" dirty="0" smtClean="0">
                <a:solidFill>
                  <a:schemeClr val="tx1"/>
                </a:solidFill>
              </a:rPr>
              <a:t> 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94339" y="3970990"/>
            <a:ext cx="1504336" cy="1091381"/>
          </a:xfrm>
          <a:prstGeom prst="rect">
            <a:avLst/>
          </a:prstGeom>
          <a:solidFill>
            <a:srgbClr val="6699FF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en-US" altLang="ko-KR" dirty="0" smtClean="0">
                <a:solidFill>
                  <a:schemeClr val="tx1"/>
                </a:solidFill>
              </a:rPr>
              <a:t> “and”</a:t>
            </a:r>
          </a:p>
          <a:p>
            <a:pPr>
              <a:spcBef>
                <a:spcPts val="300"/>
              </a:spcBef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ko-KR" dirty="0" smtClean="0">
                <a:solidFill>
                  <a:schemeClr val="tx1"/>
                </a:solidFill>
              </a:rPr>
              <a:t>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7" idx="3"/>
          </p:cNvCxnSpPr>
          <p:nvPr/>
        </p:nvCxnSpPr>
        <p:spPr>
          <a:xfrm>
            <a:off x="6915520" y="2310976"/>
            <a:ext cx="665151" cy="200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2"/>
            <a:endCxn id="9" idx="0"/>
          </p:cNvCxnSpPr>
          <p:nvPr/>
        </p:nvCxnSpPr>
        <p:spPr>
          <a:xfrm>
            <a:off x="8446507" y="3602412"/>
            <a:ext cx="0" cy="3685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9" idx="2"/>
          </p:cNvCxnSpPr>
          <p:nvPr/>
        </p:nvCxnSpPr>
        <p:spPr>
          <a:xfrm>
            <a:off x="8446507" y="5062371"/>
            <a:ext cx="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709683" y="5822335"/>
            <a:ext cx="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7850793" y="2946000"/>
            <a:ext cx="1191427" cy="236639"/>
            <a:chOff x="4743799" y="5677464"/>
            <a:chExt cx="1191427" cy="236639"/>
          </a:xfrm>
          <a:noFill/>
        </p:grpSpPr>
        <p:sp>
          <p:nvSpPr>
            <p:cNvPr id="37" name="직사각형 36"/>
            <p:cNvSpPr/>
            <p:nvPr/>
          </p:nvSpPr>
          <p:spPr>
            <a:xfrm>
              <a:off x="4984955" y="5678129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08124" y="5678129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222390" y="5678129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345559" y="5678129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456635" y="5677464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579804" y="5677464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694070" y="5677464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817239" y="5677464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743799" y="5678129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866968" y="5678129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7850793" y="4409235"/>
            <a:ext cx="1191427" cy="236639"/>
            <a:chOff x="4743799" y="5677464"/>
            <a:chExt cx="1191427" cy="236639"/>
          </a:xfrm>
          <a:noFill/>
        </p:grpSpPr>
        <p:sp>
          <p:nvSpPr>
            <p:cNvPr id="48" name="직사각형 47"/>
            <p:cNvSpPr/>
            <p:nvPr/>
          </p:nvSpPr>
          <p:spPr>
            <a:xfrm>
              <a:off x="4984955" y="5678129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108124" y="5678129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222390" y="5678129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345559" y="5678129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456635" y="5677464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579804" y="5677464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694070" y="5677464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817239" y="5677464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743799" y="5678129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866968" y="5678129"/>
              <a:ext cx="117987" cy="235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직선 화살표 연결선 58"/>
          <p:cNvCxnSpPr/>
          <p:nvPr/>
        </p:nvCxnSpPr>
        <p:spPr>
          <a:xfrm>
            <a:off x="8446507" y="5062371"/>
            <a:ext cx="0" cy="3685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13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A241F8-7B4B-4650-93E8-3FA3AD6E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Ex_tfidf-4 (DF </a:t>
            </a:r>
            <a:r>
              <a:rPr lang="ko-KR" altLang="en-US" dirty="0" smtClean="0"/>
              <a:t>계산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9929DB2-34BB-4C40-9C6B-FE8BD393C3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stdlib.h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ctype.h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string.h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#define WORD_LEN 20</a:t>
            </a:r>
          </a:p>
          <a:p>
            <a:endParaRPr lang="en-US" altLang="ko-KR" dirty="0"/>
          </a:p>
          <a:p>
            <a:r>
              <a:rPr lang="en-US" altLang="ko-KR" dirty="0" err="1"/>
              <a:t>struct</a:t>
            </a:r>
            <a:r>
              <a:rPr lang="en-US" altLang="ko-KR" dirty="0"/>
              <a:t> term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char word[WORD_LEN];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freq</a:t>
            </a:r>
            <a:r>
              <a:rPr lang="en-US" altLang="ko-KR" dirty="0">
                <a:solidFill>
                  <a:schemeClr val="tx1"/>
                </a:solidFill>
              </a:rPr>
              <a:t>[10</a:t>
            </a:r>
            <a:r>
              <a:rPr lang="en-US" altLang="ko-KR" dirty="0" smtClean="0">
                <a:solidFill>
                  <a:schemeClr val="tx1"/>
                </a:solidFill>
              </a:rPr>
              <a:t>];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b="1" dirty="0" err="1" smtClean="0">
                <a:solidFill>
                  <a:schemeClr val="accent5"/>
                </a:solidFill>
              </a:rPr>
              <a:t>int</a:t>
            </a:r>
            <a:r>
              <a:rPr lang="ko-KR" altLang="en-US" b="1" dirty="0" smtClean="0">
                <a:solidFill>
                  <a:schemeClr val="accent5"/>
                </a:solidFill>
              </a:rPr>
              <a:t> </a:t>
            </a:r>
            <a:r>
              <a:rPr lang="en-US" altLang="ko-KR" b="1" dirty="0" err="1" smtClean="0">
                <a:solidFill>
                  <a:schemeClr val="accent5"/>
                </a:solidFill>
              </a:rPr>
              <a:t>df</a:t>
            </a:r>
            <a:r>
              <a:rPr lang="en-US" altLang="ko-KR" b="1" dirty="0" smtClean="0">
                <a:solidFill>
                  <a:schemeClr val="accent5"/>
                </a:solidFill>
              </a:rPr>
              <a:t>;</a:t>
            </a:r>
            <a:endParaRPr lang="en-US" altLang="ko-KR" b="1" dirty="0">
              <a:solidFill>
                <a:schemeClr val="accent5"/>
              </a:solidFill>
            </a:endParaRPr>
          </a:p>
          <a:p>
            <a:r>
              <a:rPr lang="en-US" altLang="ko-KR" dirty="0"/>
              <a:t>    </a:t>
            </a:r>
            <a:r>
              <a:rPr lang="en-US" altLang="ko-KR" dirty="0" err="1"/>
              <a:t>struct</a:t>
            </a:r>
            <a:r>
              <a:rPr lang="en-US" altLang="ko-KR" dirty="0"/>
              <a:t> term *next;</a:t>
            </a:r>
          </a:p>
          <a:p>
            <a:r>
              <a:rPr lang="en-US" altLang="ko-KR" dirty="0"/>
              <a:t>};</a:t>
            </a:r>
          </a:p>
          <a:p>
            <a:endParaRPr lang="en-US" altLang="ko-KR" dirty="0"/>
          </a:p>
          <a:p>
            <a:r>
              <a:rPr lang="en-US" altLang="ko-KR" dirty="0" err="1"/>
              <a:t>struct</a:t>
            </a:r>
            <a:r>
              <a:rPr lang="en-US" altLang="ko-KR" dirty="0"/>
              <a:t> term *head = NULL;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term_cnt</a:t>
            </a:r>
            <a:r>
              <a:rPr lang="en-US" altLang="ko-KR" dirty="0"/>
              <a:t> = 0;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5F0DD51-1949-4165-9478-8E60F98AE6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r>
              <a:rPr lang="en-US" altLang="ko-KR" dirty="0" smtClean="0">
                <a:solidFill>
                  <a:schemeClr val="tx1"/>
                </a:solidFill>
              </a:rPr>
              <a:t>void </a:t>
            </a:r>
            <a:r>
              <a:rPr lang="en-US" altLang="ko-KR" dirty="0" err="1">
                <a:solidFill>
                  <a:schemeClr val="tx1"/>
                </a:solidFill>
              </a:rPr>
              <a:t>add_term</a:t>
            </a:r>
            <a:r>
              <a:rPr lang="en-US" altLang="ko-KR" dirty="0">
                <a:solidFill>
                  <a:schemeClr val="tx1"/>
                </a:solidFill>
              </a:rPr>
              <a:t>(const char *</a:t>
            </a:r>
            <a:r>
              <a:rPr lang="en-US" altLang="ko-KR" dirty="0" smtClean="0">
                <a:solidFill>
                  <a:schemeClr val="tx1"/>
                </a:solidFill>
              </a:rPr>
              <a:t>s,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fno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  <a:r>
              <a:rPr lang="en-US" altLang="ko-KR" dirty="0" smtClean="0"/>
              <a:t>// </a:t>
            </a:r>
            <a:r>
              <a:rPr lang="ko-KR" altLang="en-US" dirty="0"/>
              <a:t>수정 </a:t>
            </a:r>
            <a:r>
              <a:rPr lang="ko-KR" altLang="en-US" dirty="0" err="1" smtClean="0"/>
              <a:t>필요없음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struct term *</a:t>
            </a:r>
            <a:r>
              <a:rPr lang="en-US" altLang="ko-KR" dirty="0" err="1"/>
              <a:t>find_term</a:t>
            </a:r>
            <a:r>
              <a:rPr lang="en-US" altLang="ko-KR" dirty="0"/>
              <a:t>(const char *s)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  <a:r>
              <a:rPr lang="en-US" altLang="ko-KR" dirty="0" smtClean="0"/>
              <a:t>// </a:t>
            </a:r>
            <a:r>
              <a:rPr lang="ko-KR" altLang="en-US" dirty="0" smtClean="0"/>
              <a:t>수정 </a:t>
            </a:r>
            <a:r>
              <a:rPr lang="ko-KR" altLang="en-US" dirty="0" err="1" smtClean="0"/>
              <a:t>필요없음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print_term_list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</a:t>
            </a:r>
            <a:r>
              <a:rPr lang="en-US" altLang="ko-KR" b="1" dirty="0" smtClean="0">
                <a:solidFill>
                  <a:srgbClr val="FF0000"/>
                </a:solidFill>
              </a:rPr>
              <a:t>//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df</a:t>
            </a:r>
            <a:r>
              <a:rPr lang="ko-KR" altLang="en-US" b="1" dirty="0" smtClean="0">
                <a:solidFill>
                  <a:srgbClr val="FF0000"/>
                </a:solidFill>
              </a:rPr>
              <a:t>를 출력하도록 수정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692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7F78677-E3BE-415B-B56C-24F16B331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Ex_tfidf-4 (DF </a:t>
            </a:r>
            <a:r>
              <a:rPr lang="ko-KR" altLang="en-US" dirty="0"/>
              <a:t>계산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EEAE141-775F-404A-BC35-F5D8734C4E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altLang="ko-KR" sz="1600" dirty="0"/>
              <a:t>void </a:t>
            </a:r>
            <a:r>
              <a:rPr lang="en-US" altLang="ko-KR" sz="1600" dirty="0" err="1"/>
              <a:t>read_word</a:t>
            </a:r>
            <a:r>
              <a:rPr lang="en-US" altLang="ko-KR" sz="1600" dirty="0"/>
              <a:t>(FILE *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, char s[WORD_LEN])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smtClean="0"/>
              <a:t>// </a:t>
            </a:r>
            <a:r>
              <a:rPr lang="ko-KR" altLang="en-US" sz="1600" dirty="0" smtClean="0"/>
              <a:t>수정 필요 없음</a:t>
            </a:r>
            <a:endParaRPr lang="en-US" altLang="ko-KR" sz="1600" dirty="0" smtClean="0"/>
          </a:p>
          <a:p>
            <a:r>
              <a:rPr lang="en-US" altLang="ko-KR" sz="1600" dirty="0" smtClean="0"/>
              <a:t>}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void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compute_df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  //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각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term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구조체의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df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계산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}</a:t>
            </a:r>
          </a:p>
          <a:p>
            <a:endParaRPr lang="en-US" altLang="ko-KR" sz="1600" dirty="0"/>
          </a:p>
          <a:p>
            <a:r>
              <a:rPr lang="en-US" altLang="ko-KR" sz="1600" dirty="0"/>
              <a:t>int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FILE *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    char word[WORD_LEN</a:t>
            </a:r>
            <a:r>
              <a:rPr lang="en-US" altLang="ko-KR" sz="1600" dirty="0" smtClean="0"/>
              <a:t>];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char </a:t>
            </a:r>
            <a:r>
              <a:rPr lang="en-US" altLang="ko-KR" sz="1600" dirty="0" err="1">
                <a:solidFill>
                  <a:schemeClr val="tx1"/>
                </a:solidFill>
              </a:rPr>
              <a:t>fname</a:t>
            </a:r>
            <a:r>
              <a:rPr lang="en-US" altLang="ko-KR" sz="1600" dirty="0">
                <a:solidFill>
                  <a:schemeClr val="tx1"/>
                </a:solidFill>
              </a:rPr>
              <a:t>[20</a:t>
            </a:r>
            <a:r>
              <a:rPr lang="en-US" altLang="ko-KR" sz="1600" dirty="0" smtClean="0">
                <a:solidFill>
                  <a:schemeClr val="tx1"/>
                </a:solidFill>
              </a:rPr>
              <a:t>];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9451230-2AE2-45EE-9F1A-B30056E9EF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endParaRPr lang="en-US" altLang="ko-KR" sz="1600" dirty="0"/>
          </a:p>
          <a:p>
            <a:r>
              <a:rPr lang="nn-NO" altLang="ko-KR" sz="1600" dirty="0"/>
              <a:t>    for(int i=0; i&lt;=9; i++)</a:t>
            </a:r>
          </a:p>
          <a:p>
            <a:r>
              <a:rPr lang="nn-NO" altLang="ko-KR" sz="1600" dirty="0"/>
              <a:t>   {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sprintf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fname</a:t>
            </a:r>
            <a:r>
              <a:rPr lang="en-US" altLang="ko-KR" sz="1600" dirty="0">
                <a:solidFill>
                  <a:schemeClr val="tx1"/>
                </a:solidFill>
              </a:rPr>
              <a:t>, "doc/%d.txt", </a:t>
            </a:r>
            <a:r>
              <a:rPr lang="en-US" altLang="ko-KR" sz="1600" dirty="0" err="1">
                <a:solidFill>
                  <a:schemeClr val="tx1"/>
                </a:solidFill>
              </a:rPr>
              <a:t>i</a:t>
            </a:r>
            <a:r>
              <a:rPr lang="en-US" altLang="ko-KR" sz="1600" dirty="0">
                <a:solidFill>
                  <a:schemeClr val="tx1"/>
                </a:solidFill>
              </a:rPr>
              <a:t> );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fopen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fname</a:t>
            </a:r>
            <a:r>
              <a:rPr lang="en-US" altLang="ko-KR" sz="1600" dirty="0"/>
              <a:t>, "r");</a:t>
            </a:r>
          </a:p>
          <a:p>
            <a:r>
              <a:rPr lang="en-US" altLang="ko-KR" sz="1600" dirty="0" smtClean="0"/>
              <a:t>        </a:t>
            </a:r>
            <a:r>
              <a:rPr lang="en-US" altLang="ko-KR" sz="1600" dirty="0"/>
              <a:t>while( !</a:t>
            </a:r>
            <a:r>
              <a:rPr lang="en-US" altLang="ko-KR" sz="1600" dirty="0" err="1"/>
              <a:t>feof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) 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smtClean="0"/>
              <a:t>    {</a:t>
            </a:r>
            <a:endParaRPr lang="en-US" altLang="ko-KR" sz="1600" dirty="0"/>
          </a:p>
          <a:p>
            <a:r>
              <a:rPr lang="en-US" altLang="ko-KR" sz="1600" dirty="0"/>
              <a:t>        </a:t>
            </a: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struct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term *p;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        </a:t>
            </a:r>
            <a:r>
              <a:rPr lang="en-US" altLang="ko-KR" sz="1600" dirty="0" err="1"/>
              <a:t>read_word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, word);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smtClean="0"/>
              <a:t>        </a:t>
            </a:r>
            <a:r>
              <a:rPr lang="en-US" altLang="ko-KR" sz="1600" dirty="0"/>
              <a:t>if ( </a:t>
            </a:r>
            <a:r>
              <a:rPr lang="en-US" altLang="ko-KR" sz="1600" dirty="0" err="1"/>
              <a:t>strlen</a:t>
            </a:r>
            <a:r>
              <a:rPr lang="en-US" altLang="ko-KR" sz="1600" dirty="0"/>
              <a:t>(word) == 0 )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smtClean="0"/>
              <a:t>        </a:t>
            </a:r>
            <a:r>
              <a:rPr lang="en-US" altLang="ko-KR" sz="1600" dirty="0"/>
              <a:t>continue</a:t>
            </a:r>
            <a:r>
              <a:rPr lang="en-US" altLang="ko-KR" sz="1600" dirty="0" smtClean="0"/>
              <a:t>;</a:t>
            </a:r>
            <a:endParaRPr lang="en-US" altLang="ko-KR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8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7F78677-E3BE-415B-B56C-24F16B331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Ex_tfidf-4 (DF </a:t>
            </a:r>
            <a:r>
              <a:rPr lang="ko-KR" altLang="en-US" dirty="0"/>
              <a:t>계산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EEAE141-775F-404A-BC35-F5D8734C4E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endParaRPr lang="en-US" altLang="ko-KR" sz="1600" dirty="0"/>
          </a:p>
          <a:p>
            <a:r>
              <a:rPr lang="en-US" altLang="ko-KR" sz="1600" dirty="0"/>
              <a:t>            p = </a:t>
            </a:r>
            <a:r>
              <a:rPr lang="en-US" altLang="ko-KR" sz="1600" dirty="0" err="1"/>
              <a:t>find_term</a:t>
            </a:r>
            <a:r>
              <a:rPr lang="en-US" altLang="ko-KR" sz="1600" dirty="0"/>
              <a:t>(word);</a:t>
            </a:r>
          </a:p>
          <a:p>
            <a:r>
              <a:rPr lang="en-US" altLang="ko-KR" sz="1600" dirty="0"/>
              <a:t>            if ( p == NULL )</a:t>
            </a:r>
          </a:p>
          <a:p>
            <a:r>
              <a:rPr lang="en-US" altLang="ko-KR" sz="1600" dirty="0"/>
              <a:t>                </a:t>
            </a:r>
            <a:r>
              <a:rPr lang="en-US" altLang="ko-KR" sz="1600" dirty="0" err="1">
                <a:solidFill>
                  <a:schemeClr val="tx1"/>
                </a:solidFill>
              </a:rPr>
              <a:t>add_term</a:t>
            </a:r>
            <a:r>
              <a:rPr lang="en-US" altLang="ko-KR" sz="1600" dirty="0">
                <a:solidFill>
                  <a:schemeClr val="tx1"/>
                </a:solidFill>
              </a:rPr>
              <a:t>(word, </a:t>
            </a:r>
            <a:r>
              <a:rPr lang="en-US" altLang="ko-KR" sz="1600" dirty="0" err="1">
                <a:solidFill>
                  <a:schemeClr val="tx1"/>
                </a:solidFill>
              </a:rPr>
              <a:t>i</a:t>
            </a:r>
            <a:r>
              <a:rPr lang="en-US" altLang="ko-KR" sz="1600" dirty="0">
                <a:solidFill>
                  <a:schemeClr val="tx1"/>
                </a:solidFill>
              </a:rPr>
              <a:t> );</a:t>
            </a:r>
          </a:p>
          <a:p>
            <a:r>
              <a:rPr lang="en-US" altLang="ko-KR" sz="1600" dirty="0"/>
              <a:t>            else</a:t>
            </a:r>
          </a:p>
          <a:p>
            <a:r>
              <a:rPr lang="en-US" altLang="ko-KR" sz="1600" dirty="0"/>
              <a:t>                </a:t>
            </a:r>
            <a:r>
              <a:rPr lang="en-US" altLang="ko-KR" sz="1600" dirty="0">
                <a:solidFill>
                  <a:schemeClr val="tx1"/>
                </a:solidFill>
              </a:rPr>
              <a:t>p-&gt;</a:t>
            </a:r>
            <a:r>
              <a:rPr lang="en-US" altLang="ko-KR" sz="1600" dirty="0" err="1">
                <a:solidFill>
                  <a:schemeClr val="tx1"/>
                </a:solidFill>
              </a:rPr>
              <a:t>freq</a:t>
            </a:r>
            <a:r>
              <a:rPr lang="en-US" altLang="ko-KR" sz="1600" dirty="0">
                <a:solidFill>
                  <a:schemeClr val="tx1"/>
                </a:solidFill>
              </a:rPr>
              <a:t>[</a:t>
            </a:r>
            <a:r>
              <a:rPr lang="en-US" altLang="ko-KR" sz="1600" dirty="0" err="1">
                <a:solidFill>
                  <a:schemeClr val="tx1"/>
                </a:solidFill>
              </a:rPr>
              <a:t>i</a:t>
            </a:r>
            <a:r>
              <a:rPr lang="en-US" altLang="ko-KR" sz="1600" dirty="0">
                <a:solidFill>
                  <a:schemeClr val="tx1"/>
                </a:solidFill>
              </a:rPr>
              <a:t>]++;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smtClean="0"/>
              <a:t>}  // while-loop</a:t>
            </a:r>
            <a:endParaRPr lang="en-US" altLang="ko-KR" sz="1600" dirty="0"/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fclose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);</a:t>
            </a:r>
            <a:endParaRPr lang="ko-KR" altLang="en-US" sz="1600" dirty="0"/>
          </a:p>
          <a:p>
            <a:r>
              <a:rPr lang="en-US" altLang="ko-KR" sz="1600" dirty="0" smtClean="0"/>
              <a:t>     }  // for-loop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compute_df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();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print_term_list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    return 0;</a:t>
            </a:r>
          </a:p>
          <a:p>
            <a:r>
              <a:rPr lang="en-US" altLang="ko-KR" sz="1600" dirty="0"/>
              <a:t>}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4026311" y="1969377"/>
            <a:ext cx="7344695" cy="3576016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waiting              75 0 0 0 0 0 0 0 0 0 (1)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aircraft             116 0 0 0 0 0 0 0 0 0 (1)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of                   239 241 297 340 413 177 279 265 556 268 (10)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prediction           1 0 0 0 0 6 0 0 0 0 (2)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article              3 3 3 3 3 3 3 3 52 2 (10)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journal              1 1 1 1 2 1 15 1 5 1 (10)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com                  2 2 3 3 2 1 1 8 2 4 (10)</a:t>
            </a:r>
          </a:p>
          <a:p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mdpi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              2 2 2 2 3 2 2 3 2 3 (10)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www                  4 1 1 3 2 3 4 2 8 2 (10)</a:t>
            </a:r>
          </a:p>
          <a:p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doi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               21 1 1 1 2 1 1 1 1 1 (10)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aerospace            20 0 0 0 0 0 0 0 0 0 (1)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Total 7729 terms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54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TF-IDF </a:t>
            </a:r>
            <a:r>
              <a:rPr lang="ko-KR" altLang="en-US" dirty="0" smtClean="0"/>
              <a:t>계산하기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77333" y="1435497"/>
            <a:ext cx="5236770" cy="46058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b="1" dirty="0" err="1"/>
              <a:t>struct</a:t>
            </a:r>
            <a:r>
              <a:rPr lang="en-US" altLang="ko-KR" b="1" dirty="0"/>
              <a:t> term</a:t>
            </a:r>
          </a:p>
          <a:p>
            <a:pPr marL="0" indent="0">
              <a:buNone/>
            </a:pPr>
            <a:r>
              <a:rPr lang="en-US" altLang="ko-KR" b="1" dirty="0"/>
              <a:t>{</a:t>
            </a:r>
          </a:p>
          <a:p>
            <a:pPr marL="0" indent="0">
              <a:buNone/>
            </a:pPr>
            <a:r>
              <a:rPr lang="en-US" altLang="ko-KR" b="1" dirty="0"/>
              <a:t>    char word[WORD_LEN];</a:t>
            </a:r>
          </a:p>
          <a:p>
            <a:pPr marL="0" indent="0">
              <a:buNone/>
            </a:pPr>
            <a:r>
              <a:rPr lang="en-US" altLang="ko-KR" b="1" dirty="0"/>
              <a:t>    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 smtClean="0"/>
              <a:t>freq</a:t>
            </a:r>
            <a:r>
              <a:rPr lang="en-US" altLang="ko-KR" b="1" dirty="0" smtClean="0"/>
              <a:t>[10];</a:t>
            </a: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df</a:t>
            </a:r>
            <a:r>
              <a:rPr lang="en-US" altLang="ko-KR" b="1" dirty="0" smtClean="0">
                <a:solidFill>
                  <a:schemeClr val="tx1"/>
                </a:solidFill>
              </a:rPr>
              <a:t>;  // </a:t>
            </a:r>
            <a:r>
              <a:rPr lang="ko-KR" altLang="en-US" b="1" dirty="0" smtClean="0">
                <a:solidFill>
                  <a:schemeClr val="tx1"/>
                </a:solidFill>
              </a:rPr>
              <a:t>단어가 사용된 문서의 수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b="1" dirty="0"/>
              <a:t>    </a:t>
            </a:r>
            <a:r>
              <a:rPr lang="en-US" altLang="ko-KR" b="1" dirty="0" err="1"/>
              <a:t>struct</a:t>
            </a:r>
            <a:r>
              <a:rPr lang="en-US" altLang="ko-KR" b="1" dirty="0"/>
              <a:t> term *next;</a:t>
            </a:r>
          </a:p>
          <a:p>
            <a:pPr marL="0" indent="0">
              <a:buNone/>
            </a:pPr>
            <a:r>
              <a:rPr lang="en-US" altLang="ko-KR" b="1" dirty="0"/>
              <a:t>};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 err="1">
                <a:solidFill>
                  <a:schemeClr val="accent5"/>
                </a:solidFill>
              </a:rPr>
              <a:t>struct</a:t>
            </a:r>
            <a:r>
              <a:rPr lang="en-US" altLang="ko-KR" b="1" dirty="0">
                <a:solidFill>
                  <a:schemeClr val="accent5"/>
                </a:solidFill>
              </a:rPr>
              <a:t> </a:t>
            </a:r>
            <a:r>
              <a:rPr lang="en-US" altLang="ko-KR" b="1" dirty="0" err="1">
                <a:solidFill>
                  <a:schemeClr val="accent5"/>
                </a:solidFill>
              </a:rPr>
              <a:t>tfidf</a:t>
            </a:r>
            <a:endParaRPr lang="en-US" altLang="ko-KR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accent5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accent5"/>
                </a:solidFill>
              </a:rPr>
              <a:t>    char *word;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accent5"/>
                </a:solidFill>
              </a:rPr>
              <a:t>    double </a:t>
            </a:r>
            <a:r>
              <a:rPr lang="en-US" altLang="ko-KR" b="1" dirty="0" err="1">
                <a:solidFill>
                  <a:schemeClr val="accent5"/>
                </a:solidFill>
              </a:rPr>
              <a:t>tfidf</a:t>
            </a:r>
            <a:r>
              <a:rPr lang="en-US" altLang="ko-KR" b="1" dirty="0">
                <a:solidFill>
                  <a:schemeClr val="accent5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accent5"/>
                </a:solidFill>
              </a:rPr>
              <a:t>};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619298" y="1930994"/>
            <a:ext cx="3052918" cy="3711414"/>
            <a:chOff x="6145757" y="2110921"/>
            <a:chExt cx="3052918" cy="3711414"/>
          </a:xfrm>
        </p:grpSpPr>
        <p:sp>
          <p:nvSpPr>
            <p:cNvPr id="7" name="TextBox 6"/>
            <p:cNvSpPr txBox="1"/>
            <p:nvPr/>
          </p:nvSpPr>
          <p:spPr>
            <a:xfrm>
              <a:off x="6145757" y="2110921"/>
              <a:ext cx="7697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head</a:t>
              </a:r>
              <a:endParaRPr lang="ko-KR" altLang="en-US" b="1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694339" y="2511031"/>
              <a:ext cx="1504336" cy="1091381"/>
            </a:xfrm>
            <a:prstGeom prst="rect">
              <a:avLst/>
            </a:prstGeom>
            <a:solidFill>
              <a:srgbClr val="6699FF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300"/>
                </a:spcBef>
              </a:pPr>
              <a:r>
                <a:rPr lang="en-US" altLang="ko-KR" dirty="0" smtClean="0">
                  <a:solidFill>
                    <a:schemeClr val="tx1"/>
                  </a:solidFill>
                </a:rPr>
                <a:t> “accident”</a:t>
              </a:r>
            </a:p>
            <a:p>
              <a:pPr>
                <a:spcBef>
                  <a:spcPts val="300"/>
                </a:spcBef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spcBef>
                  <a:spcPts val="300"/>
                </a:spcBef>
              </a:pPr>
              <a:r>
                <a:rPr lang="en-US" altLang="ko-KR" dirty="0" smtClean="0">
                  <a:solidFill>
                    <a:schemeClr val="tx1"/>
                  </a:solidFill>
                </a:rPr>
                <a:t> 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694339" y="3970990"/>
              <a:ext cx="1504336" cy="1091381"/>
            </a:xfrm>
            <a:prstGeom prst="rect">
              <a:avLst/>
            </a:prstGeom>
            <a:solidFill>
              <a:srgbClr val="6699FF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300"/>
                </a:spcBef>
              </a:pPr>
              <a:r>
                <a:rPr lang="en-US" altLang="ko-KR" dirty="0" smtClean="0">
                  <a:solidFill>
                    <a:schemeClr val="tx1"/>
                  </a:solidFill>
                </a:rPr>
                <a:t> “and”</a:t>
              </a:r>
            </a:p>
            <a:p>
              <a:pPr>
                <a:spcBef>
                  <a:spcPts val="300"/>
                </a:spcBef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spcBef>
                  <a:spcPts val="300"/>
                </a:spcBef>
              </a:pPr>
              <a:r>
                <a:rPr lang="en-US" altLang="ko-KR" dirty="0" smtClean="0">
                  <a:solidFill>
                    <a:schemeClr val="tx1"/>
                  </a:solidFill>
                </a:rPr>
                <a:t> 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화살표 연결선 11"/>
            <p:cNvCxnSpPr>
              <a:stCxn id="7" idx="3"/>
            </p:cNvCxnSpPr>
            <p:nvPr/>
          </p:nvCxnSpPr>
          <p:spPr>
            <a:xfrm>
              <a:off x="6915520" y="2310976"/>
              <a:ext cx="665151" cy="2000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8" idx="2"/>
              <a:endCxn id="9" idx="0"/>
            </p:cNvCxnSpPr>
            <p:nvPr/>
          </p:nvCxnSpPr>
          <p:spPr>
            <a:xfrm>
              <a:off x="8446507" y="3602412"/>
              <a:ext cx="0" cy="36857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9" idx="2"/>
            </p:cNvCxnSpPr>
            <p:nvPr/>
          </p:nvCxnSpPr>
          <p:spPr>
            <a:xfrm>
              <a:off x="8446507" y="5062371"/>
              <a:ext cx="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7709683" y="5822335"/>
              <a:ext cx="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그룹 35"/>
            <p:cNvGrpSpPr/>
            <p:nvPr/>
          </p:nvGrpSpPr>
          <p:grpSpPr>
            <a:xfrm>
              <a:off x="7850793" y="2946000"/>
              <a:ext cx="1191427" cy="236639"/>
              <a:chOff x="4743799" y="5677464"/>
              <a:chExt cx="1191427" cy="236639"/>
            </a:xfrm>
            <a:noFill/>
          </p:grpSpPr>
          <p:sp>
            <p:nvSpPr>
              <p:cNvPr id="37" name="직사각형 36"/>
              <p:cNvSpPr/>
              <p:nvPr/>
            </p:nvSpPr>
            <p:spPr>
              <a:xfrm>
                <a:off x="4984955" y="5678129"/>
                <a:ext cx="117987" cy="2359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108124" y="5678129"/>
                <a:ext cx="117987" cy="2359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5222390" y="5678129"/>
                <a:ext cx="117987" cy="2359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5345559" y="5678129"/>
                <a:ext cx="117987" cy="2359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456635" y="5677464"/>
                <a:ext cx="117987" cy="2359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5579804" y="5677464"/>
                <a:ext cx="117987" cy="2359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694070" y="5677464"/>
                <a:ext cx="117987" cy="2359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5817239" y="5677464"/>
                <a:ext cx="117987" cy="2359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743799" y="5678129"/>
                <a:ext cx="117987" cy="2359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4866968" y="5678129"/>
                <a:ext cx="117987" cy="2359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7850793" y="4409235"/>
              <a:ext cx="1191427" cy="236639"/>
              <a:chOff x="4743799" y="5677464"/>
              <a:chExt cx="1191427" cy="236639"/>
            </a:xfrm>
            <a:noFill/>
          </p:grpSpPr>
          <p:sp>
            <p:nvSpPr>
              <p:cNvPr id="48" name="직사각형 47"/>
              <p:cNvSpPr/>
              <p:nvPr/>
            </p:nvSpPr>
            <p:spPr>
              <a:xfrm>
                <a:off x="4984955" y="5678129"/>
                <a:ext cx="117987" cy="2359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108124" y="5678129"/>
                <a:ext cx="117987" cy="2359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222390" y="5678129"/>
                <a:ext cx="117987" cy="2359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345559" y="5678129"/>
                <a:ext cx="117987" cy="2359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5456635" y="5677464"/>
                <a:ext cx="117987" cy="2359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579804" y="5677464"/>
                <a:ext cx="117987" cy="2359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694070" y="5677464"/>
                <a:ext cx="117987" cy="2359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817239" y="5677464"/>
                <a:ext cx="117987" cy="2359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4743799" y="5678129"/>
                <a:ext cx="117987" cy="2359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4866968" y="5678129"/>
                <a:ext cx="117987" cy="2359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9" name="직선 화살표 연결선 58"/>
            <p:cNvCxnSpPr/>
            <p:nvPr/>
          </p:nvCxnSpPr>
          <p:spPr>
            <a:xfrm>
              <a:off x="8446507" y="5062371"/>
              <a:ext cx="0" cy="36857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직선 연결선 3"/>
          <p:cNvCxnSpPr/>
          <p:nvPr/>
        </p:nvCxnSpPr>
        <p:spPr>
          <a:xfrm>
            <a:off x="8362335" y="2331104"/>
            <a:ext cx="44246" cy="2919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362335" y="2331104"/>
            <a:ext cx="137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9733935" y="2331104"/>
            <a:ext cx="44246" cy="2919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8377083" y="3607633"/>
            <a:ext cx="137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413955" y="4845513"/>
            <a:ext cx="137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55857" y="1578077"/>
            <a:ext cx="2123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문서 </a:t>
            </a:r>
            <a:r>
              <a:rPr lang="en-US" altLang="ko-KR" sz="1600" dirty="0" smtClean="0"/>
              <a:t>0.txt</a:t>
            </a:r>
            <a:r>
              <a:rPr lang="ko-KR" altLang="en-US" sz="1600" dirty="0" smtClean="0"/>
              <a:t>를 위한 </a:t>
            </a:r>
            <a:r>
              <a:rPr lang="en-US" altLang="ko-KR" sz="1600" dirty="0" err="1" smtClean="0"/>
              <a:t>struct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tfidf</a:t>
            </a:r>
            <a:r>
              <a:rPr lang="en-US" altLang="ko-KR" sz="1600" dirty="0" smtClean="0"/>
              <a:t>[] </a:t>
            </a:r>
            <a:r>
              <a:rPr lang="ko-KR" altLang="en-US" sz="1600" dirty="0" smtClean="0"/>
              <a:t>배열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8377083" y="2331104"/>
            <a:ext cx="1356852" cy="1276529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word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tx1"/>
                </a:solidFill>
              </a:rPr>
              <a:t>tfidf</a:t>
            </a:r>
            <a:r>
              <a:rPr lang="en-US" altLang="ko-KR" sz="1600" dirty="0" smtClean="0">
                <a:solidFill>
                  <a:schemeClr val="tx1"/>
                </a:solidFill>
              </a:rPr>
              <a:t> = 1.463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7515761" y="2566220"/>
            <a:ext cx="1126794" cy="2005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8399207" y="3622382"/>
            <a:ext cx="1356852" cy="1223132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word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tx1"/>
                </a:solidFill>
              </a:rPr>
              <a:t>tfidf</a:t>
            </a:r>
            <a:r>
              <a:rPr lang="en-US" altLang="ko-KR" sz="1600" dirty="0" smtClean="0">
                <a:solidFill>
                  <a:schemeClr val="tx1"/>
                </a:solidFill>
              </a:rPr>
              <a:t> = 0.240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H="1">
            <a:off x="7333598" y="3991581"/>
            <a:ext cx="132074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74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A241F8-7B4B-4650-93E8-3FA3AD6E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Ex_tfidf-5 (TF-IDF </a:t>
            </a:r>
            <a:r>
              <a:rPr lang="ko-KR" altLang="en-US" dirty="0" smtClean="0"/>
              <a:t>계산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9929DB2-34BB-4C40-9C6B-FE8BD393C3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stdlib.h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ctype.h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string.h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#define WORD_LEN 20</a:t>
            </a:r>
          </a:p>
          <a:p>
            <a:endParaRPr lang="en-US" altLang="ko-KR" dirty="0"/>
          </a:p>
          <a:p>
            <a:r>
              <a:rPr lang="en-US" altLang="ko-KR" dirty="0" err="1"/>
              <a:t>struct</a:t>
            </a:r>
            <a:r>
              <a:rPr lang="en-US" altLang="ko-KR" dirty="0"/>
              <a:t> term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char word[WORD_LEN];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freq</a:t>
            </a:r>
            <a:r>
              <a:rPr lang="en-US" altLang="ko-KR" dirty="0">
                <a:solidFill>
                  <a:schemeClr val="tx1"/>
                </a:solidFill>
              </a:rPr>
              <a:t>[10</a:t>
            </a:r>
            <a:r>
              <a:rPr lang="en-US" altLang="ko-KR" dirty="0" smtClean="0">
                <a:solidFill>
                  <a:schemeClr val="tx1"/>
                </a:solidFill>
              </a:rPr>
              <a:t>];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df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/>
              <a:t>    </a:t>
            </a:r>
            <a:r>
              <a:rPr lang="en-US" altLang="ko-KR" dirty="0" err="1"/>
              <a:t>struct</a:t>
            </a:r>
            <a:r>
              <a:rPr lang="en-US" altLang="ko-KR" dirty="0"/>
              <a:t> term *next;</a:t>
            </a:r>
          </a:p>
          <a:p>
            <a:r>
              <a:rPr lang="en-US" altLang="ko-KR" dirty="0"/>
              <a:t>};</a:t>
            </a:r>
          </a:p>
          <a:p>
            <a:endParaRPr lang="en-US" altLang="ko-KR" dirty="0"/>
          </a:p>
          <a:p>
            <a:r>
              <a:rPr lang="en-US" altLang="ko-KR" dirty="0" err="1"/>
              <a:t>struct</a:t>
            </a:r>
            <a:r>
              <a:rPr lang="en-US" altLang="ko-KR" dirty="0"/>
              <a:t> term *head = NULL;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term_cnt</a:t>
            </a:r>
            <a:r>
              <a:rPr lang="en-US" altLang="ko-KR" dirty="0"/>
              <a:t> = 0;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5F0DD51-1949-4165-9478-8E60F98AE6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tfidf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char *word;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double </a:t>
            </a:r>
            <a:r>
              <a:rPr lang="en-US" altLang="ko-KR" b="1" dirty="0" err="1">
                <a:solidFill>
                  <a:srgbClr val="FF0000"/>
                </a:solidFill>
              </a:rPr>
              <a:t>tfidf</a:t>
            </a:r>
            <a:r>
              <a:rPr lang="en-US" altLang="ko-KR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};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chemeClr val="tx1"/>
                </a:solidFill>
              </a:rPr>
              <a:t>void </a:t>
            </a:r>
            <a:r>
              <a:rPr lang="en-US" altLang="ko-KR" dirty="0" err="1">
                <a:solidFill>
                  <a:schemeClr val="tx1"/>
                </a:solidFill>
              </a:rPr>
              <a:t>add_term</a:t>
            </a:r>
            <a:r>
              <a:rPr lang="en-US" altLang="ko-KR" dirty="0">
                <a:solidFill>
                  <a:schemeClr val="tx1"/>
                </a:solidFill>
              </a:rPr>
              <a:t>(const char *</a:t>
            </a:r>
            <a:r>
              <a:rPr lang="en-US" altLang="ko-KR" dirty="0" smtClean="0">
                <a:solidFill>
                  <a:schemeClr val="tx1"/>
                </a:solidFill>
              </a:rPr>
              <a:t>s,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fno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/>
              <a:t>{  …  }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struct term *</a:t>
            </a:r>
            <a:r>
              <a:rPr lang="en-US" altLang="ko-KR" dirty="0" err="1"/>
              <a:t>find_term</a:t>
            </a:r>
            <a:r>
              <a:rPr lang="en-US" altLang="ko-KR" dirty="0"/>
              <a:t>(const char *s</a:t>
            </a:r>
            <a:r>
              <a:rPr lang="en-US" altLang="ko-KR" dirty="0" smtClean="0"/>
              <a:t>)  {  …  }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print_term_list</a:t>
            </a:r>
            <a:r>
              <a:rPr lang="en-US" altLang="ko-KR" dirty="0" smtClean="0"/>
              <a:t>()  {  …  }</a:t>
            </a:r>
          </a:p>
          <a:p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read_word</a:t>
            </a:r>
            <a:r>
              <a:rPr lang="en-US" altLang="ko-KR" dirty="0"/>
              <a:t>(FILE *</a:t>
            </a:r>
            <a:r>
              <a:rPr lang="en-US" altLang="ko-KR" dirty="0" err="1"/>
              <a:t>fp</a:t>
            </a:r>
            <a:r>
              <a:rPr lang="en-US" altLang="ko-KR" dirty="0"/>
              <a:t>, char s[WORD_LEN</a:t>
            </a:r>
            <a:r>
              <a:rPr lang="en-US" altLang="ko-KR" dirty="0" smtClean="0"/>
              <a:t>])  {  …  }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void </a:t>
            </a:r>
            <a:r>
              <a:rPr lang="en-US" altLang="ko-KR" dirty="0" err="1"/>
              <a:t>compute_df</a:t>
            </a:r>
            <a:r>
              <a:rPr lang="en-US" altLang="ko-KR" dirty="0" smtClean="0"/>
              <a:t>()  {  …  }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7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A065B46-71BC-44FA-A40C-56B4B2153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TF-IDF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C493805-51AC-4D68-91BC-D06F575FF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정보 검색과 텍스트 마이닝에서 이용하는 가중치</a:t>
            </a:r>
            <a:endParaRPr lang="en-US" altLang="ko-KR" dirty="0"/>
          </a:p>
          <a:p>
            <a:r>
              <a:rPr lang="ko-KR" altLang="en-US" dirty="0"/>
              <a:t>어떤 단어가 특정 문서 내에서 얼마나 중요한 것인지를 나타내는 수치</a:t>
            </a:r>
            <a:endParaRPr lang="en-US" altLang="ko-KR" dirty="0"/>
          </a:p>
          <a:p>
            <a:r>
              <a:rPr lang="ko-KR" altLang="en-US" dirty="0"/>
              <a:t>활용</a:t>
            </a:r>
            <a:r>
              <a:rPr lang="en-US" altLang="ko-KR" dirty="0"/>
              <a:t>: </a:t>
            </a:r>
            <a:r>
              <a:rPr lang="ko-KR" altLang="en-US" dirty="0"/>
              <a:t>핵심어를 추출</a:t>
            </a:r>
            <a:r>
              <a:rPr lang="en-US" altLang="ko-KR" dirty="0"/>
              <a:t>, </a:t>
            </a:r>
            <a:r>
              <a:rPr lang="ko-KR" altLang="en-US" dirty="0"/>
              <a:t>검색 결과의 순위 결정</a:t>
            </a:r>
            <a:r>
              <a:rPr lang="en-US" altLang="ko-KR" dirty="0"/>
              <a:t>, </a:t>
            </a:r>
            <a:r>
              <a:rPr lang="ko-KR" altLang="en-US" dirty="0"/>
              <a:t>문서들의 유사도 계산</a:t>
            </a:r>
            <a:endParaRPr lang="en-US" altLang="ko-KR" dirty="0"/>
          </a:p>
          <a:p>
            <a:r>
              <a:rPr lang="en-US" altLang="ko-KR" dirty="0"/>
              <a:t>TF-IDF = TF x IDF</a:t>
            </a:r>
          </a:p>
          <a:p>
            <a:endParaRPr lang="en-US" altLang="ko-KR" dirty="0"/>
          </a:p>
          <a:p>
            <a:r>
              <a:rPr lang="en-US" altLang="ko-KR" dirty="0"/>
              <a:t>TF(</a:t>
            </a:r>
            <a:r>
              <a:rPr lang="ko-KR" altLang="en-US" dirty="0"/>
              <a:t>단어 빈도</a:t>
            </a:r>
            <a:r>
              <a:rPr lang="en-US" altLang="ko-KR" dirty="0"/>
              <a:t>, term frequency)</a:t>
            </a:r>
          </a:p>
          <a:p>
            <a:pPr lvl="1"/>
            <a:r>
              <a:rPr lang="ko-KR" altLang="en-US" dirty="0"/>
              <a:t>특정한 단어가 문서 내에 얼마나 자주 등장하는지를 나타내는 값</a:t>
            </a:r>
            <a:endParaRPr lang="en-US" altLang="ko-KR" dirty="0"/>
          </a:p>
          <a:p>
            <a:pPr lvl="1"/>
            <a:r>
              <a:rPr lang="ko-KR" altLang="en-US" dirty="0"/>
              <a:t>이 값이 높을수록 문서에서 중요하다고 생각할 수 있다</a:t>
            </a:r>
            <a:endParaRPr lang="en-US" altLang="ko-KR" dirty="0"/>
          </a:p>
          <a:p>
            <a:pPr lvl="1"/>
            <a:r>
              <a:rPr lang="ko-KR" altLang="en-US" dirty="0"/>
              <a:t>예외</a:t>
            </a:r>
            <a:r>
              <a:rPr lang="en-US" altLang="ko-KR" dirty="0"/>
              <a:t>: the, and, have, that, 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22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7F78677-E3BE-415B-B56C-24F16B331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Ex_tfidf-5 (TF-IDF </a:t>
            </a:r>
            <a:r>
              <a:rPr lang="ko-KR" altLang="en-US" dirty="0"/>
              <a:t>계산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EEAE141-775F-404A-BC35-F5D8734C4E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void </a:t>
            </a:r>
            <a:r>
              <a:rPr lang="en-US" altLang="ko-KR" sz="1600" b="1" dirty="0" err="1">
                <a:solidFill>
                  <a:srgbClr val="FF0000"/>
                </a:solidFill>
              </a:rPr>
              <a:t>compute_tfidf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</a:rPr>
              <a:t>tfidf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</a:rPr>
              <a:t>arr</a:t>
            </a:r>
            <a:r>
              <a:rPr lang="en-US" altLang="ko-KR" sz="1600" b="1" dirty="0">
                <a:solidFill>
                  <a:srgbClr val="FF0000"/>
                </a:solidFill>
              </a:rPr>
              <a:t>[], </a:t>
            </a:r>
            <a:r>
              <a:rPr lang="en-US" altLang="ko-KR" sz="1600" b="1" dirty="0" err="1">
                <a:solidFill>
                  <a:srgbClr val="FF0000"/>
                </a:solidFill>
              </a:rPr>
              <a:t>int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fno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)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  //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fno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번 문서에 대해 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arr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[]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의 내용을 채움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}</a:t>
            </a:r>
          </a:p>
          <a:p>
            <a:endParaRPr lang="en-US" altLang="ko-KR" sz="1600" dirty="0" smtClean="0"/>
          </a:p>
          <a:p>
            <a:r>
              <a:rPr lang="en-US" altLang="ko-KR" sz="1600" b="1" dirty="0">
                <a:solidFill>
                  <a:srgbClr val="FF0000"/>
                </a:solidFill>
              </a:rPr>
              <a:t>void </a:t>
            </a:r>
            <a:r>
              <a:rPr lang="en-US" altLang="ko-KR" sz="1600" b="1" dirty="0" err="1">
                <a:solidFill>
                  <a:srgbClr val="FF0000"/>
                </a:solidFill>
              </a:rPr>
              <a:t>print_tfidf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</a:rPr>
              <a:t>tfidf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</a:rPr>
              <a:t>arr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[] )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  //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arr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[]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의 내용 출력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arr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[0]~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arr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[4])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}</a:t>
            </a:r>
          </a:p>
          <a:p>
            <a:endParaRPr lang="en-US" altLang="ko-KR" sz="1600" dirty="0"/>
          </a:p>
          <a:p>
            <a:r>
              <a:rPr lang="en-US" altLang="ko-KR" sz="1600" dirty="0"/>
              <a:t>int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FILE *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    char word[WORD_LEN</a:t>
            </a:r>
            <a:r>
              <a:rPr lang="en-US" altLang="ko-KR" sz="1600" dirty="0" smtClean="0"/>
              <a:t>];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char </a:t>
            </a:r>
            <a:r>
              <a:rPr lang="en-US" altLang="ko-KR" sz="1600" dirty="0" err="1">
                <a:solidFill>
                  <a:schemeClr val="tx1"/>
                </a:solidFill>
              </a:rPr>
              <a:t>fname</a:t>
            </a:r>
            <a:r>
              <a:rPr lang="en-US" altLang="ko-KR" sz="1600" dirty="0">
                <a:solidFill>
                  <a:schemeClr val="tx1"/>
                </a:solidFill>
              </a:rPr>
              <a:t>[20</a:t>
            </a:r>
            <a:r>
              <a:rPr lang="en-US" altLang="ko-KR" sz="1600" dirty="0" smtClean="0">
                <a:solidFill>
                  <a:schemeClr val="tx1"/>
                </a:solidFill>
              </a:rPr>
              <a:t>];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9451230-2AE2-45EE-9F1A-B30056E9EF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endParaRPr lang="en-US" altLang="ko-KR" sz="1600" dirty="0"/>
          </a:p>
          <a:p>
            <a:r>
              <a:rPr lang="nn-NO" altLang="ko-KR" sz="1600" dirty="0"/>
              <a:t>    for(int i=0; i&lt;=9; i++)</a:t>
            </a:r>
          </a:p>
          <a:p>
            <a:r>
              <a:rPr lang="nn-NO" altLang="ko-KR" sz="1600" dirty="0"/>
              <a:t>   {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sprintf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fname</a:t>
            </a:r>
            <a:r>
              <a:rPr lang="en-US" altLang="ko-KR" sz="1600" dirty="0">
                <a:solidFill>
                  <a:schemeClr val="tx1"/>
                </a:solidFill>
              </a:rPr>
              <a:t>, "doc/%d.txt", </a:t>
            </a:r>
            <a:r>
              <a:rPr lang="en-US" altLang="ko-KR" sz="1600" dirty="0" err="1">
                <a:solidFill>
                  <a:schemeClr val="tx1"/>
                </a:solidFill>
              </a:rPr>
              <a:t>i</a:t>
            </a:r>
            <a:r>
              <a:rPr lang="en-US" altLang="ko-KR" sz="1600" dirty="0">
                <a:solidFill>
                  <a:schemeClr val="tx1"/>
                </a:solidFill>
              </a:rPr>
              <a:t> );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fopen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fname</a:t>
            </a:r>
            <a:r>
              <a:rPr lang="en-US" altLang="ko-KR" sz="1600" dirty="0"/>
              <a:t>, "r");</a:t>
            </a:r>
          </a:p>
          <a:p>
            <a:r>
              <a:rPr lang="en-US" altLang="ko-KR" sz="1600" dirty="0" smtClean="0"/>
              <a:t>        </a:t>
            </a:r>
            <a:r>
              <a:rPr lang="en-US" altLang="ko-KR" sz="1600" dirty="0"/>
              <a:t>while( !</a:t>
            </a:r>
            <a:r>
              <a:rPr lang="en-US" altLang="ko-KR" sz="1600" dirty="0" err="1"/>
              <a:t>feof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) 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smtClean="0"/>
              <a:t>    {</a:t>
            </a:r>
            <a:endParaRPr lang="en-US" altLang="ko-KR" sz="1600" dirty="0"/>
          </a:p>
          <a:p>
            <a:r>
              <a:rPr lang="en-US" altLang="ko-KR" sz="1600" dirty="0"/>
              <a:t>        </a:t>
            </a: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struct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term *p;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        </a:t>
            </a:r>
            <a:r>
              <a:rPr lang="en-US" altLang="ko-KR" sz="1600" dirty="0" err="1"/>
              <a:t>read_word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, word);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smtClean="0"/>
              <a:t>        </a:t>
            </a:r>
            <a:r>
              <a:rPr lang="en-US" altLang="ko-KR" sz="1600" dirty="0"/>
              <a:t>if ( </a:t>
            </a:r>
            <a:r>
              <a:rPr lang="en-US" altLang="ko-KR" sz="1600" dirty="0" err="1"/>
              <a:t>strlen</a:t>
            </a:r>
            <a:r>
              <a:rPr lang="en-US" altLang="ko-KR" sz="1600" dirty="0"/>
              <a:t>(word) == 0 )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smtClean="0"/>
              <a:t>        </a:t>
            </a:r>
            <a:r>
              <a:rPr lang="en-US" altLang="ko-KR" sz="1600" dirty="0"/>
              <a:t>continue</a:t>
            </a:r>
            <a:r>
              <a:rPr lang="en-US" altLang="ko-KR" sz="1600" dirty="0" smtClean="0"/>
              <a:t>;</a:t>
            </a:r>
            <a:endParaRPr lang="en-US" altLang="ko-KR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03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7F78677-E3BE-415B-B56C-24F16B331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Ex_tfidf-5 (TF-IDF </a:t>
            </a:r>
            <a:r>
              <a:rPr lang="ko-KR" altLang="en-US" dirty="0"/>
              <a:t>계산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EEAE141-775F-404A-BC35-F5D8734C4E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endParaRPr lang="en-US" altLang="ko-KR" sz="1600" dirty="0"/>
          </a:p>
          <a:p>
            <a:r>
              <a:rPr lang="en-US" altLang="ko-KR" sz="1600" dirty="0"/>
              <a:t>            p = </a:t>
            </a:r>
            <a:r>
              <a:rPr lang="en-US" altLang="ko-KR" sz="1600" dirty="0" err="1"/>
              <a:t>find_term</a:t>
            </a:r>
            <a:r>
              <a:rPr lang="en-US" altLang="ko-KR" sz="1600" dirty="0"/>
              <a:t>(word);</a:t>
            </a:r>
          </a:p>
          <a:p>
            <a:r>
              <a:rPr lang="en-US" altLang="ko-KR" sz="1600" dirty="0"/>
              <a:t>            if ( p == NULL )</a:t>
            </a:r>
          </a:p>
          <a:p>
            <a:r>
              <a:rPr lang="en-US" altLang="ko-KR" sz="1600" dirty="0"/>
              <a:t>                </a:t>
            </a:r>
            <a:r>
              <a:rPr lang="en-US" altLang="ko-KR" sz="1600" dirty="0" err="1">
                <a:solidFill>
                  <a:schemeClr val="tx1"/>
                </a:solidFill>
              </a:rPr>
              <a:t>add_term</a:t>
            </a:r>
            <a:r>
              <a:rPr lang="en-US" altLang="ko-KR" sz="1600" dirty="0">
                <a:solidFill>
                  <a:schemeClr val="tx1"/>
                </a:solidFill>
              </a:rPr>
              <a:t>(word, </a:t>
            </a:r>
            <a:r>
              <a:rPr lang="en-US" altLang="ko-KR" sz="1600" dirty="0" err="1">
                <a:solidFill>
                  <a:schemeClr val="tx1"/>
                </a:solidFill>
              </a:rPr>
              <a:t>i</a:t>
            </a:r>
            <a:r>
              <a:rPr lang="en-US" altLang="ko-KR" sz="1600" dirty="0">
                <a:solidFill>
                  <a:schemeClr val="tx1"/>
                </a:solidFill>
              </a:rPr>
              <a:t> );</a:t>
            </a:r>
          </a:p>
          <a:p>
            <a:r>
              <a:rPr lang="en-US" altLang="ko-KR" sz="1600" dirty="0"/>
              <a:t>            else</a:t>
            </a:r>
          </a:p>
          <a:p>
            <a:r>
              <a:rPr lang="en-US" altLang="ko-KR" sz="1600" dirty="0"/>
              <a:t>                </a:t>
            </a:r>
            <a:r>
              <a:rPr lang="en-US" altLang="ko-KR" sz="1600" dirty="0">
                <a:solidFill>
                  <a:schemeClr val="tx1"/>
                </a:solidFill>
              </a:rPr>
              <a:t>p-&gt;</a:t>
            </a:r>
            <a:r>
              <a:rPr lang="en-US" altLang="ko-KR" sz="1600" dirty="0" err="1">
                <a:solidFill>
                  <a:schemeClr val="tx1"/>
                </a:solidFill>
              </a:rPr>
              <a:t>freq</a:t>
            </a:r>
            <a:r>
              <a:rPr lang="en-US" altLang="ko-KR" sz="1600" dirty="0">
                <a:solidFill>
                  <a:schemeClr val="tx1"/>
                </a:solidFill>
              </a:rPr>
              <a:t>[</a:t>
            </a:r>
            <a:r>
              <a:rPr lang="en-US" altLang="ko-KR" sz="1600" dirty="0" err="1">
                <a:solidFill>
                  <a:schemeClr val="tx1"/>
                </a:solidFill>
              </a:rPr>
              <a:t>i</a:t>
            </a:r>
            <a:r>
              <a:rPr lang="en-US" altLang="ko-KR" sz="1600" dirty="0">
                <a:solidFill>
                  <a:schemeClr val="tx1"/>
                </a:solidFill>
              </a:rPr>
              <a:t>]++;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smtClean="0"/>
              <a:t>}  // while-loop</a:t>
            </a:r>
            <a:endParaRPr lang="en-US" altLang="ko-KR" sz="1600" dirty="0"/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fclose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);</a:t>
            </a:r>
            <a:endParaRPr lang="ko-KR" altLang="en-US" sz="1600" dirty="0"/>
          </a:p>
          <a:p>
            <a:r>
              <a:rPr lang="en-US" altLang="ko-KR" sz="1600" dirty="0" smtClean="0"/>
              <a:t>     }  // for-loop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compute_df</a:t>
            </a:r>
            <a:r>
              <a:rPr lang="en-US" altLang="ko-KR" sz="1600" dirty="0" smtClean="0">
                <a:solidFill>
                  <a:schemeClr val="tx1"/>
                </a:solidFill>
              </a:rPr>
              <a:t>();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print_term_list</a:t>
            </a:r>
            <a:r>
              <a:rPr lang="en-US" altLang="ko-KR" sz="1600" dirty="0" smtClean="0"/>
              <a:t>();</a:t>
            </a:r>
            <a:endParaRPr lang="en-US" altLang="ko-KR" sz="16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    </a:t>
            </a:r>
            <a:r>
              <a:rPr lang="en-US" altLang="ko-KR" sz="1600" b="1" dirty="0" err="1">
                <a:solidFill>
                  <a:srgbClr val="FF0000"/>
                </a:solidFill>
              </a:rPr>
              <a:t>struct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</a:rPr>
              <a:t>tfidf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</a:rPr>
              <a:t>arr</a:t>
            </a:r>
            <a:r>
              <a:rPr lang="en-US" altLang="ko-KR" sz="1600" b="1" dirty="0">
                <a:solidFill>
                  <a:srgbClr val="FF0000"/>
                </a:solidFill>
              </a:rPr>
              <a:t>[</a:t>
            </a:r>
            <a:r>
              <a:rPr lang="en-US" altLang="ko-KR" sz="1600" b="1" dirty="0" err="1">
                <a:solidFill>
                  <a:srgbClr val="FF0000"/>
                </a:solidFill>
              </a:rPr>
              <a:t>term_cnt</a:t>
            </a:r>
            <a:r>
              <a:rPr lang="en-US" altLang="ko-KR" sz="1600" b="1" dirty="0">
                <a:solidFill>
                  <a:srgbClr val="FF0000"/>
                </a:solidFill>
              </a:rPr>
              <a:t>];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    for(</a:t>
            </a:r>
            <a:r>
              <a:rPr lang="en-US" altLang="ko-KR" sz="1600" b="1" dirty="0" err="1">
                <a:solidFill>
                  <a:srgbClr val="FF0000"/>
                </a:solidFill>
              </a:rPr>
              <a:t>int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</a:rPr>
              <a:t>i</a:t>
            </a:r>
            <a:r>
              <a:rPr lang="en-US" altLang="ko-KR" sz="1600" b="1" dirty="0">
                <a:solidFill>
                  <a:srgbClr val="FF0000"/>
                </a:solidFill>
              </a:rPr>
              <a:t>=0; </a:t>
            </a:r>
            <a:r>
              <a:rPr lang="en-US" altLang="ko-KR" sz="1600" b="1" dirty="0" err="1">
                <a:solidFill>
                  <a:srgbClr val="FF0000"/>
                </a:solidFill>
              </a:rPr>
              <a:t>i</a:t>
            </a:r>
            <a:r>
              <a:rPr lang="en-US" altLang="ko-KR" sz="1600" b="1" dirty="0">
                <a:solidFill>
                  <a:srgbClr val="FF0000"/>
                </a:solidFill>
              </a:rPr>
              <a:t>&lt;=9; </a:t>
            </a:r>
            <a:r>
              <a:rPr lang="en-US" altLang="ko-KR" sz="1600" b="1" dirty="0" err="1">
                <a:solidFill>
                  <a:srgbClr val="FF0000"/>
                </a:solidFill>
              </a:rPr>
              <a:t>i</a:t>
            </a:r>
            <a:r>
              <a:rPr lang="en-US" altLang="ko-KR" sz="1600" b="1" dirty="0">
                <a:solidFill>
                  <a:srgbClr val="FF0000"/>
                </a:solidFill>
              </a:rPr>
              <a:t>++)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    {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        </a:t>
            </a:r>
            <a:r>
              <a:rPr lang="en-US" altLang="ko-KR" sz="1600" b="1" dirty="0" err="1">
                <a:solidFill>
                  <a:srgbClr val="FF0000"/>
                </a:solidFill>
              </a:rPr>
              <a:t>compute_tfidf</a:t>
            </a:r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en-US" altLang="ko-KR" sz="1600" b="1" dirty="0" err="1">
                <a:solidFill>
                  <a:srgbClr val="FF0000"/>
                </a:solidFill>
              </a:rPr>
              <a:t>arr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en-US" altLang="ko-KR" sz="1600" b="1" dirty="0" err="1">
                <a:solidFill>
                  <a:srgbClr val="FF0000"/>
                </a:solidFill>
              </a:rPr>
              <a:t>i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       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printf</a:t>
            </a:r>
            <a:r>
              <a:rPr lang="en-US" altLang="ko-KR" sz="1600" b="1" dirty="0">
                <a:solidFill>
                  <a:srgbClr val="FF0000"/>
                </a:solidFill>
              </a:rPr>
              <a:t>("%d.txt: ", </a:t>
            </a:r>
            <a:r>
              <a:rPr lang="en-US" altLang="ko-KR" sz="1600" b="1" dirty="0" err="1">
                <a:solidFill>
                  <a:srgbClr val="FF0000"/>
                </a:solidFill>
              </a:rPr>
              <a:t>i</a:t>
            </a:r>
            <a:r>
              <a:rPr lang="en-US" altLang="ko-KR" sz="1600" b="1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        </a:t>
            </a:r>
            <a:r>
              <a:rPr lang="en-US" altLang="ko-KR" sz="1600" b="1" dirty="0" err="1">
                <a:solidFill>
                  <a:srgbClr val="FF0000"/>
                </a:solidFill>
              </a:rPr>
              <a:t>print_tfidf</a:t>
            </a:r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en-US" altLang="ko-KR" sz="1600" b="1" dirty="0" err="1">
                <a:solidFill>
                  <a:srgbClr val="FF0000"/>
                </a:solidFill>
              </a:rPr>
              <a:t>arr</a:t>
            </a:r>
            <a:r>
              <a:rPr lang="en-US" altLang="ko-KR" sz="1600" b="1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    }</a:t>
            </a:r>
          </a:p>
          <a:p>
            <a:r>
              <a:rPr lang="en-US" altLang="ko-KR" sz="1600" dirty="0"/>
              <a:t>    return 0;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4302642" y="4110853"/>
            <a:ext cx="7038647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0.txt: comprehend(0.00) clues(0.00) promoters(0.00) conserved(0.00) </a:t>
            </a:r>
            <a:r>
              <a:rPr lang="en-US" altLang="ko-KR" sz="1400" dirty="0" smtClean="0"/>
              <a:t>unveils(0.00)</a:t>
            </a:r>
            <a:endParaRPr lang="en-US" altLang="ko-KR" sz="1400" dirty="0"/>
          </a:p>
          <a:p>
            <a:r>
              <a:rPr lang="en-US" altLang="ko-KR" sz="1400" dirty="0"/>
              <a:t>1.txt: comprehend(0.00) clues(0.00) promoters(0.00) conserved(0.00) </a:t>
            </a:r>
            <a:r>
              <a:rPr lang="en-US" altLang="ko-KR" sz="1400" dirty="0" smtClean="0"/>
              <a:t>unveils(0.00)</a:t>
            </a:r>
            <a:endParaRPr lang="en-US" altLang="ko-KR" sz="1400" dirty="0"/>
          </a:p>
          <a:p>
            <a:r>
              <a:rPr lang="en-US" altLang="ko-KR" sz="1400" dirty="0"/>
              <a:t>2.txt: comprehend(0.00) clues(0.00) promoters(0.00) conserved(0.00) </a:t>
            </a:r>
            <a:r>
              <a:rPr lang="en-US" altLang="ko-KR" sz="1400" dirty="0" smtClean="0"/>
              <a:t>unveils(0.00)</a:t>
            </a:r>
            <a:endParaRPr lang="en-US" altLang="ko-KR" sz="1400" dirty="0"/>
          </a:p>
          <a:p>
            <a:r>
              <a:rPr lang="en-US" altLang="ko-KR" sz="1400" dirty="0"/>
              <a:t>3.txt: comprehend(0.00) clues(0.00) promoters(0.00) conserved(0.00) </a:t>
            </a:r>
            <a:r>
              <a:rPr lang="en-US" altLang="ko-KR" sz="1400" dirty="0" smtClean="0"/>
              <a:t>unveils(0.00)</a:t>
            </a:r>
            <a:endParaRPr lang="en-US" altLang="ko-KR" sz="1400" dirty="0"/>
          </a:p>
          <a:p>
            <a:r>
              <a:rPr lang="en-US" altLang="ko-KR" sz="1400" dirty="0"/>
              <a:t>4.txt: comprehend(0.00) clues(0.00) promoters(0.00) conserved(0.00) </a:t>
            </a:r>
            <a:r>
              <a:rPr lang="en-US" altLang="ko-KR" sz="1400" dirty="0" smtClean="0"/>
              <a:t>unveils(0.00)</a:t>
            </a:r>
            <a:endParaRPr lang="en-US" altLang="ko-KR" sz="1400" dirty="0"/>
          </a:p>
          <a:p>
            <a:r>
              <a:rPr lang="en-US" altLang="ko-KR" sz="1400" dirty="0"/>
              <a:t>5.txt: comprehend(0.00) clues(0.00) promoters(0.00) conserved(0.00) </a:t>
            </a:r>
            <a:r>
              <a:rPr lang="en-US" altLang="ko-KR" sz="1400" dirty="0" smtClean="0"/>
              <a:t>unveils(0.00)</a:t>
            </a:r>
            <a:endParaRPr lang="en-US" altLang="ko-KR" sz="1400" dirty="0"/>
          </a:p>
          <a:p>
            <a:r>
              <a:rPr lang="en-US" altLang="ko-KR" sz="1400" dirty="0"/>
              <a:t>6.txt: comprehend(0.00) clues(0.00) promoters(0.00) conserved(0.00) </a:t>
            </a:r>
            <a:r>
              <a:rPr lang="en-US" altLang="ko-KR" sz="1400" dirty="0" smtClean="0"/>
              <a:t>unveils(0.00)</a:t>
            </a:r>
            <a:endParaRPr lang="en-US" altLang="ko-KR" sz="1400" dirty="0"/>
          </a:p>
          <a:p>
            <a:r>
              <a:rPr lang="en-US" altLang="ko-KR" sz="1400" dirty="0"/>
              <a:t>7.txt: comprehend(0.00) clues(0.00) promoters(0.00) conserved(0.00) </a:t>
            </a:r>
            <a:r>
              <a:rPr lang="en-US" altLang="ko-KR" sz="1400" dirty="0" smtClean="0"/>
              <a:t>unveils(0.00)</a:t>
            </a:r>
            <a:endParaRPr lang="en-US" altLang="ko-KR" sz="1400" dirty="0"/>
          </a:p>
          <a:p>
            <a:r>
              <a:rPr lang="en-US" altLang="ko-KR" sz="1400" dirty="0"/>
              <a:t>8.txt: comprehend(0.00) clues(0.00) promoters(0.00) conserved(0.00) </a:t>
            </a:r>
            <a:r>
              <a:rPr lang="en-US" altLang="ko-KR" sz="1400" dirty="0" smtClean="0"/>
              <a:t>unveils(0.00)</a:t>
            </a:r>
            <a:endParaRPr lang="en-US" altLang="ko-KR" sz="1400" dirty="0"/>
          </a:p>
          <a:p>
            <a:r>
              <a:rPr lang="en-US" altLang="ko-KR" sz="1400" dirty="0"/>
              <a:t>9.txt: comprehend(1.00) clues(1.00) promoters(1.00) conserved(1.00) </a:t>
            </a:r>
            <a:r>
              <a:rPr lang="en-US" altLang="ko-KR" sz="1400" dirty="0" smtClean="0"/>
              <a:t>unveils(1.00)</a:t>
            </a:r>
            <a:endParaRPr lang="en-US" altLang="ko-KR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62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A241F8-7B4B-4650-93E8-3FA3AD6E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Ex_tfidf-6 (TF-IDF </a:t>
            </a:r>
            <a:r>
              <a:rPr lang="ko-KR" altLang="en-US" dirty="0" smtClean="0"/>
              <a:t>순으로 정렬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9929DB2-34BB-4C40-9C6B-FE8BD393C3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void </a:t>
            </a:r>
            <a:r>
              <a:rPr lang="en-US" altLang="ko-KR" b="1" dirty="0" err="1">
                <a:solidFill>
                  <a:srgbClr val="FF0000"/>
                </a:solidFill>
              </a:rPr>
              <a:t>sort_by_tfidf</a:t>
            </a:r>
            <a:r>
              <a:rPr lang="en-US" altLang="ko-KR" b="1" dirty="0" smtClean="0">
                <a:solidFill>
                  <a:srgbClr val="FF0000"/>
                </a:solidFill>
              </a:rPr>
              <a:t>(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tfidf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arr</a:t>
            </a:r>
            <a:r>
              <a:rPr lang="en-US" altLang="ko-KR" b="1" dirty="0" smtClean="0">
                <a:solidFill>
                  <a:srgbClr val="FF0000"/>
                </a:solidFill>
              </a:rPr>
              <a:t>[] )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//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tfidf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값의 내림차순으로 정렬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main()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/>
              <a:t>{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…</a:t>
            </a:r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en-US" altLang="ko-KR" dirty="0" err="1"/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tfidf</a:t>
            </a:r>
            <a:r>
              <a:rPr lang="en-US" altLang="ko-KR" dirty="0"/>
              <a:t>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term_cnt</a:t>
            </a:r>
            <a:r>
              <a:rPr lang="en-US" altLang="ko-KR" dirty="0"/>
              <a:t>];</a:t>
            </a:r>
          </a:p>
          <a:p>
            <a:r>
              <a:rPr lang="en-US" altLang="ko-KR" dirty="0"/>
              <a:t>    for(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&lt;=9;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compute_tfidf</a:t>
            </a:r>
            <a:r>
              <a:rPr lang="en-US" altLang="ko-KR" dirty="0"/>
              <a:t>(</a:t>
            </a:r>
            <a:r>
              <a:rPr lang="en-US" altLang="ko-KR" dirty="0" err="1"/>
              <a:t>arr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5F0DD51-1949-4165-9478-8E60F98AE6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        </a:t>
            </a:r>
            <a:r>
              <a:rPr lang="en-US" altLang="ko-KR" dirty="0" err="1">
                <a:solidFill>
                  <a:srgbClr val="FF0000"/>
                </a:solidFill>
              </a:rPr>
              <a:t>sort_by_tfidf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arr</a:t>
            </a:r>
            <a:r>
              <a:rPr lang="en-US" altLang="ko-KR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printf</a:t>
            </a:r>
            <a:r>
              <a:rPr lang="en-US" altLang="ko-KR" dirty="0"/>
              <a:t>("%d.txt: ", 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print_tfidf</a:t>
            </a:r>
            <a:r>
              <a:rPr lang="en-US" altLang="ko-KR" dirty="0"/>
              <a:t>(</a:t>
            </a:r>
            <a:r>
              <a:rPr lang="en-US" altLang="ko-KR" dirty="0" err="1"/>
              <a:t>arr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</a:t>
            </a:r>
            <a:r>
              <a:rPr lang="en-US" altLang="ko-KR" dirty="0" smtClean="0"/>
              <a:t>}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return 0;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39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Ex_tfidf-6 (TF-IDF </a:t>
            </a:r>
            <a:r>
              <a:rPr lang="ko-KR" altLang="en-US" dirty="0"/>
              <a:t>순으로 정렬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2" y="1435498"/>
            <a:ext cx="10486537" cy="37370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500" b="1" dirty="0">
                <a:latin typeface="Lucida Console" pitchFamily="49" charset="0"/>
              </a:rPr>
              <a:t>0.txt: airport(129.00) aircraft(116.00) disaster(83.00) waiting(75.00) </a:t>
            </a:r>
            <a:r>
              <a:rPr lang="en-US" altLang="ko-KR" sz="1500" b="1" dirty="0">
                <a:solidFill>
                  <a:srgbClr val="0070C0"/>
                </a:solidFill>
                <a:latin typeface="Lucida Console" pitchFamily="49" charset="0"/>
              </a:rPr>
              <a:t>the(60.00)</a:t>
            </a:r>
          </a:p>
          <a:p>
            <a:pPr marL="0" indent="0">
              <a:buNone/>
            </a:pPr>
            <a:r>
              <a:rPr lang="en-US" altLang="ko-KR" sz="1500" b="1" dirty="0">
                <a:latin typeface="Lucida Console" pitchFamily="49" charset="0"/>
              </a:rPr>
              <a:t>1.txt: soil(178.00) agro(108.00) vetch(55.00) hairy(55.00) rape(48.00)</a:t>
            </a:r>
          </a:p>
          <a:p>
            <a:pPr marL="0" indent="0">
              <a:buNone/>
            </a:pPr>
            <a:r>
              <a:rPr lang="en-US" altLang="ko-KR" sz="1500" b="1" dirty="0">
                <a:latin typeface="Lucida Console" pitchFamily="49" charset="0"/>
              </a:rPr>
              <a:t>2.txt: </a:t>
            </a:r>
            <a:r>
              <a:rPr lang="en-US" altLang="ko-KR" sz="1500" b="1" dirty="0" err="1">
                <a:latin typeface="Lucida Console" pitchFamily="49" charset="0"/>
              </a:rPr>
              <a:t>rptecs</a:t>
            </a:r>
            <a:r>
              <a:rPr lang="en-US" altLang="ko-KR" sz="1500" b="1" dirty="0">
                <a:latin typeface="Lucida Console" pitchFamily="49" charset="0"/>
              </a:rPr>
              <a:t>(152.00) </a:t>
            </a:r>
            <a:r>
              <a:rPr lang="en-US" altLang="ko-KR" sz="1500" b="1" dirty="0" err="1">
                <a:latin typeface="Lucida Console" pitchFamily="49" charset="0"/>
              </a:rPr>
              <a:t>reoxygenation</a:t>
            </a:r>
            <a:r>
              <a:rPr lang="en-US" altLang="ko-KR" sz="1500" b="1" dirty="0">
                <a:latin typeface="Lucida Console" pitchFamily="49" charset="0"/>
              </a:rPr>
              <a:t>(136.00) anoxia(130.00) mouse(105.00) hamster(104.00)</a:t>
            </a:r>
          </a:p>
          <a:p>
            <a:pPr marL="0" indent="0">
              <a:buNone/>
            </a:pPr>
            <a:r>
              <a:rPr lang="en-US" altLang="ko-KR" sz="1500" b="1" dirty="0">
                <a:latin typeface="Lucida Console" pitchFamily="49" charset="0"/>
              </a:rPr>
              <a:t>3.txt: stimulation(104.00) </a:t>
            </a:r>
            <a:r>
              <a:rPr lang="en-US" altLang="ko-KR" sz="1500" b="1" dirty="0" err="1">
                <a:latin typeface="Lucida Console" pitchFamily="49" charset="0"/>
              </a:rPr>
              <a:t>hcscs</a:t>
            </a:r>
            <a:r>
              <a:rPr lang="en-US" altLang="ko-KR" sz="1500" b="1" dirty="0">
                <a:latin typeface="Lucida Console" pitchFamily="49" charset="0"/>
              </a:rPr>
              <a:t>(71.00) pain(56.00) motor(52.00) spinal(47.00)</a:t>
            </a:r>
          </a:p>
          <a:p>
            <a:pPr marL="0" indent="0">
              <a:buNone/>
            </a:pPr>
            <a:r>
              <a:rPr lang="en-US" altLang="ko-KR" sz="1500" b="1" dirty="0">
                <a:latin typeface="Lucida Console" pitchFamily="49" charset="0"/>
              </a:rPr>
              <a:t>4.txt: experiment(127.50) facade(87.00) heat(85.00) </a:t>
            </a:r>
            <a:r>
              <a:rPr lang="en-US" altLang="ko-KR" sz="1500" b="1" dirty="0">
                <a:solidFill>
                  <a:srgbClr val="0070C0"/>
                </a:solidFill>
                <a:latin typeface="Lucida Console" pitchFamily="49" charset="0"/>
              </a:rPr>
              <a:t>the(70.40)</a:t>
            </a:r>
            <a:r>
              <a:rPr lang="en-US" altLang="ko-KR" sz="1500" b="1" dirty="0">
                <a:latin typeface="Lucida Console" pitchFamily="49" charset="0"/>
              </a:rPr>
              <a:t> </a:t>
            </a:r>
            <a:r>
              <a:rPr lang="en-US" altLang="ko-KR" sz="1500" b="1" dirty="0" err="1">
                <a:latin typeface="Lucida Console" pitchFamily="49" charset="0"/>
              </a:rPr>
              <a:t>tsi</a:t>
            </a:r>
            <a:r>
              <a:rPr lang="en-US" altLang="ko-KR" sz="1500" b="1" dirty="0">
                <a:latin typeface="Lucida Console" pitchFamily="49" charset="0"/>
              </a:rPr>
              <a:t>(67.00)</a:t>
            </a:r>
          </a:p>
          <a:p>
            <a:pPr marL="0" indent="0">
              <a:buNone/>
            </a:pPr>
            <a:r>
              <a:rPr lang="en-US" altLang="ko-KR" sz="1500" b="1" dirty="0">
                <a:latin typeface="Lucida Console" pitchFamily="49" charset="0"/>
              </a:rPr>
              <a:t>5.txt: </a:t>
            </a:r>
            <a:r>
              <a:rPr lang="en-US" altLang="ko-KR" sz="1500" b="1" dirty="0">
                <a:solidFill>
                  <a:srgbClr val="0070C0"/>
                </a:solidFill>
                <a:latin typeface="Lucida Console" pitchFamily="49" charset="0"/>
              </a:rPr>
              <a:t>the(38.20)</a:t>
            </a:r>
            <a:r>
              <a:rPr lang="en-US" altLang="ko-KR" sz="1500" b="1" dirty="0">
                <a:latin typeface="Lucida Console" pitchFamily="49" charset="0"/>
              </a:rPr>
              <a:t> turbine(33.00) wind(32.33) wake(29.00) terrain(29.00)</a:t>
            </a:r>
          </a:p>
          <a:p>
            <a:pPr marL="0" indent="0">
              <a:buNone/>
            </a:pPr>
            <a:r>
              <a:rPr lang="en-US" altLang="ko-KR" sz="1500" b="1" dirty="0">
                <a:latin typeface="Lucida Console" pitchFamily="49" charset="0"/>
              </a:rPr>
              <a:t>6.txt: returns(84.00) crisis(75.00) </a:t>
            </a:r>
            <a:r>
              <a:rPr lang="en-US" altLang="ko-KR" sz="1500" b="1" dirty="0">
                <a:solidFill>
                  <a:srgbClr val="0070C0"/>
                </a:solidFill>
                <a:latin typeface="Lucida Console" pitchFamily="49" charset="0"/>
              </a:rPr>
              <a:t>the(63.10)</a:t>
            </a:r>
            <a:r>
              <a:rPr lang="en-US" altLang="ko-KR" sz="1500" b="1" dirty="0">
                <a:latin typeface="Lucida Console" pitchFamily="49" charset="0"/>
              </a:rPr>
              <a:t> stock(59.00) </a:t>
            </a:r>
            <a:r>
              <a:rPr lang="en-US" altLang="ko-KR" sz="1500" b="1" dirty="0" err="1">
                <a:latin typeface="Lucida Console" pitchFamily="49" charset="0"/>
              </a:rPr>
              <a:t>german</a:t>
            </a:r>
            <a:r>
              <a:rPr lang="en-US" altLang="ko-KR" sz="1500" b="1" dirty="0">
                <a:latin typeface="Lucida Console" pitchFamily="49" charset="0"/>
              </a:rPr>
              <a:t>(48.00)</a:t>
            </a:r>
          </a:p>
          <a:p>
            <a:pPr marL="0" indent="0">
              <a:buNone/>
            </a:pPr>
            <a:r>
              <a:rPr lang="en-US" altLang="ko-KR" sz="1500" b="1" dirty="0">
                <a:latin typeface="Lucida Console" pitchFamily="49" charset="0"/>
              </a:rPr>
              <a:t>7.txt: </a:t>
            </a:r>
            <a:r>
              <a:rPr lang="en-US" altLang="ko-KR" sz="1500" b="1" dirty="0" err="1">
                <a:latin typeface="Lucida Console" pitchFamily="49" charset="0"/>
              </a:rPr>
              <a:t>oleifera</a:t>
            </a:r>
            <a:r>
              <a:rPr lang="en-US" altLang="ko-KR" sz="1500" b="1" dirty="0">
                <a:latin typeface="Lucida Console" pitchFamily="49" charset="0"/>
              </a:rPr>
              <a:t>(82.00) insects(77.00) </a:t>
            </a:r>
            <a:r>
              <a:rPr lang="en-US" altLang="ko-KR" sz="1500" b="1" dirty="0" err="1">
                <a:latin typeface="Lucida Console" pitchFamily="49" charset="0"/>
              </a:rPr>
              <a:t>osmantha</a:t>
            </a:r>
            <a:r>
              <a:rPr lang="en-US" altLang="ko-KR" sz="1500" b="1" dirty="0">
                <a:latin typeface="Lucida Console" pitchFamily="49" charset="0"/>
              </a:rPr>
              <a:t>(71.00) </a:t>
            </a:r>
            <a:r>
              <a:rPr lang="en-US" altLang="ko-KR" sz="1500" b="1" dirty="0" err="1">
                <a:latin typeface="Lucida Console" pitchFamily="49" charset="0"/>
              </a:rPr>
              <a:t>vietnamensis</a:t>
            </a:r>
            <a:r>
              <a:rPr lang="en-US" altLang="ko-KR" sz="1500" b="1" dirty="0">
                <a:latin typeface="Lucida Console" pitchFamily="49" charset="0"/>
              </a:rPr>
              <a:t>(70.00) </a:t>
            </a:r>
            <a:r>
              <a:rPr lang="en-US" altLang="ko-KR" sz="1500" b="1" dirty="0" smtClean="0">
                <a:latin typeface="Lucida Console" pitchFamily="49" charset="0"/>
              </a:rPr>
              <a:t>camellia(60.00</a:t>
            </a:r>
            <a:r>
              <a:rPr lang="en-US" altLang="ko-KR" sz="1500" b="1" dirty="0">
                <a:latin typeface="Lucida Console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500" b="1" dirty="0">
                <a:latin typeface="Lucida Console" pitchFamily="49" charset="0"/>
              </a:rPr>
              <a:t>8.txt: </a:t>
            </a:r>
            <a:r>
              <a:rPr lang="en-US" altLang="ko-KR" sz="1500" b="1" dirty="0" err="1">
                <a:latin typeface="Lucida Console" pitchFamily="49" charset="0"/>
              </a:rPr>
              <a:t>ndis</a:t>
            </a:r>
            <a:r>
              <a:rPr lang="en-US" altLang="ko-KR" sz="1500" b="1" dirty="0">
                <a:latin typeface="Lucida Console" pitchFamily="49" charset="0"/>
              </a:rPr>
              <a:t>(184.00) legal(125.00) persons(121.00) rights(85.00) </a:t>
            </a:r>
            <a:r>
              <a:rPr lang="en-US" altLang="ko-KR" sz="1500" b="1" dirty="0">
                <a:solidFill>
                  <a:srgbClr val="0070C0"/>
                </a:solidFill>
                <a:latin typeface="Lucida Console" pitchFamily="49" charset="0"/>
              </a:rPr>
              <a:t>the(84.80)</a:t>
            </a:r>
          </a:p>
          <a:p>
            <a:pPr marL="0" indent="0">
              <a:buNone/>
            </a:pPr>
            <a:r>
              <a:rPr lang="en-US" altLang="ko-KR" sz="1500" b="1" dirty="0">
                <a:latin typeface="Lucida Console" pitchFamily="49" charset="0"/>
              </a:rPr>
              <a:t>9.txt: virus(81.00) </a:t>
            </a:r>
            <a:r>
              <a:rPr lang="en-US" altLang="ko-KR" sz="1500" b="1" dirty="0" err="1">
                <a:latin typeface="Lucida Console" pitchFamily="49" charset="0"/>
              </a:rPr>
              <a:t>dna</a:t>
            </a:r>
            <a:r>
              <a:rPr lang="en-US" altLang="ko-KR" sz="1500" b="1" dirty="0">
                <a:latin typeface="Lucida Console" pitchFamily="49" charset="0"/>
              </a:rPr>
              <a:t>(64.00) </a:t>
            </a:r>
            <a:r>
              <a:rPr lang="en-US" altLang="ko-KR" sz="1500" b="1" dirty="0" err="1">
                <a:latin typeface="Lucida Console" pitchFamily="49" charset="0"/>
              </a:rPr>
              <a:t>totlv</a:t>
            </a:r>
            <a:r>
              <a:rPr lang="en-US" altLang="ko-KR" sz="1500" b="1" dirty="0">
                <a:latin typeface="Lucida Console" pitchFamily="49" charset="0"/>
              </a:rPr>
              <a:t>(63.00) </a:t>
            </a:r>
            <a:r>
              <a:rPr lang="en-US" altLang="ko-KR" sz="1500" b="1" dirty="0" err="1">
                <a:latin typeface="Lucida Console" pitchFamily="49" charset="0"/>
              </a:rPr>
              <a:t>begomoviruses</a:t>
            </a:r>
            <a:r>
              <a:rPr lang="en-US" altLang="ko-KR" sz="1500" b="1" dirty="0">
                <a:latin typeface="Lucida Console" pitchFamily="49" charset="0"/>
              </a:rPr>
              <a:t>(62.00) </a:t>
            </a:r>
            <a:r>
              <a:rPr lang="en-US" altLang="ko-KR" sz="1500" b="1" dirty="0" err="1">
                <a:latin typeface="Lucida Console" pitchFamily="49" charset="0"/>
              </a:rPr>
              <a:t>begomovirus</a:t>
            </a:r>
            <a:r>
              <a:rPr lang="en-US" altLang="ko-KR" sz="1500" b="1" dirty="0">
                <a:latin typeface="Lucida Console" pitchFamily="49" charset="0"/>
              </a:rPr>
              <a:t>(52.00</a:t>
            </a:r>
            <a:r>
              <a:rPr lang="en-US" altLang="ko-KR" sz="1500" b="1" dirty="0" smtClean="0">
                <a:latin typeface="Lucida Console" pitchFamily="49" charset="0"/>
              </a:rPr>
              <a:t>)</a:t>
            </a:r>
            <a:endParaRPr lang="ko-KR" altLang="en-US" sz="1500" b="1" dirty="0">
              <a:latin typeface="Lucida Console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80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TF </a:t>
            </a:r>
            <a:r>
              <a:rPr lang="ko-KR" altLang="en-US" dirty="0" smtClean="0"/>
              <a:t>수식 조정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단어의 빈도를 그대로 사용하는 것의 문제점</a:t>
            </a:r>
            <a:endParaRPr lang="en-US" altLang="ko-KR" dirty="0" smtClean="0"/>
          </a:p>
          <a:p>
            <a:r>
              <a:rPr lang="ko-KR" altLang="en-US" dirty="0" smtClean="0"/>
              <a:t>빈도가 매우 높은 단어는 그 문서의 키워드가 아닌 일반적으로 흔한 단어일 가능성이 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</a:t>
            </a:r>
            <a:r>
              <a:rPr lang="en-US" altLang="ko-KR" dirty="0" smtClean="0"/>
              <a:t>, the, of, …</a:t>
            </a:r>
          </a:p>
          <a:p>
            <a:r>
              <a:rPr lang="ko-KR" altLang="en-US" dirty="0" smtClean="0"/>
              <a:t>해결방법 </a:t>
            </a:r>
            <a:r>
              <a:rPr lang="en-US" altLang="ko-KR" dirty="0" smtClean="0"/>
              <a:t>1: </a:t>
            </a:r>
            <a:r>
              <a:rPr lang="ko-KR" altLang="en-US" dirty="0" smtClean="0"/>
              <a:t>흔한 단어들</a:t>
            </a:r>
            <a:r>
              <a:rPr lang="en-US" altLang="ko-KR" dirty="0" smtClean="0"/>
              <a:t>(stop word)</a:t>
            </a:r>
            <a:r>
              <a:rPr lang="ko-KR" altLang="en-US" dirty="0" smtClean="0"/>
              <a:t>을 연결리스트에 저장하지 않음</a:t>
            </a:r>
            <a:endParaRPr lang="en-US" altLang="ko-KR" dirty="0" smtClean="0"/>
          </a:p>
          <a:p>
            <a:r>
              <a:rPr lang="ko-KR" altLang="en-US" dirty="0" smtClean="0"/>
              <a:t>해결방법 </a:t>
            </a:r>
            <a:r>
              <a:rPr lang="en-US" altLang="ko-KR" dirty="0" smtClean="0"/>
              <a:t>2: TF </a:t>
            </a:r>
            <a:r>
              <a:rPr lang="ko-KR" altLang="en-US" dirty="0" smtClean="0"/>
              <a:t>수식 조정</a:t>
            </a:r>
            <a:endParaRPr lang="en-US" altLang="ko-KR" dirty="0" smtClean="0"/>
          </a:p>
          <a:p>
            <a:pPr lvl="1"/>
            <a:r>
              <a:rPr lang="en-US" altLang="ko-KR" sz="2000" dirty="0" err="1" smtClean="0"/>
              <a:t>tf</a:t>
            </a:r>
            <a:r>
              <a:rPr lang="en-US" altLang="ko-KR" sz="2000" dirty="0" smtClean="0"/>
              <a:t> = </a:t>
            </a:r>
            <a:r>
              <a:rPr lang="en-US" altLang="ko-KR" sz="2000" dirty="0" err="1" smtClean="0"/>
              <a:t>freq</a:t>
            </a:r>
            <a:r>
              <a:rPr lang="en-US" altLang="ko-KR" sz="2000" dirty="0" smtClean="0"/>
              <a:t> / (</a:t>
            </a:r>
            <a:r>
              <a:rPr lang="ko-KR" altLang="en-US" sz="2000" dirty="0" smtClean="0"/>
              <a:t>총 </a:t>
            </a:r>
            <a:r>
              <a:rPr lang="ko-KR" altLang="en-US" sz="2000" dirty="0" err="1" smtClean="0"/>
              <a:t>단어수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en-US" altLang="ko-KR" sz="2000" dirty="0" err="1" smtClean="0"/>
              <a:t>tf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log (1 + </a:t>
            </a:r>
            <a:r>
              <a:rPr lang="en-US" altLang="ko-KR" sz="2000" dirty="0" err="1" smtClean="0"/>
              <a:t>freq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en-US" altLang="ko-KR" sz="2000" dirty="0" err="1" smtClean="0"/>
              <a:t>tf</a:t>
            </a:r>
            <a:r>
              <a:rPr lang="en-US" altLang="ko-KR" sz="2000" dirty="0" smtClean="0"/>
              <a:t> = 0.5 + 0.5 x </a:t>
            </a:r>
            <a:r>
              <a:rPr lang="en-US" altLang="ko-KR" sz="2000" dirty="0" err="1" smtClean="0"/>
              <a:t>freq</a:t>
            </a:r>
            <a:r>
              <a:rPr lang="en-US" altLang="ko-KR" sz="2000" dirty="0" smtClean="0"/>
              <a:t> / (</a:t>
            </a:r>
            <a:r>
              <a:rPr lang="ko-KR" altLang="en-US" sz="2000" dirty="0" smtClean="0"/>
              <a:t>최대빈도</a:t>
            </a:r>
            <a:r>
              <a:rPr lang="en-US" altLang="ko-KR" sz="2000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931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IDF </a:t>
            </a:r>
            <a:r>
              <a:rPr lang="ko-KR" altLang="en-US" dirty="0" smtClean="0"/>
              <a:t>수식 조정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문서빈도</a:t>
            </a:r>
            <a:r>
              <a:rPr lang="en-US" altLang="ko-KR" dirty="0" smtClean="0"/>
              <a:t>(DF)</a:t>
            </a:r>
            <a:r>
              <a:rPr lang="ko-KR" altLang="en-US" dirty="0" smtClean="0"/>
              <a:t>를 그대로 사용하는 것의 문제점</a:t>
            </a:r>
            <a:endParaRPr lang="en-US" altLang="ko-KR" dirty="0" smtClean="0"/>
          </a:p>
          <a:p>
            <a:r>
              <a:rPr lang="ko-KR" altLang="en-US" dirty="0" smtClean="0"/>
              <a:t>문서의 수가 적은 경우</a:t>
            </a:r>
            <a:r>
              <a:rPr lang="en-US" altLang="ko-KR" dirty="0" smtClean="0"/>
              <a:t>, IDF </a:t>
            </a:r>
            <a:r>
              <a:rPr lang="ko-KR" altLang="en-US" dirty="0" smtClean="0"/>
              <a:t>값의 차이가 작다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문서의 수가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개인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문서에 등장하는 단어의 </a:t>
            </a:r>
            <a:r>
              <a:rPr lang="en-US" altLang="ko-KR" dirty="0" smtClean="0"/>
              <a:t>IDF=0.1, </a:t>
            </a:r>
            <a:r>
              <a:rPr lang="ko-KR" altLang="en-US" dirty="0" smtClean="0"/>
              <a:t>하나의 문서에 등장하는 단어의 </a:t>
            </a:r>
            <a:r>
              <a:rPr lang="en-US" altLang="ko-KR" dirty="0" smtClean="0"/>
              <a:t>IDF=1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10</a:t>
            </a:r>
            <a:r>
              <a:rPr lang="ko-KR" altLang="en-US" dirty="0" smtClean="0"/>
              <a:t>배 밖에 차이가 나지 않음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모든 문서에 등장하는 단어는 </a:t>
            </a:r>
            <a:r>
              <a:rPr lang="en-US" altLang="ko-KR" dirty="0" smtClean="0"/>
              <a:t>IDF=0 </a:t>
            </a:r>
            <a:r>
              <a:rPr lang="ko-KR" altLang="en-US" dirty="0" smtClean="0"/>
              <a:t>이 되는 것이 좋음</a:t>
            </a:r>
            <a:endParaRPr lang="en-US" altLang="ko-KR" dirty="0" smtClean="0"/>
          </a:p>
          <a:p>
            <a:r>
              <a:rPr lang="ko-KR" altLang="en-US" dirty="0" smtClean="0"/>
              <a:t>해결방법</a:t>
            </a:r>
            <a:r>
              <a:rPr lang="en-US" altLang="ko-KR" dirty="0" smtClean="0"/>
              <a:t>: IDF </a:t>
            </a:r>
            <a:r>
              <a:rPr lang="ko-KR" altLang="en-US" dirty="0" smtClean="0"/>
              <a:t>수식 조정</a:t>
            </a:r>
            <a:endParaRPr lang="en-US" altLang="ko-KR" dirty="0" smtClean="0"/>
          </a:p>
          <a:p>
            <a:pPr lvl="1"/>
            <a:r>
              <a:rPr lang="en-US" altLang="ko-KR" sz="2000" dirty="0" err="1" smtClean="0"/>
              <a:t>idf</a:t>
            </a:r>
            <a:r>
              <a:rPr lang="en-US" altLang="ko-KR" sz="2000" dirty="0" smtClean="0"/>
              <a:t> = log ( N / DF )</a:t>
            </a:r>
          </a:p>
          <a:p>
            <a:pPr marL="742950" lvl="2" indent="-342900"/>
            <a:r>
              <a:rPr lang="en-US" altLang="ko-KR" sz="2000" dirty="0" err="1"/>
              <a:t>idf</a:t>
            </a:r>
            <a:r>
              <a:rPr lang="en-US" altLang="ko-KR" sz="2000" dirty="0"/>
              <a:t> = log (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/ </a:t>
            </a:r>
            <a:r>
              <a:rPr lang="en-US" altLang="ko-KR" sz="2000" dirty="0" smtClean="0"/>
              <a:t>(1+DF) )</a:t>
            </a:r>
          </a:p>
          <a:p>
            <a:pPr marL="742950" lvl="2" indent="-342900"/>
            <a:r>
              <a:rPr lang="ko-KR" altLang="en-US" sz="2000" dirty="0" smtClean="0"/>
              <a:t>여기서 </a:t>
            </a:r>
            <a:r>
              <a:rPr lang="en-US" altLang="ko-KR" sz="2000" dirty="0" smtClean="0"/>
              <a:t>N</a:t>
            </a:r>
            <a:r>
              <a:rPr lang="ko-KR" altLang="en-US" sz="2000" smtClean="0"/>
              <a:t>은 전체 문서의 수</a:t>
            </a:r>
            <a:endParaRPr lang="en-US" altLang="ko-KR" sz="2000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24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A241F8-7B4B-4650-93E8-3FA3AD6E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Ex_tfidf-7 (TF-IDF </a:t>
            </a:r>
            <a:r>
              <a:rPr lang="ko-KR" altLang="en-US" dirty="0" smtClean="0"/>
              <a:t>수식 조정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9929DB2-34BB-4C40-9C6B-FE8BD393C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3" y="1423686"/>
            <a:ext cx="3812779" cy="4617675"/>
          </a:xfrm>
        </p:spPr>
        <p:txBody>
          <a:bodyPr>
            <a:norm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stdlib.h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ctype.h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string.h</a:t>
            </a:r>
            <a:r>
              <a:rPr lang="en-US" altLang="ko-KR" dirty="0" smtClean="0"/>
              <a:t>&gt;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#include &lt;</a:t>
            </a:r>
            <a:r>
              <a:rPr lang="en-US" altLang="ko-KR" b="1" dirty="0" err="1" smtClean="0">
                <a:solidFill>
                  <a:srgbClr val="FF0000"/>
                </a:solidFill>
              </a:rPr>
              <a:t>math.h</a:t>
            </a:r>
            <a:r>
              <a:rPr lang="en-US" altLang="ko-KR" b="1" dirty="0" smtClean="0">
                <a:solidFill>
                  <a:srgbClr val="FF0000"/>
                </a:solidFill>
              </a:rPr>
              <a:t>&gt;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…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5F0DD51-1949-4165-9478-8E60F98AE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5773" y="1423687"/>
            <a:ext cx="6422226" cy="4617676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compute_tfidf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/>
              <a:t>tfidf</a:t>
            </a:r>
            <a:r>
              <a:rPr lang="en-US" altLang="ko-KR" dirty="0"/>
              <a:t> </a:t>
            </a:r>
            <a:r>
              <a:rPr lang="en-US" altLang="ko-KR" dirty="0" err="1"/>
              <a:t>arr</a:t>
            </a:r>
            <a:r>
              <a:rPr lang="en-US" altLang="ko-KR" dirty="0"/>
              <a:t>[],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 smtClean="0"/>
              <a:t>fno</a:t>
            </a:r>
            <a:r>
              <a:rPr lang="en-US" altLang="ko-KR" dirty="0" smtClean="0"/>
              <a:t> )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struct</a:t>
            </a:r>
            <a:r>
              <a:rPr lang="en-US" altLang="ko-KR" dirty="0"/>
              <a:t> term *p = head;</a:t>
            </a:r>
          </a:p>
          <a:p>
            <a:r>
              <a:rPr lang="en-US" altLang="ko-KR" dirty="0"/>
              <a:t>    for(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</a:t>
            </a:r>
            <a:r>
              <a:rPr lang="en-US" altLang="ko-KR" dirty="0" err="1"/>
              <a:t>term_cnt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++, p=p-&gt;next)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].word = p-&gt;word;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    </a:t>
            </a:r>
            <a:r>
              <a:rPr lang="en-US" altLang="ko-KR" dirty="0" err="1">
                <a:solidFill>
                  <a:srgbClr val="FF0000"/>
                </a:solidFill>
              </a:rPr>
              <a:t>arr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i</a:t>
            </a:r>
            <a:r>
              <a:rPr lang="en-US" altLang="ko-KR" dirty="0">
                <a:solidFill>
                  <a:srgbClr val="FF0000"/>
                </a:solidFill>
              </a:rPr>
              <a:t>].</a:t>
            </a:r>
            <a:r>
              <a:rPr lang="en-US" altLang="ko-KR" dirty="0" err="1">
                <a:solidFill>
                  <a:srgbClr val="FF0000"/>
                </a:solidFill>
              </a:rPr>
              <a:t>tfidf</a:t>
            </a:r>
            <a:r>
              <a:rPr lang="en-US" altLang="ko-KR" dirty="0">
                <a:solidFill>
                  <a:srgbClr val="FF0000"/>
                </a:solidFill>
              </a:rPr>
              <a:t> = </a:t>
            </a:r>
            <a:r>
              <a:rPr lang="en-US" altLang="ko-KR" dirty="0" smtClean="0">
                <a:solidFill>
                  <a:srgbClr val="FF0000"/>
                </a:solidFill>
              </a:rPr>
              <a:t>… ;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03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Ex_tfidf-7 </a:t>
            </a:r>
            <a:r>
              <a:rPr lang="en-US" altLang="ko-KR" dirty="0"/>
              <a:t>(TF-IDF </a:t>
            </a:r>
            <a:r>
              <a:rPr lang="ko-KR" altLang="en-US" dirty="0" smtClean="0"/>
              <a:t>수식 조정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2" y="1435498"/>
            <a:ext cx="10486537" cy="37370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500" b="1" dirty="0">
                <a:latin typeface="Lucida Console" pitchFamily="49" charset="0"/>
              </a:rPr>
              <a:t>0.txt: airport(11.21) aircraft(10.97) disaster(10.20) waiting(9.97) </a:t>
            </a:r>
            <a:r>
              <a:rPr lang="en-US" altLang="ko-KR" sz="1500" b="1" dirty="0" smtClean="0">
                <a:latin typeface="Lucida Console" pitchFamily="49" charset="0"/>
              </a:rPr>
              <a:t>queuing(9.39)</a:t>
            </a:r>
            <a:endParaRPr lang="en-US" altLang="ko-KR" sz="1500" b="1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altLang="ko-KR" sz="1500" b="1" dirty="0">
                <a:latin typeface="Lucida Console" pitchFamily="49" charset="0"/>
              </a:rPr>
              <a:t>1.txt: soil(11.94) agro(10.80) vetch(9.27) hairy(9.27) rape(8.96)</a:t>
            </a:r>
          </a:p>
          <a:p>
            <a:pPr marL="0" indent="0">
              <a:buNone/>
            </a:pPr>
            <a:r>
              <a:rPr lang="en-US" altLang="ko-KR" sz="1500" b="1" dirty="0">
                <a:latin typeface="Lucida Console" pitchFamily="49" charset="0"/>
              </a:rPr>
              <a:t>2.txt: </a:t>
            </a:r>
            <a:r>
              <a:rPr lang="en-US" altLang="ko-KR" sz="1500" b="1" dirty="0" err="1">
                <a:latin typeface="Lucida Console" pitchFamily="49" charset="0"/>
              </a:rPr>
              <a:t>rptecs</a:t>
            </a:r>
            <a:r>
              <a:rPr lang="en-US" altLang="ko-KR" sz="1500" b="1" dirty="0">
                <a:latin typeface="Lucida Console" pitchFamily="49" charset="0"/>
              </a:rPr>
              <a:t>(11.58) </a:t>
            </a:r>
            <a:r>
              <a:rPr lang="en-US" altLang="ko-KR" sz="1500" b="1" dirty="0" err="1">
                <a:latin typeface="Lucida Console" pitchFamily="49" charset="0"/>
              </a:rPr>
              <a:t>reoxygenation</a:t>
            </a:r>
            <a:r>
              <a:rPr lang="en-US" altLang="ko-KR" sz="1500" b="1" dirty="0">
                <a:latin typeface="Lucida Console" pitchFamily="49" charset="0"/>
              </a:rPr>
              <a:t>(11.33) anoxia(11.23) mouse(10.74) </a:t>
            </a:r>
            <a:r>
              <a:rPr lang="en-US" altLang="ko-KR" sz="1500" b="1" dirty="0" smtClean="0">
                <a:latin typeface="Lucida Console" pitchFamily="49" charset="0"/>
              </a:rPr>
              <a:t>hamster(10.72</a:t>
            </a:r>
            <a:r>
              <a:rPr lang="en-US" altLang="ko-KR" sz="1500" b="1" dirty="0">
                <a:latin typeface="Lucida Console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500" b="1" dirty="0">
                <a:latin typeface="Lucida Console" pitchFamily="49" charset="0"/>
              </a:rPr>
              <a:t>3.txt: </a:t>
            </a:r>
            <a:r>
              <a:rPr lang="en-US" altLang="ko-KR" sz="1500" b="1" dirty="0" err="1">
                <a:latin typeface="Lucida Console" pitchFamily="49" charset="0"/>
              </a:rPr>
              <a:t>hcscs</a:t>
            </a:r>
            <a:r>
              <a:rPr lang="en-US" altLang="ko-KR" sz="1500" b="1" dirty="0">
                <a:latin typeface="Lucida Console" pitchFamily="49" charset="0"/>
              </a:rPr>
              <a:t>(9.85) pain(9.31) motor(9.14) spinal(8.91) burst(8.87)</a:t>
            </a:r>
          </a:p>
          <a:p>
            <a:pPr marL="0" indent="0">
              <a:buNone/>
            </a:pPr>
            <a:r>
              <a:rPr lang="en-US" altLang="ko-KR" sz="1500" b="1" dirty="0">
                <a:latin typeface="Lucida Console" pitchFamily="49" charset="0"/>
              </a:rPr>
              <a:t>4.txt: facade(10.31) heat(10.26) </a:t>
            </a:r>
            <a:r>
              <a:rPr lang="en-US" altLang="ko-KR" sz="1500" b="1" dirty="0" err="1">
                <a:latin typeface="Lucida Console" pitchFamily="49" charset="0"/>
              </a:rPr>
              <a:t>tsi</a:t>
            </a:r>
            <a:r>
              <a:rPr lang="en-US" altLang="ko-KR" sz="1500" b="1" dirty="0">
                <a:latin typeface="Lucida Console" pitchFamily="49" charset="0"/>
              </a:rPr>
              <a:t>(9.72) interior(9.54) exterior(9.50)</a:t>
            </a:r>
          </a:p>
          <a:p>
            <a:pPr marL="0" indent="0">
              <a:buNone/>
            </a:pPr>
            <a:r>
              <a:rPr lang="en-US" altLang="ko-KR" sz="1500" b="1" dirty="0">
                <a:latin typeface="Lucida Console" pitchFamily="49" charset="0"/>
              </a:rPr>
              <a:t>5.txt: turbine(8.12) wake(7.83) terrain(7.83) </a:t>
            </a:r>
            <a:r>
              <a:rPr lang="en-US" altLang="ko-KR" sz="1500" b="1" dirty="0" err="1">
                <a:latin typeface="Lucida Console" pitchFamily="49" charset="0"/>
              </a:rPr>
              <a:t>windsim</a:t>
            </a:r>
            <a:r>
              <a:rPr lang="en-US" altLang="ko-KR" sz="1500" b="1" dirty="0">
                <a:latin typeface="Lucida Console" pitchFamily="49" charset="0"/>
              </a:rPr>
              <a:t>(7.75) turbulence(7.12)</a:t>
            </a:r>
          </a:p>
          <a:p>
            <a:pPr marL="0" indent="0">
              <a:buNone/>
            </a:pPr>
            <a:r>
              <a:rPr lang="en-US" altLang="ko-KR" sz="1500" b="1" dirty="0">
                <a:latin typeface="Lucida Console" pitchFamily="49" charset="0"/>
              </a:rPr>
              <a:t>6.txt: returns(10.23) crisis(9.97) </a:t>
            </a:r>
            <a:r>
              <a:rPr lang="en-US" altLang="ko-KR" sz="1500" b="1" dirty="0" err="1">
                <a:latin typeface="Lucida Console" pitchFamily="49" charset="0"/>
              </a:rPr>
              <a:t>german</a:t>
            </a:r>
            <a:r>
              <a:rPr lang="en-US" altLang="ko-KR" sz="1500" b="1" dirty="0">
                <a:latin typeface="Lucida Console" pitchFamily="49" charset="0"/>
              </a:rPr>
              <a:t>(8.96) bonds(8.91) lagged(8.82)</a:t>
            </a:r>
          </a:p>
          <a:p>
            <a:pPr marL="0" indent="0">
              <a:buNone/>
            </a:pPr>
            <a:r>
              <a:rPr lang="en-US" altLang="ko-KR" sz="1500" b="1" dirty="0">
                <a:latin typeface="Lucida Console" pitchFamily="49" charset="0"/>
              </a:rPr>
              <a:t>7.txt: </a:t>
            </a:r>
            <a:r>
              <a:rPr lang="en-US" altLang="ko-KR" sz="1500" b="1" dirty="0" err="1">
                <a:latin typeface="Lucida Console" pitchFamily="49" charset="0"/>
              </a:rPr>
              <a:t>oleifera</a:t>
            </a:r>
            <a:r>
              <a:rPr lang="en-US" altLang="ko-KR" sz="1500" b="1" dirty="0">
                <a:latin typeface="Lucida Console" pitchFamily="49" charset="0"/>
              </a:rPr>
              <a:t>(10.17) insects(10.03) </a:t>
            </a:r>
            <a:r>
              <a:rPr lang="en-US" altLang="ko-KR" sz="1500" b="1" dirty="0" err="1">
                <a:latin typeface="Lucida Console" pitchFamily="49" charset="0"/>
              </a:rPr>
              <a:t>osmantha</a:t>
            </a:r>
            <a:r>
              <a:rPr lang="en-US" altLang="ko-KR" sz="1500" b="1" dirty="0">
                <a:latin typeface="Lucida Console" pitchFamily="49" charset="0"/>
              </a:rPr>
              <a:t>(9.85) </a:t>
            </a:r>
            <a:r>
              <a:rPr lang="en-US" altLang="ko-KR" sz="1500" b="1" dirty="0" err="1">
                <a:latin typeface="Lucida Console" pitchFamily="49" charset="0"/>
              </a:rPr>
              <a:t>vietnamensis</a:t>
            </a:r>
            <a:r>
              <a:rPr lang="en-US" altLang="ko-KR" sz="1500" b="1" dirty="0">
                <a:latin typeface="Lucida Console" pitchFamily="49" charset="0"/>
              </a:rPr>
              <a:t>(9.82) </a:t>
            </a:r>
            <a:r>
              <a:rPr lang="en-US" altLang="ko-KR" sz="1500" b="1" dirty="0" smtClean="0">
                <a:latin typeface="Lucida Console" pitchFamily="49" charset="0"/>
              </a:rPr>
              <a:t>camellia(9.47</a:t>
            </a:r>
            <a:r>
              <a:rPr lang="en-US" altLang="ko-KR" sz="1500" b="1" dirty="0">
                <a:latin typeface="Lucida Console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500" b="1" dirty="0">
                <a:latin typeface="Lucida Console" pitchFamily="49" charset="0"/>
              </a:rPr>
              <a:t>8.txt: </a:t>
            </a:r>
            <a:r>
              <a:rPr lang="en-US" altLang="ko-KR" sz="1500" b="1" dirty="0" err="1">
                <a:latin typeface="Lucida Console" pitchFamily="49" charset="0"/>
              </a:rPr>
              <a:t>ndis</a:t>
            </a:r>
            <a:r>
              <a:rPr lang="en-US" altLang="ko-KR" sz="1500" b="1" dirty="0">
                <a:latin typeface="Lucida Console" pitchFamily="49" charset="0"/>
              </a:rPr>
              <a:t>(12.02) legal(11.14) persons(11.06) rights(10.26) disability(9.97)</a:t>
            </a:r>
          </a:p>
          <a:p>
            <a:pPr marL="0" indent="0">
              <a:buNone/>
            </a:pPr>
            <a:r>
              <a:rPr lang="en-US" altLang="ko-KR" sz="1500" b="1" dirty="0">
                <a:latin typeface="Lucida Console" pitchFamily="49" charset="0"/>
              </a:rPr>
              <a:t>9.txt: virus(10.15) </a:t>
            </a:r>
            <a:r>
              <a:rPr lang="en-US" altLang="ko-KR" sz="1500" b="1" dirty="0" err="1">
                <a:latin typeface="Lucida Console" pitchFamily="49" charset="0"/>
              </a:rPr>
              <a:t>dna</a:t>
            </a:r>
            <a:r>
              <a:rPr lang="en-US" altLang="ko-KR" sz="1500" b="1" dirty="0">
                <a:latin typeface="Lucida Console" pitchFamily="49" charset="0"/>
              </a:rPr>
              <a:t>(9.61) </a:t>
            </a:r>
            <a:r>
              <a:rPr lang="en-US" altLang="ko-KR" sz="1500" b="1" dirty="0" err="1">
                <a:latin typeface="Lucida Console" pitchFamily="49" charset="0"/>
              </a:rPr>
              <a:t>totlv</a:t>
            </a:r>
            <a:r>
              <a:rPr lang="en-US" altLang="ko-KR" sz="1500" b="1" dirty="0">
                <a:latin typeface="Lucida Console" pitchFamily="49" charset="0"/>
              </a:rPr>
              <a:t>(9.58) </a:t>
            </a:r>
            <a:r>
              <a:rPr lang="en-US" altLang="ko-KR" sz="1500" b="1" dirty="0" err="1">
                <a:latin typeface="Lucida Console" pitchFamily="49" charset="0"/>
              </a:rPr>
              <a:t>begomoviruses</a:t>
            </a:r>
            <a:r>
              <a:rPr lang="en-US" altLang="ko-KR" sz="1500" b="1" dirty="0">
                <a:latin typeface="Lucida Console" pitchFamily="49" charset="0"/>
              </a:rPr>
              <a:t>(9.54) </a:t>
            </a:r>
            <a:r>
              <a:rPr lang="en-US" altLang="ko-KR" sz="1500" b="1" dirty="0" err="1">
                <a:latin typeface="Lucida Console" pitchFamily="49" charset="0"/>
              </a:rPr>
              <a:t>begomovirus</a:t>
            </a:r>
            <a:r>
              <a:rPr lang="en-US" altLang="ko-KR" sz="1500" b="1" dirty="0">
                <a:latin typeface="Lucida Console" pitchFamily="49" charset="0"/>
              </a:rPr>
              <a:t>(9.14)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797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Ex_tfidf-7 </a:t>
            </a:r>
            <a:r>
              <a:rPr lang="en-US" altLang="ko-KR" dirty="0"/>
              <a:t>(TF-IDF </a:t>
            </a:r>
            <a:r>
              <a:rPr lang="ko-KR" altLang="en-US" dirty="0" smtClean="0"/>
              <a:t>수식 조정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2" y="1435498"/>
            <a:ext cx="10486537" cy="37370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500" b="1" dirty="0" smtClean="0">
                <a:latin typeface="Lucida Console" pitchFamily="49" charset="0"/>
              </a:rPr>
              <a:t>항</a:t>
            </a:r>
            <a:r>
              <a:rPr lang="ko-KR" altLang="en-US" sz="1500" b="1" dirty="0">
                <a:latin typeface="Lucida Console" pitchFamily="49" charset="0"/>
              </a:rPr>
              <a:t>공</a:t>
            </a:r>
            <a:r>
              <a:rPr lang="en-US" altLang="ko-KR" sz="1500" b="1" dirty="0" smtClean="0">
                <a:latin typeface="Lucida Console" pitchFamily="49" charset="0"/>
              </a:rPr>
              <a:t>: </a:t>
            </a:r>
            <a:r>
              <a:rPr lang="en-US" altLang="ko-KR" sz="1500" b="1" dirty="0">
                <a:latin typeface="Lucida Console" pitchFamily="49" charset="0"/>
              </a:rPr>
              <a:t>airport(11.21) aircraft(10.97) disaster(10.20) waiting(9.97) </a:t>
            </a:r>
            <a:r>
              <a:rPr lang="en-US" altLang="ko-KR" sz="1500" b="1" dirty="0" smtClean="0">
                <a:latin typeface="Lucida Console" pitchFamily="49" charset="0"/>
              </a:rPr>
              <a:t>queuing(9.39)</a:t>
            </a:r>
            <a:endParaRPr lang="en-US" altLang="ko-KR" sz="1500" b="1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ko-KR" altLang="en-US" sz="1500" b="1" dirty="0" smtClean="0">
                <a:latin typeface="Lucida Console" pitchFamily="49" charset="0"/>
              </a:rPr>
              <a:t>농</a:t>
            </a:r>
            <a:r>
              <a:rPr lang="ko-KR" altLang="en-US" sz="1500" b="1" dirty="0">
                <a:latin typeface="Lucida Console" pitchFamily="49" charset="0"/>
              </a:rPr>
              <a:t>업</a:t>
            </a:r>
            <a:r>
              <a:rPr lang="en-US" altLang="ko-KR" sz="1500" b="1" dirty="0" smtClean="0">
                <a:latin typeface="Lucida Console" pitchFamily="49" charset="0"/>
              </a:rPr>
              <a:t>: </a:t>
            </a:r>
            <a:r>
              <a:rPr lang="en-US" altLang="ko-KR" sz="1500" b="1" dirty="0">
                <a:latin typeface="Lucida Console" pitchFamily="49" charset="0"/>
              </a:rPr>
              <a:t>soil(11.94) agro(10.80) vetch(9.27) hairy(9.27) rape(8.96)</a:t>
            </a:r>
          </a:p>
          <a:p>
            <a:pPr marL="0" indent="0">
              <a:buNone/>
            </a:pPr>
            <a:r>
              <a:rPr lang="ko-KR" altLang="en-US" sz="1500" b="1" dirty="0" smtClean="0">
                <a:latin typeface="Lucida Console" pitchFamily="49" charset="0"/>
              </a:rPr>
              <a:t>생물</a:t>
            </a:r>
            <a:r>
              <a:rPr lang="ko-KR" altLang="en-US" sz="1500" b="1" dirty="0">
                <a:latin typeface="Lucida Console" pitchFamily="49" charset="0"/>
              </a:rPr>
              <a:t>학</a:t>
            </a:r>
            <a:r>
              <a:rPr lang="en-US" altLang="ko-KR" sz="1500" b="1" dirty="0" smtClean="0">
                <a:latin typeface="Lucida Console" pitchFamily="49" charset="0"/>
              </a:rPr>
              <a:t>: </a:t>
            </a:r>
            <a:r>
              <a:rPr lang="en-US" altLang="ko-KR" sz="1500" b="1" dirty="0" err="1">
                <a:latin typeface="Lucida Console" pitchFamily="49" charset="0"/>
              </a:rPr>
              <a:t>rptecs</a:t>
            </a:r>
            <a:r>
              <a:rPr lang="en-US" altLang="ko-KR" sz="1500" b="1" dirty="0">
                <a:latin typeface="Lucida Console" pitchFamily="49" charset="0"/>
              </a:rPr>
              <a:t>(11.58) </a:t>
            </a:r>
            <a:r>
              <a:rPr lang="en-US" altLang="ko-KR" sz="1500" b="1" dirty="0" err="1">
                <a:latin typeface="Lucida Console" pitchFamily="49" charset="0"/>
              </a:rPr>
              <a:t>reoxygenation</a:t>
            </a:r>
            <a:r>
              <a:rPr lang="en-US" altLang="ko-KR" sz="1500" b="1" dirty="0">
                <a:latin typeface="Lucida Console" pitchFamily="49" charset="0"/>
              </a:rPr>
              <a:t>(11.33) anoxia(11.23) mouse(10.74) </a:t>
            </a:r>
            <a:r>
              <a:rPr lang="en-US" altLang="ko-KR" sz="1500" b="1" dirty="0" smtClean="0">
                <a:latin typeface="Lucida Console" pitchFamily="49" charset="0"/>
              </a:rPr>
              <a:t>hamster(10.72</a:t>
            </a:r>
            <a:r>
              <a:rPr lang="en-US" altLang="ko-KR" sz="1500" b="1" dirty="0">
                <a:latin typeface="Lucida Console" pitchFamily="49" charset="0"/>
              </a:rPr>
              <a:t>)</a:t>
            </a:r>
          </a:p>
          <a:p>
            <a:pPr marL="0" indent="0">
              <a:buNone/>
            </a:pPr>
            <a:r>
              <a:rPr lang="ko-KR" altLang="en-US" sz="1500" b="1" dirty="0" err="1" smtClean="0">
                <a:latin typeface="Lucida Console" pitchFamily="49" charset="0"/>
              </a:rPr>
              <a:t>뇌과</a:t>
            </a:r>
            <a:r>
              <a:rPr lang="ko-KR" altLang="en-US" sz="1500" b="1" dirty="0" err="1">
                <a:latin typeface="Lucida Console" pitchFamily="49" charset="0"/>
              </a:rPr>
              <a:t>학</a:t>
            </a:r>
            <a:r>
              <a:rPr lang="en-US" altLang="ko-KR" sz="1500" b="1" dirty="0" smtClean="0">
                <a:latin typeface="Lucida Console" pitchFamily="49" charset="0"/>
              </a:rPr>
              <a:t>: </a:t>
            </a:r>
            <a:r>
              <a:rPr lang="en-US" altLang="ko-KR" sz="1500" b="1" dirty="0" err="1">
                <a:latin typeface="Lucida Console" pitchFamily="49" charset="0"/>
              </a:rPr>
              <a:t>hcscs</a:t>
            </a:r>
            <a:r>
              <a:rPr lang="en-US" altLang="ko-KR" sz="1500" b="1" dirty="0">
                <a:latin typeface="Lucida Console" pitchFamily="49" charset="0"/>
              </a:rPr>
              <a:t>(9.85) pain(9.31) motor(9.14) spinal(8.91) burst(8.87)</a:t>
            </a:r>
          </a:p>
          <a:p>
            <a:pPr marL="0" indent="0">
              <a:buNone/>
            </a:pPr>
            <a:r>
              <a:rPr lang="ko-KR" altLang="en-US" sz="1500" b="1" dirty="0" smtClean="0">
                <a:latin typeface="Lucida Console" pitchFamily="49" charset="0"/>
              </a:rPr>
              <a:t>건</a:t>
            </a:r>
            <a:r>
              <a:rPr lang="ko-KR" altLang="en-US" sz="1500" b="1" dirty="0">
                <a:latin typeface="Lucida Console" pitchFamily="49" charset="0"/>
              </a:rPr>
              <a:t>축</a:t>
            </a:r>
            <a:r>
              <a:rPr lang="en-US" altLang="ko-KR" sz="1500" b="1" dirty="0" smtClean="0">
                <a:latin typeface="Lucida Console" pitchFamily="49" charset="0"/>
              </a:rPr>
              <a:t>: </a:t>
            </a:r>
            <a:r>
              <a:rPr lang="en-US" altLang="ko-KR" sz="1500" b="1" dirty="0">
                <a:latin typeface="Lucida Console" pitchFamily="49" charset="0"/>
              </a:rPr>
              <a:t>facade(10.31) heat(10.26) </a:t>
            </a:r>
            <a:r>
              <a:rPr lang="en-US" altLang="ko-KR" sz="1500" b="1" dirty="0" err="1">
                <a:latin typeface="Lucida Console" pitchFamily="49" charset="0"/>
              </a:rPr>
              <a:t>tsi</a:t>
            </a:r>
            <a:r>
              <a:rPr lang="en-US" altLang="ko-KR" sz="1500" b="1" dirty="0">
                <a:latin typeface="Lucida Console" pitchFamily="49" charset="0"/>
              </a:rPr>
              <a:t>(9.72) interior(9.54) exterior(9.50)</a:t>
            </a:r>
          </a:p>
          <a:p>
            <a:pPr marL="0" indent="0">
              <a:buNone/>
            </a:pPr>
            <a:r>
              <a:rPr lang="ko-KR" altLang="en-US" sz="1500" b="1" dirty="0" smtClean="0">
                <a:latin typeface="Lucida Console" pitchFamily="49" charset="0"/>
              </a:rPr>
              <a:t>에너지</a:t>
            </a:r>
            <a:r>
              <a:rPr lang="en-US" altLang="ko-KR" sz="1500" b="1" dirty="0" smtClean="0">
                <a:latin typeface="Lucida Console" pitchFamily="49" charset="0"/>
              </a:rPr>
              <a:t>: </a:t>
            </a:r>
            <a:r>
              <a:rPr lang="en-US" altLang="ko-KR" sz="1500" b="1" dirty="0">
                <a:latin typeface="Lucida Console" pitchFamily="49" charset="0"/>
              </a:rPr>
              <a:t>turbine(8.12) wake(7.83) terrain(7.83) </a:t>
            </a:r>
            <a:r>
              <a:rPr lang="en-US" altLang="ko-KR" sz="1500" b="1" dirty="0" err="1">
                <a:latin typeface="Lucida Console" pitchFamily="49" charset="0"/>
              </a:rPr>
              <a:t>windsim</a:t>
            </a:r>
            <a:r>
              <a:rPr lang="en-US" altLang="ko-KR" sz="1500" b="1" dirty="0">
                <a:latin typeface="Lucida Console" pitchFamily="49" charset="0"/>
              </a:rPr>
              <a:t>(7.75) turbulence(7.12)</a:t>
            </a:r>
          </a:p>
          <a:p>
            <a:pPr marL="0" indent="0">
              <a:buNone/>
            </a:pPr>
            <a:r>
              <a:rPr lang="ko-KR" altLang="en-US" sz="1500" b="1" dirty="0" smtClean="0">
                <a:latin typeface="Lucida Console" pitchFamily="49" charset="0"/>
              </a:rPr>
              <a:t>금융</a:t>
            </a:r>
            <a:r>
              <a:rPr lang="en-US" altLang="ko-KR" sz="1500" b="1" dirty="0" smtClean="0">
                <a:latin typeface="Lucida Console" pitchFamily="49" charset="0"/>
              </a:rPr>
              <a:t>: </a:t>
            </a:r>
            <a:r>
              <a:rPr lang="en-US" altLang="ko-KR" sz="1500" b="1" dirty="0">
                <a:latin typeface="Lucida Console" pitchFamily="49" charset="0"/>
              </a:rPr>
              <a:t>returns(10.23) crisis(9.97) </a:t>
            </a:r>
            <a:r>
              <a:rPr lang="en-US" altLang="ko-KR" sz="1500" b="1" dirty="0" err="1">
                <a:latin typeface="Lucida Console" pitchFamily="49" charset="0"/>
              </a:rPr>
              <a:t>german</a:t>
            </a:r>
            <a:r>
              <a:rPr lang="en-US" altLang="ko-KR" sz="1500" b="1" dirty="0">
                <a:latin typeface="Lucida Console" pitchFamily="49" charset="0"/>
              </a:rPr>
              <a:t>(8.96) bonds(8.91) lagged(8.82)</a:t>
            </a:r>
          </a:p>
          <a:p>
            <a:pPr marL="0" indent="0">
              <a:buNone/>
            </a:pPr>
            <a:r>
              <a:rPr lang="ko-KR" altLang="en-US" sz="1500" b="1" dirty="0" smtClean="0">
                <a:latin typeface="Lucida Console" pitchFamily="49" charset="0"/>
              </a:rPr>
              <a:t>곤</a:t>
            </a:r>
            <a:r>
              <a:rPr lang="ko-KR" altLang="en-US" sz="1500" b="1" dirty="0">
                <a:latin typeface="Lucida Console" pitchFamily="49" charset="0"/>
              </a:rPr>
              <a:t>충</a:t>
            </a:r>
            <a:r>
              <a:rPr lang="en-US" altLang="ko-KR" sz="1500" b="1" dirty="0" smtClean="0">
                <a:latin typeface="Lucida Console" pitchFamily="49" charset="0"/>
              </a:rPr>
              <a:t>: </a:t>
            </a:r>
            <a:r>
              <a:rPr lang="en-US" altLang="ko-KR" sz="1500" b="1" dirty="0" err="1">
                <a:latin typeface="Lucida Console" pitchFamily="49" charset="0"/>
              </a:rPr>
              <a:t>oleifera</a:t>
            </a:r>
            <a:r>
              <a:rPr lang="en-US" altLang="ko-KR" sz="1500" b="1" dirty="0">
                <a:latin typeface="Lucida Console" pitchFamily="49" charset="0"/>
              </a:rPr>
              <a:t>(10.17) insects(10.03) </a:t>
            </a:r>
            <a:r>
              <a:rPr lang="en-US" altLang="ko-KR" sz="1500" b="1" dirty="0" err="1">
                <a:latin typeface="Lucida Console" pitchFamily="49" charset="0"/>
              </a:rPr>
              <a:t>osmantha</a:t>
            </a:r>
            <a:r>
              <a:rPr lang="en-US" altLang="ko-KR" sz="1500" b="1" dirty="0">
                <a:latin typeface="Lucida Console" pitchFamily="49" charset="0"/>
              </a:rPr>
              <a:t>(9.85) </a:t>
            </a:r>
            <a:r>
              <a:rPr lang="en-US" altLang="ko-KR" sz="1500" b="1" dirty="0" err="1">
                <a:latin typeface="Lucida Console" pitchFamily="49" charset="0"/>
              </a:rPr>
              <a:t>vietnamensis</a:t>
            </a:r>
            <a:r>
              <a:rPr lang="en-US" altLang="ko-KR" sz="1500" b="1" dirty="0">
                <a:latin typeface="Lucida Console" pitchFamily="49" charset="0"/>
              </a:rPr>
              <a:t>(9.82) </a:t>
            </a:r>
            <a:r>
              <a:rPr lang="en-US" altLang="ko-KR" sz="1500" b="1" dirty="0" smtClean="0">
                <a:latin typeface="Lucida Console" pitchFamily="49" charset="0"/>
              </a:rPr>
              <a:t>camellia(9.47</a:t>
            </a:r>
            <a:r>
              <a:rPr lang="en-US" altLang="ko-KR" sz="1500" b="1" dirty="0">
                <a:latin typeface="Lucida Console" pitchFamily="49" charset="0"/>
              </a:rPr>
              <a:t>)</a:t>
            </a:r>
          </a:p>
          <a:p>
            <a:pPr marL="0" indent="0">
              <a:buNone/>
            </a:pPr>
            <a:r>
              <a:rPr lang="ko-KR" altLang="en-US" sz="1500" b="1" dirty="0">
                <a:latin typeface="Lucida Console" pitchFamily="49" charset="0"/>
              </a:rPr>
              <a:t>법</a:t>
            </a:r>
            <a:r>
              <a:rPr lang="en-US" altLang="ko-KR" sz="1500" b="1" dirty="0" smtClean="0">
                <a:latin typeface="Lucida Console" pitchFamily="49" charset="0"/>
              </a:rPr>
              <a:t>: </a:t>
            </a:r>
            <a:r>
              <a:rPr lang="en-US" altLang="ko-KR" sz="1500" b="1" dirty="0" err="1">
                <a:latin typeface="Lucida Console" pitchFamily="49" charset="0"/>
              </a:rPr>
              <a:t>ndis</a:t>
            </a:r>
            <a:r>
              <a:rPr lang="en-US" altLang="ko-KR" sz="1500" b="1" dirty="0">
                <a:latin typeface="Lucida Console" pitchFamily="49" charset="0"/>
              </a:rPr>
              <a:t>(12.02) legal(11.14) persons(11.06) rights(10.26) disability(9.97)</a:t>
            </a:r>
          </a:p>
          <a:p>
            <a:pPr marL="0" indent="0">
              <a:buNone/>
            </a:pPr>
            <a:r>
              <a:rPr lang="ko-KR" altLang="en-US" sz="1500" b="1" dirty="0" smtClean="0">
                <a:latin typeface="Lucida Console" pitchFamily="49" charset="0"/>
              </a:rPr>
              <a:t>바이러</a:t>
            </a:r>
            <a:r>
              <a:rPr lang="ko-KR" altLang="en-US" sz="1500" b="1" dirty="0">
                <a:latin typeface="Lucida Console" pitchFamily="49" charset="0"/>
              </a:rPr>
              <a:t>스</a:t>
            </a:r>
            <a:r>
              <a:rPr lang="en-US" altLang="ko-KR" sz="1500" b="1" dirty="0" smtClean="0">
                <a:latin typeface="Lucida Console" pitchFamily="49" charset="0"/>
              </a:rPr>
              <a:t>: </a:t>
            </a:r>
            <a:r>
              <a:rPr lang="en-US" altLang="ko-KR" sz="1500" b="1" dirty="0">
                <a:latin typeface="Lucida Console" pitchFamily="49" charset="0"/>
              </a:rPr>
              <a:t>virus(10.15) </a:t>
            </a:r>
            <a:r>
              <a:rPr lang="en-US" altLang="ko-KR" sz="1500" b="1" dirty="0" err="1">
                <a:latin typeface="Lucida Console" pitchFamily="49" charset="0"/>
              </a:rPr>
              <a:t>dna</a:t>
            </a:r>
            <a:r>
              <a:rPr lang="en-US" altLang="ko-KR" sz="1500" b="1" dirty="0">
                <a:latin typeface="Lucida Console" pitchFamily="49" charset="0"/>
              </a:rPr>
              <a:t>(9.61) </a:t>
            </a:r>
            <a:r>
              <a:rPr lang="en-US" altLang="ko-KR" sz="1500" b="1" dirty="0" err="1">
                <a:latin typeface="Lucida Console" pitchFamily="49" charset="0"/>
              </a:rPr>
              <a:t>totlv</a:t>
            </a:r>
            <a:r>
              <a:rPr lang="en-US" altLang="ko-KR" sz="1500" b="1" dirty="0">
                <a:latin typeface="Lucida Console" pitchFamily="49" charset="0"/>
              </a:rPr>
              <a:t>(9.58) </a:t>
            </a:r>
            <a:r>
              <a:rPr lang="en-US" altLang="ko-KR" sz="1500" b="1" dirty="0" err="1">
                <a:latin typeface="Lucida Console" pitchFamily="49" charset="0"/>
              </a:rPr>
              <a:t>begomoviruses</a:t>
            </a:r>
            <a:r>
              <a:rPr lang="en-US" altLang="ko-KR" sz="1500" b="1" dirty="0">
                <a:latin typeface="Lucida Console" pitchFamily="49" charset="0"/>
              </a:rPr>
              <a:t>(9.54) </a:t>
            </a:r>
            <a:r>
              <a:rPr lang="en-US" altLang="ko-KR" sz="1500" b="1" dirty="0" err="1">
                <a:latin typeface="Lucida Console" pitchFamily="49" charset="0"/>
              </a:rPr>
              <a:t>begomovirus</a:t>
            </a:r>
            <a:r>
              <a:rPr lang="en-US" altLang="ko-KR" sz="1500" b="1" dirty="0">
                <a:latin typeface="Lucida Console" pitchFamily="49" charset="0"/>
              </a:rPr>
              <a:t>(9.14)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5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A065B46-71BC-44FA-A40C-56B4B2153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TF-IDF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C493805-51AC-4D68-91BC-D06F575FF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DF(</a:t>
            </a:r>
            <a:r>
              <a:rPr lang="ko-KR" altLang="en-US" dirty="0"/>
              <a:t>문서 빈도</a:t>
            </a:r>
            <a:r>
              <a:rPr lang="en-US" altLang="ko-KR" dirty="0"/>
              <a:t>, document frequency)</a:t>
            </a:r>
          </a:p>
          <a:p>
            <a:pPr lvl="1"/>
            <a:r>
              <a:rPr lang="ko-KR" altLang="en-US" dirty="0"/>
              <a:t>특정한 단어가 얼마나 많은 문서에 등장하는지를 나타내는 값</a:t>
            </a:r>
            <a:endParaRPr lang="en-US" altLang="ko-KR" dirty="0"/>
          </a:p>
          <a:p>
            <a:pPr lvl="1"/>
            <a:r>
              <a:rPr lang="ko-KR" altLang="en-US" dirty="0"/>
              <a:t>이 값이 높을수록 여러 문서에서 흔하게 사용되는 단어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IDF(</a:t>
            </a:r>
            <a:r>
              <a:rPr lang="ko-KR" altLang="en-US" dirty="0"/>
              <a:t>역 문서빈도</a:t>
            </a:r>
            <a:r>
              <a:rPr lang="en-US" altLang="ko-KR" dirty="0"/>
              <a:t>, inverse document frequency)</a:t>
            </a:r>
          </a:p>
          <a:p>
            <a:pPr lvl="1"/>
            <a:r>
              <a:rPr lang="ko-KR" altLang="en-US" dirty="0"/>
              <a:t>통상 </a:t>
            </a:r>
            <a:r>
              <a:rPr lang="en-US" altLang="ko-KR" dirty="0"/>
              <a:t>DF</a:t>
            </a:r>
            <a:r>
              <a:rPr lang="ko-KR" altLang="en-US" dirty="0"/>
              <a:t>의 역수를 취함</a:t>
            </a:r>
            <a:endParaRPr lang="en-US" altLang="ko-KR" dirty="0"/>
          </a:p>
          <a:p>
            <a:pPr lvl="1"/>
            <a:r>
              <a:rPr lang="ko-KR" altLang="en-US" dirty="0"/>
              <a:t>이 값이 높을수록 일부 문서에서만 사용하는 단어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TF-IDF = TF x</a:t>
            </a:r>
            <a:r>
              <a:rPr lang="ko-KR" altLang="en-US" dirty="0"/>
              <a:t> </a:t>
            </a:r>
            <a:r>
              <a:rPr lang="en-US" altLang="ko-KR" dirty="0"/>
              <a:t>IDF</a:t>
            </a:r>
          </a:p>
          <a:p>
            <a:pPr lvl="1"/>
            <a:r>
              <a:rPr lang="ko-KR" altLang="en-US" dirty="0"/>
              <a:t>이 값이 높을수록 이 문서에서 자주 등장하지만 다른 문서에는 잘 등장하지 않는 단어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29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A065B46-71BC-44FA-A40C-56B4B2153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TF-IDF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C493805-51AC-4D68-91BC-D06F575FF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TF-IDF </a:t>
            </a:r>
            <a:r>
              <a:rPr lang="ko-KR" altLang="en-US" dirty="0"/>
              <a:t>값을 계산하여 문서의 중요 단어를 추출하는 예제</a:t>
            </a:r>
            <a:endParaRPr lang="en-US" altLang="ko-KR" dirty="0"/>
          </a:p>
          <a:p>
            <a:r>
              <a:rPr lang="ko-KR" altLang="en-US" dirty="0"/>
              <a:t>입력</a:t>
            </a:r>
            <a:r>
              <a:rPr lang="en-US" altLang="ko-KR" dirty="0"/>
              <a:t>: 10 </a:t>
            </a:r>
            <a:r>
              <a:rPr lang="ko-KR" altLang="en-US" dirty="0"/>
              <a:t>개의 문서 </a:t>
            </a:r>
            <a:r>
              <a:rPr lang="en-US" altLang="ko-KR" dirty="0"/>
              <a:t>(0.txt, 1.txt, 2.txt, </a:t>
            </a:r>
            <a:r>
              <a:rPr lang="en-US" altLang="ko-KR" dirty="0" smtClean="0"/>
              <a:t>…, 9.txt)</a:t>
            </a:r>
            <a:endParaRPr lang="en-US" altLang="ko-KR" dirty="0"/>
          </a:p>
          <a:p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ko-KR" altLang="en-US" dirty="0"/>
              <a:t>각 문서에서 </a:t>
            </a:r>
            <a:r>
              <a:rPr lang="en-US" altLang="ko-KR" dirty="0"/>
              <a:t>TF-IDF </a:t>
            </a:r>
            <a:r>
              <a:rPr lang="ko-KR" altLang="en-US" dirty="0"/>
              <a:t>값이 가장 높은 </a:t>
            </a:r>
            <a:r>
              <a:rPr lang="en-US" altLang="ko-KR" dirty="0"/>
              <a:t>5</a:t>
            </a:r>
            <a:r>
              <a:rPr lang="ko-KR" altLang="en-US" dirty="0"/>
              <a:t>개의 단어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텍스트 파일에서 단어 추출</a:t>
            </a:r>
            <a:endParaRPr lang="en-US" altLang="ko-KR" dirty="0"/>
          </a:p>
          <a:p>
            <a:r>
              <a:rPr lang="ko-KR" altLang="en-US" dirty="0"/>
              <a:t>단어 저장 </a:t>
            </a:r>
            <a:r>
              <a:rPr lang="en-US" altLang="ko-KR" dirty="0"/>
              <a:t>(</a:t>
            </a:r>
            <a:r>
              <a:rPr lang="ko-KR" altLang="en-US" dirty="0"/>
              <a:t>연결 리스트 사용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각 단어의 각 문서에 대한 </a:t>
            </a:r>
            <a:r>
              <a:rPr lang="en-US" altLang="ko-KR" dirty="0" smtClean="0"/>
              <a:t>TF-IDF </a:t>
            </a:r>
            <a:r>
              <a:rPr lang="ko-KR" altLang="en-US" dirty="0" smtClean="0"/>
              <a:t>계산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구조체배열 사용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ko-KR" altLang="en-US" dirty="0"/>
              <a:t>각 문서에 대해 단어들을 </a:t>
            </a:r>
            <a:r>
              <a:rPr lang="en-US" altLang="ko-KR" dirty="0"/>
              <a:t>TF-IDF </a:t>
            </a:r>
            <a:r>
              <a:rPr lang="ko-KR" altLang="en-US" dirty="0"/>
              <a:t>순으로 </a:t>
            </a:r>
            <a:r>
              <a:rPr lang="ko-KR" altLang="en-US" dirty="0" smtClean="0"/>
              <a:t>정렬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선택정렬 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31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ADD98F0-0528-4ABD-9591-58791372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Ex_tfidf-1 (</a:t>
            </a:r>
            <a:r>
              <a:rPr lang="ko-KR" altLang="en-US" dirty="0"/>
              <a:t>문서에서 단어 추출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23D617F-4855-428A-A252-D1E95821F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423686"/>
            <a:ext cx="10480661" cy="461767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stdio.h</a:t>
            </a:r>
            <a:r>
              <a:rPr lang="en-US" altLang="ko-KR" sz="1800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stdlib.h</a:t>
            </a:r>
            <a:r>
              <a:rPr lang="en-US" altLang="ko-KR" sz="1800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ctype.h</a:t>
            </a:r>
            <a:r>
              <a:rPr lang="en-US" altLang="ko-KR" sz="1800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/>
              <a:t>#include</a:t>
            </a:r>
            <a:r>
              <a:rPr lang="ko-KR" altLang="en-US" sz="1800" dirty="0"/>
              <a:t> </a:t>
            </a:r>
            <a:r>
              <a:rPr lang="en-US" altLang="ko-KR" sz="1800" dirty="0"/>
              <a:t>&lt;</a:t>
            </a:r>
            <a:r>
              <a:rPr lang="en-US" altLang="ko-KR" sz="1800" dirty="0" err="1"/>
              <a:t>string.h</a:t>
            </a:r>
            <a:r>
              <a:rPr lang="en-US" altLang="ko-KR" sz="1800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/>
              <a:t>#define WORD_LEN 20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/>
              <a:t>void </a:t>
            </a:r>
            <a:r>
              <a:rPr lang="en-US" altLang="ko-KR" sz="1800" dirty="0" err="1"/>
              <a:t>read_word</a:t>
            </a:r>
            <a:r>
              <a:rPr lang="en-US" altLang="ko-KR" sz="1800" dirty="0"/>
              <a:t>( FILE *</a:t>
            </a:r>
            <a:r>
              <a:rPr lang="en-US" altLang="ko-KR" sz="1800" dirty="0" err="1"/>
              <a:t>fp</a:t>
            </a:r>
            <a:r>
              <a:rPr lang="en-US" altLang="ko-KR" sz="1800" dirty="0"/>
              <a:t>,  char s[WORD_LEN]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// </a:t>
            </a:r>
            <a:r>
              <a:rPr lang="ko-KR" altLang="en-US" sz="1800" dirty="0"/>
              <a:t>파일에서 한 단어를 읽어 </a:t>
            </a:r>
            <a:r>
              <a:rPr lang="en-US" altLang="ko-KR" sz="1800" dirty="0"/>
              <a:t>s[ ]</a:t>
            </a:r>
            <a:r>
              <a:rPr lang="ko-KR" altLang="en-US" sz="1800" dirty="0"/>
              <a:t>에 저장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// WORD_LEN-1 </a:t>
            </a:r>
            <a:r>
              <a:rPr lang="ko-KR" altLang="en-US" sz="1800" dirty="0" err="1"/>
              <a:t>문자까지만</a:t>
            </a:r>
            <a:r>
              <a:rPr lang="ko-KR" altLang="en-US" sz="1800" dirty="0"/>
              <a:t> 읽음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// </a:t>
            </a:r>
            <a:r>
              <a:rPr lang="ko-KR" altLang="en-US" sz="1800" dirty="0"/>
              <a:t>소문자로 변환하여 저장</a:t>
            </a:r>
            <a:endParaRPr lang="en-US" altLang="ko-KR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/>
              <a:t>}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ADD98F0-0528-4ABD-9591-58791372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Ex_tfidf-1 (</a:t>
            </a:r>
            <a:r>
              <a:rPr lang="ko-KR" altLang="en-US" dirty="0"/>
              <a:t>문서에서 단어 추출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23D617F-4855-428A-A252-D1E95821F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/>
              <a:t>int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FILE *</a:t>
            </a:r>
            <a:r>
              <a:rPr lang="en-US" altLang="ko-KR" sz="1800" dirty="0" err="1"/>
              <a:t>fp</a:t>
            </a:r>
            <a:r>
              <a:rPr lang="en-US" altLang="ko-KR" sz="18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char word[WORD_LEN];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fp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fopen</a:t>
            </a:r>
            <a:r>
              <a:rPr lang="en-US" altLang="ko-KR" sz="1800" dirty="0"/>
              <a:t>("doc/0.txt", "r");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if (</a:t>
            </a:r>
            <a:r>
              <a:rPr lang="en-US" altLang="ko-KR" sz="1800" dirty="0" err="1"/>
              <a:t>fp</a:t>
            </a:r>
            <a:r>
              <a:rPr lang="en-US" altLang="ko-KR" sz="1800" dirty="0"/>
              <a:t> == NULL)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("open failed\n");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    return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6236CF0-7C10-4464-8212-26A2C38B6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while( !</a:t>
            </a:r>
            <a:r>
              <a:rPr lang="en-US" altLang="ko-KR" sz="1800" dirty="0" err="1"/>
              <a:t>feof</a:t>
            </a:r>
            <a:r>
              <a:rPr lang="en-US" altLang="ko-KR" sz="1800" dirty="0"/>
              <a:t>(</a:t>
            </a:r>
            <a:r>
              <a:rPr lang="en-US" altLang="ko-KR" sz="1800" dirty="0" err="1"/>
              <a:t>fp</a:t>
            </a:r>
            <a:r>
              <a:rPr lang="en-US" altLang="ko-KR" sz="1800" dirty="0"/>
              <a:t>)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read_word</a:t>
            </a:r>
            <a:r>
              <a:rPr lang="en-US" altLang="ko-KR" sz="1800" dirty="0"/>
              <a:t>(</a:t>
            </a:r>
            <a:r>
              <a:rPr lang="en-US" altLang="ko-KR" sz="1800" dirty="0" err="1"/>
              <a:t>fp</a:t>
            </a:r>
            <a:r>
              <a:rPr lang="en-US" altLang="ko-KR" sz="1800" dirty="0"/>
              <a:t>, word);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    if ( </a:t>
            </a:r>
            <a:r>
              <a:rPr lang="en-US" altLang="ko-KR" sz="1800" dirty="0" err="1"/>
              <a:t>strlen</a:t>
            </a:r>
            <a:r>
              <a:rPr lang="en-US" altLang="ko-KR" sz="1800" dirty="0"/>
              <a:t>(word) &gt; 0 )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     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("%s\n", word);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fclose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fp</a:t>
            </a:r>
            <a:r>
              <a:rPr lang="en-US" altLang="ko-KR" sz="18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dirty="0"/>
              <a:t>}</a:t>
            </a:r>
            <a:endParaRPr lang="ko-KR" altLang="en-US" sz="1800" dirty="0"/>
          </a:p>
        </p:txBody>
      </p:sp>
      <p:sp>
        <p:nvSpPr>
          <p:cNvPr id="5" name="직사각형 4"/>
          <p:cNvSpPr/>
          <p:nvPr/>
        </p:nvSpPr>
        <p:spPr>
          <a:xfrm>
            <a:off x="9630697" y="1933757"/>
            <a:ext cx="2285999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accident</a:t>
            </a:r>
          </a:p>
          <a:p>
            <a:r>
              <a:rPr lang="en-US" altLang="ko-KR" dirty="0"/>
              <a:t>and</a:t>
            </a:r>
          </a:p>
          <a:p>
            <a:r>
              <a:rPr lang="en-US" altLang="ko-KR" dirty="0"/>
              <a:t>emergency</a:t>
            </a:r>
          </a:p>
          <a:p>
            <a:r>
              <a:rPr lang="en-US" altLang="ko-KR" dirty="0"/>
              <a:t>department</a:t>
            </a:r>
          </a:p>
          <a:p>
            <a:r>
              <a:rPr lang="en-US" altLang="ko-KR" dirty="0"/>
              <a:t>in</a:t>
            </a:r>
          </a:p>
          <a:p>
            <a:r>
              <a:rPr lang="en-US" altLang="ko-KR" dirty="0"/>
              <a:t>proceedings</a:t>
            </a:r>
          </a:p>
          <a:p>
            <a:r>
              <a:rPr lang="en-US" altLang="ko-KR" dirty="0"/>
              <a:t>of</a:t>
            </a:r>
          </a:p>
          <a:p>
            <a:r>
              <a:rPr lang="en-US" altLang="ko-KR" dirty="0"/>
              <a:t>the</a:t>
            </a:r>
          </a:p>
          <a:p>
            <a:r>
              <a:rPr lang="en-US" altLang="ko-KR" dirty="0" err="1"/>
              <a:t>th</a:t>
            </a:r>
            <a:endParaRPr lang="en-US" altLang="ko-KR" dirty="0"/>
          </a:p>
          <a:p>
            <a:r>
              <a:rPr lang="en-US" altLang="ko-KR" dirty="0"/>
              <a:t>annual</a:t>
            </a:r>
          </a:p>
          <a:p>
            <a:r>
              <a:rPr lang="en-US" altLang="ko-KR" dirty="0" err="1"/>
              <a:t>european</a:t>
            </a:r>
            <a:endParaRPr lang="en-US" altLang="ko-KR" dirty="0"/>
          </a:p>
          <a:p>
            <a:r>
              <a:rPr lang="en-US" altLang="ko-KR" dirty="0"/>
              <a:t>and</a:t>
            </a:r>
          </a:p>
          <a:p>
            <a:r>
              <a:rPr lang="en-US" altLang="ko-KR" dirty="0"/>
              <a:t>simulation</a:t>
            </a:r>
          </a:p>
          <a:p>
            <a:r>
              <a:rPr lang="en-US" altLang="ko-KR" dirty="0" err="1"/>
              <a:t>modelling</a:t>
            </a:r>
            <a:endParaRPr lang="en-US" altLang="ko-KR" dirty="0"/>
          </a:p>
          <a:p>
            <a:r>
              <a:rPr lang="en-US" altLang="ko-KR" dirty="0"/>
              <a:t>conference</a:t>
            </a:r>
          </a:p>
          <a:p>
            <a:r>
              <a:rPr lang="en-US" altLang="ko-KR" dirty="0" err="1"/>
              <a:t>toulouse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4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단어들의 연결리스트 만들기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77333" y="1435497"/>
            <a:ext cx="5236770" cy="460586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struct</a:t>
            </a:r>
            <a:r>
              <a:rPr lang="en-US" altLang="ko-KR" dirty="0"/>
              <a:t> term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char word[WORD_LEN];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freq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struct</a:t>
            </a:r>
            <a:r>
              <a:rPr lang="en-US" altLang="ko-KR" dirty="0"/>
              <a:t> term *next;</a:t>
            </a:r>
          </a:p>
          <a:p>
            <a:pPr marL="0" indent="0">
              <a:buNone/>
            </a:pPr>
            <a:r>
              <a:rPr lang="en-US" altLang="ko-KR" dirty="0"/>
              <a:t>};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struct</a:t>
            </a:r>
            <a:r>
              <a:rPr lang="en-US" altLang="ko-KR" dirty="0"/>
              <a:t> term *head = NULL;</a:t>
            </a:r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term_cnt</a:t>
            </a:r>
            <a:r>
              <a:rPr lang="en-US" altLang="ko-KR" dirty="0"/>
              <a:t> = 0;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32089" y="1643493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head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7580671" y="2043603"/>
            <a:ext cx="1504336" cy="758591"/>
          </a:xfrm>
          <a:prstGeom prst="rect">
            <a:avLst/>
          </a:prstGeom>
          <a:solidFill>
            <a:srgbClr val="6699FF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“accident”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80671" y="3179229"/>
            <a:ext cx="1504336" cy="758591"/>
          </a:xfrm>
          <a:prstGeom prst="rect">
            <a:avLst/>
          </a:prstGeom>
          <a:solidFill>
            <a:srgbClr val="6699FF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“and”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32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80671" y="4270610"/>
            <a:ext cx="1504336" cy="758591"/>
          </a:xfrm>
          <a:prstGeom prst="rect">
            <a:avLst/>
          </a:prstGeom>
          <a:solidFill>
            <a:srgbClr val="6699FF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“emergency”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7" idx="3"/>
            <a:endCxn id="8" idx="1"/>
          </p:cNvCxnSpPr>
          <p:nvPr/>
        </p:nvCxnSpPr>
        <p:spPr>
          <a:xfrm>
            <a:off x="6801852" y="1843548"/>
            <a:ext cx="778819" cy="5793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2"/>
            <a:endCxn id="9" idx="0"/>
          </p:cNvCxnSpPr>
          <p:nvPr/>
        </p:nvCxnSpPr>
        <p:spPr>
          <a:xfrm>
            <a:off x="8332839" y="2802194"/>
            <a:ext cx="0" cy="3770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9" idx="2"/>
            <a:endCxn id="10" idx="0"/>
          </p:cNvCxnSpPr>
          <p:nvPr/>
        </p:nvCxnSpPr>
        <p:spPr>
          <a:xfrm>
            <a:off x="8332839" y="3937820"/>
            <a:ext cx="0" cy="3327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0" idx="2"/>
          </p:cNvCxnSpPr>
          <p:nvPr/>
        </p:nvCxnSpPr>
        <p:spPr>
          <a:xfrm>
            <a:off x="8332839" y="5029201"/>
            <a:ext cx="0" cy="3327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8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A241F8-7B4B-4650-93E8-3FA3AD6E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Ex_tfidf-2 (</a:t>
            </a:r>
            <a:r>
              <a:rPr lang="ko-KR" altLang="en-US" dirty="0"/>
              <a:t>연결리스트 만들기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9929DB2-34BB-4C40-9C6B-FE8BD393C3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stdlib.h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ctype.h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string.h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#define WORD_LEN 20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struct term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char word[WORD_LEN];</a:t>
            </a:r>
          </a:p>
          <a:p>
            <a:pPr marL="0" indent="0">
              <a:buNone/>
            </a:pPr>
            <a:r>
              <a:rPr lang="en-US" altLang="ko-KR" dirty="0"/>
              <a:t>    int </a:t>
            </a:r>
            <a:r>
              <a:rPr lang="en-US" altLang="ko-KR" dirty="0" err="1"/>
              <a:t>freq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 struct term *next;</a:t>
            </a:r>
          </a:p>
          <a:p>
            <a:pPr marL="0" indent="0">
              <a:buNone/>
            </a:pPr>
            <a:r>
              <a:rPr lang="en-US" altLang="ko-KR" dirty="0"/>
              <a:t>};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struct term *head = NULL;</a:t>
            </a:r>
          </a:p>
          <a:p>
            <a:r>
              <a:rPr lang="en-US" altLang="ko-KR" dirty="0"/>
              <a:t>int </a:t>
            </a:r>
            <a:r>
              <a:rPr lang="en-US" altLang="ko-KR" dirty="0" err="1"/>
              <a:t>term_cnt</a:t>
            </a:r>
            <a:r>
              <a:rPr lang="en-US" altLang="ko-KR" dirty="0"/>
              <a:t> = 0;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5F0DD51-1949-4165-9478-8E60F98AE6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void </a:t>
            </a:r>
            <a:r>
              <a:rPr lang="en-US" altLang="ko-KR" dirty="0" err="1"/>
              <a:t>add_term</a:t>
            </a:r>
            <a:r>
              <a:rPr lang="en-US" altLang="ko-KR" dirty="0"/>
              <a:t>(const char *s)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// </a:t>
            </a:r>
            <a:r>
              <a:rPr lang="ko-KR" altLang="en-US" dirty="0"/>
              <a:t>단어 </a:t>
            </a:r>
            <a:r>
              <a:rPr lang="en-US" altLang="ko-KR" dirty="0"/>
              <a:t>s </a:t>
            </a:r>
            <a:r>
              <a:rPr lang="ko-KR" altLang="en-US" dirty="0"/>
              <a:t>를 연결리스트에 추가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struct term *</a:t>
            </a:r>
            <a:r>
              <a:rPr lang="en-US" altLang="ko-KR" dirty="0" err="1"/>
              <a:t>find_term</a:t>
            </a:r>
            <a:r>
              <a:rPr lang="en-US" altLang="ko-KR" dirty="0"/>
              <a:t>(const char *s)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// </a:t>
            </a:r>
            <a:r>
              <a:rPr lang="ko-KR" altLang="en-US" dirty="0"/>
              <a:t>단어 </a:t>
            </a:r>
            <a:r>
              <a:rPr lang="en-US" altLang="ko-KR" dirty="0"/>
              <a:t>s </a:t>
            </a:r>
            <a:r>
              <a:rPr lang="ko-KR" altLang="en-US" dirty="0"/>
              <a:t>를 연결리스트에서 탐색하여</a:t>
            </a:r>
            <a:endParaRPr lang="en-US" altLang="ko-KR" dirty="0"/>
          </a:p>
          <a:p>
            <a:r>
              <a:rPr lang="en-US" altLang="ko-KR" dirty="0"/>
              <a:t>    // </a:t>
            </a:r>
            <a:r>
              <a:rPr lang="ko-KR" altLang="en-US" dirty="0"/>
              <a:t>해당 노드에 대한 포인터 반환</a:t>
            </a:r>
            <a:endParaRPr lang="en-US" altLang="ko-KR" dirty="0"/>
          </a:p>
          <a:p>
            <a:r>
              <a:rPr lang="en-US" altLang="ko-KR" dirty="0"/>
              <a:t>    // </a:t>
            </a:r>
            <a:r>
              <a:rPr lang="ko-KR" altLang="en-US" dirty="0"/>
              <a:t>없으면 </a:t>
            </a:r>
            <a:r>
              <a:rPr lang="en-US" altLang="ko-KR" dirty="0"/>
              <a:t>NULL</a:t>
            </a:r>
            <a:r>
              <a:rPr lang="ko-KR" altLang="en-US" dirty="0"/>
              <a:t>을 반환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print_term_list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// </a:t>
            </a:r>
            <a:r>
              <a:rPr lang="ko-KR" altLang="en-US" dirty="0"/>
              <a:t>연결리스트에 있는 모든 단어와 빈도 출력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10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7F78677-E3BE-415B-B56C-24F16B331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Ex_tfidf-2 (</a:t>
            </a:r>
            <a:r>
              <a:rPr lang="ko-KR" altLang="en-US" dirty="0"/>
              <a:t>연결리스트 만들기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EEAE141-775F-404A-BC35-F5D8734C4E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void </a:t>
            </a:r>
            <a:r>
              <a:rPr lang="en-US" altLang="ko-KR" dirty="0" err="1"/>
              <a:t>read_word</a:t>
            </a:r>
            <a:r>
              <a:rPr lang="en-US" altLang="ko-KR" dirty="0"/>
              <a:t>(FILE *</a:t>
            </a:r>
            <a:r>
              <a:rPr lang="en-US" altLang="ko-KR" dirty="0" err="1"/>
              <a:t>fp</a:t>
            </a:r>
            <a:r>
              <a:rPr lang="en-US" altLang="ko-KR" dirty="0"/>
              <a:t>, char s[WORD_LEN])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… // </a:t>
            </a:r>
            <a:r>
              <a:rPr lang="ko-KR" altLang="en-US" dirty="0"/>
              <a:t>직전 예제와 동일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int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FILE *</a:t>
            </a:r>
            <a:r>
              <a:rPr lang="en-US" altLang="ko-KR" dirty="0" err="1"/>
              <a:t>fp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char word[WORD_LEN];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fp</a:t>
            </a:r>
            <a:r>
              <a:rPr lang="en-US" altLang="ko-KR" dirty="0"/>
              <a:t> = </a:t>
            </a:r>
            <a:r>
              <a:rPr lang="en-US" altLang="ko-KR" dirty="0" err="1"/>
              <a:t>fopen</a:t>
            </a:r>
            <a:r>
              <a:rPr lang="en-US" altLang="ko-KR" dirty="0"/>
              <a:t>("doc/0.txt", "r");</a:t>
            </a:r>
          </a:p>
          <a:p>
            <a:r>
              <a:rPr lang="en-US" altLang="ko-KR" dirty="0"/>
              <a:t>    if (</a:t>
            </a:r>
            <a:r>
              <a:rPr lang="en-US" altLang="ko-KR" dirty="0" err="1"/>
              <a:t>fp</a:t>
            </a:r>
            <a:r>
              <a:rPr lang="en-US" altLang="ko-KR" dirty="0"/>
              <a:t> == NULL)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printf</a:t>
            </a:r>
            <a:r>
              <a:rPr lang="en-US" altLang="ko-KR" dirty="0"/>
              <a:t>("open failed\n");</a:t>
            </a:r>
          </a:p>
          <a:p>
            <a:r>
              <a:rPr lang="en-US" altLang="ko-KR" dirty="0"/>
              <a:t>        return 1;</a:t>
            </a:r>
          </a:p>
          <a:p>
            <a:r>
              <a:rPr lang="en-US" altLang="ko-KR" dirty="0"/>
              <a:t>    }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9451230-2AE2-45EE-9F1A-B30056E9EF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    while( !</a:t>
            </a:r>
            <a:r>
              <a:rPr lang="en-US" altLang="ko-KR" dirty="0" err="1"/>
              <a:t>feof</a:t>
            </a:r>
            <a:r>
              <a:rPr lang="en-US" altLang="ko-KR" dirty="0"/>
              <a:t>(</a:t>
            </a:r>
            <a:r>
              <a:rPr lang="en-US" altLang="ko-KR" dirty="0" err="1"/>
              <a:t>fp</a:t>
            </a:r>
            <a:r>
              <a:rPr lang="en-US" altLang="ko-KR" dirty="0"/>
              <a:t>) 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struct term *p;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read_word</a:t>
            </a:r>
            <a:r>
              <a:rPr lang="en-US" altLang="ko-KR" dirty="0"/>
              <a:t>(</a:t>
            </a:r>
            <a:r>
              <a:rPr lang="en-US" altLang="ko-KR" dirty="0" err="1"/>
              <a:t>fp</a:t>
            </a:r>
            <a:r>
              <a:rPr lang="en-US" altLang="ko-KR" dirty="0"/>
              <a:t>, word);</a:t>
            </a:r>
          </a:p>
          <a:p>
            <a:r>
              <a:rPr lang="en-US" altLang="ko-KR" dirty="0"/>
              <a:t>        if ( </a:t>
            </a:r>
            <a:r>
              <a:rPr lang="en-US" altLang="ko-KR" dirty="0" err="1"/>
              <a:t>strlen</a:t>
            </a:r>
            <a:r>
              <a:rPr lang="en-US" altLang="ko-KR" dirty="0"/>
              <a:t>(word) == 0 )</a:t>
            </a:r>
          </a:p>
          <a:p>
            <a:r>
              <a:rPr lang="en-US" altLang="ko-KR" dirty="0"/>
              <a:t>            continue;</a:t>
            </a:r>
          </a:p>
          <a:p>
            <a:endParaRPr lang="en-US" altLang="ko-KR" dirty="0"/>
          </a:p>
          <a:p>
            <a:r>
              <a:rPr lang="en-US" altLang="ko-KR" dirty="0"/>
              <a:t>        p = </a:t>
            </a:r>
            <a:r>
              <a:rPr lang="en-US" altLang="ko-KR" dirty="0" err="1"/>
              <a:t>find_term</a:t>
            </a:r>
            <a:r>
              <a:rPr lang="en-US" altLang="ko-KR" dirty="0"/>
              <a:t>(word);</a:t>
            </a:r>
          </a:p>
          <a:p>
            <a:r>
              <a:rPr lang="en-US" altLang="ko-KR" dirty="0"/>
              <a:t>        if ( p == NULL )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add_term</a:t>
            </a:r>
            <a:r>
              <a:rPr lang="en-US" altLang="ko-KR" dirty="0"/>
              <a:t>(word);</a:t>
            </a:r>
          </a:p>
          <a:p>
            <a:r>
              <a:rPr lang="en-US" altLang="ko-KR" dirty="0"/>
              <a:t>        else</a:t>
            </a:r>
          </a:p>
          <a:p>
            <a:r>
              <a:rPr lang="en-US" altLang="ko-KR" dirty="0"/>
              <a:t>            p-&gt;</a:t>
            </a:r>
            <a:r>
              <a:rPr lang="en-US" altLang="ko-KR" dirty="0" err="1"/>
              <a:t>freq</a:t>
            </a:r>
            <a:r>
              <a:rPr lang="en-US" altLang="ko-KR" dirty="0"/>
              <a:t>++;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fclose</a:t>
            </a:r>
            <a:r>
              <a:rPr lang="en-US" altLang="ko-KR" dirty="0"/>
              <a:t>(</a:t>
            </a:r>
            <a:r>
              <a:rPr lang="en-US" altLang="ko-KR" dirty="0" err="1"/>
              <a:t>fp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print_term_list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885545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2137</TotalTime>
  <Words>2821</Words>
  <Application>Microsoft Office PowerPoint</Application>
  <PresentationFormat>사용자 지정</PresentationFormat>
  <Paragraphs>605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패싯</vt:lpstr>
      <vt:lpstr>TF-IDF (Term Frequency – Inverse Document Frequency)</vt:lpstr>
      <vt:lpstr>TF-IDF</vt:lpstr>
      <vt:lpstr>TF-IDF</vt:lpstr>
      <vt:lpstr>TF-IDF 예제</vt:lpstr>
      <vt:lpstr>Ex_tfidf-1 (문서에서 단어 추출)</vt:lpstr>
      <vt:lpstr>Ex_tfidf-1 (문서에서 단어 추출)</vt:lpstr>
      <vt:lpstr>단어들의 연결리스트 만들기</vt:lpstr>
      <vt:lpstr>Ex_tfidf-2 (연결리스트 만들기)</vt:lpstr>
      <vt:lpstr>Ex_tfidf-2 (연결리스트 만들기)</vt:lpstr>
      <vt:lpstr>여러 파일에 대해 TF 계산하기</vt:lpstr>
      <vt:lpstr>Ex_tfidf-3 (여러 파일 입력)</vt:lpstr>
      <vt:lpstr>Ex_tfidf-3 (여러 파일 입력)</vt:lpstr>
      <vt:lpstr>Ex_tfidf-3 (여러 파일 입력)</vt:lpstr>
      <vt:lpstr>DF 계산하기</vt:lpstr>
      <vt:lpstr>Ex_tfidf-4 (DF 계산)</vt:lpstr>
      <vt:lpstr>Ex_tfidf-4 (DF 계산)</vt:lpstr>
      <vt:lpstr>Ex_tfidf-4 (DF 계산)</vt:lpstr>
      <vt:lpstr>TF-IDF 계산하기</vt:lpstr>
      <vt:lpstr>Ex_tfidf-5 (TF-IDF 계산)</vt:lpstr>
      <vt:lpstr>Ex_tfidf-5 (TF-IDF 계산)</vt:lpstr>
      <vt:lpstr>Ex_tfidf-5 (TF-IDF 계산)</vt:lpstr>
      <vt:lpstr>Ex_tfidf-6 (TF-IDF 순으로 정렬)</vt:lpstr>
      <vt:lpstr>Ex_tfidf-6 (TF-IDF 순으로 정렬)</vt:lpstr>
      <vt:lpstr>TF 수식 조정</vt:lpstr>
      <vt:lpstr>IDF 수식 조정</vt:lpstr>
      <vt:lpstr>Ex_tfidf-7 (TF-IDF 수식 조정)</vt:lpstr>
      <vt:lpstr>Ex_tfidf-7 (TF-IDF 수식 조정)</vt:lpstr>
      <vt:lpstr>Ex_tfidf-7 (TF-IDF 수식 조정)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TF-IDF (Term Frequency – Inverse Document Freqency)</dc:title>
  <dc:creator>kku</dc:creator>
  <cp:lastModifiedBy>han</cp:lastModifiedBy>
  <cp:revision>39</cp:revision>
  <dcterms:created xsi:type="dcterms:W3CDTF">2019-05-11T02:10:46Z</dcterms:created>
  <dcterms:modified xsi:type="dcterms:W3CDTF">2019-06-04T08:55:55Z</dcterms:modified>
</cp:coreProperties>
</file>