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6" r:id="rId5"/>
    <p:sldId id="277" r:id="rId6"/>
    <p:sldId id="278" r:id="rId7"/>
    <p:sldId id="279" r:id="rId8"/>
    <p:sldId id="280" r:id="rId9"/>
    <p:sldId id="259" r:id="rId10"/>
    <p:sldId id="282" r:id="rId11"/>
    <p:sldId id="281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4"/>
    <p:restoredTop sz="94696"/>
  </p:normalViewPr>
  <p:slideViewPr>
    <p:cSldViewPr>
      <p:cViewPr varScale="1">
        <p:scale>
          <a:sx n="139" d="100"/>
          <a:sy n="139" d="100"/>
        </p:scale>
        <p:origin x="215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2022. 3. 28.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2022. 3. 28.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2022. 3. 28.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2022. 3. 28.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2022. 3. 28.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2022. 3. 28.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2022. 3. 28.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2022. 3. 28.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2022. 3. 28.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2022. 3. 28.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2022. 3. 28.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2022. 3. 28.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2130425"/>
            <a:ext cx="8496944" cy="1470025"/>
          </a:xfrm>
        </p:spPr>
        <p:txBody>
          <a:bodyPr/>
          <a:lstStyle/>
          <a:p>
            <a:r>
              <a:rPr lang="en-US" altLang="ko-KR" dirty="0"/>
              <a:t>Swift – Strings and Characters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401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0CC1D5-5E04-A843-AE34-40831C792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OPP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설계원칙</a:t>
            </a:r>
            <a:r>
              <a:rPr kumimoji="1" lang="ko-KR" altLang="en-US" dirty="0"/>
              <a:t> </a:t>
            </a:r>
            <a:r>
              <a:rPr kumimoji="1" lang="en-US" altLang="ko-KR" dirty="0"/>
              <a:t>5</a:t>
            </a:r>
            <a:r>
              <a:rPr kumimoji="1" lang="ko-KR" altLang="en-US" dirty="0"/>
              <a:t>가지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B2ACB3-5008-2F48-AF4E-B835851A5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" altLang="ko-Kore-KR" dirty="0"/>
              <a:t>Single </a:t>
            </a:r>
            <a:r>
              <a:rPr lang="en" altLang="ko-Kore-KR" dirty="0" err="1"/>
              <a:t>Responsiblity</a:t>
            </a:r>
            <a:r>
              <a:rPr lang="en" altLang="ko-Kore-KR" dirty="0"/>
              <a:t> Principle (</a:t>
            </a:r>
            <a:r>
              <a:rPr lang="ko-KR" altLang="en-US" dirty="0"/>
              <a:t>단일 책임 원칙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: </a:t>
            </a:r>
            <a:r>
              <a:rPr lang="ko-KR" altLang="en-US" dirty="0"/>
              <a:t>한 클래스는 하나의 책임만 가져야한다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" altLang="ko-Kore-KR" dirty="0"/>
              <a:t>Open-Closed Principle (</a:t>
            </a:r>
            <a:r>
              <a:rPr lang="ko-KR" altLang="en-US" dirty="0"/>
              <a:t>개방</a:t>
            </a:r>
            <a:r>
              <a:rPr lang="en-US" altLang="ko-KR" dirty="0"/>
              <a:t>-</a:t>
            </a:r>
            <a:r>
              <a:rPr lang="ko-KR" altLang="en-US" dirty="0"/>
              <a:t>폐쇄 원칙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: </a:t>
            </a:r>
            <a:r>
              <a:rPr lang="ko-KR" altLang="en-US" dirty="0"/>
              <a:t>확장에는 </a:t>
            </a:r>
            <a:r>
              <a:rPr lang="ko-KR" altLang="en-US" dirty="0" err="1"/>
              <a:t>열려있으나</a:t>
            </a:r>
            <a:r>
              <a:rPr lang="en-US" altLang="ko-KR" dirty="0"/>
              <a:t>, </a:t>
            </a:r>
            <a:r>
              <a:rPr lang="ko-KR" altLang="en-US" dirty="0"/>
              <a:t>변경에는 </a:t>
            </a:r>
            <a:r>
              <a:rPr lang="ko-KR" altLang="en-US" dirty="0" err="1"/>
              <a:t>닫혀있어야한다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" altLang="ko-Kore-KR" dirty="0" err="1"/>
              <a:t>Liskov</a:t>
            </a:r>
            <a:r>
              <a:rPr lang="en" altLang="ko-Kore-KR" dirty="0"/>
              <a:t> Substitution Principle (</a:t>
            </a:r>
            <a:r>
              <a:rPr lang="ko-KR" altLang="en-US" dirty="0" err="1"/>
              <a:t>리스코프</a:t>
            </a:r>
            <a:r>
              <a:rPr lang="ko-KR" altLang="en-US" dirty="0"/>
              <a:t> 치환 원칙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: </a:t>
            </a:r>
            <a:r>
              <a:rPr lang="ko-KR" altLang="en-US" dirty="0"/>
              <a:t>프로그램의 객체는 프로그램의 정확성을 깨뜨리지 않으면서 하위 타입의 인스턴스로 바꿀 수 있어야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" altLang="ko-Kore-KR" dirty="0"/>
              <a:t>Dependency Inversion Principle (</a:t>
            </a:r>
            <a:r>
              <a:rPr lang="ko-KR" altLang="en-US" dirty="0"/>
              <a:t>의존 역전 원칙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: </a:t>
            </a:r>
            <a:r>
              <a:rPr lang="ko-KR" altLang="en-US" dirty="0"/>
              <a:t>특정 클라이언트를 위한 인터페이스 여러 개가 범용 인터페이스 하나보다 낫다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" altLang="ko-Kore-KR" dirty="0"/>
              <a:t>Interface Segregation Principle (</a:t>
            </a:r>
            <a:r>
              <a:rPr lang="ko-KR" altLang="en-US" dirty="0"/>
              <a:t>인터페이스 분리 원칙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: </a:t>
            </a:r>
            <a:r>
              <a:rPr lang="ko-KR" altLang="en-US" dirty="0"/>
              <a:t>추상화에 의존한다</a:t>
            </a:r>
            <a:r>
              <a:rPr lang="en-US" altLang="ko-KR" dirty="0"/>
              <a:t>. </a:t>
            </a:r>
            <a:r>
              <a:rPr lang="ko-KR" altLang="en-US" dirty="0" err="1"/>
              <a:t>구제화에</a:t>
            </a:r>
            <a:r>
              <a:rPr lang="ko-KR" altLang="en-US" dirty="0"/>
              <a:t> 의존하면 안된다</a:t>
            </a:r>
            <a:r>
              <a:rPr lang="en-US" altLang="ko-KR" dirty="0"/>
              <a:t>.</a:t>
            </a: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95965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00033-9F1C-6942-8356-BB4261B6B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OPP </a:t>
            </a:r>
            <a:r>
              <a:rPr kumimoji="1" lang="ko-KR" altLang="en-US" dirty="0"/>
              <a:t>특징 </a:t>
            </a:r>
            <a:r>
              <a:rPr kumimoji="1" lang="en-US" altLang="ko-KR" dirty="0"/>
              <a:t>4</a:t>
            </a:r>
            <a:r>
              <a:rPr kumimoji="1" lang="ko-KR" altLang="en-US" dirty="0"/>
              <a:t>가지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38EB4F-9BAC-BE46-B9C1-F26186BBB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" altLang="ko-Kore-KR" dirty="0"/>
              <a:t>Encapsulation </a:t>
            </a:r>
            <a:r>
              <a:rPr lang="ko-KR" altLang="en-US" dirty="0"/>
              <a:t>캡슐화</a:t>
            </a:r>
          </a:p>
          <a:p>
            <a:pPr lvl="1"/>
            <a:r>
              <a:rPr lang="en-US" altLang="ko-KR" dirty="0"/>
              <a:t>: </a:t>
            </a:r>
            <a:r>
              <a:rPr lang="ko-KR" altLang="en-US" dirty="0"/>
              <a:t>실제로 구현 부분을 외부에 드러나지 않도록 하는 것</a:t>
            </a:r>
          </a:p>
          <a:p>
            <a:pPr lvl="1"/>
            <a:r>
              <a:rPr lang="en-US" altLang="ko-KR" dirty="0"/>
              <a:t>: </a:t>
            </a:r>
            <a:r>
              <a:rPr lang="ko-KR" altLang="en-US" dirty="0"/>
              <a:t>변수와 </a:t>
            </a:r>
            <a:r>
              <a:rPr lang="ko-KR" altLang="en-US" dirty="0" err="1"/>
              <a:t>메소드를</a:t>
            </a:r>
            <a:r>
              <a:rPr lang="ko-KR" altLang="en-US" dirty="0"/>
              <a:t> 하나로 묶음</a:t>
            </a:r>
          </a:p>
          <a:p>
            <a:pPr lvl="1"/>
            <a:r>
              <a:rPr lang="en-US" altLang="ko-KR" dirty="0"/>
              <a:t>: </a:t>
            </a:r>
            <a:r>
              <a:rPr lang="ko-KR" altLang="en-US" dirty="0"/>
              <a:t>데이터를 외부에서 직접 접근하지 않고 함수를 통해서만 접근</a:t>
            </a:r>
          </a:p>
          <a:p>
            <a:pPr lvl="1"/>
            <a:r>
              <a:rPr lang="en-US" altLang="ko-KR" dirty="0"/>
              <a:t>: </a:t>
            </a:r>
            <a:r>
              <a:rPr lang="en" altLang="ko-Kore-KR" dirty="0"/>
              <a:t>public, private, protected</a:t>
            </a:r>
          </a:p>
          <a:p>
            <a:endParaRPr lang="en" altLang="ko-Kore-KR" dirty="0"/>
          </a:p>
          <a:p>
            <a:r>
              <a:rPr lang="en" altLang="ko-Kore-KR" dirty="0"/>
              <a:t>Inheritance </a:t>
            </a:r>
            <a:r>
              <a:rPr lang="ko-KR" altLang="en-US" dirty="0"/>
              <a:t>상속</a:t>
            </a:r>
          </a:p>
          <a:p>
            <a:pPr lvl="1"/>
            <a:r>
              <a:rPr lang="en-US" altLang="ko-KR" dirty="0"/>
              <a:t>: </a:t>
            </a:r>
            <a:r>
              <a:rPr lang="ko-KR" altLang="en-US" dirty="0"/>
              <a:t>자식 클래스가 부모 클래스의 특성과 기능을 물려받는 것</a:t>
            </a:r>
          </a:p>
          <a:p>
            <a:pPr lvl="1"/>
            <a:r>
              <a:rPr lang="en-US" altLang="ko-KR" dirty="0"/>
              <a:t>: </a:t>
            </a:r>
            <a:r>
              <a:rPr lang="ko-KR" altLang="en-US" dirty="0"/>
              <a:t>기능의 일부분을 변경하는 경우 자식 클래스에서 상속받아 수정 및 사용함</a:t>
            </a:r>
          </a:p>
          <a:p>
            <a:pPr lvl="1"/>
            <a:r>
              <a:rPr lang="en-US" altLang="ko-KR" dirty="0"/>
              <a:t>: </a:t>
            </a:r>
            <a:r>
              <a:rPr lang="ko-KR" altLang="en-US" dirty="0"/>
              <a:t>상속은 캡슐화를 유지</a:t>
            </a:r>
            <a:r>
              <a:rPr lang="en-US" altLang="ko-KR" dirty="0"/>
              <a:t>, </a:t>
            </a:r>
            <a:r>
              <a:rPr lang="ko-KR" altLang="en-US" dirty="0"/>
              <a:t>클래스의 재사용이 용이하도록 해 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" altLang="ko-Kore-KR" dirty="0"/>
              <a:t>Abstraction </a:t>
            </a:r>
            <a:r>
              <a:rPr lang="ko-KR" altLang="en-US" dirty="0"/>
              <a:t>추상화</a:t>
            </a:r>
          </a:p>
          <a:p>
            <a:pPr lvl="1"/>
            <a:r>
              <a:rPr lang="en-US" altLang="ko-KR" dirty="0"/>
              <a:t>: </a:t>
            </a:r>
            <a:r>
              <a:rPr lang="ko-KR" altLang="en-US" dirty="0"/>
              <a:t>인터페이스로 클래스들의 공통적인 특성</a:t>
            </a:r>
            <a:r>
              <a:rPr lang="en-US" altLang="ko-KR" dirty="0"/>
              <a:t>(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 err="1"/>
              <a:t>메소드</a:t>
            </a:r>
            <a:r>
              <a:rPr lang="en-US" altLang="ko-KR" dirty="0"/>
              <a:t>) </a:t>
            </a:r>
            <a:r>
              <a:rPr lang="ko-KR" altLang="en-US" dirty="0"/>
              <a:t>들을 묶어 표현하는 것</a:t>
            </a:r>
            <a:endParaRPr lang="en-US" altLang="ko-KR" dirty="0"/>
          </a:p>
          <a:p>
            <a:endParaRPr lang="ko-KR" altLang="en-US" dirty="0"/>
          </a:p>
          <a:p>
            <a:r>
              <a:rPr lang="en" altLang="ko-Kore-KR" dirty="0"/>
              <a:t>Polymorphism </a:t>
            </a:r>
            <a:r>
              <a:rPr lang="ko-KR" altLang="en-US" dirty="0" err="1"/>
              <a:t>다형성</a:t>
            </a:r>
            <a:endParaRPr lang="ko-KR" altLang="en-US" dirty="0"/>
          </a:p>
          <a:p>
            <a:pPr lvl="1"/>
            <a:r>
              <a:rPr lang="en-US" altLang="ko-KR" dirty="0"/>
              <a:t>:</a:t>
            </a:r>
            <a:r>
              <a:rPr lang="ko-KR" altLang="en-US" dirty="0"/>
              <a:t> 어떤 변수</a:t>
            </a:r>
            <a:r>
              <a:rPr lang="en-US" altLang="ko-KR" dirty="0"/>
              <a:t>, </a:t>
            </a:r>
            <a:r>
              <a:rPr lang="ko-KR" altLang="en-US" dirty="0" err="1"/>
              <a:t>메소드가</a:t>
            </a:r>
            <a:r>
              <a:rPr lang="ko-KR" altLang="en-US" dirty="0"/>
              <a:t> 상황에 따라 다른 결과를 내는 것</a:t>
            </a:r>
          </a:p>
          <a:p>
            <a:pPr lvl="1"/>
            <a:r>
              <a:rPr lang="ko-KR" altLang="en-US" dirty="0"/>
              <a:t>오버로딩 </a:t>
            </a:r>
            <a:r>
              <a:rPr lang="en-US" altLang="ko-KR" dirty="0"/>
              <a:t>: </a:t>
            </a:r>
            <a:r>
              <a:rPr lang="ko-KR" altLang="en-US" dirty="0"/>
              <a:t>하나의 클래스에서 </a:t>
            </a:r>
            <a:r>
              <a:rPr lang="ko-KR" altLang="en-US" dirty="0" err="1"/>
              <a:t>메소드의</a:t>
            </a:r>
            <a:r>
              <a:rPr lang="ko-KR" altLang="en-US" dirty="0"/>
              <a:t> 이름이 같지만</a:t>
            </a:r>
            <a:r>
              <a:rPr lang="en-US" altLang="ko-KR" dirty="0"/>
              <a:t>, </a:t>
            </a:r>
            <a:r>
              <a:rPr lang="ko-KR" altLang="en-US" dirty="0" err="1"/>
              <a:t>파라메터가</a:t>
            </a:r>
            <a:r>
              <a:rPr lang="ko-KR" altLang="en-US" dirty="0"/>
              <a:t> 다른 것</a:t>
            </a:r>
          </a:p>
          <a:p>
            <a:pPr lvl="1"/>
            <a:r>
              <a:rPr lang="ko-KR" altLang="en-US" dirty="0" err="1"/>
              <a:t>오버라이딩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부모 클래스의 </a:t>
            </a:r>
            <a:r>
              <a:rPr lang="ko-KR" altLang="en-US" dirty="0" err="1"/>
              <a:t>메소드를</a:t>
            </a:r>
            <a:r>
              <a:rPr lang="ko-KR" altLang="en-US" dirty="0"/>
              <a:t> 자식 클래스의 용도에 맞게 재정의하여 코드의 </a:t>
            </a:r>
            <a:r>
              <a:rPr lang="ko-KR" altLang="en-US" dirty="0" err="1"/>
              <a:t>재사용성을</a:t>
            </a:r>
            <a:r>
              <a:rPr lang="ko-KR" altLang="en-US" dirty="0"/>
              <a:t> 높임</a:t>
            </a: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983352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 Mutability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변수는</a:t>
            </a:r>
            <a:r>
              <a:rPr lang="en-US" altLang="ko-KR" dirty="0"/>
              <a:t> </a:t>
            </a:r>
            <a:r>
              <a:rPr lang="ko-KR" altLang="en-US" dirty="0"/>
              <a:t>수정가능</a:t>
            </a:r>
            <a:r>
              <a:rPr lang="en-US" altLang="ko-KR" dirty="0"/>
              <a:t>, </a:t>
            </a:r>
            <a:r>
              <a:rPr lang="ko-KR" altLang="en-US" dirty="0"/>
              <a:t>상수는 불가능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20888"/>
            <a:ext cx="8352928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4318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Strings Are Value Types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String type is a value type</a:t>
            </a:r>
          </a:p>
          <a:p>
            <a:pPr lvl="1"/>
            <a:r>
              <a:rPr lang="en-US" altLang="ko-KR" dirty="0"/>
              <a:t>Is copied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3174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Working with Characters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문자열에서 개별적으로 문자 접근 가능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48879"/>
            <a:ext cx="5256584" cy="3559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4436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Working with Characters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문자의 배열을 문자열로 사용 가능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20888"/>
            <a:ext cx="7485042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5917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Concatenating Strings and Characters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r>
              <a:rPr lang="en-US" altLang="ko-KR" dirty="0"/>
              <a:t>+ 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활용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+= </a:t>
            </a:r>
            <a:r>
              <a:rPr lang="ko-KR" altLang="en-US" dirty="0"/>
              <a:t>를 활용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append() </a:t>
            </a:r>
            <a:r>
              <a:rPr lang="ko-KR" altLang="en-US" dirty="0" err="1"/>
              <a:t>메소드</a:t>
            </a:r>
            <a:r>
              <a:rPr lang="ko-KR" altLang="en-US" dirty="0"/>
              <a:t> 이용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1908523"/>
            <a:ext cx="34194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097" y="3717032"/>
            <a:ext cx="399097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097" y="5443686"/>
            <a:ext cx="340042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8869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 Interpolation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 삽입 </a:t>
            </a:r>
            <a:r>
              <a:rPr lang="en-US" altLang="ko-KR" dirty="0"/>
              <a:t>(\)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62881"/>
            <a:ext cx="637222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9020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Counting Characters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문자열의 </a:t>
            </a:r>
            <a:r>
              <a:rPr lang="en-US" altLang="ko-KR" dirty="0"/>
              <a:t>character</a:t>
            </a:r>
            <a:r>
              <a:rPr lang="ko-KR" altLang="en-US" dirty="0"/>
              <a:t>의 </a:t>
            </a:r>
            <a:r>
              <a:rPr lang="en-US" altLang="ko-KR" dirty="0"/>
              <a:t>count </a:t>
            </a:r>
            <a:r>
              <a:rPr lang="ko-KR" altLang="en-US" dirty="0"/>
              <a:t>속성</a:t>
            </a:r>
            <a:r>
              <a:rPr lang="en-US" altLang="ko-KR" dirty="0"/>
              <a:t> </a:t>
            </a:r>
            <a:r>
              <a:rPr lang="ko-KR" altLang="en-US" dirty="0"/>
              <a:t>활용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31869"/>
            <a:ext cx="67437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9221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Accessing and Modifying a String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String indices</a:t>
            </a:r>
          </a:p>
          <a:p>
            <a:pPr lvl="1"/>
            <a:r>
              <a:rPr lang="en-US" altLang="ko-KR" dirty="0" err="1"/>
              <a:t>String.Index</a:t>
            </a:r>
            <a:endParaRPr lang="en-US" altLang="ko-KR" dirty="0"/>
          </a:p>
          <a:p>
            <a:pPr lvl="2"/>
            <a:r>
              <a:rPr lang="en-US" altLang="ko-KR" dirty="0" err="1"/>
              <a:t>startIndex</a:t>
            </a:r>
            <a:endParaRPr lang="en-US" altLang="ko-KR" dirty="0"/>
          </a:p>
          <a:p>
            <a:pPr lvl="2"/>
            <a:r>
              <a:rPr lang="en-US" altLang="ko-KR" dirty="0" err="1"/>
              <a:t>endIndex</a:t>
            </a:r>
            <a:endParaRPr lang="en-US" altLang="ko-KR" dirty="0"/>
          </a:p>
          <a:p>
            <a:pPr lvl="2"/>
            <a:r>
              <a:rPr lang="en-US" altLang="ko-KR" dirty="0"/>
              <a:t>index(before: )</a:t>
            </a:r>
          </a:p>
          <a:p>
            <a:pPr lvl="2"/>
            <a:r>
              <a:rPr lang="en-US" altLang="ko-KR" dirty="0"/>
              <a:t>index(after</a:t>
            </a:r>
            <a:r>
              <a:rPr lang="en-US" altLang="ko-KR" dirty="0">
                <a:sym typeface="Wingdings" panose="05000000000000000000" pitchFamily="2" charset="2"/>
              </a:rPr>
              <a:t>: ) 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index(_:</a:t>
            </a:r>
            <a:r>
              <a:rPr lang="en-US" altLang="ko-KR" dirty="0" err="1">
                <a:sym typeface="Wingdings" panose="05000000000000000000" pitchFamily="2" charset="2"/>
              </a:rPr>
              <a:t>offsetBy</a:t>
            </a:r>
            <a:r>
              <a:rPr lang="en-US" altLang="ko-KR" dirty="0">
                <a:sym typeface="Wingdings" panose="05000000000000000000" pitchFamily="2" charset="2"/>
              </a:rPr>
              <a:t>: 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0624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 and Character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string</a:t>
            </a:r>
          </a:p>
          <a:p>
            <a:pPr lvl="1"/>
            <a:r>
              <a:rPr lang="en-US" altLang="ko-KR" dirty="0"/>
              <a:t>“hello, world”, “albatross”</a:t>
            </a:r>
          </a:p>
          <a:p>
            <a:r>
              <a:rPr lang="en-US" altLang="ko-KR" dirty="0"/>
              <a:t>String type and Character type</a:t>
            </a:r>
          </a:p>
          <a:p>
            <a:r>
              <a:rPr lang="en-US" altLang="ko-KR" dirty="0"/>
              <a:t>Collection of Character values</a:t>
            </a:r>
          </a:p>
          <a:p>
            <a:r>
              <a:rPr lang="en-US" altLang="ko-KR" dirty="0"/>
              <a:t>String is bridged with Foundation’s </a:t>
            </a:r>
            <a:r>
              <a:rPr lang="en-US" altLang="ko-KR" dirty="0" err="1"/>
              <a:t>NSString</a:t>
            </a:r>
            <a:r>
              <a:rPr lang="en-US" altLang="ko-KR" dirty="0"/>
              <a:t> class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52883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Accessing and Modifying a String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String indices</a:t>
            </a:r>
          </a:p>
          <a:p>
            <a:pPr lvl="1"/>
            <a:r>
              <a:rPr lang="en-US" altLang="ko-KR" dirty="0"/>
              <a:t>Example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685499"/>
            <a:ext cx="6359530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17212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Accessing and Modifying a String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String indices</a:t>
            </a:r>
          </a:p>
          <a:p>
            <a:pPr lvl="1"/>
            <a:r>
              <a:rPr lang="en-US" altLang="ko-KR" dirty="0"/>
              <a:t>Character</a:t>
            </a:r>
            <a:r>
              <a:rPr lang="ko-KR" altLang="en-US" dirty="0"/>
              <a:t>의 </a:t>
            </a:r>
            <a:r>
              <a:rPr lang="en-US" altLang="ko-KR" dirty="0"/>
              <a:t>indices </a:t>
            </a:r>
            <a:r>
              <a:rPr lang="ko-KR" altLang="en-US" dirty="0"/>
              <a:t>속성</a:t>
            </a:r>
            <a:r>
              <a:rPr lang="en-US" altLang="ko-KR" dirty="0"/>
              <a:t>: </a:t>
            </a:r>
            <a:r>
              <a:rPr lang="ko-KR" altLang="en-US" dirty="0"/>
              <a:t>모든 인덱스 접근 </a:t>
            </a:r>
            <a:endParaRPr lang="en-US" altLang="ko-K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996952"/>
            <a:ext cx="7472490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533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Accessing and Modifying a String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Inserting and Removing</a:t>
            </a:r>
          </a:p>
          <a:p>
            <a:pPr lvl="1"/>
            <a:r>
              <a:rPr lang="en-US" altLang="ko-KR" dirty="0"/>
              <a:t>insert(_:at:), insert(</a:t>
            </a:r>
            <a:r>
              <a:rPr lang="en-US" altLang="ko-KR" dirty="0" err="1"/>
              <a:t>contentsOf:at</a:t>
            </a:r>
            <a:r>
              <a:rPr lang="en-US" altLang="ko-KR" dirty="0"/>
              <a:t>:)</a:t>
            </a:r>
            <a:r>
              <a:rPr lang="ko-KR" altLang="en-US" dirty="0" err="1">
                <a:sym typeface="Wingdings" panose="05000000000000000000" pitchFamily="2" charset="2"/>
              </a:rPr>
              <a:t>메소드</a:t>
            </a:r>
            <a:r>
              <a:rPr lang="ko-KR" altLang="en-US" dirty="0">
                <a:sym typeface="Wingdings" panose="05000000000000000000" pitchFamily="2" charset="2"/>
              </a:rPr>
              <a:t> 이용</a:t>
            </a:r>
            <a:endParaRPr lang="en-US" altLang="ko-K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996952"/>
            <a:ext cx="7571992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0823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Accessing and Modifying a String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Inserting and Removing</a:t>
            </a:r>
          </a:p>
          <a:p>
            <a:pPr lvl="1"/>
            <a:r>
              <a:rPr lang="en-US" altLang="ko-KR" dirty="0"/>
              <a:t>remove(at:), </a:t>
            </a:r>
            <a:r>
              <a:rPr lang="en-US" altLang="ko-KR" dirty="0" err="1"/>
              <a:t>removeSubrange</a:t>
            </a:r>
            <a:r>
              <a:rPr lang="en-US" altLang="ko-KR" dirty="0"/>
              <a:t>(_</a:t>
            </a:r>
            <a:r>
              <a:rPr lang="en-US" altLang="ko-KR" dirty="0">
                <a:sym typeface="Wingdings" panose="05000000000000000000" pitchFamily="2" charset="2"/>
              </a:rPr>
              <a:t>:)</a:t>
            </a:r>
            <a:r>
              <a:rPr lang="ko-KR" altLang="en-US" dirty="0" err="1">
                <a:sym typeface="Wingdings" panose="05000000000000000000" pitchFamily="2" charset="2"/>
              </a:rPr>
              <a:t>메소드</a:t>
            </a:r>
            <a:r>
              <a:rPr lang="ko-KR" altLang="en-US" dirty="0">
                <a:sym typeface="Wingdings" panose="05000000000000000000" pitchFamily="2" charset="2"/>
              </a:rPr>
              <a:t> 이용</a:t>
            </a:r>
            <a:endParaRPr lang="en-US" altLang="ko-K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852936"/>
            <a:ext cx="7852622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7991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Comparing Strings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String and Character Equality</a:t>
            </a:r>
          </a:p>
          <a:p>
            <a:pPr lvl="1"/>
            <a:r>
              <a:rPr lang="en-US" altLang="ko-KR" dirty="0"/>
              <a:t>==, !=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780928"/>
            <a:ext cx="6192688" cy="24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76368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Comparing Strings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Prefix and Suffix Equality</a:t>
            </a:r>
          </a:p>
          <a:p>
            <a:pPr lvl="1"/>
            <a:r>
              <a:rPr lang="en-US" altLang="ko-KR" dirty="0" err="1"/>
              <a:t>hasPrefix</a:t>
            </a:r>
            <a:r>
              <a:rPr lang="en-US" altLang="ko-KR" dirty="0"/>
              <a:t>(_: ), </a:t>
            </a:r>
            <a:r>
              <a:rPr lang="en-US" altLang="ko-KR" dirty="0" err="1"/>
              <a:t>hasSuffix</a:t>
            </a:r>
            <a:r>
              <a:rPr lang="en-US" altLang="ko-KR" dirty="0"/>
              <a:t>(_: )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844502"/>
            <a:ext cx="5238750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00311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9" y="51273"/>
            <a:ext cx="5238750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573016"/>
            <a:ext cx="6180498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86297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9" y="51273"/>
            <a:ext cx="5238750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005" y="3429000"/>
            <a:ext cx="5895975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1676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 Literals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‘’    “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en-US" altLang="ko-KR" dirty="0"/>
              <a:t>let</a:t>
            </a:r>
            <a:r>
              <a:rPr lang="ko-KR" altLang="en-US" dirty="0"/>
              <a:t> </a:t>
            </a:r>
            <a:r>
              <a:rPr lang="en-US" altLang="ko-KR" dirty="0" err="1"/>
              <a:t>somestring</a:t>
            </a:r>
            <a:r>
              <a:rPr lang="en-US" altLang="ko-KR" dirty="0"/>
              <a:t> = “</a:t>
            </a:r>
            <a:r>
              <a:rPr lang="en-US" altLang="ko-KR" sz="2800" dirty="0"/>
              <a:t>Some string literal value</a:t>
            </a:r>
            <a:r>
              <a:rPr lang="en-US" altLang="ko-KR" dirty="0"/>
              <a:t>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3831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819D38-C364-4F5E-B20D-31F55F7CE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Multiline</a:t>
            </a:r>
            <a:r>
              <a:rPr lang="ko-KR" altLang="en-US" dirty="0"/>
              <a:t> </a:t>
            </a:r>
            <a:r>
              <a:rPr lang="en-US" altLang="ko-KR" dirty="0"/>
              <a:t>String</a:t>
            </a:r>
            <a:r>
              <a:rPr lang="ko-KR" altLang="en-US" dirty="0"/>
              <a:t> </a:t>
            </a:r>
            <a:r>
              <a:rPr lang="en-US" altLang="ko-KR" dirty="0"/>
              <a:t>Literals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DA2E08-0610-4D68-BB68-75A343363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ko-KR" altLang="en-US" dirty="0"/>
              <a:t>여러 줄에 걸친 문자열을 사용할 경우</a:t>
            </a:r>
            <a:endParaRPr lang="en-US" altLang="ko-KR" dirty="0"/>
          </a:p>
          <a:p>
            <a:pPr lvl="1"/>
            <a:r>
              <a:rPr lang="ko-KR" altLang="en-US" dirty="0"/>
              <a:t>“</a:t>
            </a:r>
            <a:r>
              <a:rPr lang="en-US" altLang="ko-KR" dirty="0"/>
              <a:t>”” </a:t>
            </a:r>
            <a:r>
              <a:rPr lang="ko-KR" altLang="en-US" dirty="0"/>
              <a:t>사용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31542F-C32B-4033-927A-9139FB674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829718"/>
            <a:ext cx="7099231" cy="261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304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819D38-C364-4F5E-B20D-31F55F7CE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Multiline</a:t>
            </a:r>
            <a:r>
              <a:rPr lang="ko-KR" altLang="en-US" dirty="0"/>
              <a:t> </a:t>
            </a:r>
            <a:r>
              <a:rPr lang="en-US" altLang="ko-KR" dirty="0"/>
              <a:t>String</a:t>
            </a:r>
            <a:r>
              <a:rPr lang="ko-KR" altLang="en-US" dirty="0"/>
              <a:t> </a:t>
            </a:r>
            <a:r>
              <a:rPr lang="en-US" altLang="ko-KR" dirty="0"/>
              <a:t>Literals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DA2E08-0610-4D68-BB68-75A343363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ko-KR" dirty="0"/>
              <a:t>“”” </a:t>
            </a:r>
            <a:r>
              <a:rPr lang="ko-KR" altLang="en-US" dirty="0"/>
              <a:t>다음 줄 부터 시작</a:t>
            </a:r>
            <a:r>
              <a:rPr lang="en-US" altLang="ko-KR" dirty="0"/>
              <a:t> ~ “”” </a:t>
            </a:r>
            <a:r>
              <a:rPr lang="ko-KR" altLang="en-US" dirty="0"/>
              <a:t>전줄까지 </a:t>
            </a: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8CA6C9-9AE2-4FF2-9BF3-2E602E920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420888"/>
            <a:ext cx="6377242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772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819D38-C364-4F5E-B20D-31F55F7CE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Multiline</a:t>
            </a:r>
            <a:r>
              <a:rPr lang="ko-KR" altLang="en-US" dirty="0"/>
              <a:t> </a:t>
            </a:r>
            <a:r>
              <a:rPr lang="en-US" altLang="ko-KR" dirty="0"/>
              <a:t>String</a:t>
            </a:r>
            <a:r>
              <a:rPr lang="ko-KR" altLang="en-US" dirty="0"/>
              <a:t> </a:t>
            </a:r>
            <a:r>
              <a:rPr lang="en-US" altLang="ko-KR" dirty="0"/>
              <a:t>Literals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DA2E08-0610-4D68-BB68-75A343363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ko-KR" altLang="en-US" dirty="0" err="1"/>
              <a:t>역슬래쉬</a:t>
            </a:r>
            <a:r>
              <a:rPr lang="ko-KR" altLang="en-US" dirty="0"/>
              <a:t> 사용하여 문장 연결</a:t>
            </a:r>
            <a:r>
              <a:rPr lang="en-US" altLang="ko-KR" dirty="0"/>
              <a:t> (\)</a:t>
            </a:r>
          </a:p>
          <a:p>
            <a:pPr marL="457200" lvl="1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F4677AC-2996-4529-BAFD-619C6C344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99" y="2564904"/>
            <a:ext cx="7084805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867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819D38-C364-4F5E-B20D-31F55F7CE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Multiline</a:t>
            </a:r>
            <a:r>
              <a:rPr lang="ko-KR" altLang="en-US" dirty="0"/>
              <a:t> </a:t>
            </a:r>
            <a:r>
              <a:rPr lang="en-US" altLang="ko-KR" dirty="0"/>
              <a:t>String</a:t>
            </a:r>
            <a:r>
              <a:rPr lang="ko-KR" altLang="en-US" dirty="0"/>
              <a:t> </a:t>
            </a:r>
            <a:r>
              <a:rPr lang="en-US" altLang="ko-KR" dirty="0"/>
              <a:t>Literals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DA2E08-0610-4D68-BB68-75A343363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ko-KR" dirty="0"/>
              <a:t>Indentation</a:t>
            </a:r>
          </a:p>
          <a:p>
            <a:pPr lvl="1"/>
            <a:r>
              <a:rPr lang="en-US" altLang="ko-KR" dirty="0"/>
              <a:t>Closing</a:t>
            </a:r>
            <a:r>
              <a:rPr lang="ko-KR" altLang="en-US" dirty="0"/>
              <a:t> </a:t>
            </a:r>
            <a:r>
              <a:rPr lang="en-US" altLang="ko-KR" dirty="0"/>
              <a:t>quotes </a:t>
            </a:r>
            <a:r>
              <a:rPr lang="ko-KR" altLang="en-US" dirty="0"/>
              <a:t>앞 빈칸 사용 조절</a:t>
            </a: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1422AAB-3C65-447D-B805-93DDFEE57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855069"/>
            <a:ext cx="7581002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357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0B11A-5BD0-4C9E-84B4-8733876C3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274638"/>
            <a:ext cx="8712968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Special Characters in String Literals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8903E5-A8FB-4BEF-A2CF-43FD466F0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Special Characters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A06887-10EC-4300-A696-3316E9B44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5" y="2276872"/>
            <a:ext cx="9144000" cy="134062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9D7770D-B9EC-43B3-A15C-4AB4547EC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896" y="3619341"/>
            <a:ext cx="845820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318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Initializing an Empty String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Empty string 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75" y="2420887"/>
            <a:ext cx="8002281" cy="142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19" y="3933056"/>
            <a:ext cx="4232818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A20CB7-E10D-2240-846F-7A1BC479AE98}"/>
              </a:ext>
            </a:extLst>
          </p:cNvPr>
          <p:cNvSpPr txBox="1"/>
          <p:nvPr/>
        </p:nvSpPr>
        <p:spPr>
          <a:xfrm>
            <a:off x="5220072" y="39330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48601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483</Words>
  <Application>Microsoft Macintosh PowerPoint</Application>
  <PresentationFormat>화면 슬라이드 쇼(4:3)</PresentationFormat>
  <Paragraphs>105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0" baseType="lpstr">
      <vt:lpstr>맑은 고딕</vt:lpstr>
      <vt:lpstr>Arial</vt:lpstr>
      <vt:lpstr>Office 테마</vt:lpstr>
      <vt:lpstr>Swift – Strings and Characters</vt:lpstr>
      <vt:lpstr>String and Character</vt:lpstr>
      <vt:lpstr>String Literals</vt:lpstr>
      <vt:lpstr>Multiline String Literals</vt:lpstr>
      <vt:lpstr>Multiline String Literals</vt:lpstr>
      <vt:lpstr>Multiline String Literals</vt:lpstr>
      <vt:lpstr>Multiline String Literals</vt:lpstr>
      <vt:lpstr>Special Characters in String Literals</vt:lpstr>
      <vt:lpstr>Initializing an Empty String</vt:lpstr>
      <vt:lpstr>OPP 설계원칙 5가지</vt:lpstr>
      <vt:lpstr>OPP 특징 4가지</vt:lpstr>
      <vt:lpstr>String Mutability</vt:lpstr>
      <vt:lpstr>Strings Are Value Types</vt:lpstr>
      <vt:lpstr>Working with Characters</vt:lpstr>
      <vt:lpstr>Working with Characters</vt:lpstr>
      <vt:lpstr>Concatenating Strings and Characters</vt:lpstr>
      <vt:lpstr>String Interpolation</vt:lpstr>
      <vt:lpstr>Counting Characters</vt:lpstr>
      <vt:lpstr>Accessing and Modifying a String</vt:lpstr>
      <vt:lpstr>Accessing and Modifying a String</vt:lpstr>
      <vt:lpstr>Accessing and Modifying a String</vt:lpstr>
      <vt:lpstr>Accessing and Modifying a String</vt:lpstr>
      <vt:lpstr>Accessing and Modifying a String</vt:lpstr>
      <vt:lpstr>Comparing Strings</vt:lpstr>
      <vt:lpstr>Comparing Strings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Swift – Strings and Characters</dc:title>
  <dc:creator>Microsoft Corporation</dc:creator>
  <cp:lastModifiedBy>정찬욱</cp:lastModifiedBy>
  <cp:revision>28</cp:revision>
  <dcterms:created xsi:type="dcterms:W3CDTF">2006-10-05T04:04:58Z</dcterms:created>
  <dcterms:modified xsi:type="dcterms:W3CDTF">2022-03-28T05:30:26Z</dcterms:modified>
</cp:coreProperties>
</file>