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574"/>
    <a:srgbClr val="CA9E67"/>
    <a:srgbClr val="53A6C4"/>
    <a:srgbClr val="67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2022. 2. 25.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>
            <a:off x="1174594" y="696809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94052-FB69-45D7-B8E2-9276EEAB5956}"/>
              </a:ext>
            </a:extLst>
          </p:cNvPr>
          <p:cNvSpPr/>
          <p:nvPr/>
        </p:nvSpPr>
        <p:spPr>
          <a:xfrm>
            <a:off x="1357868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8379" y="1353498"/>
            <a:ext cx="709990" cy="5380763"/>
            <a:chOff x="1714500" y="1353498"/>
            <a:chExt cx="709990" cy="538076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363331" y="5039414"/>
            <a:ext cx="1477773" cy="2210327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449165" y="5176543"/>
            <a:ext cx="1276507" cy="1936069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38A4AD40-A69E-4377-832E-02505B02C13C}"/>
              </a:ext>
            </a:extLst>
          </p:cNvPr>
          <p:cNvGrpSpPr/>
          <p:nvPr/>
        </p:nvGrpSpPr>
        <p:grpSpPr>
          <a:xfrm>
            <a:off x="9228506" y="2769144"/>
            <a:ext cx="1124471" cy="383657"/>
            <a:chOff x="296479" y="686623"/>
            <a:chExt cx="1034140" cy="325407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1C5EA05A-28DD-4E5B-AC30-387E3D93164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prstClr val="white"/>
                  </a:solidFill>
                </a:rPr>
                <a:t>차별점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267" name="이등변 삼각형 266">
              <a:extLst>
                <a:ext uri="{FF2B5EF4-FFF2-40B4-BE49-F238E27FC236}">
                  <a16:creationId xmlns:a16="http://schemas.microsoft.com/office/drawing/2014/main" id="{A71ADF91-949F-4633-BF0C-DACA72774318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3074454" y="2177239"/>
            <a:ext cx="45831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&lt;</a:t>
            </a:r>
            <a:r>
              <a:rPr lang="ko-KR" altLang="en-US" sz="2400" dirty="0">
                <a:solidFill>
                  <a:prstClr val="white"/>
                </a:solidFill>
              </a:rPr>
              <a:t>졸업작품 제안서</a:t>
            </a:r>
            <a:r>
              <a:rPr lang="en-US" altLang="ko-KR" sz="2400" dirty="0">
                <a:solidFill>
                  <a:prstClr val="white"/>
                </a:solidFill>
              </a:rPr>
              <a:t>&gt;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C5EA05A-28DD-4E5B-AC30-387E3D931649}"/>
              </a:ext>
            </a:extLst>
          </p:cNvPr>
          <p:cNvSpPr/>
          <p:nvPr/>
        </p:nvSpPr>
        <p:spPr>
          <a:xfrm>
            <a:off x="4564496" y="3323800"/>
            <a:ext cx="1787313" cy="39244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</a:rPr>
              <a:t>다리어리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97555" y="5847176"/>
            <a:ext cx="594804" cy="59480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4445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8A4AD40-A69E-4377-832E-02505B02C13C}"/>
              </a:ext>
            </a:extLst>
          </p:cNvPr>
          <p:cNvGrpSpPr/>
          <p:nvPr/>
        </p:nvGrpSpPr>
        <p:grpSpPr>
          <a:xfrm>
            <a:off x="9231651" y="2046972"/>
            <a:ext cx="1124471" cy="383657"/>
            <a:chOff x="296479" y="686623"/>
            <a:chExt cx="1034140" cy="325407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C5EA05A-28DD-4E5B-AC30-387E3D93164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벤치마킹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A71ADF91-949F-4633-BF0C-DACA72774318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A4AD40-A69E-4377-832E-02505B02C13C}"/>
              </a:ext>
            </a:extLst>
          </p:cNvPr>
          <p:cNvGrpSpPr/>
          <p:nvPr/>
        </p:nvGrpSpPr>
        <p:grpSpPr>
          <a:xfrm>
            <a:off x="9236369" y="1326624"/>
            <a:ext cx="1124471" cy="383657"/>
            <a:chOff x="296479" y="686623"/>
            <a:chExt cx="1034140" cy="32540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C5EA05A-28DD-4E5B-AC30-387E3D93164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개요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A71ADF91-949F-4633-BF0C-DACA72774318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F1005AA-7E92-A94A-B59B-F0BC8BCF6362}"/>
              </a:ext>
            </a:extLst>
          </p:cNvPr>
          <p:cNvSpPr txBox="1"/>
          <p:nvPr/>
        </p:nvSpPr>
        <p:spPr>
          <a:xfrm>
            <a:off x="7763140" y="4715766"/>
            <a:ext cx="14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01721963</a:t>
            </a: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정찬욱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020ECE5-F844-5543-9097-1296729D994D}"/>
              </a:ext>
            </a:extLst>
          </p:cNvPr>
          <p:cNvGrpSpPr/>
          <p:nvPr/>
        </p:nvGrpSpPr>
        <p:grpSpPr>
          <a:xfrm>
            <a:off x="9234796" y="3488994"/>
            <a:ext cx="1124471" cy="383657"/>
            <a:chOff x="296479" y="686623"/>
            <a:chExt cx="1034140" cy="32540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EA3270A-3B09-2B48-A490-0997A984884C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요구사항분석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3" name="이등변 삼각형 266">
              <a:extLst>
                <a:ext uri="{FF2B5EF4-FFF2-40B4-BE49-F238E27FC236}">
                  <a16:creationId xmlns:a16="http://schemas.microsoft.com/office/drawing/2014/main" id="{CF99D6A6-8CC1-3647-9B6D-19882DF52E82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523849B-2105-8E42-9564-3A821BE7DFC8}"/>
              </a:ext>
            </a:extLst>
          </p:cNvPr>
          <p:cNvGrpSpPr/>
          <p:nvPr/>
        </p:nvGrpSpPr>
        <p:grpSpPr>
          <a:xfrm>
            <a:off x="9236422" y="5602673"/>
            <a:ext cx="1124471" cy="383657"/>
            <a:chOff x="296479" y="686623"/>
            <a:chExt cx="1034140" cy="32540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BA3E542-1AC9-7940-9152-6F634476E5B6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핵심기술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이등변 삼각형 266">
              <a:extLst>
                <a:ext uri="{FF2B5EF4-FFF2-40B4-BE49-F238E27FC236}">
                  <a16:creationId xmlns:a16="http://schemas.microsoft.com/office/drawing/2014/main" id="{3C8A77A5-6DE1-8A46-ACC6-2A05BCDE5467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0B81523-611D-0849-B06A-4726431D7FE1}"/>
              </a:ext>
            </a:extLst>
          </p:cNvPr>
          <p:cNvGrpSpPr/>
          <p:nvPr/>
        </p:nvGrpSpPr>
        <p:grpSpPr>
          <a:xfrm>
            <a:off x="9239567" y="4880501"/>
            <a:ext cx="1124471" cy="383657"/>
            <a:chOff x="296479" y="686623"/>
            <a:chExt cx="1034140" cy="3254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88B96A7-8FB6-D243-93EF-2642AD9BD7D1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prstClr val="white"/>
                  </a:solidFill>
                </a:rPr>
                <a:t>사용툴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9" name="이등변 삼각형 92">
              <a:extLst>
                <a:ext uri="{FF2B5EF4-FFF2-40B4-BE49-F238E27FC236}">
                  <a16:creationId xmlns:a16="http://schemas.microsoft.com/office/drawing/2014/main" id="{D08700B5-D873-F640-BDF8-9C0E796CE7A9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9350912-205E-7141-98BD-1ECEC13D3A6E}"/>
              </a:ext>
            </a:extLst>
          </p:cNvPr>
          <p:cNvGrpSpPr/>
          <p:nvPr/>
        </p:nvGrpSpPr>
        <p:grpSpPr>
          <a:xfrm>
            <a:off x="9244285" y="4160153"/>
            <a:ext cx="1124471" cy="383657"/>
            <a:chOff x="296479" y="686623"/>
            <a:chExt cx="1034140" cy="32540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73108DA-8AB8-4A47-9521-F44FA85D5E6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시스템 구성도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이등변 삼각형 95">
              <a:extLst>
                <a:ext uri="{FF2B5EF4-FFF2-40B4-BE49-F238E27FC236}">
                  <a16:creationId xmlns:a16="http://schemas.microsoft.com/office/drawing/2014/main" id="{A83D4ADA-6CB4-314B-8802-F6841A7A9138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D54116C-03E2-7B4A-A73A-67C39BB34C29}"/>
              </a:ext>
            </a:extLst>
          </p:cNvPr>
          <p:cNvGrpSpPr/>
          <p:nvPr/>
        </p:nvGrpSpPr>
        <p:grpSpPr>
          <a:xfrm>
            <a:off x="9242712" y="6322523"/>
            <a:ext cx="1124471" cy="383657"/>
            <a:chOff x="296479" y="686623"/>
            <a:chExt cx="1034140" cy="32540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E7EEBE8-E83B-AA46-8048-170E7A50BCD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prstClr val="white"/>
                  </a:solidFill>
                </a:rPr>
                <a:t>진행일정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5" name="이등변 삼각형 266">
              <a:extLst>
                <a:ext uri="{FF2B5EF4-FFF2-40B4-BE49-F238E27FC236}">
                  <a16:creationId xmlns:a16="http://schemas.microsoft.com/office/drawing/2014/main" id="{B55C3F56-2BF4-204C-B1B6-93DE3A51D48F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Etc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2EFC55F-5C3E-E547-A9CC-8AB6B5630047}"/>
              </a:ext>
            </a:extLst>
          </p:cNvPr>
          <p:cNvGrpSpPr/>
          <p:nvPr/>
        </p:nvGrpSpPr>
        <p:grpSpPr>
          <a:xfrm>
            <a:off x="172715" y="4353640"/>
            <a:ext cx="1034140" cy="325407"/>
            <a:chOff x="296479" y="686623"/>
            <a:chExt cx="1034140" cy="32540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47134EF-2A5B-B24A-8BFA-76110C8BC09E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prstClr val="white"/>
                  </a:solidFill>
                </a:rPr>
                <a:t>etc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이등변 삼각형 90">
              <a:extLst>
                <a:ext uri="{FF2B5EF4-FFF2-40B4-BE49-F238E27FC236}">
                  <a16:creationId xmlns:a16="http://schemas.microsoft.com/office/drawing/2014/main" id="{E09F203A-6B99-FE49-9288-4D47F861E3DF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하루에 주어진 시간은 모두에게 동등하다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그 시간을 개인이 얼마나 잘 소비하는지에 따라서 누군가에게는 매일 똑같은 하루가 될 것이고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누군가에게는 매일이 새롭고 행복한 하루가 되어 삶의 질이 높아진다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하지만 매일 기록하고 수많은 상황으로 인해 매일을 기억하기 힘들다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다이어리에서 해시태그 검색을 통해 매일을 돌아보고 기억할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시간에 비해 할 일이 많은 사람들은 할 일을 까먹는 상황도 발생하기 마련이다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dirty="0" err="1">
                  <a:solidFill>
                    <a:schemeClr val="tx1"/>
                  </a:solidFill>
                </a:rPr>
                <a:t>투두를</a:t>
              </a:r>
              <a:r>
                <a:rPr lang="ko-KR" altLang="en-US" dirty="0">
                  <a:solidFill>
                    <a:schemeClr val="tx1"/>
                  </a:solidFill>
                </a:rPr>
                <a:t> 통해 하루 할 일을 체크하며 살아간다면 위 상황이 일어날 확률을 적어진다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다이어리와 </a:t>
              </a:r>
              <a:r>
                <a:rPr lang="ko-KR" altLang="en-US" dirty="0" err="1">
                  <a:solidFill>
                    <a:schemeClr val="tx1"/>
                  </a:solidFill>
                </a:rPr>
                <a:t>투두를</a:t>
              </a:r>
              <a:r>
                <a:rPr lang="ko-KR" altLang="en-US" dirty="0">
                  <a:solidFill>
                    <a:schemeClr val="tx1"/>
                  </a:solidFill>
                </a:rPr>
                <a:t> 통해 매일을 기록하고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계획적인 하루가 된다면 삶의 질의 향상이라는    값 좋은 결과를 얻어낼 것이다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E0F214E-8873-4CBD-8B12-D0E1E8ADD6A1}"/>
              </a:ext>
            </a:extLst>
          </p:cNvPr>
          <p:cNvGrpSpPr/>
          <p:nvPr/>
        </p:nvGrpSpPr>
        <p:grpSpPr>
          <a:xfrm>
            <a:off x="170842" y="410575"/>
            <a:ext cx="1034140" cy="325407"/>
            <a:chOff x="296479" y="686623"/>
            <a:chExt cx="1034140" cy="32540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8927A01-2095-49F5-A399-C94056D34EC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7E36B4"/>
              </a:fgClr>
              <a:bgClr>
                <a:srgbClr val="7030A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개요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F46F233A-23DD-4475-BB28-397C4070145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9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AD9811-2186-EA45-8BC1-E6120DA494F5}"/>
              </a:ext>
            </a:extLst>
          </p:cNvPr>
          <p:cNvGrpSpPr/>
          <p:nvPr/>
        </p:nvGrpSpPr>
        <p:grpSpPr>
          <a:xfrm>
            <a:off x="180367" y="1146414"/>
            <a:ext cx="1034140" cy="325407"/>
            <a:chOff x="296479" y="686623"/>
            <a:chExt cx="1034140" cy="3254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F7A3DA-3552-E44B-8866-15EAD3C9BCC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chemeClr val="accent4">
                  <a:lumMod val="60000"/>
                  <a:lumOff val="40000"/>
                </a:schemeClr>
              </a:fgClr>
              <a:bgClr>
                <a:srgbClr val="FFC00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벤치마킹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이등변 삼각형 87">
              <a:extLst>
                <a:ext uri="{FF2B5EF4-FFF2-40B4-BE49-F238E27FC236}">
                  <a16:creationId xmlns:a16="http://schemas.microsoft.com/office/drawing/2014/main" id="{DE7D088A-0D77-D14C-9CF1-AA259CFDA5E7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6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차별점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36630A0-3D36-FD43-94E2-7EA8A9799507}"/>
              </a:ext>
            </a:extLst>
          </p:cNvPr>
          <p:cNvGrpSpPr/>
          <p:nvPr/>
        </p:nvGrpSpPr>
        <p:grpSpPr>
          <a:xfrm>
            <a:off x="180367" y="1606205"/>
            <a:ext cx="1034140" cy="325407"/>
            <a:chOff x="296479" y="686623"/>
            <a:chExt cx="1034140" cy="3254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1E4715-05A6-A445-B7F7-148070695122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prstClr val="white"/>
                  </a:solidFill>
                </a:rPr>
                <a:t>차별점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이등변 삼각형 90">
              <a:extLst>
                <a:ext uri="{FF2B5EF4-FFF2-40B4-BE49-F238E27FC236}">
                  <a16:creationId xmlns:a16="http://schemas.microsoft.com/office/drawing/2014/main" id="{62695390-BC7F-664D-967B-E4ADC231A3D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BC46C-0375-1048-9F28-EB560C95137E}"/>
              </a:ext>
            </a:extLst>
          </p:cNvPr>
          <p:cNvSpPr/>
          <p:nvPr/>
        </p:nvSpPr>
        <p:spPr>
          <a:xfrm>
            <a:off x="2147334" y="1765999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만 존재한다거나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투두만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존재하는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어플이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대다수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못하는 다이어리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없는 다이어리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512BE87B-3F93-C346-8E58-FCFD451C9CB4}"/>
              </a:ext>
            </a:extLst>
          </p:cNvPr>
          <p:cNvSpPr/>
          <p:nvPr/>
        </p:nvSpPr>
        <p:spPr>
          <a:xfrm>
            <a:off x="1966823" y="1543979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기존에</a:t>
            </a:r>
            <a:r>
              <a:rPr kumimoji="1" lang="ko-KR" altLang="en-US" b="1" dirty="0">
                <a:solidFill>
                  <a:schemeClr val="tx1"/>
                </a:solidFill>
              </a:rPr>
              <a:t> 존재하는 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9141E-E016-6D4D-9A41-F7E502C8A97E}"/>
              </a:ext>
            </a:extLst>
          </p:cNvPr>
          <p:cNvSpPr/>
          <p:nvPr/>
        </p:nvSpPr>
        <p:spPr>
          <a:xfrm>
            <a:off x="2141200" y="4014162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합친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가능한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존재하는 앱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오각형[P] 26">
            <a:extLst>
              <a:ext uri="{FF2B5EF4-FFF2-40B4-BE49-F238E27FC236}">
                <a16:creationId xmlns:a16="http://schemas.microsoft.com/office/drawing/2014/main" id="{2090D257-1497-1C4E-BED2-DA6F34115590}"/>
              </a:ext>
            </a:extLst>
          </p:cNvPr>
          <p:cNvSpPr/>
          <p:nvPr/>
        </p:nvSpPr>
        <p:spPr>
          <a:xfrm>
            <a:off x="1960689" y="3792142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차별점</a:t>
            </a:r>
          </a:p>
        </p:txBody>
      </p:sp>
    </p:spTree>
    <p:extLst>
      <p:ext uri="{BB962C8B-B14F-4D97-AF65-F5344CB8AC3E}">
        <p14:creationId xmlns:p14="http://schemas.microsoft.com/office/powerpoint/2010/main" val="213053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요구사항분석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FF943C8-D8BF-4E4E-81E9-751DEC83678B}"/>
              </a:ext>
            </a:extLst>
          </p:cNvPr>
          <p:cNvGrpSpPr/>
          <p:nvPr/>
        </p:nvGrpSpPr>
        <p:grpSpPr>
          <a:xfrm>
            <a:off x="161840" y="2065996"/>
            <a:ext cx="1034140" cy="325407"/>
            <a:chOff x="296479" y="686623"/>
            <a:chExt cx="1034140" cy="32540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915D3DD-4986-BA43-AEB4-DE6FB208A39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7E36B4"/>
              </a:fgClr>
              <a:bgClr>
                <a:srgbClr val="7030A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요구사항분석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이등변 삼각형 83">
              <a:extLst>
                <a:ext uri="{FF2B5EF4-FFF2-40B4-BE49-F238E27FC236}">
                  <a16:creationId xmlns:a16="http://schemas.microsoft.com/office/drawing/2014/main" id="{2E329FDD-22FE-1C4F-AF07-FA5307C16D4E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44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구성도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4F394E-1D9B-BB42-AA13-ADF7959E1B0C}"/>
              </a:ext>
            </a:extLst>
          </p:cNvPr>
          <p:cNvGrpSpPr/>
          <p:nvPr/>
        </p:nvGrpSpPr>
        <p:grpSpPr>
          <a:xfrm>
            <a:off x="161840" y="2525787"/>
            <a:ext cx="1034140" cy="325407"/>
            <a:chOff x="296479" y="686623"/>
            <a:chExt cx="1034140" cy="3254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44B185-E19C-A14B-862B-6AAD55B79A6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chemeClr val="accent4">
                  <a:lumMod val="60000"/>
                  <a:lumOff val="40000"/>
                </a:schemeClr>
              </a:fgClr>
              <a:bgClr>
                <a:srgbClr val="FFC00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시스템 구성도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87">
              <a:extLst>
                <a:ext uri="{FF2B5EF4-FFF2-40B4-BE49-F238E27FC236}">
                  <a16:creationId xmlns:a16="http://schemas.microsoft.com/office/drawing/2014/main" id="{534636AC-957C-DE49-B850-8BEAD55C9C86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8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사용툴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2929BB-1CB1-1A4C-BFAB-864D342A9430}"/>
              </a:ext>
            </a:extLst>
          </p:cNvPr>
          <p:cNvGrpSpPr/>
          <p:nvPr/>
        </p:nvGrpSpPr>
        <p:grpSpPr>
          <a:xfrm>
            <a:off x="161840" y="2985578"/>
            <a:ext cx="1034140" cy="325407"/>
            <a:chOff x="296479" y="686623"/>
            <a:chExt cx="1034140" cy="3254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9D97EB-21D5-6344-B972-798A560AD07F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prstClr val="white"/>
                  </a:solidFill>
                </a:rPr>
                <a:t>사용툴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이등변 삼각형 90">
              <a:extLst>
                <a:ext uri="{FF2B5EF4-FFF2-40B4-BE49-F238E27FC236}">
                  <a16:creationId xmlns:a16="http://schemas.microsoft.com/office/drawing/2014/main" id="{D7F030B5-F423-724C-BFDA-6B67D2444FB3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5F8DBF1-07FE-D243-B765-5DEFB1FA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10992"/>
              </p:ext>
            </p:extLst>
          </p:nvPr>
        </p:nvGraphicFramePr>
        <p:xfrm>
          <a:off x="3346405" y="2710985"/>
          <a:ext cx="5779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50">
                  <a:extLst>
                    <a:ext uri="{9D8B030D-6E8A-4147-A177-3AD203B41FA5}">
                      <a16:colId xmlns:a16="http://schemas.microsoft.com/office/drawing/2014/main" val="1374286750"/>
                    </a:ext>
                  </a:extLst>
                </a:gridCol>
                <a:gridCol w="2889850">
                  <a:extLst>
                    <a:ext uri="{9D8B030D-6E8A-4147-A177-3AD203B41FA5}">
                      <a16:colId xmlns:a16="http://schemas.microsoft.com/office/drawing/2014/main" val="137876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사용 </a:t>
                      </a:r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언어</a:t>
                      </a: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1"/>
                          </a:solidFill>
                        </a:rPr>
                        <a:t>Swift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3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사용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툴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bg1"/>
                          </a:solidFill>
                        </a:rPr>
                        <a:t>Xcode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1" dirty="0">
                          <a:solidFill>
                            <a:schemeClr val="bg1"/>
                          </a:solidFill>
                        </a:rPr>
                        <a:t>Realm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6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53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핵심기술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B1B335-BE27-2540-9CD5-D830AAFBE7F9}"/>
              </a:ext>
            </a:extLst>
          </p:cNvPr>
          <p:cNvGrpSpPr/>
          <p:nvPr/>
        </p:nvGrpSpPr>
        <p:grpSpPr>
          <a:xfrm>
            <a:off x="163190" y="3434058"/>
            <a:ext cx="1034140" cy="325407"/>
            <a:chOff x="296479" y="686623"/>
            <a:chExt cx="1034140" cy="3254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BF6C5BC-FFD3-4744-A092-713D2F285728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7E36B4"/>
              </a:fgClr>
              <a:bgClr>
                <a:srgbClr val="7030A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핵심기술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83">
              <a:extLst>
                <a:ext uri="{FF2B5EF4-FFF2-40B4-BE49-F238E27FC236}">
                  <a16:creationId xmlns:a16="http://schemas.microsoft.com/office/drawing/2014/main" id="{506467C7-F1AC-5A48-B08E-4D93F75BB9A2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8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진행일정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45742F-6B7E-614D-A2F4-8723F33F9D9E}"/>
              </a:ext>
            </a:extLst>
          </p:cNvPr>
          <p:cNvGrpSpPr/>
          <p:nvPr/>
        </p:nvGrpSpPr>
        <p:grpSpPr>
          <a:xfrm>
            <a:off x="172715" y="3893849"/>
            <a:ext cx="1034140" cy="325407"/>
            <a:chOff x="296479" y="686623"/>
            <a:chExt cx="1034140" cy="32540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CC0A327-A7E7-EF44-891F-819CF57AB5DB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chemeClr val="accent4">
                  <a:lumMod val="60000"/>
                  <a:lumOff val="40000"/>
                </a:schemeClr>
              </a:fgClr>
              <a:bgClr>
                <a:srgbClr val="FFC00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prstClr val="white"/>
                  </a:solidFill>
                </a:rPr>
                <a:t>진행일정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87">
              <a:extLst>
                <a:ext uri="{FF2B5EF4-FFF2-40B4-BE49-F238E27FC236}">
                  <a16:creationId xmlns:a16="http://schemas.microsoft.com/office/drawing/2014/main" id="{3D960F37-677F-774D-A4B5-60F5FFDEDFEF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713976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168</Words>
  <Application>Microsoft Macintosh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정찬욱</cp:lastModifiedBy>
  <cp:revision>6</cp:revision>
  <dcterms:created xsi:type="dcterms:W3CDTF">2019-03-28T06:37:33Z</dcterms:created>
  <dcterms:modified xsi:type="dcterms:W3CDTF">2022-02-25T02:29:40Z</dcterms:modified>
</cp:coreProperties>
</file>