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3"/>
  </p:notesMasterIdLst>
  <p:sldIdLst>
    <p:sldId id="414" r:id="rId2"/>
    <p:sldId id="1023" r:id="rId3"/>
    <p:sldId id="951" r:id="rId4"/>
    <p:sldId id="1024" r:id="rId5"/>
    <p:sldId id="953" r:id="rId6"/>
    <p:sldId id="1025" r:id="rId7"/>
    <p:sldId id="837" r:id="rId8"/>
    <p:sldId id="1035" r:id="rId9"/>
    <p:sldId id="1036" r:id="rId10"/>
    <p:sldId id="1037" r:id="rId11"/>
    <p:sldId id="1038" r:id="rId12"/>
    <p:sldId id="1040" r:id="rId13"/>
    <p:sldId id="1039" r:id="rId14"/>
    <p:sldId id="1041" r:id="rId15"/>
    <p:sldId id="1043" r:id="rId16"/>
    <p:sldId id="794" r:id="rId17"/>
    <p:sldId id="1029" r:id="rId18"/>
    <p:sldId id="795" r:id="rId19"/>
    <p:sldId id="1012" r:id="rId20"/>
    <p:sldId id="1030" r:id="rId21"/>
    <p:sldId id="1042" r:id="rId22"/>
    <p:sldId id="1032" r:id="rId23"/>
    <p:sldId id="1031" r:id="rId24"/>
    <p:sldId id="944" r:id="rId25"/>
    <p:sldId id="1046" r:id="rId26"/>
    <p:sldId id="1048" r:id="rId27"/>
    <p:sldId id="1017" r:id="rId28"/>
    <p:sldId id="1018" r:id="rId29"/>
    <p:sldId id="1020" r:id="rId30"/>
    <p:sldId id="1049" r:id="rId31"/>
    <p:sldId id="783" r:id="rId32"/>
    <p:sldId id="1028" r:id="rId33"/>
    <p:sldId id="788" r:id="rId34"/>
    <p:sldId id="940" r:id="rId35"/>
    <p:sldId id="1050" r:id="rId36"/>
    <p:sldId id="1053" r:id="rId37"/>
    <p:sldId id="1052" r:id="rId38"/>
    <p:sldId id="1051" r:id="rId39"/>
    <p:sldId id="791" r:id="rId40"/>
    <p:sldId id="799" r:id="rId41"/>
    <p:sldId id="785" r:id="rId42"/>
    <p:sldId id="945" r:id="rId43"/>
    <p:sldId id="954" r:id="rId44"/>
    <p:sldId id="946" r:id="rId45"/>
    <p:sldId id="803" r:id="rId46"/>
    <p:sldId id="955" r:id="rId47"/>
    <p:sldId id="947" r:id="rId48"/>
    <p:sldId id="948" r:id="rId49"/>
    <p:sldId id="950" r:id="rId50"/>
    <p:sldId id="952" r:id="rId51"/>
    <p:sldId id="963" r:id="rId52"/>
    <p:sldId id="957" r:id="rId53"/>
    <p:sldId id="958" r:id="rId54"/>
    <p:sldId id="959" r:id="rId55"/>
    <p:sldId id="961" r:id="rId56"/>
    <p:sldId id="1054" r:id="rId57"/>
    <p:sldId id="1055" r:id="rId58"/>
    <p:sldId id="1056" r:id="rId59"/>
    <p:sldId id="1059" r:id="rId60"/>
    <p:sldId id="1060" r:id="rId61"/>
    <p:sldId id="1057" r:id="rId62"/>
    <p:sldId id="1058" r:id="rId63"/>
    <p:sldId id="964" r:id="rId64"/>
    <p:sldId id="962" r:id="rId65"/>
    <p:sldId id="965" r:id="rId66"/>
    <p:sldId id="936" r:id="rId67"/>
    <p:sldId id="1062" r:id="rId68"/>
    <p:sldId id="1061" r:id="rId69"/>
    <p:sldId id="991" r:id="rId70"/>
    <p:sldId id="984" r:id="rId71"/>
    <p:sldId id="1063" r:id="rId72"/>
    <p:sldId id="1064" r:id="rId73"/>
    <p:sldId id="1022" r:id="rId74"/>
    <p:sldId id="969" r:id="rId75"/>
    <p:sldId id="968" r:id="rId76"/>
    <p:sldId id="970" r:id="rId77"/>
    <p:sldId id="971" r:id="rId78"/>
    <p:sldId id="967" r:id="rId79"/>
    <p:sldId id="974" r:id="rId80"/>
    <p:sldId id="973" r:id="rId81"/>
    <p:sldId id="983" r:id="rId82"/>
    <p:sldId id="976" r:id="rId83"/>
    <p:sldId id="1065" r:id="rId84"/>
    <p:sldId id="1066" r:id="rId85"/>
    <p:sldId id="1069" r:id="rId86"/>
    <p:sldId id="1067" r:id="rId87"/>
    <p:sldId id="985" r:id="rId88"/>
    <p:sldId id="986" r:id="rId89"/>
    <p:sldId id="1068" r:id="rId90"/>
    <p:sldId id="1074" r:id="rId91"/>
    <p:sldId id="1070" r:id="rId92"/>
    <p:sldId id="987" r:id="rId93"/>
    <p:sldId id="1071" r:id="rId94"/>
    <p:sldId id="988" r:id="rId95"/>
    <p:sldId id="989" r:id="rId96"/>
    <p:sldId id="990" r:id="rId97"/>
    <p:sldId id="1072" r:id="rId98"/>
    <p:sldId id="1073" r:id="rId99"/>
    <p:sldId id="982" r:id="rId100"/>
    <p:sldId id="992" r:id="rId101"/>
    <p:sldId id="1075" r:id="rId102"/>
    <p:sldId id="993" r:id="rId103"/>
    <p:sldId id="995" r:id="rId104"/>
    <p:sldId id="1076" r:id="rId105"/>
    <p:sldId id="1077" r:id="rId106"/>
    <p:sldId id="1078" r:id="rId107"/>
    <p:sldId id="996" r:id="rId108"/>
    <p:sldId id="997" r:id="rId109"/>
    <p:sldId id="1003" r:id="rId110"/>
    <p:sldId id="1004" r:id="rId111"/>
    <p:sldId id="1081" r:id="rId112"/>
    <p:sldId id="1080" r:id="rId113"/>
    <p:sldId id="1079" r:id="rId114"/>
    <p:sldId id="1005" r:id="rId115"/>
    <p:sldId id="1006" r:id="rId116"/>
    <p:sldId id="1007" r:id="rId117"/>
    <p:sldId id="1008" r:id="rId118"/>
    <p:sldId id="1009" r:id="rId119"/>
    <p:sldId id="1010" r:id="rId120"/>
    <p:sldId id="1002" r:id="rId121"/>
    <p:sldId id="1014" r:id="rId122"/>
    <p:sldId id="1016" r:id="rId123"/>
    <p:sldId id="1015" r:id="rId124"/>
    <p:sldId id="759" r:id="rId125"/>
    <p:sldId id="417" r:id="rId126"/>
    <p:sldId id="764" r:id="rId127"/>
    <p:sldId id="1082" r:id="rId128"/>
    <p:sldId id="1083" r:id="rId129"/>
    <p:sldId id="1084" r:id="rId130"/>
    <p:sldId id="1086" r:id="rId131"/>
    <p:sldId id="1087" r:id="rId132"/>
    <p:sldId id="1088" r:id="rId133"/>
    <p:sldId id="1089" r:id="rId134"/>
    <p:sldId id="1096" r:id="rId135"/>
    <p:sldId id="1090" r:id="rId136"/>
    <p:sldId id="1099" r:id="rId137"/>
    <p:sldId id="1091" r:id="rId138"/>
    <p:sldId id="1101" r:id="rId139"/>
    <p:sldId id="1100" r:id="rId140"/>
    <p:sldId id="1098" r:id="rId141"/>
    <p:sldId id="1093" r:id="rId142"/>
    <p:sldId id="1092" r:id="rId143"/>
    <p:sldId id="909" r:id="rId144"/>
    <p:sldId id="1102" r:id="rId145"/>
    <p:sldId id="1103" r:id="rId146"/>
    <p:sldId id="1097" r:id="rId147"/>
    <p:sldId id="1094" r:id="rId148"/>
    <p:sldId id="1095" r:id="rId149"/>
    <p:sldId id="1105" r:id="rId150"/>
    <p:sldId id="1104" r:id="rId151"/>
    <p:sldId id="1106" r:id="rId152"/>
    <p:sldId id="831" r:id="rId153"/>
    <p:sldId id="1107" r:id="rId154"/>
    <p:sldId id="1108" r:id="rId155"/>
    <p:sldId id="1109" r:id="rId156"/>
    <p:sldId id="1110" r:id="rId157"/>
    <p:sldId id="1114" r:id="rId158"/>
    <p:sldId id="1115" r:id="rId159"/>
    <p:sldId id="1116" r:id="rId160"/>
    <p:sldId id="1117" r:id="rId161"/>
    <p:sldId id="1118" r:id="rId162"/>
    <p:sldId id="1119" r:id="rId163"/>
    <p:sldId id="1120" r:id="rId164"/>
    <p:sldId id="1121" r:id="rId165"/>
    <p:sldId id="843" r:id="rId166"/>
    <p:sldId id="1122" r:id="rId167"/>
    <p:sldId id="1123" r:id="rId168"/>
    <p:sldId id="1124" r:id="rId169"/>
    <p:sldId id="1125" r:id="rId170"/>
    <p:sldId id="1126" r:id="rId171"/>
    <p:sldId id="1127" r:id="rId1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FAA700"/>
    <a:srgbClr val="FFF8E7"/>
    <a:srgbClr val="FFCC66"/>
    <a:srgbClr val="FFFFFF"/>
    <a:srgbClr val="25FFFF"/>
    <a:srgbClr val="FF6D09"/>
    <a:srgbClr val="0F9ED5"/>
    <a:srgbClr val="98DC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89853" autoAdjust="0"/>
  </p:normalViewPr>
  <p:slideViewPr>
    <p:cSldViewPr snapToGrid="0">
      <p:cViewPr>
        <p:scale>
          <a:sx n="69" d="100"/>
          <a:sy n="69" d="100"/>
        </p:scale>
        <p:origin x="2296" y="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5878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29" tIns="45715" rIns="91429" bIns="45715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5" rIns="91429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9" tIns="45715" rIns="91429" bIns="45715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8685214"/>
            <a:ext cx="2971800" cy="458787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29" tIns="45715" rIns="91429" bIns="45715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ABD7B-422F-BF7E-1154-F10BA734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EFD9B-26D5-B017-8F72-6C80D1479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44E5F6-D625-FAD4-886C-18EA96D57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BE01DE-CE49-17E3-1549-9D5CDFB05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2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5684A-49E6-1273-4638-86FF60D6E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05F660-B072-8BAE-6756-BDBC9B231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A1EF38-0A8C-5D0F-1E19-EBCC044B6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04671-F7FA-92BD-1970-ABBA8CF47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541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EE8-A47C-63CB-0B00-DB5117C49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51840D-F2E1-B51A-E2C8-F5902D005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7F2BEE-5D8C-4988-C4B9-AA1595F30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6D152-2612-B78C-BC6C-1B07CFECB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9933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46B6B-D9FF-028A-DB36-1DA74AB7A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060F08-589B-E286-1DE0-4910C10C3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E49F47-C8A9-476B-62C1-5806773C4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6DCA0-2ED4-914D-EDA5-3E1DD0310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846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0DA0-7984-9971-94E1-A8829CE7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463EAE-9AA6-EDEE-5B65-BFCFB6C43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BAE7-4142-A120-A2CC-58AA9B180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E700F7-0616-6B57-F8E5-353DD49CE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7709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EEDE7-A207-83CA-A6FE-B8B99BE08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376C72-EFCD-476A-6730-39D43ABC5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863D81-4E29-BAA8-5B2F-A0ACF925B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D4820-75B0-3AFD-AC79-846F16523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205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77A2-76F6-386D-4B97-09BCFD62D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7A288E-2645-3B10-BCCB-435BF79C2C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685C23-01C4-E699-444D-763E1EC49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103CC-38ED-E3E1-D7C8-9B4B28351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4351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C5A8E-005E-17B8-54CB-130BA408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123F2E-9357-67AC-D185-B410990F6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57804F-824A-2AFC-3284-8F0FA0DB3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E58017-9C1E-F889-0B97-998A3A42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1871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4218B-70A6-DFA6-F298-173793ECB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F1C5FA-4930-640E-F2C8-66D6A6A6C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04EB8D-07F1-FB84-3534-3FEF0D708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8AC3D-5802-540E-0589-58E54EBAF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516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0C41-6C3F-4676-E53F-8A65A617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A4FC5-E37B-D3C3-FDB4-CA8CBCE6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B2CA54-A06C-819F-1445-A8E6FE2BB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9EB02-F851-DFA6-8F7B-E56235A46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1026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6F63-8D48-4FCA-334F-05E13095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CEFABE-5B1E-9F5E-D3A3-C11923979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03C5E9-42F1-C0A6-D5BA-712BDC2EB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88FB55-2117-E24F-FFC8-41995E2E9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3355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77B5-CAB2-1A07-944A-359395FF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62309A-1966-CDB1-9144-1821CD1BF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237E2A-3905-FFD0-8092-0393F7A95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AA6BFC-0D9D-C4A0-B0CA-6B0F3B217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43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B2645-95F3-F918-82BD-1395150EB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8C5B94-FB97-7B9F-40C4-BB3B77FBF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4B561E-DF34-627D-C093-4DF87F9E9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3F43F-593D-ED7B-43F2-54A648E3B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72471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6C698-AB22-88F1-2617-43642CAD4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794692-B0B2-B881-F816-CFB4990EC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3CD778-EB4F-E5FB-7A25-B1B36FE47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E7A904-D951-9762-A5BA-833A9A4D4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168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3BF2-8A56-B18B-6299-337DD02E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EE023A-1C04-B014-7B55-21189596E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9C4BF-D832-D6F4-9B97-E68F805B4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1531A-221D-B0A6-F889-BECF04324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387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4399C-0432-757B-5560-EE8C53CF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49CF07-E80D-A33A-D868-47941D01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9892DE-307A-D678-9D19-AD4DD1E4C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EADC3-AE01-6E33-CDAB-597A930E8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31282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82E35-5D92-1615-8AC3-A82A91F9C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8E1D34-2BCC-3991-C531-79FE96076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7B04BD-6385-7171-32CC-07A732A51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A1440C-1D94-F632-3FA2-AD381DC4D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7943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B75B1-1A9C-DC94-D7E8-9097515B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89D0E3-2FE5-5D83-DBD0-46BC7A4E0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AF2811-5B90-1DCB-B305-4481662E1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23321-4275-423D-0503-CC392F9DF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5489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F0E7-7F01-4F36-CFF2-64C162E16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6EA644-81CD-9635-B259-F348B1FD2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F6A1D5-BF57-6E6C-DFD6-64E552A5A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37DB2-A492-88CE-96EE-765381B90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2571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372B-6F92-9AEF-16E0-A4176016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0312E7-8AA5-3096-267F-5793EA762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2A3F33-2E43-2E60-314C-7BC9F4A55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59408-29CE-71A3-DF20-DEB1F6375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82615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6C6E-F58F-E212-38C5-3598B6AB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E5BF61-744C-6376-883B-49D2DC02C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C20EA6-F645-1ED4-1238-05F21B692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3495BA-A9F7-A8ED-6F7D-591ABFFDA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080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363E-012C-3BBF-6598-E27FFE20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2B42D-F2F2-442A-EFF0-39DAA89D8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AD70A-0874-480B-159D-0944829A5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B7DE03-F9E8-0CB1-7552-8AD14994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4500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9642-F0BB-1E14-26E0-FFB8E3A7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6BD534-E520-030B-3AA6-6165EF9D3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BD1CEF-950D-6AD0-E0BB-068ABD227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5E584-7938-1F5B-9A6D-C1B09A97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8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8B95B-F740-E524-FAD6-735E9164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377029-0747-0B47-2A25-6D634472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77E1AB-8DCC-8A05-C93A-C5A64636D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C9D887-C776-3102-B649-20F998B76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705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C526F-4958-C930-D980-FD7329560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70BFA2-D6A9-904C-668E-122501B19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20F8B6-BA5B-E38B-E447-A41D8D9E4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DE68D-D7AD-E4A4-C946-4928C940B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896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2E58-F152-E0F9-783A-01664A14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7F393D-273E-4C58-15CE-1484A20CA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6D4ECC-2ADC-22DB-01A3-08E499001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1B8388-02E4-563E-5002-B6A042AB1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48781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6B8D6-5524-9913-273F-1F71AC09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5830A6-E9CE-14FD-6A83-3F04570C9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40C69A-B058-4AE3-6C50-2FCA3F518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53C91-2496-6F45-74CC-21D0B553B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2356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779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4300-E2F9-CF95-35EA-64068E45E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C90366-C0E4-1B97-7E50-E5CE2ECA9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72C2AD-4987-D569-2FC9-1BDEF433D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96B05-EF43-3E53-A436-A2842A639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9161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F06AF-2225-4B2D-1C10-EEF16E5BB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0B35F1-8D53-7CF8-804E-862B60DF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66BCC-86BB-5726-438A-523D77F85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4D37D-01BE-36CF-7BE3-2E24EF510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104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A477-53C6-5818-8CDA-17F23ECD7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CCD0B6-C6DD-6D4B-1516-18F6FA93F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004EED-531B-F797-B182-880825E41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9C9E5-C272-12AF-42B6-21FB4CC9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9055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FDC5D-6A74-C2FC-C146-112CC6CCA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503B64-5A1F-60DD-D407-A6D94A161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E72DA8-E38B-D150-3102-B0A54C620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B170ED-318F-892E-E344-5C2DF8C0D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8731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4B6C-9A56-5BA8-E826-270595E51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3BC979-4A6A-C5C6-89D6-59C9D5CC8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C8DBF4-5C0D-3128-88E9-7E89F958D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E07783-9D90-D442-4691-4BAEF0FB2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9036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29E85-A257-2162-BABD-7C6B22D6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3E9666-7D53-8E8D-9B0D-B911C18C2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7FC5C3-0B1B-09F1-468C-42B5DB637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8E54EE-52CC-02CA-C2DF-CC9005C5F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08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8509F-3DF1-BD66-0C05-34BAAB45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9263C6-95DC-CAA3-052A-DFB5938E1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2F7A42-2017-94B4-F391-A02AC369C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27B6B-36A4-4836-0579-E01530263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3314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7EDB-48B1-9D61-FF45-919515F5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E576A-6D3E-1722-AABB-07E68CF16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6C1702-4242-8EA5-9364-8403EB9AD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2673C-C8AF-D885-112F-5F41C0D1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25308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D161-45DE-365F-4548-C21047C1A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6C22BC-E6AB-3ABC-2A47-A4D1C4C96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C18811-F518-31C2-9E51-4F8C9F421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5E019-DB83-4E85-1252-A8F966F14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63814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94BBD-EE15-0780-3F85-29B477317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B670C9-3904-BFC1-72A0-8287163B3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E762BD-C673-54FA-3ABD-FB0B650EB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74AE26-D105-B7FD-F452-B2EA2721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40954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CD1A4-8FFE-4E46-4F9E-0B46B1328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7F1914-C5F3-3194-41A0-1D0EDC639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E75F8B-CCA3-E05E-6F90-892CCB8CF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956C50-4187-05CA-B81F-3F63CA95A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73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30F7-A4A8-DED6-6709-1933A144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0616F4-0D62-93F5-736E-C0169648C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94B9D2-3A41-EEA8-4546-C98458348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2C1F1-D440-A6F5-36E6-2579BAE49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02650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9B3F-E566-3530-1B3E-F55C769F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B645EB-4710-BB6F-351B-C3CB930CE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868C5F-206D-940A-C58F-B4A4F3F82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0B0B7-A8FD-79D4-8861-3BC8E6E0D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7551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59217-C0C5-C6D2-15D9-69D310D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033FCC-DEA7-9CE0-7ADB-370E33525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17A62C-7F25-DB94-D866-53E470B0F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DEE2F0-7AA3-C6B0-C8D3-A6FF2461A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3197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C5CB-9AF2-47F4-0369-8DC3A84D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C04618-75E5-E2C1-62C4-ACA6DE7FD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36C06C-38D9-D3CF-D590-F18A7C2BB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08687-B5A3-4E15-DD43-0EA4A1906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5641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424AC-FAE6-B5B7-5DFE-FAD201C7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0471C8-7A48-CF46-DE7F-3D7C48B05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ED8A75-46C4-7EE8-8388-4EFA0B1B6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449D5-8BAE-F30B-1535-84F34DAC2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86240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C7C9-4FC4-53DC-DAF9-F86A985B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7BD452-B33E-0144-6343-E7B378946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465B2B-EF86-536B-2FF9-45D6211F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BAD28-68AA-0D4D-05A0-E5A5BD05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33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BE6F0-EEA2-E106-3C49-F98D926C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725218-EBFC-44B1-FAD7-5FD3F9A51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2D23AF-041A-D656-C631-F837145F4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5AFC0D-BCB4-3939-4FB5-AE0516FB4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40353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49C32-66FF-E91B-3E3E-F7C9E579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77912-9266-76A2-1B7D-6BFCD853F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BBB7E7-6F42-B1D5-CA07-01F0D2C8B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5DAAC-81DF-6A8C-C2B5-DB0EA9138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58275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8C95-AC42-3E0C-A0CC-0D831452E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BEC43C-2831-7D1B-1495-223922656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36FA4E-111E-D3F1-70E3-D905495C1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D50AFE-16D3-58EA-C51E-E6E264558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0637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B73D9-AD0E-B09A-8637-599510CFC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23863C-AAFB-5D96-2F8B-1682635AF0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3CC57C-9025-D067-E415-E63539A0B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81E190-2DE5-7873-D0BF-29B10C649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33972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00A4-FE0A-33A0-0B19-03AA1D38F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CA35BF-888B-4692-4A8C-05C09FC98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1F796-D245-11AA-34DE-BB93534D8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B7917-9833-329A-66C8-27BC71407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673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4A260-20D7-9136-7623-C1D9EE51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CCEF56-8070-33C8-9448-ADC58D642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0113D1-ED23-CDB8-06DD-9479599A2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4F8889-78FD-E736-A664-EECD3EE34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0740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14E85-2DD4-66A1-41FA-9561347B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F78701-617B-ABF1-1FFB-380B540E3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67413F-9668-F254-9DDC-B9B947C66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A62621-CC37-3D8E-A108-AF9EBC0A7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6219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99BA-A450-22DD-6351-7976E859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6CBC81-E8F1-E43B-51BE-532A22E82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E43427-37B7-26DD-E4D9-23511DB5E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BACEB-E9AB-D6A3-B253-C6718A48A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27309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C019E-357F-2256-EE0C-1F8030BD4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8E9FF1-3993-0B5E-A70E-14549B7678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08573D-0B8D-EAA4-C459-98C3A79DE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34C22-DA6A-DE23-9A56-DC74C6A53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21501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FF62-7C95-6E49-F126-B8636B499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1DA3F8-D7BC-9FCA-3EDC-DF452E1F3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4FC14C-2037-BC7B-FDFF-F8D3D2C6B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301D8-1632-1C9B-F73F-276E63CBA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23329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F8C46-2A26-ED90-1B45-CDA40D83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C78979-7CD7-C38E-8F8E-B327007FF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253204-323E-ADFD-3FF5-62940D600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B8434-2DC6-BC7C-E441-165286306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43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C7C9-4FC4-53DC-DAF9-F86A985B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7BD452-B33E-0144-6343-E7B378946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465B2B-EF86-536B-2FF9-45D6211F7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DBAD28-68AA-0D4D-05A0-E5A5BD055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8578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D11E-1261-48B2-E662-675EC045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7885E3-4BE9-FC5B-E629-15C5ECCB43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C06956-9F4D-37AF-2153-4757728D3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50BC9-1445-1068-977C-CE062FF4E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6683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DC4B4-D0A0-CB65-D122-2E5C28D4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CED7D8-46E0-CD08-30DD-7CBFFF1EF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E6E3F1-38CA-3E38-E1A0-6E8D10D28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0AC919-E470-A689-A138-0629E231A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92801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75C2E-51A7-0A69-4FA1-07135FD7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94DCF3-C5DE-6F1F-F4A8-59AA52EB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A1D64A-A8B6-D1E8-6FFE-B3B2D12B2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8C199D-1F60-58D4-DBC9-B74B0ADB1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66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B1F2-0771-D7C1-1B89-C2486E01F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F44AD7-FA2D-936E-EFFF-959CCCD96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60B629-A3F9-9A70-3E4C-B29359963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B6FD55-B042-FA3F-F489-07E3B0F1CF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4116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E937-E6E9-3F0B-FDB6-2A9E8488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8E6EB0-1BDA-499D-AD24-EDE109DB1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E918C8-624E-36EE-769F-48BAA549B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A2AEDA-C7E4-A279-7033-660574DC9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1320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722DC-2AFD-5821-F8DB-CECE1C92D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2E831C-F760-2770-5134-71775E01F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1A58F2-8C27-3293-B9D5-99C64F048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DDD7E5-ED8C-34A9-1E73-2F40D79E1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09445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BCDBA-66B5-691F-BCF5-7CC86DD0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0482D3-1D81-31DE-ABC5-83CE33EB7A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FEED26-0DE5-999D-F7F8-BD6F2D812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CAC78-C5EE-B8E4-9737-E100CE844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831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908C2-68B6-50FB-A2D3-3A3028FF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B82ED2-3B0C-949E-8BEB-5F5DA32BF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032675-072A-E807-266B-DE0B3527C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046E8-92AC-1C4B-A417-CD01BA795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0226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4072A-1DBD-D198-3210-15CA213D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6A7993-17C1-02E1-E395-A1A32B1D4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2CEC1B-1FEE-2851-41DB-BDD783EF3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85F9FA-FCC7-0DB0-D321-27EF5F7E7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27737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10EF6-2159-2C45-6E9E-837FD304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4206AB-2C33-7A25-74C5-A96A73C24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85A6E4-F97E-B573-90F1-2BB926E1B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C00C2-3944-A5D8-7C0C-C9BE5F2C3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92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B95F5-BC2C-4CBF-99AD-F109E9B9E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765447-B76D-B3B7-0575-ABA439C3B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FF18D9-460E-3568-1282-795E1486C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B093E-7953-F179-D33F-7E7841A00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24086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1ECB-2A8D-A66C-B471-F2CC23E1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FB1359-AE0C-3414-6C00-2F71826EB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318AA6-2B04-4761-E6C7-5914004AB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8E935-8FCE-648F-05D7-13B381828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1417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7159A-DF8C-4555-1A06-AAB6EFCEF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295CFE-7292-3821-4CAD-4296625E1C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98B497-DC13-2B03-8425-875D418C8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6C51A-915B-8809-9805-222C43709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9700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EE23B-27FF-56E4-1628-F150798E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66F702-D324-0710-4BE4-7A09E4F42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4C50E9-C2CA-1107-13FD-FCD38C36D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C5751-9378-253F-9C95-8BF71EB57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21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8DFA-077E-F715-99E6-1E46D83A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58B9D6-C90E-D257-C287-9F9AB19AD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77C33B-F0AF-371F-C9B9-A16FA903C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E0DEA-C148-5E6B-BFCC-9B2944389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658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0AA1-937A-4303-5700-3B33464D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F9ECEF-2F8D-7EF9-D4F8-1A728EAE8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A22D5B-2915-57BE-2C6F-3CCFC4E8D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05B433-35A3-1BE7-F30E-D69278B11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9682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A976F-D22D-83C3-3B83-66058637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C16DB7-9B76-6F41-EE8E-39C40369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1BC29B-0A93-C90F-89D1-9C846750B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927AEB-947A-6545-C571-7B5E4C493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7711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4F78E-004A-1673-AA96-BA6EBE4FE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723F8-FD63-3AF9-4A43-6F2D907118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F6FBF8-6EE4-8742-A90C-0CB9B0AEC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52775-023D-38A9-9777-38717179B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82302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1DBC-638D-10F9-92C7-77A2FAB3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59C1CB-8F39-6965-C27D-99B7E7284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B8DC3C-643F-720D-C9AA-DEDA64435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5BE8C-E972-DFE8-43FE-3C593AF58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5071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33407-3120-F5E9-AFB7-073BD012D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D23A2-BED9-8DD2-A332-F7E7BB75B6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A9D9AC-7FD5-6ECE-A2E7-43D8244D2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C4FA25-F1D9-11D6-4812-B7D3121E1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25721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7BDBA-C3DB-EAF7-B010-90B1343BC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2F7223-5ADC-A141-3E41-38FCD418F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65E0BD-75A8-994B-69C8-498CECC96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71FC6-2217-2554-BFFC-9379B3AE1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87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1135A-08C1-CF03-4CA9-63AEEA58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767983-B9D4-696D-2648-6C21FE32A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FCBF52-EF60-2CA6-E944-07D649BF6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704B21-66FE-7E42-4CEA-B73EBCEE5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87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D7D3D-AB52-6E99-673C-3C3F1375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2C22BF-D108-BAF4-A69F-5404AC484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B4CEE6-349C-4913-F3D4-30F238CD5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6F211-BE38-3B54-346D-43483295B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517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5E61-6327-7108-F42F-E37D8B33D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A92E72-E993-5BC9-6F57-5FFE1C3D8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A1D05-6E94-031E-7511-703EA3894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ECC356-9716-E1EE-43D5-96B8AA6E8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88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3D6B7-5651-9E30-8C72-B08BE99C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BB4089-DBFF-191C-BEF6-339C3340F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98415-8662-7DF0-86FF-FAF661F39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C7FE9-AE3E-8628-E871-6A8C03187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87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525D-49F3-8BA6-1495-98C9E24A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4E8240-69CA-89B4-5DA0-F0B694471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041417-38FE-A0AE-CBA5-0389A88A8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90A04-95C1-EE5F-CD51-8FBCA01D6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24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EA5C-16F6-91A6-70BE-69FCF2AB8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D35040-9B23-B12B-527E-9A1C53FC9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FB9D78-11B4-0BB3-6DEA-3E95B8E30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48FF2-1CC3-92C5-C569-E257CE158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920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B4A6-A6B3-7C34-4E11-CA1BD02D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590D23-188E-8672-94F5-DABDCE8A8B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5F466A-D65E-ACA4-2D6B-A22288CB4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78C04-9A1B-D8D7-E65A-4C117EF53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3317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5F8DE-A816-1428-6149-57904F13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609805-D3DE-86C1-4319-F7B1C49A6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953E1-58E0-1F3C-11A7-2FF3981CE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D5D544-5164-AD10-D5F7-CA5322179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565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CA8A-7EFD-FBAF-5C9B-A42DA044A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D83CF8-1F0D-BECD-86FE-F5383A58F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5BD0DB-5D3D-1FFF-5EE7-1F3F0051E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12984F-3F35-BCE0-955B-0329BEB41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60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4B7C-2B92-23B0-F815-94E2D2FF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91878F-57BA-2606-C130-190CAAEFF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4DBAAF-318E-A4DE-B5AF-81A877AAC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2AF4F6-33A6-1967-EF4E-CCF8441DF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10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3C7C0-9A7A-610C-F2C0-DBD050065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46F1EE-FF04-0E67-9F54-7887F2A62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1C2F0F-F1EA-22AF-43CE-8293C82B3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CDBD0A-080C-A56E-63D8-8AD5B3657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43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4EA63-5ABC-928C-BEFE-CA0B95915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4CC7A9-18C9-B250-EEB8-2DF594AFB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70B028-0D60-A523-EE45-1359FEBA8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9DC0B-9300-744C-D202-00C5C1181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33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956E1-59F3-E950-C2A5-4287A5F0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5E563E-6A5A-E364-8866-25262F56F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514104-2A24-EE0C-9A5A-6F537B886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AC6C-BE90-C78C-1B9A-CB84079C4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20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929FC-8ACB-D207-8F65-8E28396C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C10AA-FF97-2D2C-6A73-0724A78F6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3F7833-212A-8858-74B2-5E9425DA2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D8A34-6E9D-F76B-FE00-077DD1C6C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89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91DE-BEF4-3792-0A09-C8A78E9BF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0299B1-9039-7BCB-823F-DA7C847F1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2BE199-C5D5-5B2D-865D-689C2E14F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E81F44-B14D-F0BA-C2DE-415DB74DC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53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AC6FC-4D6E-5C74-6CEE-B68E4167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25958C-1D97-2A3B-A11D-11EB76F71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132073-8DF0-FB32-183E-4617F5FA4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A53A6-1A2F-8B4A-7E74-E6DA70028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4606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93904-3B50-9A4B-43EB-8ED8A22C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FF409F-96F2-CE82-F282-D216D3C06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4C6728-373F-DBFB-D97D-6E0041B75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32BCE0-6326-2603-076C-AA55E38CE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20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357DC-0B86-54B0-697A-EB445E53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6CFE13-376F-69A7-73A6-50436141F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15BFEB-8180-952E-93D1-A71C6C450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D98A0F-2485-6F7A-10C1-8EE0B12A2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49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5FA1-2BFE-4F28-BFFF-54DB3E47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2BB634-5335-2D9D-AB39-AB11218BE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036E7E-CC74-8AC8-8AD5-3F03E40ED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00832-6CE7-F13D-352F-FBB2FAC5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274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6B579-1BEE-8751-0389-BA9D0EA5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4C453D-44D4-D4BE-F5EB-8FD10F8D6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B06FE9-6981-0D3F-7E69-5797680E7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90BF8C-6AF9-0FB8-119C-67B35A0D6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63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EAA9-6057-58C6-5442-9D59C3C4C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4EEC06-ABE8-28CE-2C80-B44965AAD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C76530-541B-5B2C-BFA1-2E9F83F5C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09780A-C7AD-D61B-47B8-320A0FB1E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2924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E227D-606A-5666-D46E-49CA22E0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3371A1-0C20-2546-025F-E5420B526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BF2214-D141-5D12-E341-5BE38AB20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556B74-A3CE-D077-36A0-961840B5B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09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9952A-ED2F-737E-6B56-0ED2116D0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8A8382-58D2-1D15-C820-B4E0A7B86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BC4FF4-C408-C05B-4B07-4137F5A50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E75296-137F-6574-6D19-6714D1EE6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6367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35867-5A53-49C6-837D-A2ACE95F9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928BC-BCAE-F03D-CD76-51AFCD537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616A48-BE76-EED3-6EB5-0934C7D08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5B5EF-90E4-B215-625F-CED1B737D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44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618D-2DA4-C3E2-7430-AE262847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CFF603-C8F3-444C-7FAD-5F126CEB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AFF2F7-89B8-9F0E-9888-1012E733D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A5F5FC-AA6F-5C3A-145A-6C7DF4822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5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7F787-1D89-4099-DE96-6334A75C8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FFF493-41D0-F1AB-FD38-5AF56E6C2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1F9C46-8928-B4B8-DDA6-A661214F5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FA640-67AB-4A48-4F27-D4E4B4D1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721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11DEC-B6A9-9B9F-2E85-C5D844827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DE84FE-2D32-4F2C-6ACB-CE443ADD0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372BAC-4EFC-F7D5-4009-9C431FF9F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0B2A9-FD75-696E-374F-1513E9019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3023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42D9-E1A3-0CE2-B8ED-DFD95BBB8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3F767E-EABB-3EFA-2606-BB2B40264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B8BE9A-B875-F2D9-9F17-34FB263D6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3262FC-CEBD-2B7E-5F8B-AF53E96DE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92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572F-E340-2734-0B91-630160B3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D424DA-CE11-F29F-13F4-7783FC6DF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16FF1-A62F-1208-C8D2-177BA3A1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152F1-4467-EB2E-8242-8B4BE0F97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62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E235-E9DE-51E1-78E6-99C3EF0AA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DCC41-B9EA-7B5E-D547-2D25A9D90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B72C73-E540-D154-07EF-60BA19CB1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838A2-2A99-0728-EBC2-C896418F4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5003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BF0B-65E1-5867-38FC-A66F7004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14BE0A-FCA7-9F1F-ECD2-B64919074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CDEE2D-6582-AF07-94A2-D7A4C0469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0F59D3-E3BB-D8E0-6530-2129C302A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104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523F-AA35-5F8F-FDC9-1707A0B7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73D12C-9B8A-E636-7174-0E36A93FA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12B235-8F8B-9377-7695-527DBE64A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90050-7215-57F2-012F-2697B6602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32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F5045-08E8-21DD-A503-C08A7D9F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9A136F-3B97-B1FE-E1AA-ECB8069A2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13F078-C2DB-9EDB-5E0E-84F02B8E3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08F5A-8F7F-6876-70D9-1C9901C8A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0994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74D23-0DD0-5358-BFC2-9CD0E309A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C7D6B3-4218-9B63-DF05-4606710ED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D27A86-E8A0-5DB9-FE76-982969CC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EBB09-6781-EAB6-4A61-B326B857A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28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1F857-9F8F-75C7-CAA5-BA739006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B2986C-F2B4-F9F0-01C8-C6E3995AE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864810-B093-3489-D9DD-3CAF31814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25D6D-832A-E5A8-5D8B-AE2C5EF64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6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82927-2CBC-26BD-90FD-78992D37B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5A10FF-2545-3B54-AA73-84E9D2A85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043B89-DEA5-11C5-2A52-67C8A4A71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1B9503-2E21-6529-2DAA-46C22FF61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2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7C2B-DC7A-69AE-6E0C-1C398F1C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7119D4-57B3-FA9F-4061-9CA75807D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F9B788-56B0-9627-52A3-C1686A267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D8398E-83A8-E55C-FFB7-B05994068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242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FF95F-2F31-204C-1F54-F98A149B0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F593B6-CD08-F56C-039F-1FCBE7A48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B65FE-DA07-02E7-CCCC-FB7E7D6ED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87026A-682C-2D9A-24F5-32E79FB7E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7629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9C861-4463-6841-D25F-865689C1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8FA698-DF05-3D55-B612-C9680072D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A77C19-8293-3232-645B-E32F59E66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06E92-41F7-BB81-5EDF-B25BD3320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2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F165-1684-4228-6CF9-F6FB4021A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E87973-B47C-9FFF-6BD9-0A19B013C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0751CD-46A2-C2F6-5D81-17DB5BFB8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0BB50-EE85-D296-5BD1-E08C085BF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13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BB43A-21E6-1917-502C-0261E0A26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9F4871-51A1-0FF7-CFA4-9C559BB6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D09AA0-850B-1612-0033-806B8A942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8D460-1BCD-FBAA-9299-71D0A4F89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503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327F0-296E-A4DB-BEF8-ED9D2397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69373-A5A5-BC22-C848-376648276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5625D0-3B59-48D7-6138-5C8B53F66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1CD357-4406-297C-471F-8F601ACC1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73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96ACD-20AE-9822-11FC-C5F827E1E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66A3D6-1C87-2C9C-0044-7928EE852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24BC5E-5080-72D3-162D-468EAF60A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1F2EF-9FA8-A586-EB51-C44752977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18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02EFD-E7AB-B376-7026-084F541E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AB4689-6749-DD6C-D0BA-AAE5863B4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62BCBB-7A37-6055-4E25-60438448D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9F1820-CF65-B98F-D7ED-C7202A416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85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5D3C7-67F5-8C3E-DF93-F37AB44A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03872A-2F6A-C981-0512-869E8B650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67BC43-B934-A6B0-EE4D-740A91B8E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34779-E32A-7AC3-DCFC-44097325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140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8447-4808-D411-252D-2A9E88CA4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3AF48C-BC45-8DA5-5433-1753E6F6C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42162F-F4C5-7917-CEBD-51336A96C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C9845C-8C7E-4203-4DC3-590B33298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735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F1516-83EF-5632-F69B-90229B805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D88DAB-3020-A1AC-33CF-4AA41DAF8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0230BD-5DB9-3852-131B-D0A6C4E80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26577-030C-59F5-B749-7957929D7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6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D044D-3968-B8D5-4157-59AEDADA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25D524-80DC-CEEA-A64B-898C59ABD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84A70B-04B6-388A-3F97-A934B9E89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86567B-7284-E052-2D3D-5466C536C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130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2B86-61F4-BE0B-1A1F-8E9DE498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2B62EB-97F6-9B6C-F970-DD3D96615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26C03B-CDF4-5324-D2C9-549A729E9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54D95-F9F3-0A3E-4159-D6B93F60F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0172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7C97E-0256-70E9-D0CF-33994341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89D92A-1C27-7E29-DD26-D1C24BFE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45AAAB-83C2-0E3A-0841-7617040B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95D276-7C7B-033D-53BF-0BE2FD3CD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84377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5033-1508-BE90-21DD-0E9267FA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DDD93D-544D-59FF-1B1B-D8BDA6AF7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636101-8EC3-A42A-534E-50C48E8CE6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B9964-EF48-B848-B9D1-4047D656B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99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963EF-6B76-7AB2-2CA7-7D35D642C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51FE51-7E98-D907-C9BE-8B6B39D3D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84BD90-02AE-88FA-9215-BC98D93E2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C9AC1C-08ED-9466-D826-0E5A2DA7A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231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53045-82AA-6AF5-09BC-279D9C99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7AD888-3132-241B-77F3-C256A1DDB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BBEE0B-F26F-D066-EE11-BF69D714E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05336-8AD9-70BE-1588-932940925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16846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D1026-98A3-BD0F-A2ED-8C3EB8DD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1E5AB2-5540-390F-E9B2-F96058BB6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4E348E-FB16-41E3-CAE7-A9D033F30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49467-CBC2-0FC1-3D2E-3B5A73B8D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977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5B49-78C3-94EF-0808-623E3BF1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8CEE69-0783-FE9A-1570-719A4EC23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8797A0-BAB6-1C21-01CA-7D1CB9632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E2289-7838-9E08-47DF-6D744634F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0723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29EA5-A4E0-5AF2-C248-6FCA17C3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FD75F5-EDFA-C594-A1E4-B2384A03B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576FCA-4569-02A7-25FF-94FD2E030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9542B-A94A-D42C-D8A7-3449B257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1542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902D6-B325-DC5B-1AAC-66229B65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EF1413-3D6B-C065-25A5-8E726B6C1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4DB3EC-211C-7F06-75BD-24BADEB60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18633-6841-DC86-6558-E9E322D83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853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E1F0-CADF-F53C-B13F-6C8E91D4A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1CDA7F-A02F-D18E-489E-5B03D166A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7C0A0D-B218-9582-C227-1CEFAA788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46D141-122E-B484-726B-CE1563808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16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090F1-B597-99E3-521D-806093AD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D65D89-86A6-3552-ADE6-03BE65B8F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E3B05D-F37A-A827-9071-15468D69B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0117D-58E2-2C3F-57A3-C12D502B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8218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44CA-6F91-2E30-7601-72E26F84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30271C-42A1-E301-51DF-68A4005AF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255214-3D53-D915-A524-D92D11B48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48CAF-02C5-75D2-9CEB-A953EA25A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4938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7549C-86AF-62BA-87B0-C9EDA44F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F67359-D3C1-B5B2-0D4A-28B63C3FB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DE2949-7CFA-5AB3-9E5A-45FE25FED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E1E608-F8ED-31CB-9448-6A887A3C1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601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323A-0ABE-FBE2-BC41-5CED2DFBE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366394-A297-9297-2BE3-E2FFF8D38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EE9F13-F072-B765-3732-F800BB8A1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D36FC6-A4CC-B43E-9AA1-FB875E300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714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78A9B-EE4C-29E3-4F1B-CCFC80A5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14BFC8-702D-2A97-B8E5-61B57F45D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434370-6F23-9776-BBEB-F82DE35A8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52FF81-1B69-FD84-23B7-16866736A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837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5C62-F192-7CD0-9D35-C8ABA625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8BB4DB-F5E2-CC79-4029-EEE5C397A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3AE01-CE4E-10B9-7C04-BAEC456FC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D3D461-E780-525D-4CD6-1027F6849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435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0B72-2FB4-A078-4206-F6E1E0AB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99B8E4-4931-D155-8F7F-701FC1534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D8674A-84B3-77C4-5CDE-56639958D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383ED8-61E0-778F-368D-2C72D21BF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456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FD541-5F46-AE15-5CBA-4A35296C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D3752-3695-5277-10EC-B1E8A18C5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E069C-AEF0-E055-15D6-5B8655848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E95052-03FA-A3AD-4358-AF49E5E78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5349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91819-B729-6F5B-4E3D-AA4FCBA1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3C628A-14FB-8E53-7D29-86A96B9AE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F63F99-9CB7-96B4-E641-602D1C461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A073C-2287-BA40-75A8-5651647BE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913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F1E58-D0CE-C37A-D0FB-E6C485F3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8467B7-D4B6-D65E-D95A-8A58B412C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B16649-1959-724C-EEAB-A6D104337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605471-F6C5-7BF1-AECB-625F077AC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1342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A1106-51B0-2726-5261-D1F532EC5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5E955B-7FC3-2B52-92C6-AC715B494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966AB9-B57A-E72E-D9D8-002B22C1B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10B37-496A-E52D-E83C-F6C005372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8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6B5B6-D2DB-8653-DE03-ED1E66C7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FCE559-1CE9-3B1C-DD85-1260D067A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66B4E9-96F5-6FA6-7B17-4AC30F320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247E36-5710-818E-45C1-62C2BE9C0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93904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E654-5EBF-EE24-2958-AE4B920B6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8C3A5A-06E5-392A-2FF7-E4F424F7F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20DC90-3157-B40A-42B1-639C1049D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15131-539E-52E0-AC5C-315929C78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7097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37100-F09A-6E8F-F79E-87775CD25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1C87CC-2592-C89C-F99B-2A0C2BF6B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E96834-4E4F-38D7-3664-777BA9BDB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898F7-5D41-9393-7553-8DE1CE5DE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76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1ABE-C3DD-F599-EB76-DE3F7D6BA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BA1621-D5CD-E43B-4D6B-583C585D6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7B4415-5156-329D-7B25-4DEE98D66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C5EC83-EB4F-2D4B-F4CC-E5C2D9DF4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26194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0496F-AC98-D85C-787B-11C5B48E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750545-2778-3316-85D0-8F81CB191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F67A1D-7A6E-05D3-7F8E-F5F0ADBED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F7717-B550-D475-29F4-6EE2C401E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365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323D3-63D1-3061-D1F7-0407E57F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4709CA-8D30-AC5F-77F6-70E166153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E65D9F-020A-1F97-4C93-A827BF7F1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8BE7C-00F3-4054-4AC9-55266FBBA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7759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BF15-F567-90AE-5DBD-0F816A8C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C71680-3268-E7CD-15A4-BDB903ACF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D31155-C783-5EA9-7B22-434D08D46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1E625-022D-7551-AA77-C64CBA3A4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873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1FEF-4196-0A76-316F-290D9442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6B19C7-5C4B-E30C-8BBC-23B12797E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66B4A2-9B1E-F726-8BCC-90F7C42B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A30B3-A0E9-2D40-F7DA-EBDCA9AC8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044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5047F-66E4-63A6-FBB1-8D90A2A41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59D798-3BBD-73DA-6AF1-CEE879FF0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7A1153-5868-D51D-6880-6D760D18D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F0E442-CAB5-E1CE-B706-47E50B82C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0336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B4447-F8DA-FE86-1706-FF9AEF9C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33FF8A-3B1A-9E8D-B626-45BE370AF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8A3807-0A0C-0EB8-FCCA-F3FA3B9CE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36278-C0F6-BE95-C1DD-293030B73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618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86263-0AFF-3E68-0B75-1603732B4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7C0FBC-63A4-5EDD-0A47-0E984435F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010D06-1070-9160-7188-ABC88098C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F6739-7220-5333-992A-22B908FC2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3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93C2A-DB17-BEE4-A23F-DD2032B4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48224A-A877-856B-0497-3730A7F55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92A4B7-C28E-6BBF-6405-F38BD8C42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6BE092-0A57-65BB-B284-EA4E83B5B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7556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2241-8A93-415D-59B1-47B9F11A1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2ED2F3-09EF-13BD-64E5-724602591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1CEBE5-C835-533F-57DE-B86B2EADF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EB455-A38E-988C-5D15-510B706E3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7056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1CF35-ED28-7864-EDF5-2B04B12AB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76A3DC-03D5-D957-CAFF-25A8112EC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5BB245-4FE1-CACF-C91E-E587423B8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C863F-8372-5139-47A4-FAD9E5409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9771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B780-33E7-8C2E-790A-B490901B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5CB0F1-9E11-B7E8-7ADC-88026CFA7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FA4667-1C70-7E23-C124-46B74D454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BF42C-316B-3117-5C83-43A14DB59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37505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B72F5-88DF-2D05-1831-B464E9B30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11B306-B6A9-E5EC-B052-D4DDEE780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9DDD9B-7B73-BB65-2BC3-E9115DDA4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473E2-7CE4-0B38-47BC-574FE938D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78457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F6621-A794-FB74-E287-E17AEA8B9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E4DED-CDE6-D96F-0CF8-1B588217B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D97C7F-CDAD-EED0-A426-D9329CED3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85329-DAA8-A4CD-21E8-DF9F7C4F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2559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B1F55-2D97-DAFE-421F-4D2E59EA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0C8652-01AB-266C-D2C3-0561C1572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809E50-B915-C74A-FB6B-C26383304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93C203-F72F-45A3-B081-32F231EB0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509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AB5F2-DB40-1760-191F-F50F8395F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88B52-CF43-F239-DB39-4DBCCD152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A17A58-9622-1914-6F7E-EB3F008BE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55F0C6-6B32-9658-6F1D-8BE8F28AD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6262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791A8-43E0-9B7F-2B7D-9780E119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E7B86D-1F49-2C0D-8296-229E2C2CF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E86B92-CF3A-0C64-C725-7F7B8274A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47373-9723-C156-C760-25C702BA7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66183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8074B-1EB4-B93B-4270-060CE66A9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44E3E3-7F11-F273-38F5-9F37B7AC2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614F9F-F27A-BE55-4516-28605DA40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5EFF2B-1A47-7919-CA78-B2012BCBD0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307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8BBF-2562-755B-14D2-061CB3103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06DD97-4872-90C7-4B4D-D3AAD7360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A2D348-E8F0-2A85-21D0-75C1DBFBB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9DE0B0-0DE2-70C1-74E4-4F07B7B18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71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14AB-733C-E242-B263-83DCB0C6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83723-9A6E-BC23-6D34-71DB96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/>
              <a:t>3</a:t>
            </a:r>
            <a:r>
              <a:rPr lang="ko-KR" altLang="en-US"/>
              <a:t>장</a:t>
            </a:r>
            <a:r>
              <a:rPr lang="en-US" altLang="ko-KR"/>
              <a:t>.		</a:t>
            </a:r>
            <a:r>
              <a:rPr lang="ko-KR" altLang="en-US"/>
              <a:t>대입식 계산순서</a:t>
            </a:r>
            <a:br>
              <a:rPr lang="en-US" altLang="ko-KR"/>
            </a:br>
            <a:r>
              <a:rPr lang="en-US" altLang="ko-KR"/>
              <a:t>		</a:t>
            </a:r>
            <a:r>
              <a:rPr lang="ko-KR" altLang="en-US"/>
              <a:t>연산자 </a:t>
            </a:r>
            <a:r>
              <a:rPr lang="en-US" altLang="ko-KR"/>
              <a:t>++, --, sizeof</a:t>
            </a:r>
          </a:p>
          <a:p>
            <a:pPr algn="l"/>
            <a:r>
              <a:rPr lang="en-US" altLang="ko-KR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2F24-5158-30A4-3A18-A9ED14EC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C752A-D93A-1DCE-58DD-21CE4733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7C2552D-11C0-AC4E-C40D-7718EABD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351F00C-1D4D-18FF-0B83-F103F35A3ED5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714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byte ptr [x]</a:t>
            </a:r>
          </a:p>
          <a:p>
            <a:pPr marL="0" indent="0">
              <a:buNone/>
            </a:pPr>
            <a:r>
              <a:rPr lang="en-US" altLang="ko-KR"/>
              <a:t>mov	byte ptr [a],		al </a:t>
            </a:r>
          </a:p>
          <a:p>
            <a:pPr marL="0" indent="0">
              <a:buNone/>
            </a:pPr>
            <a:r>
              <a:rPr lang="en-US" altLang="ko-KR"/>
              <a:t>mov	byte ptr [b],	al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06837-66D3-035B-D25C-543714B6826B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31A09-08F0-5CAD-B5DA-5DB9936689B5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379528-2720-841E-C44C-DB6531285083}"/>
              </a:ext>
            </a:extLst>
          </p:cNvPr>
          <p:cNvSpPr/>
          <p:nvPr/>
        </p:nvSpPr>
        <p:spPr>
          <a:xfrm>
            <a:off x="5123645" y="1076734"/>
            <a:ext cx="870755" cy="1500613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D65411-46A5-830E-1EDE-6B128FA626FD}"/>
              </a:ext>
            </a:extLst>
          </p:cNvPr>
          <p:cNvSpPr/>
          <p:nvPr/>
        </p:nvSpPr>
        <p:spPr>
          <a:xfrm>
            <a:off x="5523346" y="3024668"/>
            <a:ext cx="136698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C7CB9D-8870-0EB5-0A44-250173F0040C}"/>
              </a:ext>
            </a:extLst>
          </p:cNvPr>
          <p:cNvSpPr/>
          <p:nvPr/>
        </p:nvSpPr>
        <p:spPr>
          <a:xfrm>
            <a:off x="1865744" y="3682144"/>
            <a:ext cx="1366983" cy="1351674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472D53-E326-56C5-D698-6983A3D8D054}"/>
              </a:ext>
            </a:extLst>
          </p:cNvPr>
          <p:cNvSpPr/>
          <p:nvPr/>
        </p:nvSpPr>
        <p:spPr>
          <a:xfrm>
            <a:off x="5527897" y="3682144"/>
            <a:ext cx="1366983" cy="1351674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1003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D1C74-228F-28D4-D9BD-1D579FB1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D2E3D-C756-0AD8-0DCA-33758D30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8D854-8BE4-ACD4-C2D9-26039A230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42691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점프문</a:t>
            </a:r>
            <a:br>
              <a:rPr lang="en-US" altLang="ko-KR" sz="2800" b="1"/>
            </a:br>
            <a:r>
              <a:rPr lang="en-US" altLang="ko-KR" sz="2800"/>
              <a:t>goto </a:t>
            </a:r>
            <a:r>
              <a:rPr lang="ko-KR" altLang="en-US" sz="2800"/>
              <a:t>이름 </a:t>
            </a:r>
            <a:r>
              <a:rPr lang="en-US" altLang="ko-KR" sz="2800" b="1"/>
              <a:t>;</a:t>
            </a:r>
            <a:br>
              <a:rPr lang="en-US" altLang="ko-KR" sz="2800"/>
            </a:br>
            <a:r>
              <a:rPr lang="en-US" altLang="ko-KR" sz="2800"/>
              <a:t>continue </a:t>
            </a:r>
            <a:r>
              <a:rPr lang="en-US" altLang="ko-KR" sz="2800" b="1"/>
              <a:t>; </a:t>
            </a:r>
            <a:br>
              <a:rPr lang="en-US" altLang="ko-KR" sz="2800"/>
            </a:br>
            <a:r>
              <a:rPr lang="en-US" altLang="ko-KR" sz="2800"/>
              <a:t>break </a:t>
            </a:r>
            <a:r>
              <a:rPr lang="en-US" altLang="ko-KR" sz="2800" b="1"/>
              <a:t>; </a:t>
            </a:r>
            <a:br>
              <a:rPr lang="en-US" altLang="ko-KR" sz="2800"/>
            </a:br>
            <a:r>
              <a:rPr lang="en-US" altLang="ko-KR" sz="2800">
                <a:solidFill>
                  <a:srgbClr val="00B0F0"/>
                </a:solidFill>
              </a:rPr>
              <a:t>return </a:t>
            </a:r>
            <a:r>
              <a:rPr lang="ko-KR" altLang="en-US" sz="2800">
                <a:solidFill>
                  <a:srgbClr val="00B0F0"/>
                </a:solidFill>
              </a:rPr>
              <a:t>식</a:t>
            </a:r>
            <a:r>
              <a:rPr lang="ko-KR" altLang="en-US" sz="1800" i="1">
                <a:solidFill>
                  <a:srgbClr val="00B0F0"/>
                </a:solidFill>
              </a:rPr>
              <a:t>없어도됨</a:t>
            </a:r>
            <a:r>
              <a:rPr lang="en-US" altLang="ko-KR" sz="2800" b="1">
                <a:solidFill>
                  <a:srgbClr val="00B0F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9070485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2E179-0389-8390-608E-733D9642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A3AC9-2608-9234-0DDA-81863C47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goto</a:t>
            </a:r>
            <a:r>
              <a:rPr lang="ko-KR" altLang="en-US" u="sng"/>
              <a:t>문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A1EEE07-4516-211D-BE00-364032B11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goto_statement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/>
              <a:t>label: </a:t>
            </a:r>
          </a:p>
          <a:p>
            <a:pPr marL="0" indent="0">
              <a:buNone/>
            </a:pPr>
            <a:r>
              <a:rPr lang="en-US" altLang="ko-KR" sz="4400"/>
              <a:t>   a = x;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goto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label</a:t>
            </a:r>
            <a:r>
              <a:rPr lang="en-US" altLang="ko-KR" sz="4800"/>
              <a:t> ;</a:t>
            </a:r>
            <a:endParaRPr lang="en-US" altLang="ko-KR" sz="4400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4054E-887D-C9EE-73A5-EA3A62E82513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356C1-5046-3299-E8D5-2DEC43EFE851}"/>
              </a:ext>
            </a:extLst>
          </p:cNvPr>
          <p:cNvSpPr txBox="1"/>
          <p:nvPr/>
        </p:nvSpPr>
        <p:spPr>
          <a:xfrm>
            <a:off x="2028208" y="1707421"/>
            <a:ext cx="303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goto_statement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624CE-2B0C-E004-7003-85E14BA45325}"/>
              </a:ext>
            </a:extLst>
          </p:cNvPr>
          <p:cNvSpPr txBox="1"/>
          <p:nvPr/>
        </p:nvSpPr>
        <p:spPr>
          <a:xfrm>
            <a:off x="5136685" y="170742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A2B3B-F877-EA91-EE3B-D93CF419E92D}"/>
              </a:ext>
            </a:extLst>
          </p:cNvPr>
          <p:cNvSpPr txBox="1"/>
          <p:nvPr/>
        </p:nvSpPr>
        <p:spPr>
          <a:xfrm>
            <a:off x="973418" y="5637271"/>
            <a:ext cx="6062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goto_statement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= x;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라벨문을 무한히 반복한다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D1B1F98-B80B-5A2B-3D2D-CA90FF316358}"/>
              </a:ext>
            </a:extLst>
          </p:cNvPr>
          <p:cNvCxnSpPr/>
          <p:nvPr/>
        </p:nvCxnSpPr>
        <p:spPr>
          <a:xfrm>
            <a:off x="375684" y="5835466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1948BE9-9B34-05E5-97EF-C0F36A1D1792}"/>
              </a:ext>
            </a:extLst>
          </p:cNvPr>
          <p:cNvSpPr txBox="1"/>
          <p:nvPr/>
        </p:nvSpPr>
        <p:spPr>
          <a:xfrm>
            <a:off x="573600" y="2407969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선언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93518-7E69-003C-5408-A0F2355E515F}"/>
              </a:ext>
            </a:extLst>
          </p:cNvPr>
          <p:cNvSpPr txBox="1"/>
          <p:nvPr/>
        </p:nvSpPr>
        <p:spPr>
          <a:xfrm>
            <a:off x="29564" y="3071207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라벨이름이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라벨문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E2C03-F459-5A29-6B17-B563B748F9B9}"/>
              </a:ext>
            </a:extLst>
          </p:cNvPr>
          <p:cNvSpPr txBox="1"/>
          <p:nvPr/>
        </p:nvSpPr>
        <p:spPr>
          <a:xfrm>
            <a:off x="637953" y="3876585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E8EF3-3712-2FFB-FDB0-865D9A5A706C}"/>
              </a:ext>
            </a:extLst>
          </p:cNvPr>
          <p:cNvSpPr txBox="1"/>
          <p:nvPr/>
        </p:nvSpPr>
        <p:spPr>
          <a:xfrm>
            <a:off x="637953" y="4576509"/>
            <a:ext cx="443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라벨이름이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label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라벨문으로 이동한다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86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A50E-143D-6BFA-3D80-4F2E06A8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3D82C-FF8A-F421-81F0-5A707092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goto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B614CF-7E17-2FD0-B3E2-BA307ACA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goto </a:t>
            </a:r>
            <a:r>
              <a:rPr lang="ko-KR" altLang="en-US" sz="2800"/>
              <a:t>이름 </a:t>
            </a:r>
            <a:r>
              <a:rPr lang="en-US" altLang="ko-KR" sz="2800" b="1"/>
              <a:t>;</a:t>
            </a:r>
            <a:r>
              <a:rPr lang="en-US" altLang="ko-KR" sz="2800"/>
              <a:t> </a:t>
            </a:r>
            <a:r>
              <a:rPr lang="ko-KR" altLang="en-US" sz="2800"/>
              <a:t>에서의 이름은 현재 함수 안에 있는 라벨을 가리켜야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goto</a:t>
            </a:r>
            <a:r>
              <a:rPr lang="ko-KR" altLang="en-US" sz="2800"/>
              <a:t>문은 라벨이 붙어있는 문장으로 아무 조건 없이 이동한다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3237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4C4D-6324-83BF-D30A-5EC4E12D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DB99-8503-BD89-5CC1-9C283310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goto</a:t>
            </a:r>
            <a:r>
              <a:rPr lang="ko-KR" altLang="en-US" u="sng"/>
              <a:t>문 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CD7A784-4D4A-C604-FB75-15AAE95C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582413"/>
            <a:ext cx="2798138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goto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label;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3FB0F26-764D-5260-46F3-E8A70CC96932}"/>
              </a:ext>
            </a:extLst>
          </p:cNvPr>
          <p:cNvSpPr txBox="1">
            <a:spLocks/>
          </p:cNvSpPr>
          <p:nvPr/>
        </p:nvSpPr>
        <p:spPr>
          <a:xfrm>
            <a:off x="393601" y="2645293"/>
            <a:ext cx="8750399" cy="629389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jmp		$label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E2853-D99E-5EB4-66B2-4BDC7C7391A4}"/>
              </a:ext>
            </a:extLst>
          </p:cNvPr>
          <p:cNvSpPr txBox="1">
            <a:spLocks/>
          </p:cNvSpPr>
          <p:nvPr/>
        </p:nvSpPr>
        <p:spPr>
          <a:xfrm>
            <a:off x="-18063" y="270802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E5FF27-ED61-03DB-D5B0-8475A5D91D9D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E1C3B2-6A48-49A6-1A78-CF68DE4A2104}"/>
              </a:ext>
            </a:extLst>
          </p:cNvPr>
          <p:cNvSpPr/>
          <p:nvPr/>
        </p:nvSpPr>
        <p:spPr>
          <a:xfrm>
            <a:off x="708660" y="1582413"/>
            <a:ext cx="2798138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90CD21-ED2C-3BD3-B289-7CC3BFC0EB43}"/>
              </a:ext>
            </a:extLst>
          </p:cNvPr>
          <p:cNvSpPr/>
          <p:nvPr/>
        </p:nvSpPr>
        <p:spPr>
          <a:xfrm>
            <a:off x="49619" y="2667734"/>
            <a:ext cx="6287386" cy="638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75448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983E-68D9-B599-F4F6-E8525769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25519-6AE4-C121-399E-B1E5DD69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goto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4ACACE0-F2F9-98E5-1976-6E85AFB3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457570"/>
            <a:ext cx="9084872" cy="5400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goto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first_time 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for </a:t>
            </a:r>
            <a:r>
              <a:rPr lang="en-US" altLang="ko-KR"/>
              <a:t>( ; ; 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if </a:t>
            </a:r>
            <a:r>
              <a:rPr lang="en-US" altLang="ko-KR"/>
              <a:t>( </a:t>
            </a:r>
            <a:r>
              <a:rPr lang="en-US" altLang="ko-KR" sz="3600">
                <a:solidFill>
                  <a:srgbClr val="4EA72E"/>
                </a:solidFill>
              </a:rPr>
              <a:t>/* </a:t>
            </a:r>
            <a:r>
              <a:rPr lang="ko-KR" altLang="en-US" sz="3600">
                <a:solidFill>
                  <a:srgbClr val="4EA72E"/>
                </a:solidFill>
              </a:rPr>
              <a:t>재초기화가 필요할 때</a:t>
            </a:r>
            <a:r>
              <a:rPr lang="en-US" altLang="ko-KR" sz="3600">
                <a:solidFill>
                  <a:srgbClr val="4EA72E"/>
                </a:solidFill>
              </a:rPr>
              <a:t> */</a:t>
            </a:r>
            <a:r>
              <a:rPr lang="en-US" altLang="ko-KR"/>
              <a:t> ) {</a:t>
            </a:r>
          </a:p>
          <a:p>
            <a:pPr marL="0" indent="0">
              <a:buNone/>
            </a:pPr>
            <a:r>
              <a:rPr lang="en-US" altLang="ko-KR"/>
              <a:t>      </a:t>
            </a:r>
            <a:r>
              <a:rPr lang="en-US" altLang="ko-KR" sz="3600">
                <a:solidFill>
                  <a:srgbClr val="4EA72E"/>
                </a:solidFill>
              </a:rPr>
              <a:t>/* </a:t>
            </a:r>
            <a:r>
              <a:rPr lang="ko-KR" altLang="en-US" sz="3600">
                <a:solidFill>
                  <a:srgbClr val="4EA72E"/>
                </a:solidFill>
              </a:rPr>
              <a:t>재초기화만 따로하는 코드 </a:t>
            </a:r>
            <a:r>
              <a:rPr lang="en-US" altLang="ko-KR" sz="3600">
                <a:solidFill>
                  <a:srgbClr val="4EA72E"/>
                </a:solidFill>
              </a:rPr>
              <a:t>*/</a:t>
            </a:r>
            <a:endParaRPr lang="en-US" altLang="ko-KR">
              <a:solidFill>
                <a:srgbClr val="4EA72E"/>
              </a:solidFill>
            </a:endParaRPr>
          </a:p>
          <a:p>
            <a:pPr marL="0" indent="0">
              <a:buNone/>
            </a:pPr>
            <a:r>
              <a:rPr lang="en-US" altLang="ko-KR"/>
              <a:t>   first_time: ; </a:t>
            </a:r>
            <a:r>
              <a:rPr lang="en-US" altLang="ko-KR" sz="3600">
                <a:solidFill>
                  <a:srgbClr val="4EA72E"/>
                </a:solidFill>
              </a:rPr>
              <a:t>/* </a:t>
            </a:r>
            <a:r>
              <a:rPr lang="ko-KR" altLang="en-US" sz="3600">
                <a:solidFill>
                  <a:srgbClr val="4EA72E"/>
                </a:solidFill>
              </a:rPr>
              <a:t>초기화 코드 </a:t>
            </a:r>
            <a:r>
              <a:rPr lang="en-US" altLang="ko-KR" sz="3600">
                <a:solidFill>
                  <a:srgbClr val="4EA72E"/>
                </a:solidFill>
              </a:rPr>
              <a:t>*/</a:t>
            </a:r>
            <a:endParaRPr lang="en-US" altLang="ko-KR">
              <a:solidFill>
                <a:srgbClr val="4EA72E"/>
              </a:solidFill>
            </a:endParaRPr>
          </a:p>
          <a:p>
            <a:pPr marL="0" indent="0">
              <a:buNone/>
            </a:pPr>
            <a:r>
              <a:rPr lang="en-US" altLang="ko-KR"/>
              <a:t>   }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else </a:t>
            </a:r>
            <a:r>
              <a:rPr lang="en-US" altLang="ko-KR"/>
              <a:t>{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F9DD-785A-3527-0695-11197B351E40}"/>
              </a:ext>
            </a:extLst>
          </p:cNvPr>
          <p:cNvSpPr txBox="1"/>
          <p:nvPr/>
        </p:nvSpPr>
        <p:spPr>
          <a:xfrm>
            <a:off x="973418" y="6003500"/>
            <a:ext cx="80265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goto first_time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으로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루프에 진입시 초기화 코드에 해당하는 라벨문이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실행된다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if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문의 조건이 참일 때는 재초기화만 따로하는 코드와 초기화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코드가 모두 실행된다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4F3989C-CFD6-43FA-2EE2-F4D4C77900A6}"/>
              </a:ext>
            </a:extLst>
          </p:cNvPr>
          <p:cNvCxnSpPr/>
          <p:nvPr/>
        </p:nvCxnSpPr>
        <p:spPr>
          <a:xfrm>
            <a:off x="375684" y="652487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5366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E5F1A-E6ED-54D0-0ECD-CB9E19EA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2692D-C8B7-375C-98EB-8AD3546F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goto</a:t>
            </a:r>
            <a:r>
              <a:rPr lang="ko-KR" altLang="en-US" u="sng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7E0B-74AB-9525-CE73-DC821495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goto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사용해서 라벨 이름이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인 라벨문으로 이동해보세요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f3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 </a:t>
            </a:r>
            <a:r>
              <a:rPr lang="en-US" altLang="ko-KR" sz="3600"/>
              <a:t>sum = 0, i;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5FBDA4-9835-A760-D38C-60129374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399A16-1AA8-CA62-CBBF-215E165A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3369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F43E-50CA-196E-642A-3516214D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972D-3135-0B0D-1885-1320AEE13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continue</a:t>
            </a:r>
            <a:r>
              <a:rPr lang="ko-KR" altLang="en-US" u="sng"/>
              <a:t>문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450B044-C6D5-AE27-BCF7-680B9199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continue_statement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for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 ; ; ) {</a:t>
            </a:r>
            <a:endParaRPr lang="en-US" altLang="ko-KR" sz="4800"/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continue</a:t>
            </a:r>
            <a:r>
              <a:rPr lang="en-US" altLang="ko-KR" sz="4800"/>
              <a:t>;</a:t>
            </a:r>
          </a:p>
          <a:p>
            <a:pPr marL="0" indent="0">
              <a:buNone/>
            </a:pPr>
            <a:r>
              <a:rPr lang="en-US" altLang="ko-KR" sz="4400"/>
              <a:t>      a = x;</a:t>
            </a:r>
          </a:p>
          <a:p>
            <a:pPr marL="0" indent="0">
              <a:buNone/>
            </a:pPr>
            <a:r>
              <a:rPr lang="en-US" altLang="ko-KR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50D138-6BD0-9500-E875-71534A8F09DF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9EEDEB-3368-9AB6-5CE8-AF8C1EF83512}"/>
              </a:ext>
            </a:extLst>
          </p:cNvPr>
          <p:cNvSpPr txBox="1"/>
          <p:nvPr/>
        </p:nvSpPr>
        <p:spPr>
          <a:xfrm>
            <a:off x="2028208" y="1707421"/>
            <a:ext cx="3449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continue_statement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155A3-716D-1030-F2FE-58AE5AFE885B}"/>
              </a:ext>
            </a:extLst>
          </p:cNvPr>
          <p:cNvSpPr txBox="1"/>
          <p:nvPr/>
        </p:nvSpPr>
        <p:spPr>
          <a:xfrm>
            <a:off x="5575960" y="170742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49ADA-4272-B6DF-16A1-EBFE7898BA9A}"/>
              </a:ext>
            </a:extLst>
          </p:cNvPr>
          <p:cNvSpPr txBox="1"/>
          <p:nvPr/>
        </p:nvSpPr>
        <p:spPr>
          <a:xfrm>
            <a:off x="973418" y="6308207"/>
            <a:ext cx="822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continue_statement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문이 실행하는 작업 없이 무한히 반복한다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BDA0A2-BCE1-4783-E480-9D354B09E8F4}"/>
              </a:ext>
            </a:extLst>
          </p:cNvPr>
          <p:cNvCxnSpPr/>
          <p:nvPr/>
        </p:nvCxnSpPr>
        <p:spPr>
          <a:xfrm>
            <a:off x="375684" y="6506402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354927-3EC1-BECD-B1E5-CCAAD2BBA6A5}"/>
              </a:ext>
            </a:extLst>
          </p:cNvPr>
          <p:cNvSpPr txBox="1"/>
          <p:nvPr/>
        </p:nvSpPr>
        <p:spPr>
          <a:xfrm>
            <a:off x="573600" y="2407969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선언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B22CB-CE00-55F5-0760-FFC995004F6A}"/>
              </a:ext>
            </a:extLst>
          </p:cNvPr>
          <p:cNvSpPr txBox="1"/>
          <p:nvPr/>
        </p:nvSpPr>
        <p:spPr>
          <a:xfrm>
            <a:off x="568513" y="3071207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무한 루프에 해당하는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95D0B-C1E6-4089-641A-D55E72A69292}"/>
              </a:ext>
            </a:extLst>
          </p:cNvPr>
          <p:cNvSpPr txBox="1"/>
          <p:nvPr/>
        </p:nvSpPr>
        <p:spPr>
          <a:xfrm>
            <a:off x="1229080" y="387658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문의 블록 끝으로 이동한다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859DA-1555-9AB0-E3A9-69CE1E28CE93}"/>
              </a:ext>
            </a:extLst>
          </p:cNvPr>
          <p:cNvSpPr txBox="1"/>
          <p:nvPr/>
        </p:nvSpPr>
        <p:spPr>
          <a:xfrm>
            <a:off x="1229080" y="4576509"/>
            <a:ext cx="70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대입하는 식 문장은 앞에서의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continue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실행되지 않는다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9399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0D4CF-3374-0F8E-A288-E16E4D27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FF43D-44B2-19FE-E194-8A50F5E2C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continue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CE624-C992-E995-4F8D-012652C6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continue</a:t>
            </a:r>
            <a:r>
              <a:rPr lang="ko-KR" altLang="en-US" sz="2800"/>
              <a:t>문은 반복문 안에서만 쓸 수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continue</a:t>
            </a:r>
            <a:r>
              <a:rPr lang="ko-KR" altLang="en-US" sz="2800"/>
              <a:t>문은 속해 있는 가장 작은 반복문의 남은 문장들을 건너뛴다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3035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07D6D-068B-8A4E-770F-53196507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94FC-FBB4-676D-A3A5-8ACF3E28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문의 </a:t>
            </a:r>
            <a:r>
              <a:rPr lang="en-US" altLang="ko-KR" u="sng"/>
              <a:t>continue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D8B156-D7D6-81A5-DAA9-EFC9B8FC9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7577715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while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(x) { </a:t>
            </a:r>
            <a:r>
              <a:rPr lang="en-US" altLang="ko-KR" sz="4400">
                <a:solidFill>
                  <a:schemeClr val="accent5"/>
                </a:solidFill>
              </a:rPr>
              <a:t>continue</a:t>
            </a:r>
            <a:r>
              <a:rPr lang="en-US" altLang="ko-KR" sz="4400"/>
              <a:t>; a = 1; 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DD0085C-C8F2-2C3A-F949-A6DFA4CEB05E}"/>
              </a:ext>
            </a:extLst>
          </p:cNvPr>
          <p:cNvSpPr txBox="1">
            <a:spLocks/>
          </p:cNvSpPr>
          <p:nvPr/>
        </p:nvSpPr>
        <p:spPr>
          <a:xfrm>
            <a:off x="393601" y="2414469"/>
            <a:ext cx="8750399" cy="344479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6</a:t>
            </a:r>
          </a:p>
          <a:p>
            <a:pPr marL="0" indent="0">
              <a:buNone/>
            </a:pPr>
            <a:r>
              <a:rPr lang="en-US" altLang="ko-KR" sz="3600"/>
              <a:t>jmp		1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B9CB8-4DE3-E278-EE54-E3EF0C81E321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B21A2F0-86C7-E32C-F7A3-7907F812EBED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0F591C5-45CB-8B51-F5D6-D3339E903091}"/>
              </a:ext>
            </a:extLst>
          </p:cNvPr>
          <p:cNvSpPr txBox="1">
            <a:spLocks/>
          </p:cNvSpPr>
          <p:nvPr/>
        </p:nvSpPr>
        <p:spPr>
          <a:xfrm>
            <a:off x="-18063" y="367372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1256C5E-CB34-3669-2786-1635D2D8B1F0}"/>
              </a:ext>
            </a:extLst>
          </p:cNvPr>
          <p:cNvSpPr txBox="1">
            <a:spLocks/>
          </p:cNvSpPr>
          <p:nvPr/>
        </p:nvSpPr>
        <p:spPr>
          <a:xfrm>
            <a:off x="-18063" y="432402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1D3A09-0640-21BE-A0A9-7E452F66BA63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Equal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E51B50-D39D-AFB7-F4E0-DFA653CB435D}"/>
              </a:ext>
            </a:extLst>
          </p:cNvPr>
          <p:cNvSpPr/>
          <p:nvPr/>
        </p:nvSpPr>
        <p:spPr>
          <a:xfrm>
            <a:off x="3400147" y="1378223"/>
            <a:ext cx="2476869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7B37FA-FC17-EBFB-7D37-31BE222097F7}"/>
              </a:ext>
            </a:extLst>
          </p:cNvPr>
          <p:cNvSpPr/>
          <p:nvPr/>
        </p:nvSpPr>
        <p:spPr>
          <a:xfrm>
            <a:off x="49619" y="3673721"/>
            <a:ext cx="6287386" cy="5982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D7FBAE7-4154-8997-A4DD-6B4E30F5F070}"/>
              </a:ext>
            </a:extLst>
          </p:cNvPr>
          <p:cNvSpPr txBox="1">
            <a:spLocks/>
          </p:cNvSpPr>
          <p:nvPr/>
        </p:nvSpPr>
        <p:spPr>
          <a:xfrm>
            <a:off x="-18063" y="498175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DC6CFB19-C6F0-9B50-6649-62D37A42DA84}"/>
              </a:ext>
            </a:extLst>
          </p:cNvPr>
          <p:cNvSpPr txBox="1">
            <a:spLocks/>
          </p:cNvSpPr>
          <p:nvPr/>
        </p:nvSpPr>
        <p:spPr>
          <a:xfrm>
            <a:off x="-18063" y="562199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2975231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204CF-4C6F-C51B-A400-2E85E3DB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71D-6119-91EA-FC6C-89D70418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문의 </a:t>
            </a:r>
            <a:r>
              <a:rPr lang="en-US" altLang="ko-KR" u="sng"/>
              <a:t>continue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AAA7E15-982B-E03B-4B7E-AB06C41D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1" y="1378223"/>
            <a:ext cx="8176722" cy="7017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do</a:t>
            </a:r>
            <a:r>
              <a:rPr lang="en-US" altLang="ko-KR" sz="4400"/>
              <a:t> { </a:t>
            </a:r>
            <a:r>
              <a:rPr lang="en-US" altLang="ko-KR" sz="4400">
                <a:solidFill>
                  <a:schemeClr val="accent5"/>
                </a:solidFill>
              </a:rPr>
              <a:t>continue</a:t>
            </a:r>
            <a:r>
              <a:rPr lang="en-US" altLang="ko-KR" sz="4400"/>
              <a:t>; a = 1; }</a:t>
            </a:r>
            <a:r>
              <a:rPr lang="en-US" altLang="ko-KR" sz="4400">
                <a:solidFill>
                  <a:schemeClr val="accent5"/>
                </a:solidFill>
              </a:rPr>
              <a:t> while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(x);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D00CCC-21DD-AE67-C0D8-0F15A9709833}"/>
              </a:ext>
            </a:extLst>
          </p:cNvPr>
          <p:cNvSpPr txBox="1">
            <a:spLocks/>
          </p:cNvSpPr>
          <p:nvPr/>
        </p:nvSpPr>
        <p:spPr>
          <a:xfrm>
            <a:off x="393601" y="2414470"/>
            <a:ext cx="8750399" cy="2778968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jmp		3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jne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2383D-0686-51DD-E679-AF62358B9282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02A0664-8C5B-3716-397F-E4AB311E021B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9D04ED2-179B-60F5-A8FB-74A3E920F7A6}"/>
              </a:ext>
            </a:extLst>
          </p:cNvPr>
          <p:cNvSpPr txBox="1">
            <a:spLocks/>
          </p:cNvSpPr>
          <p:nvPr/>
        </p:nvSpPr>
        <p:spPr>
          <a:xfrm>
            <a:off x="-18063" y="367372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A54427D-E450-F9E8-46C3-762395A6BF49}"/>
              </a:ext>
            </a:extLst>
          </p:cNvPr>
          <p:cNvSpPr txBox="1">
            <a:spLocks/>
          </p:cNvSpPr>
          <p:nvPr/>
        </p:nvSpPr>
        <p:spPr>
          <a:xfrm>
            <a:off x="-18063" y="432402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BD02E-3B5B-625F-7DB2-4117F9F7F454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JNE —Jump Not Equal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5E8801-33D5-FD3A-F659-F445EEAEACBD}"/>
              </a:ext>
            </a:extLst>
          </p:cNvPr>
          <p:cNvSpPr/>
          <p:nvPr/>
        </p:nvSpPr>
        <p:spPr>
          <a:xfrm>
            <a:off x="1954877" y="1378223"/>
            <a:ext cx="2476869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8801A-EDDF-B8E2-BA0E-C8435C81510A}"/>
              </a:ext>
            </a:extLst>
          </p:cNvPr>
          <p:cNvSpPr/>
          <p:nvPr/>
        </p:nvSpPr>
        <p:spPr>
          <a:xfrm>
            <a:off x="49619" y="2414466"/>
            <a:ext cx="6287386" cy="5982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636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D94D-6BC0-C40B-A76B-6B8C735D4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6AB81-ECD1-FEF5-EEB1-3AB0A09D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8CAEC3E-E3FD-180E-7ADA-644B45A1B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8E4F7CE-663A-F373-5ED3-00F0433DE76A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714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movsx	eax,				byte ptr [x]</a:t>
            </a:r>
          </a:p>
          <a:p>
            <a:pPr marL="0" indent="0">
              <a:buNone/>
            </a:pPr>
            <a:r>
              <a:rPr lang="en-US" altLang="ko-KR"/>
              <a:t>mov	byte ptr [a], 	al </a:t>
            </a:r>
          </a:p>
          <a:p>
            <a:pPr marL="0" indent="0">
              <a:buNone/>
            </a:pPr>
            <a:r>
              <a:rPr lang="en-US" altLang="ko-KR"/>
              <a:t>mov	word ptr [b],	ax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F4B1A-F82E-1A72-D2CD-B5981A3CBC8F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MOVSX—Move With Sign-Extension, 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87DED-B830-7CFB-81C0-0E230C198BFF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short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0CEA88-D6F7-A590-6637-76D87DCAC74D}"/>
              </a:ext>
            </a:extLst>
          </p:cNvPr>
          <p:cNvSpPr/>
          <p:nvPr/>
        </p:nvSpPr>
        <p:spPr>
          <a:xfrm>
            <a:off x="5123645" y="2032000"/>
            <a:ext cx="944646" cy="54534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AB4B41-74F2-5F2A-B930-AB7C4C490A36}"/>
              </a:ext>
            </a:extLst>
          </p:cNvPr>
          <p:cNvSpPr/>
          <p:nvPr/>
        </p:nvSpPr>
        <p:spPr>
          <a:xfrm>
            <a:off x="1967345" y="4345281"/>
            <a:ext cx="1265382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E51E7E-79A2-412C-3870-4CEC052D8ED1}"/>
              </a:ext>
            </a:extLst>
          </p:cNvPr>
          <p:cNvSpPr/>
          <p:nvPr/>
        </p:nvSpPr>
        <p:spPr>
          <a:xfrm>
            <a:off x="5527898" y="4345281"/>
            <a:ext cx="136698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D6E7B4-A3D5-850F-A86B-38F6FFC82B3A}"/>
              </a:ext>
            </a:extLst>
          </p:cNvPr>
          <p:cNvSpPr/>
          <p:nvPr/>
        </p:nvSpPr>
        <p:spPr>
          <a:xfrm>
            <a:off x="134982" y="3024668"/>
            <a:ext cx="1730762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8598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9073A-8658-E75F-1D07-0FBE828A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DA4B-7380-0717-522F-71C8CF80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문의 </a:t>
            </a:r>
            <a:r>
              <a:rPr lang="en-US" altLang="ko-KR" u="sng"/>
              <a:t>continue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A48E77-1B6E-8BBD-77F1-D3208167E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" y="1378223"/>
            <a:ext cx="8794395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for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 ; x ; i = 1){ </a:t>
            </a:r>
            <a:r>
              <a:rPr lang="en-US" altLang="ko-KR" sz="4400">
                <a:solidFill>
                  <a:schemeClr val="accent5"/>
                </a:solidFill>
              </a:rPr>
              <a:t>continue</a:t>
            </a:r>
            <a:r>
              <a:rPr lang="en-US" altLang="ko-KR" sz="4400"/>
              <a:t>; a = 1; 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328FC35-04E3-4E85-3D4B-A98C774358C6}"/>
              </a:ext>
            </a:extLst>
          </p:cNvPr>
          <p:cNvSpPr txBox="1">
            <a:spLocks/>
          </p:cNvSpPr>
          <p:nvPr/>
        </p:nvSpPr>
        <p:spPr>
          <a:xfrm>
            <a:off x="393601" y="2219157"/>
            <a:ext cx="8750399" cy="4634405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jmp		3</a:t>
            </a:r>
          </a:p>
          <a:p>
            <a:pPr marL="0" indent="0">
              <a:buNone/>
            </a:pPr>
            <a:r>
              <a:rPr lang="en-US" altLang="ko-KR" sz="3600"/>
              <a:t>mov		dword ptr[i],		1</a:t>
            </a:r>
          </a:p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8</a:t>
            </a:r>
          </a:p>
          <a:p>
            <a:pPr marL="0" indent="0">
              <a:buNone/>
            </a:pPr>
            <a:r>
              <a:rPr lang="en-US" altLang="ko-KR" sz="3600"/>
              <a:t>jmp		2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922B6-CDE6-1F17-D210-296DB793E9A8}"/>
              </a:ext>
            </a:extLst>
          </p:cNvPr>
          <p:cNvSpPr txBox="1">
            <a:spLocks/>
          </p:cNvSpPr>
          <p:nvPr/>
        </p:nvSpPr>
        <p:spPr>
          <a:xfrm>
            <a:off x="-18063" y="228188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7593B1-75F3-0CCE-49E3-CB1840EB60AE}"/>
              </a:ext>
            </a:extLst>
          </p:cNvPr>
          <p:cNvSpPr txBox="1">
            <a:spLocks/>
          </p:cNvSpPr>
          <p:nvPr/>
        </p:nvSpPr>
        <p:spPr>
          <a:xfrm>
            <a:off x="-18063" y="288014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7096E4A-D479-4857-4A62-11937FD5E77F}"/>
              </a:ext>
            </a:extLst>
          </p:cNvPr>
          <p:cNvSpPr txBox="1">
            <a:spLocks/>
          </p:cNvSpPr>
          <p:nvPr/>
        </p:nvSpPr>
        <p:spPr>
          <a:xfrm>
            <a:off x="-18063" y="347841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AC4F7EA-E80F-C014-C708-813EAE63E12B}"/>
              </a:ext>
            </a:extLst>
          </p:cNvPr>
          <p:cNvSpPr txBox="1">
            <a:spLocks/>
          </p:cNvSpPr>
          <p:nvPr/>
        </p:nvSpPr>
        <p:spPr>
          <a:xfrm>
            <a:off x="-18063" y="412871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F93DC8-3005-8346-BFE4-F9879D2C8C86}"/>
              </a:ext>
            </a:extLst>
          </p:cNvPr>
          <p:cNvSpPr/>
          <p:nvPr/>
        </p:nvSpPr>
        <p:spPr>
          <a:xfrm>
            <a:off x="4330995" y="1378223"/>
            <a:ext cx="2488020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BD0095-CC84-1B2D-44DC-EA4D239B7B33}"/>
              </a:ext>
            </a:extLst>
          </p:cNvPr>
          <p:cNvSpPr/>
          <p:nvPr/>
        </p:nvSpPr>
        <p:spPr>
          <a:xfrm>
            <a:off x="49619" y="4664248"/>
            <a:ext cx="6287386" cy="5982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CAE0644-1C22-3D0D-C27A-DE9805EB6A82}"/>
              </a:ext>
            </a:extLst>
          </p:cNvPr>
          <p:cNvSpPr txBox="1">
            <a:spLocks/>
          </p:cNvSpPr>
          <p:nvPr/>
        </p:nvSpPr>
        <p:spPr>
          <a:xfrm>
            <a:off x="-18063" y="477902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A89FE201-6050-C01D-148C-F23D853CFA82}"/>
              </a:ext>
            </a:extLst>
          </p:cNvPr>
          <p:cNvSpPr txBox="1">
            <a:spLocks/>
          </p:cNvSpPr>
          <p:nvPr/>
        </p:nvSpPr>
        <p:spPr>
          <a:xfrm>
            <a:off x="-18063" y="537728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BC59225-2793-B5FF-3EAC-F9D910462FA4}"/>
              </a:ext>
            </a:extLst>
          </p:cNvPr>
          <p:cNvSpPr txBox="1">
            <a:spLocks/>
          </p:cNvSpPr>
          <p:nvPr/>
        </p:nvSpPr>
        <p:spPr>
          <a:xfrm>
            <a:off x="-18063" y="597554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3AEDA37-EBE8-EBDD-7969-5A4BAFC9D94E}"/>
              </a:ext>
            </a:extLst>
          </p:cNvPr>
          <p:cNvSpPr txBox="1">
            <a:spLocks/>
          </p:cNvSpPr>
          <p:nvPr/>
        </p:nvSpPr>
        <p:spPr>
          <a:xfrm>
            <a:off x="-18063" y="662585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453597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D024-84CC-302F-CE8D-42E1BA8F0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BFC1D-D07B-1AF8-B301-DD6DC485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continue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FA6B65C-6006-3F2D-ED04-D57F09FF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457570"/>
            <a:ext cx="9084872" cy="54004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goto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first_time 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for </a:t>
            </a:r>
            <a:r>
              <a:rPr lang="en-US" altLang="ko-KR"/>
              <a:t>( ; ; 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if </a:t>
            </a:r>
            <a:r>
              <a:rPr lang="en-US" altLang="ko-KR"/>
              <a:t>( </a:t>
            </a:r>
            <a:r>
              <a:rPr lang="en-US" altLang="ko-KR" sz="3600">
                <a:solidFill>
                  <a:srgbClr val="4EA72E"/>
                </a:solidFill>
              </a:rPr>
              <a:t>/* </a:t>
            </a:r>
            <a:r>
              <a:rPr lang="ko-KR" altLang="en-US" sz="3600">
                <a:solidFill>
                  <a:srgbClr val="4EA72E"/>
                </a:solidFill>
              </a:rPr>
              <a:t>재초기화가 필요할 때</a:t>
            </a:r>
            <a:r>
              <a:rPr lang="en-US" altLang="ko-KR" sz="3600">
                <a:solidFill>
                  <a:srgbClr val="4EA72E"/>
                </a:solidFill>
              </a:rPr>
              <a:t> */</a:t>
            </a:r>
            <a:r>
              <a:rPr lang="en-US" altLang="ko-KR"/>
              <a:t> ) {</a:t>
            </a:r>
          </a:p>
          <a:p>
            <a:pPr marL="0" indent="0">
              <a:buNone/>
            </a:pPr>
            <a:r>
              <a:rPr lang="en-US" altLang="ko-KR"/>
              <a:t>      </a:t>
            </a:r>
            <a:r>
              <a:rPr lang="en-US" altLang="ko-KR" sz="3600">
                <a:solidFill>
                  <a:srgbClr val="4EA72E"/>
                </a:solidFill>
              </a:rPr>
              <a:t>/* </a:t>
            </a:r>
            <a:r>
              <a:rPr lang="ko-KR" altLang="en-US" sz="3600">
                <a:solidFill>
                  <a:srgbClr val="4EA72E"/>
                </a:solidFill>
              </a:rPr>
              <a:t>재초기화만 따로하는 코드 </a:t>
            </a:r>
            <a:r>
              <a:rPr lang="en-US" altLang="ko-KR" sz="3600">
                <a:solidFill>
                  <a:srgbClr val="4EA72E"/>
                </a:solidFill>
              </a:rPr>
              <a:t>*/</a:t>
            </a:r>
            <a:endParaRPr lang="en-US" altLang="ko-KR">
              <a:solidFill>
                <a:srgbClr val="4EA72E"/>
              </a:solidFill>
            </a:endParaRPr>
          </a:p>
          <a:p>
            <a:pPr marL="0" indent="0">
              <a:buNone/>
            </a:pPr>
            <a:r>
              <a:rPr lang="en-US" altLang="ko-KR"/>
              <a:t>   first_time: ; </a:t>
            </a:r>
            <a:r>
              <a:rPr lang="en-US" altLang="ko-KR" sz="3600">
                <a:solidFill>
                  <a:srgbClr val="4EA72E"/>
                </a:solidFill>
              </a:rPr>
              <a:t>/* </a:t>
            </a:r>
            <a:r>
              <a:rPr lang="ko-KR" altLang="en-US" sz="3600">
                <a:solidFill>
                  <a:srgbClr val="4EA72E"/>
                </a:solidFill>
              </a:rPr>
              <a:t>초기화 코드 </a:t>
            </a:r>
            <a:r>
              <a:rPr lang="en-US" altLang="ko-KR" sz="3600">
                <a:solidFill>
                  <a:srgbClr val="4EA72E"/>
                </a:solidFill>
              </a:rPr>
              <a:t>*/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   continue </a:t>
            </a:r>
            <a:r>
              <a:rPr lang="en-US" altLang="ko-KR"/>
              <a:t>;</a:t>
            </a:r>
            <a:endParaRPr lang="en-US" altLang="ko-KR">
              <a:solidFill>
                <a:srgbClr val="4EA72E"/>
              </a:solidFill>
            </a:endParaRPr>
          </a:p>
          <a:p>
            <a:pPr marL="0" indent="0">
              <a:buNone/>
            </a:pPr>
            <a:r>
              <a:rPr lang="en-US" altLang="ko-KR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15D7A-C96D-0469-8CA7-6697F5F93D8E}"/>
              </a:ext>
            </a:extLst>
          </p:cNvPr>
          <p:cNvSpPr txBox="1"/>
          <p:nvPr/>
        </p:nvSpPr>
        <p:spPr>
          <a:xfrm>
            <a:off x="973418" y="6003500"/>
            <a:ext cx="7739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goto first_time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으로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루프에 진입시 초기화 코드에 해당하는 라벨문이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실행되고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루프의 다음 반복으로 넘어간다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if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문의 조건이 참일 때는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재초기화만 따로하는 코드와 초기화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코드가 모두 실행된다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A7750FB-D751-11B7-564E-E3C0A07E7BC8}"/>
              </a:ext>
            </a:extLst>
          </p:cNvPr>
          <p:cNvCxnSpPr/>
          <p:nvPr/>
        </p:nvCxnSpPr>
        <p:spPr>
          <a:xfrm>
            <a:off x="375684" y="652487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754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D30A0-4E90-FB6E-4F58-4C237B9D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9015B-1260-8D7E-38B8-9907F108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continue</a:t>
            </a:r>
            <a:r>
              <a:rPr lang="ko-KR" altLang="en-US" u="sng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25079-535E-9F1E-4557-2F5BC647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continue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사용해서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문에서 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 = 1;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이 실행되지 않게 만들어보세요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5"/>
                </a:solidFill>
              </a:rPr>
              <a:t>for </a:t>
            </a:r>
            <a:r>
              <a:rPr lang="en-US" altLang="ko-KR" sz="3600"/>
              <a:t>( ; ; 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   x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   x =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09E61-DF0A-0973-58FA-DB49B2C0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884E68-22CC-4DE9-CD19-D4C0800B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41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7A3D0-4B29-A889-CFA6-3CCC69D6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EFE5E-046F-3F47-8A75-CB1017F1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break</a:t>
            </a:r>
            <a:r>
              <a:rPr lang="ko-KR" altLang="en-US" u="sng"/>
              <a:t>문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8F38664-C6B9-8BA4-1F84-B3697291B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break_statement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for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 ; ; 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   break</a:t>
            </a:r>
            <a:r>
              <a:rPr lang="en-US" altLang="ko-KR"/>
              <a:t>;</a:t>
            </a:r>
          </a:p>
          <a:p>
            <a:pPr marL="0" indent="0">
              <a:buNone/>
            </a:pPr>
            <a:r>
              <a:rPr lang="en-US" altLang="ko-KR"/>
              <a:t>      a = x;</a:t>
            </a:r>
          </a:p>
          <a:p>
            <a:pPr marL="0" indent="0">
              <a:buNone/>
            </a:pPr>
            <a:r>
              <a:rPr lang="en-US" altLang="ko-KR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3333C9-5CBD-9B86-67A9-AE34C2E5BAC7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3ACBA-AAC2-4060-A19A-D81E1512C8A4}"/>
              </a:ext>
            </a:extLst>
          </p:cNvPr>
          <p:cNvSpPr txBox="1"/>
          <p:nvPr/>
        </p:nvSpPr>
        <p:spPr>
          <a:xfrm>
            <a:off x="2028208" y="1707421"/>
            <a:ext cx="312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break_statement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C66D1-D9AC-C331-195C-BC7492C59093}"/>
              </a:ext>
            </a:extLst>
          </p:cNvPr>
          <p:cNvSpPr txBox="1"/>
          <p:nvPr/>
        </p:nvSpPr>
        <p:spPr>
          <a:xfrm>
            <a:off x="5575960" y="170742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1EAF3-1C49-D910-2504-FD801CF85A17}"/>
              </a:ext>
            </a:extLst>
          </p:cNvPr>
          <p:cNvSpPr txBox="1"/>
          <p:nvPr/>
        </p:nvSpPr>
        <p:spPr>
          <a:xfrm>
            <a:off x="973418" y="6308207"/>
            <a:ext cx="6578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break_statement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 무한루프가 바로 종료된다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789503D-7116-94CF-BA97-CA842FE8056F}"/>
              </a:ext>
            </a:extLst>
          </p:cNvPr>
          <p:cNvCxnSpPr/>
          <p:nvPr/>
        </p:nvCxnSpPr>
        <p:spPr>
          <a:xfrm>
            <a:off x="375684" y="6506402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DEA64-5BBD-A986-4777-9EB30218B499}"/>
              </a:ext>
            </a:extLst>
          </p:cNvPr>
          <p:cNvSpPr txBox="1"/>
          <p:nvPr/>
        </p:nvSpPr>
        <p:spPr>
          <a:xfrm>
            <a:off x="573600" y="2407969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선언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7953AF-02B5-9013-60F7-DE2F1CCE742F}"/>
              </a:ext>
            </a:extLst>
          </p:cNvPr>
          <p:cNvSpPr txBox="1"/>
          <p:nvPr/>
        </p:nvSpPr>
        <p:spPr>
          <a:xfrm>
            <a:off x="568513" y="3071207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무한 루프에 해당하는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6515E-B18F-7258-8E11-9555CC32EA2A}"/>
              </a:ext>
            </a:extLst>
          </p:cNvPr>
          <p:cNvSpPr txBox="1"/>
          <p:nvPr/>
        </p:nvSpPr>
        <p:spPr>
          <a:xfrm>
            <a:off x="1127481" y="3756637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문을 종료한다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3DB33-0B56-3480-C21C-BF8BE93686EA}"/>
              </a:ext>
            </a:extLst>
          </p:cNvPr>
          <p:cNvSpPr txBox="1"/>
          <p:nvPr/>
        </p:nvSpPr>
        <p:spPr>
          <a:xfrm>
            <a:off x="1127481" y="4501638"/>
            <a:ext cx="677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대입하는 식 문장은 앞에서의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break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실행되지 않는다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04805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6B8F6-5E14-9D0E-8E1D-CB01F9BE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3E70-9CF8-4672-74C1-86A563DD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break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6F978-E6B9-240F-A997-2D7F9737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break</a:t>
            </a:r>
            <a:r>
              <a:rPr lang="ko-KR" altLang="en-US" sz="2800"/>
              <a:t>문은 </a:t>
            </a:r>
            <a:r>
              <a:rPr lang="en-US" altLang="ko-KR" sz="2800"/>
              <a:t>switch</a:t>
            </a:r>
            <a:r>
              <a:rPr lang="ko-KR" altLang="en-US" sz="2800"/>
              <a:t>문 또는 반복문 안에서만 쓸 수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break</a:t>
            </a:r>
            <a:r>
              <a:rPr lang="ko-KR" altLang="en-US" sz="2800"/>
              <a:t>문은 속해 있는 가장 작은 </a:t>
            </a:r>
            <a:r>
              <a:rPr lang="en-US" altLang="ko-KR" sz="2800"/>
              <a:t>switch</a:t>
            </a:r>
            <a:r>
              <a:rPr lang="ko-KR" altLang="en-US" sz="2800"/>
              <a:t>문이나 반복문을 종료한다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1443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9765-82F1-B5BE-DCFA-94B05242F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EEEEF-8AAA-7F36-00D3-92413D3C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문의 </a:t>
            </a:r>
            <a:r>
              <a:rPr lang="en-US" altLang="ko-KR" u="sng"/>
              <a:t>break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6F0E6BA-5AAB-AD2F-81F1-B109C0B1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6528197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while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(x) { </a:t>
            </a:r>
            <a:r>
              <a:rPr lang="en-US" altLang="ko-KR" sz="4400">
                <a:solidFill>
                  <a:schemeClr val="accent5"/>
                </a:solidFill>
              </a:rPr>
              <a:t>break</a:t>
            </a:r>
            <a:r>
              <a:rPr lang="en-US" altLang="ko-KR" sz="4400"/>
              <a:t>; a = 1; 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C0506EB-A21F-2194-B101-46DFB894925D}"/>
              </a:ext>
            </a:extLst>
          </p:cNvPr>
          <p:cNvSpPr txBox="1">
            <a:spLocks/>
          </p:cNvSpPr>
          <p:nvPr/>
        </p:nvSpPr>
        <p:spPr>
          <a:xfrm>
            <a:off x="393601" y="2414469"/>
            <a:ext cx="8750399" cy="344479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6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81F30-671A-6EF7-339B-F65D3A4C83F3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EBED0BE-5990-CB4E-7A79-CB3396FA8C88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A17D08B-3A56-ACF9-670E-8A8080BB7B7D}"/>
              </a:ext>
            </a:extLst>
          </p:cNvPr>
          <p:cNvSpPr txBox="1">
            <a:spLocks/>
          </p:cNvSpPr>
          <p:nvPr/>
        </p:nvSpPr>
        <p:spPr>
          <a:xfrm>
            <a:off x="-18063" y="367372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F43EB0B-6DAC-9440-1BE6-7091850FD0B2}"/>
              </a:ext>
            </a:extLst>
          </p:cNvPr>
          <p:cNvSpPr txBox="1">
            <a:spLocks/>
          </p:cNvSpPr>
          <p:nvPr/>
        </p:nvSpPr>
        <p:spPr>
          <a:xfrm>
            <a:off x="-18063" y="432402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D6FEC-4879-20C1-8035-200928A2ECD3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Equal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84A6FE-711B-82CB-6290-DF73FDDEFA11}"/>
              </a:ext>
            </a:extLst>
          </p:cNvPr>
          <p:cNvSpPr/>
          <p:nvPr/>
        </p:nvSpPr>
        <p:spPr>
          <a:xfrm>
            <a:off x="3400147" y="1378223"/>
            <a:ext cx="1757779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6BE89C-4DB0-6950-EDAA-40595C921C22}"/>
              </a:ext>
            </a:extLst>
          </p:cNvPr>
          <p:cNvSpPr/>
          <p:nvPr/>
        </p:nvSpPr>
        <p:spPr>
          <a:xfrm>
            <a:off x="49619" y="3673721"/>
            <a:ext cx="6287386" cy="5982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76D65C9-664C-612B-F624-AD2E7536D6E8}"/>
              </a:ext>
            </a:extLst>
          </p:cNvPr>
          <p:cNvSpPr txBox="1">
            <a:spLocks/>
          </p:cNvSpPr>
          <p:nvPr/>
        </p:nvSpPr>
        <p:spPr>
          <a:xfrm>
            <a:off x="-18063" y="498175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CF1DFEA-1B08-6C54-210C-91E986CEF545}"/>
              </a:ext>
            </a:extLst>
          </p:cNvPr>
          <p:cNvSpPr txBox="1">
            <a:spLocks/>
          </p:cNvSpPr>
          <p:nvPr/>
        </p:nvSpPr>
        <p:spPr>
          <a:xfrm>
            <a:off x="-18063" y="562199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6392994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91D24-C905-977F-E01A-791C18A8B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2CAD9-8AF4-6611-7CD5-B10F9701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문의 </a:t>
            </a:r>
            <a:r>
              <a:rPr lang="en-US" altLang="ko-KR" u="sng"/>
              <a:t>break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DC5F0B-22B0-98C1-AA66-F0BF21E71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1" y="1378223"/>
            <a:ext cx="8176722" cy="7017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do</a:t>
            </a:r>
            <a:r>
              <a:rPr lang="en-US" altLang="ko-KR" sz="4400"/>
              <a:t> { </a:t>
            </a:r>
            <a:r>
              <a:rPr lang="en-US" altLang="ko-KR" sz="4400">
                <a:solidFill>
                  <a:schemeClr val="accent5"/>
                </a:solidFill>
              </a:rPr>
              <a:t>break</a:t>
            </a:r>
            <a:r>
              <a:rPr lang="en-US" altLang="ko-KR" sz="4400"/>
              <a:t>; a = 1; }</a:t>
            </a:r>
            <a:r>
              <a:rPr lang="en-US" altLang="ko-KR" sz="4400">
                <a:solidFill>
                  <a:schemeClr val="accent5"/>
                </a:solidFill>
              </a:rPr>
              <a:t> while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(x);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22B1B5-0D0A-2AE0-8A53-155777A6EC36}"/>
              </a:ext>
            </a:extLst>
          </p:cNvPr>
          <p:cNvSpPr txBox="1">
            <a:spLocks/>
          </p:cNvSpPr>
          <p:nvPr/>
        </p:nvSpPr>
        <p:spPr>
          <a:xfrm>
            <a:off x="393601" y="2414470"/>
            <a:ext cx="8750399" cy="2778968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jmp		5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jne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2D1850-F26C-295D-55E2-6C4C06BECBF1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6C55583-FA43-1B39-7E5A-4904FC58985F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D4EF2C2-8908-03E7-7C73-0F7CF013EDEC}"/>
              </a:ext>
            </a:extLst>
          </p:cNvPr>
          <p:cNvSpPr txBox="1">
            <a:spLocks/>
          </p:cNvSpPr>
          <p:nvPr/>
        </p:nvSpPr>
        <p:spPr>
          <a:xfrm>
            <a:off x="-18063" y="367372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17441ED-7322-3E47-8002-0F3FDCE4A09D}"/>
              </a:ext>
            </a:extLst>
          </p:cNvPr>
          <p:cNvSpPr txBox="1">
            <a:spLocks/>
          </p:cNvSpPr>
          <p:nvPr/>
        </p:nvSpPr>
        <p:spPr>
          <a:xfrm>
            <a:off x="-18063" y="432402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322C0-1477-7E56-CBE5-6AC45EB70446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JNE —Jump Not Equal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9447A8-5177-2ECA-BA2E-41A8FFF0D769}"/>
              </a:ext>
            </a:extLst>
          </p:cNvPr>
          <p:cNvSpPr/>
          <p:nvPr/>
        </p:nvSpPr>
        <p:spPr>
          <a:xfrm>
            <a:off x="1954877" y="1378223"/>
            <a:ext cx="1702723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259A05-FC0E-A4AD-F15D-B7F68F6A4FDF}"/>
              </a:ext>
            </a:extLst>
          </p:cNvPr>
          <p:cNvSpPr/>
          <p:nvPr/>
        </p:nvSpPr>
        <p:spPr>
          <a:xfrm>
            <a:off x="49619" y="2445831"/>
            <a:ext cx="6287386" cy="5982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C84C28-82A3-F559-1114-F9D7E7568CA8}"/>
              </a:ext>
            </a:extLst>
          </p:cNvPr>
          <p:cNvSpPr txBox="1">
            <a:spLocks/>
          </p:cNvSpPr>
          <p:nvPr/>
        </p:nvSpPr>
        <p:spPr>
          <a:xfrm>
            <a:off x="-18063" y="498175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48499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A49B-19D2-C52F-7F47-FBE28B83D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DCA6F-99C3-1E2A-D902-A0428BC1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문의 </a:t>
            </a:r>
            <a:r>
              <a:rPr lang="en-US" altLang="ko-KR" u="sng"/>
              <a:t>break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A69FB09-3F0E-AF4D-78BB-0E9D28E0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02" y="1378223"/>
            <a:ext cx="8007770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for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 ; x ; i = 1){ </a:t>
            </a:r>
            <a:r>
              <a:rPr lang="en-US" altLang="ko-KR" sz="4400">
                <a:solidFill>
                  <a:schemeClr val="accent5"/>
                </a:solidFill>
              </a:rPr>
              <a:t>break</a:t>
            </a:r>
            <a:r>
              <a:rPr lang="en-US" altLang="ko-KR" sz="4400"/>
              <a:t>; a = 1; 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102B8F1-D418-2549-90D5-C341B454A54C}"/>
              </a:ext>
            </a:extLst>
          </p:cNvPr>
          <p:cNvSpPr txBox="1">
            <a:spLocks/>
          </p:cNvSpPr>
          <p:nvPr/>
        </p:nvSpPr>
        <p:spPr>
          <a:xfrm>
            <a:off x="393601" y="2219157"/>
            <a:ext cx="8750399" cy="4634405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jmp		3</a:t>
            </a:r>
          </a:p>
          <a:p>
            <a:pPr marL="0" indent="0">
              <a:buNone/>
            </a:pPr>
            <a:r>
              <a:rPr lang="en-US" altLang="ko-KR" sz="3600"/>
              <a:t>mov		dword ptr[i],		1</a:t>
            </a:r>
          </a:p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8</a:t>
            </a:r>
          </a:p>
          <a:p>
            <a:pPr marL="0" indent="0">
              <a:buNone/>
            </a:pPr>
            <a:r>
              <a:rPr lang="en-US" altLang="ko-KR" sz="3600"/>
              <a:t>jmp		8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2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4E807-F60A-E0C0-CF00-A4B87C8C12EA}"/>
              </a:ext>
            </a:extLst>
          </p:cNvPr>
          <p:cNvSpPr txBox="1">
            <a:spLocks/>
          </p:cNvSpPr>
          <p:nvPr/>
        </p:nvSpPr>
        <p:spPr>
          <a:xfrm>
            <a:off x="-18063" y="228188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EF7A65-395D-500E-DB95-D9061A142233}"/>
              </a:ext>
            </a:extLst>
          </p:cNvPr>
          <p:cNvSpPr txBox="1">
            <a:spLocks/>
          </p:cNvSpPr>
          <p:nvPr/>
        </p:nvSpPr>
        <p:spPr>
          <a:xfrm>
            <a:off x="-18063" y="288014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809746B-F550-9ED8-E795-16D4407CA98E}"/>
              </a:ext>
            </a:extLst>
          </p:cNvPr>
          <p:cNvSpPr txBox="1">
            <a:spLocks/>
          </p:cNvSpPr>
          <p:nvPr/>
        </p:nvSpPr>
        <p:spPr>
          <a:xfrm>
            <a:off x="-18063" y="347841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6AC6C0F-FBF6-A89A-68C2-677A297388B4}"/>
              </a:ext>
            </a:extLst>
          </p:cNvPr>
          <p:cNvSpPr txBox="1">
            <a:spLocks/>
          </p:cNvSpPr>
          <p:nvPr/>
        </p:nvSpPr>
        <p:spPr>
          <a:xfrm>
            <a:off x="-18063" y="412871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AD9BA0-06D5-738A-C26D-3C3AEDF7475D}"/>
              </a:ext>
            </a:extLst>
          </p:cNvPr>
          <p:cNvSpPr/>
          <p:nvPr/>
        </p:nvSpPr>
        <p:spPr>
          <a:xfrm>
            <a:off x="174802" y="1378223"/>
            <a:ext cx="8710580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198B3B-DAEE-5FF7-4AF9-397160C4CB54}"/>
              </a:ext>
            </a:extLst>
          </p:cNvPr>
          <p:cNvSpPr/>
          <p:nvPr/>
        </p:nvSpPr>
        <p:spPr>
          <a:xfrm>
            <a:off x="49619" y="4726978"/>
            <a:ext cx="6287386" cy="58757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C61916-E6C9-B96D-7F4D-0BB751D191C1}"/>
              </a:ext>
            </a:extLst>
          </p:cNvPr>
          <p:cNvSpPr txBox="1">
            <a:spLocks/>
          </p:cNvSpPr>
          <p:nvPr/>
        </p:nvSpPr>
        <p:spPr>
          <a:xfrm>
            <a:off x="-18063" y="477902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5B4924A-D48D-2C3B-F15C-7C98484D3E51}"/>
              </a:ext>
            </a:extLst>
          </p:cNvPr>
          <p:cNvSpPr txBox="1">
            <a:spLocks/>
          </p:cNvSpPr>
          <p:nvPr/>
        </p:nvSpPr>
        <p:spPr>
          <a:xfrm>
            <a:off x="-18063" y="537728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27F8610-F46C-B682-E8B0-F86E587E1E1F}"/>
              </a:ext>
            </a:extLst>
          </p:cNvPr>
          <p:cNvSpPr txBox="1">
            <a:spLocks/>
          </p:cNvSpPr>
          <p:nvPr/>
        </p:nvSpPr>
        <p:spPr>
          <a:xfrm>
            <a:off x="-18063" y="597554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5B169969-6D4D-9F15-14D1-59B92259B07B}"/>
              </a:ext>
            </a:extLst>
          </p:cNvPr>
          <p:cNvSpPr txBox="1">
            <a:spLocks/>
          </p:cNvSpPr>
          <p:nvPr/>
        </p:nvSpPr>
        <p:spPr>
          <a:xfrm>
            <a:off x="-18063" y="662585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665316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51192-2FC4-490A-7770-0DF7A5D15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25CAF-BE1C-3AA6-4D36-0A514359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switch</a:t>
            </a:r>
            <a:r>
              <a:rPr lang="ko-KR" altLang="en-US" u="sng"/>
              <a:t>문의 </a:t>
            </a:r>
            <a:r>
              <a:rPr lang="en-US" altLang="ko-KR" u="sng"/>
              <a:t>break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F7016A-96B3-AC18-F1A7-6DC39FC12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7691062" cy="4795159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switch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case</a:t>
            </a:r>
            <a:r>
              <a:rPr lang="en-US" altLang="ko-KR"/>
              <a:t> 1: </a:t>
            </a:r>
          </a:p>
          <a:p>
            <a:pPr marL="0" indent="0">
              <a:buNone/>
            </a:pPr>
            <a:r>
              <a:rPr lang="en-US" altLang="ko-KR"/>
              <a:t>   a = 1;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break</a:t>
            </a:r>
            <a:r>
              <a:rPr lang="en-US" altLang="ko-KR"/>
              <a:t>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default</a:t>
            </a:r>
            <a:r>
              <a:rPr lang="en-US" altLang="ko-KR"/>
              <a:t>: </a:t>
            </a:r>
          </a:p>
          <a:p>
            <a:pPr marL="0" indent="0">
              <a:buNone/>
            </a:pPr>
            <a:r>
              <a:rPr lang="en-US" altLang="ko-KR"/>
              <a:t>   a = 0;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D7FFCB-C6C3-0B76-B0A6-1A2AFFBBB659}"/>
              </a:ext>
            </a:extLst>
          </p:cNvPr>
          <p:cNvSpPr/>
          <p:nvPr/>
        </p:nvSpPr>
        <p:spPr>
          <a:xfrm>
            <a:off x="708660" y="3444534"/>
            <a:ext cx="2735876" cy="605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707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9545F-72BC-6B55-F938-2EC92A342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66CCF-95E8-3023-04B2-EF8408B6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switch</a:t>
            </a:r>
            <a:r>
              <a:rPr lang="ko-KR" altLang="en-US" u="sng"/>
              <a:t>문의 </a:t>
            </a:r>
            <a:r>
              <a:rPr lang="en-US" altLang="ko-KR" u="sng"/>
              <a:t>break</a:t>
            </a:r>
            <a:r>
              <a:rPr lang="ko-KR" altLang="en-US" u="sng"/>
              <a:t>문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E531C8-FF0F-46B2-7089-021684B8543D}"/>
              </a:ext>
            </a:extLst>
          </p:cNvPr>
          <p:cNvSpPr txBox="1">
            <a:spLocks/>
          </p:cNvSpPr>
          <p:nvPr/>
        </p:nvSpPr>
        <p:spPr>
          <a:xfrm>
            <a:off x="393601" y="1611665"/>
            <a:ext cx="8750399" cy="5246335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eax,				dword ptr[x]</a:t>
            </a:r>
          </a:p>
          <a:p>
            <a:pPr marL="0" indent="0">
              <a:buNone/>
            </a:pPr>
            <a:r>
              <a:rPr lang="en-US" altLang="ko-KR" sz="3600"/>
              <a:t>mov		dword ptr[tmp],	eax</a:t>
            </a:r>
          </a:p>
          <a:p>
            <a:pPr marL="0" indent="0">
              <a:buNone/>
            </a:pPr>
            <a:r>
              <a:rPr lang="en-US" altLang="ko-KR" sz="3600"/>
              <a:t>cmp		dword ptr[tmp],	1</a:t>
            </a:r>
          </a:p>
          <a:p>
            <a:pPr marL="0" indent="0">
              <a:buNone/>
            </a:pPr>
            <a:r>
              <a:rPr lang="en-US" altLang="ko-KR" sz="3600"/>
              <a:t>je		6</a:t>
            </a:r>
          </a:p>
          <a:p>
            <a:pPr marL="0" indent="0">
              <a:buNone/>
            </a:pPr>
            <a:r>
              <a:rPr lang="en-US" altLang="ko-KR" sz="3600"/>
              <a:t>jmp		8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9</a:t>
            </a:r>
          </a:p>
          <a:p>
            <a:pPr marL="0" indent="0">
              <a:buNone/>
            </a:pPr>
            <a:r>
              <a:rPr lang="en-US" altLang="ko-KR" sz="3600"/>
              <a:t>mov		dword ptr[a],		0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7868-029E-5998-EC5D-F8F1CCFF2C7F}"/>
              </a:ext>
            </a:extLst>
          </p:cNvPr>
          <p:cNvSpPr txBox="1">
            <a:spLocks/>
          </p:cNvSpPr>
          <p:nvPr/>
        </p:nvSpPr>
        <p:spPr>
          <a:xfrm>
            <a:off x="-18063" y="167439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44BCBB4-71C1-58D6-DCA2-59459F491C85}"/>
              </a:ext>
            </a:extLst>
          </p:cNvPr>
          <p:cNvSpPr txBox="1">
            <a:spLocks/>
          </p:cNvSpPr>
          <p:nvPr/>
        </p:nvSpPr>
        <p:spPr>
          <a:xfrm>
            <a:off x="-18063" y="227265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ACE07FC-A6FB-298C-4E12-7721A31D75A0}"/>
              </a:ext>
            </a:extLst>
          </p:cNvPr>
          <p:cNvSpPr txBox="1">
            <a:spLocks/>
          </p:cNvSpPr>
          <p:nvPr/>
        </p:nvSpPr>
        <p:spPr>
          <a:xfrm>
            <a:off x="-18063" y="28709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C1994990-A9D9-D8C5-8D1C-C16D298962E9}"/>
              </a:ext>
            </a:extLst>
          </p:cNvPr>
          <p:cNvSpPr txBox="1">
            <a:spLocks/>
          </p:cNvSpPr>
          <p:nvPr/>
        </p:nvSpPr>
        <p:spPr>
          <a:xfrm>
            <a:off x="-18063" y="3521224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DFC253D-37BD-89C9-F693-86A400156FE0}"/>
              </a:ext>
            </a:extLst>
          </p:cNvPr>
          <p:cNvSpPr txBox="1">
            <a:spLocks/>
          </p:cNvSpPr>
          <p:nvPr/>
        </p:nvSpPr>
        <p:spPr>
          <a:xfrm>
            <a:off x="-18063" y="413927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6B55030-DFF6-DE0F-B7A4-58C95B9B133C}"/>
              </a:ext>
            </a:extLst>
          </p:cNvPr>
          <p:cNvSpPr txBox="1">
            <a:spLocks/>
          </p:cNvSpPr>
          <p:nvPr/>
        </p:nvSpPr>
        <p:spPr>
          <a:xfrm>
            <a:off x="-18063" y="475733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AF21133-C360-AFF4-FC27-5619DEAE3C01}"/>
              </a:ext>
            </a:extLst>
          </p:cNvPr>
          <p:cNvSpPr txBox="1">
            <a:spLocks/>
          </p:cNvSpPr>
          <p:nvPr/>
        </p:nvSpPr>
        <p:spPr>
          <a:xfrm>
            <a:off x="-18063" y="539652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4492EFB-4AD7-F963-46B0-6F34D32FB8FA}"/>
              </a:ext>
            </a:extLst>
          </p:cNvPr>
          <p:cNvSpPr txBox="1">
            <a:spLocks/>
          </p:cNvSpPr>
          <p:nvPr/>
        </p:nvSpPr>
        <p:spPr>
          <a:xfrm>
            <a:off x="-18063" y="603572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4891AB2-993C-68CD-0F05-311BBD71B317}"/>
              </a:ext>
            </a:extLst>
          </p:cNvPr>
          <p:cNvSpPr txBox="1">
            <a:spLocks/>
          </p:cNvSpPr>
          <p:nvPr/>
        </p:nvSpPr>
        <p:spPr>
          <a:xfrm>
            <a:off x="-18063" y="663398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ED4CAB-B5D5-4427-7B24-C375225813FC}"/>
              </a:ext>
            </a:extLst>
          </p:cNvPr>
          <p:cNvSpPr/>
          <p:nvPr/>
        </p:nvSpPr>
        <p:spPr>
          <a:xfrm>
            <a:off x="49619" y="5355594"/>
            <a:ext cx="9005604" cy="61739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0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2FFED-1E31-EC31-931B-7DDE4101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B732F-E7D7-6F2B-38C5-6FDD5BA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AAA2CE-F8B1-FE2E-5B3E-5AF06FCE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849271-1306-3704-1A22-E5602452901A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714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movsx	eax,				byte ptr [x]</a:t>
            </a:r>
          </a:p>
          <a:p>
            <a:pPr marL="0" indent="0">
              <a:buNone/>
            </a:pPr>
            <a:r>
              <a:rPr lang="en-US" altLang="ko-KR"/>
              <a:t>mov	byte ptr [a], 	al </a:t>
            </a:r>
          </a:p>
          <a:p>
            <a:pPr marL="0" indent="0">
              <a:buNone/>
            </a:pPr>
            <a:r>
              <a:rPr lang="en-US" altLang="ko-KR"/>
              <a:t>mov	dword ptr [b],	eax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A724C-E0E9-4FD4-96F5-EFF77A6FA3D1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MOVSX—Move With Sign-Extension, 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6FED8-4FBE-698E-830E-8DF3AB13ECA0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D2B23D-5A51-1A15-CEDD-8338C65EB108}"/>
              </a:ext>
            </a:extLst>
          </p:cNvPr>
          <p:cNvSpPr/>
          <p:nvPr/>
        </p:nvSpPr>
        <p:spPr>
          <a:xfrm>
            <a:off x="5123645" y="2032000"/>
            <a:ext cx="584428" cy="54534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924549-70D1-8222-FD21-4749EB8BBCC6}"/>
              </a:ext>
            </a:extLst>
          </p:cNvPr>
          <p:cNvSpPr/>
          <p:nvPr/>
        </p:nvSpPr>
        <p:spPr>
          <a:xfrm>
            <a:off x="1967345" y="4345281"/>
            <a:ext cx="1631142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D8A0393-AE79-D7A9-2A02-F33C6FD33D48}"/>
              </a:ext>
            </a:extLst>
          </p:cNvPr>
          <p:cNvSpPr/>
          <p:nvPr/>
        </p:nvSpPr>
        <p:spPr>
          <a:xfrm>
            <a:off x="5527898" y="4345281"/>
            <a:ext cx="136698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303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04F71-1920-F81B-3CA5-0397956D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DF83E-4940-910A-E443-F99C8D92E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break</a:t>
            </a:r>
            <a:r>
              <a:rPr lang="ko-KR" altLang="en-US" u="sng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74555-4D8C-BD55-045B-DAB61063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break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사용해서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 무한루프를 종료해보세요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f3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buNone/>
            </a:pPr>
            <a:r>
              <a:rPr lang="en-US" altLang="ko-KR" sz="3600">
                <a:solidFill>
                  <a:schemeClr val="accent5"/>
                </a:solidFill>
              </a:rPr>
              <a:t>   for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3600"/>
              <a:t>( ; ; ) {</a:t>
            </a:r>
          </a:p>
          <a:p>
            <a:pPr marL="0" indent="0">
              <a:buNone/>
            </a:pPr>
            <a:endParaRPr lang="en-US" altLang="ko-KR" sz="36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ko-KR" sz="3600"/>
              <a:t>   }</a:t>
            </a:r>
          </a:p>
          <a:p>
            <a:pPr marL="0" indent="0"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858E54-3D08-D113-B8F7-EC331095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67FB07-C42A-8231-63F4-7935621E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08969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1A40-17FC-A953-94E2-544A44F8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62AA8-1BCE-A83F-7178-8825299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return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C527E-B1B2-AEC3-8478-A10D2C84B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return </a:t>
            </a:r>
            <a:r>
              <a:rPr lang="ko-KR" altLang="en-US" sz="2800"/>
              <a:t>식 </a:t>
            </a:r>
            <a:r>
              <a:rPr lang="en-US" altLang="ko-KR" sz="2800" b="1"/>
              <a:t>;</a:t>
            </a:r>
            <a:r>
              <a:rPr lang="en-US" altLang="ko-KR" sz="2800"/>
              <a:t> </a:t>
            </a:r>
            <a:r>
              <a:rPr lang="ko-KR" altLang="en-US" sz="2800"/>
              <a:t>에서의 식은 반환타입이 </a:t>
            </a:r>
            <a:r>
              <a:rPr lang="en-US" altLang="ko-KR" sz="2800"/>
              <a:t>void</a:t>
            </a:r>
            <a:r>
              <a:rPr lang="ko-KR" altLang="en-US" sz="2800"/>
              <a:t>인 함수에서는 없어야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식의 끝에 시퀀스 포인트가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return</a:t>
            </a:r>
            <a:r>
              <a:rPr lang="ko-KR" altLang="en-US" sz="2800"/>
              <a:t>문은 현재 함수의 실행을 종료하고</a:t>
            </a:r>
            <a:r>
              <a:rPr lang="en-US" altLang="ko-KR" sz="2800"/>
              <a:t>, </a:t>
            </a:r>
            <a:r>
              <a:rPr lang="ko-KR" altLang="en-US" sz="2800"/>
              <a:t>함수를 호출한 곳으로 돌아간다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한 함수에 여러개의 </a:t>
            </a:r>
            <a:r>
              <a:rPr lang="en-US" altLang="ko-KR" sz="2800"/>
              <a:t>return</a:t>
            </a:r>
            <a:r>
              <a:rPr lang="ko-KR" altLang="en-US" sz="2800"/>
              <a:t>문을 식이 있는지 없는지에 관계없이 쓸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6745803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635ED-C585-422C-BD8B-3AA614B5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DFB15-E7FE-CE64-C22E-1E4B3EE2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return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1C6B3-ED6C-C816-A7B8-013B71DF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식이 있는 </a:t>
            </a:r>
            <a:r>
              <a:rPr lang="en-US" altLang="ko-KR" sz="2800"/>
              <a:t>return </a:t>
            </a:r>
            <a:r>
              <a:rPr lang="ko-KR" altLang="en-US" sz="2800"/>
              <a:t>문장이 실행되면</a:t>
            </a:r>
            <a:r>
              <a:rPr lang="en-US" altLang="ko-KR" sz="2800"/>
              <a:t>, </a:t>
            </a:r>
            <a:r>
              <a:rPr lang="ko-KR" altLang="en-US" sz="2800"/>
              <a:t>함수 호출의 결과로 식의 값이 함수를 호출한 곳에 반환된다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식의 결과가 함수의 반환 타입과 다르면</a:t>
            </a:r>
            <a:r>
              <a:rPr lang="en-US" altLang="ko-KR" sz="2800"/>
              <a:t>, </a:t>
            </a:r>
            <a:r>
              <a:rPr lang="ko-KR" altLang="en-US" sz="2800"/>
              <a:t>해당 타입으로 먼저 변환된다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식이 없는 </a:t>
            </a:r>
            <a:r>
              <a:rPr lang="en-US" altLang="ko-KR" sz="2800"/>
              <a:t>return </a:t>
            </a:r>
            <a:r>
              <a:rPr lang="ko-KR" altLang="en-US" sz="2800"/>
              <a:t>문장이 실행된 후</a:t>
            </a:r>
            <a:r>
              <a:rPr lang="en-US" altLang="ko-KR" sz="2800"/>
              <a:t>, </a:t>
            </a:r>
            <a:r>
              <a:rPr lang="ko-KR" altLang="en-US" sz="2800"/>
              <a:t>함수 호출식의 값이 쓰이면</a:t>
            </a:r>
            <a:r>
              <a:rPr lang="en-US" altLang="ko-KR" sz="2800"/>
              <a:t>, </a:t>
            </a:r>
            <a:r>
              <a:rPr lang="ko-KR" altLang="en-US" sz="2800"/>
              <a:t>정해지지 않은 동작을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 정의에 </a:t>
            </a:r>
            <a:r>
              <a:rPr lang="en-US" altLang="ko-KR" sz="2800"/>
              <a:t>}</a:t>
            </a:r>
            <a:r>
              <a:rPr lang="ko-KR" altLang="en-US" sz="2800"/>
              <a:t>에 도달해서 함수가 종료되면 식이 없는 </a:t>
            </a:r>
            <a:r>
              <a:rPr lang="en-US" altLang="ko-KR" sz="2800"/>
              <a:t>return </a:t>
            </a:r>
            <a:r>
              <a:rPr lang="ko-KR" altLang="en-US" sz="2800"/>
              <a:t>문장을 실행한 것과 같다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627107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7ED83-5575-7464-76B5-07941E7C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F1A00-4197-CB49-31CE-B58A3BBE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jump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점프문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return</a:t>
            </a:r>
            <a:r>
              <a:rPr lang="ko-KR" altLang="en-US" u="sng"/>
              <a:t>문 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3E7B29A-C990-2976-CDF9-E4C0CE7EB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582413"/>
            <a:ext cx="2197781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return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1;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3ACE2-0859-7018-D0E1-328E73F98402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MOV—Move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B223B9-195F-D160-2E36-5EF7E82953CD}"/>
              </a:ext>
            </a:extLst>
          </p:cNvPr>
          <p:cNvSpPr/>
          <p:nvPr/>
        </p:nvSpPr>
        <p:spPr>
          <a:xfrm>
            <a:off x="708660" y="1582413"/>
            <a:ext cx="2197781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CA125F-E2F6-D68C-6579-16B661244819}"/>
              </a:ext>
            </a:extLst>
          </p:cNvPr>
          <p:cNvSpPr txBox="1">
            <a:spLocks/>
          </p:cNvSpPr>
          <p:nvPr/>
        </p:nvSpPr>
        <p:spPr>
          <a:xfrm>
            <a:off x="393601" y="2414470"/>
            <a:ext cx="8750399" cy="1399437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eax,				1</a:t>
            </a:r>
          </a:p>
          <a:p>
            <a:pPr marL="0" indent="0">
              <a:buNone/>
            </a:pPr>
            <a:r>
              <a:rPr lang="en-US" altLang="ko-KR" sz="3600"/>
              <a:t>ret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E14762-F782-E42A-19A4-FA73F4EBCA7A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7F3FD9ED-1F65-497F-5F4F-91C03D16DA94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C8CDC0-DFAB-1D13-4A74-63737D997A55}"/>
              </a:ext>
            </a:extLst>
          </p:cNvPr>
          <p:cNvSpPr/>
          <p:nvPr/>
        </p:nvSpPr>
        <p:spPr>
          <a:xfrm>
            <a:off x="49619" y="2445831"/>
            <a:ext cx="6287386" cy="11859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320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56C6-3E30-5782-2BF7-6B2846FBA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CE1A5-3AED-229E-BE46-7034C143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자료형의 종류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05F3-EF7D-B437-BA9F-BED3E2526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bg1">
                    <a:lumMod val="65000"/>
                  </a:schemeClr>
                </a:solidFill>
              </a:rPr>
              <a:t>char</a:t>
            </a: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부호 있는 정수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65000"/>
                  </a:schemeClr>
                </a:solidFill>
              </a:rPr>
              <a:t>부호 없는 정수</a:t>
            </a:r>
            <a:endParaRPr lang="en-US" altLang="ko-KR" sz="280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/>
              <a:t>실수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포인터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배열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/>
              <a:t>구조체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66602949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03D2-474B-F1B8-D48B-2F0167A9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E14D-0539-2787-1150-CCF703C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실수 자료형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5FE07-E333-D446-7415-300B8AA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551CB-EF8E-6ED6-C0B0-C2639C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DD0586-D61B-1B36-2C86-44466342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50" y="2051070"/>
            <a:ext cx="4050241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altLang="ko-KR"/>
              <a:t> x ;</a:t>
            </a: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double</a:t>
            </a:r>
            <a:r>
              <a:rPr lang="en-US" altLang="ko-KR"/>
              <a:t> y ;</a:t>
            </a: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long double</a:t>
            </a:r>
            <a:r>
              <a:rPr lang="en-US" altLang="ko-KR"/>
              <a:t> z ;</a:t>
            </a:r>
          </a:p>
          <a:p>
            <a:pPr marL="0" indent="0">
              <a:buNone/>
            </a:pPr>
            <a:endParaRPr lang="en-US" altLang="ko-K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FEB3-2C01-A7AC-CEAC-74198E999F15}"/>
              </a:ext>
            </a:extLst>
          </p:cNvPr>
          <p:cNvSpPr txBox="1"/>
          <p:nvPr/>
        </p:nvSpPr>
        <p:spPr>
          <a:xfrm>
            <a:off x="309322" y="1694755"/>
            <a:ext cx="132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float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5FB5E-0471-8AF6-28BF-2657D117EC51}"/>
              </a:ext>
            </a:extLst>
          </p:cNvPr>
          <p:cNvSpPr txBox="1"/>
          <p:nvPr/>
        </p:nvSpPr>
        <p:spPr>
          <a:xfrm>
            <a:off x="1688807" y="16945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4F3733-4F8A-FDFC-3714-5BDB02D77203}"/>
              </a:ext>
            </a:extLst>
          </p:cNvPr>
          <p:cNvCxnSpPr>
            <a:cxnSpLocks/>
          </p:cNvCxnSpPr>
          <p:nvPr/>
        </p:nvCxnSpPr>
        <p:spPr>
          <a:xfrm>
            <a:off x="3130810" y="2369500"/>
            <a:ext cx="37255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32F4D9-7C6A-A96F-FFF2-74DAF82747D3}"/>
              </a:ext>
            </a:extLst>
          </p:cNvPr>
          <p:cNvSpPr txBox="1"/>
          <p:nvPr/>
        </p:nvSpPr>
        <p:spPr>
          <a:xfrm>
            <a:off x="4607903" y="2184834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double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A9048-A2DD-9926-5DE6-42B6082DF226}"/>
              </a:ext>
            </a:extLst>
          </p:cNvPr>
          <p:cNvSpPr txBox="1"/>
          <p:nvPr/>
        </p:nvSpPr>
        <p:spPr>
          <a:xfrm>
            <a:off x="309322" y="3081282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double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265D1F-2290-985C-46BB-25E9B265A170}"/>
              </a:ext>
            </a:extLst>
          </p:cNvPr>
          <p:cNvSpPr txBox="1"/>
          <p:nvPr/>
        </p:nvSpPr>
        <p:spPr>
          <a:xfrm>
            <a:off x="2030908" y="308106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A76A6-F13F-892B-480B-AE6F2D9E0445}"/>
              </a:ext>
            </a:extLst>
          </p:cNvPr>
          <p:cNvSpPr txBox="1"/>
          <p:nvPr/>
        </p:nvSpPr>
        <p:spPr>
          <a:xfrm>
            <a:off x="309322" y="4439179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double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3CCC1-D4E9-B6FE-6C39-172AE588D109}"/>
              </a:ext>
            </a:extLst>
          </p:cNvPr>
          <p:cNvSpPr txBox="1"/>
          <p:nvPr/>
        </p:nvSpPr>
        <p:spPr>
          <a:xfrm>
            <a:off x="2030908" y="443895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4D3516-9B4A-7BEE-BD67-9D9487EF60F7}"/>
              </a:ext>
            </a:extLst>
          </p:cNvPr>
          <p:cNvCxnSpPr>
            <a:cxnSpLocks/>
          </p:cNvCxnSpPr>
          <p:nvPr/>
        </p:nvCxnSpPr>
        <p:spPr>
          <a:xfrm>
            <a:off x="3503360" y="3746193"/>
            <a:ext cx="39438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57266D-BEB4-B72D-F79B-8C5FDBC0408C}"/>
              </a:ext>
            </a:extLst>
          </p:cNvPr>
          <p:cNvSpPr txBox="1"/>
          <p:nvPr/>
        </p:nvSpPr>
        <p:spPr>
          <a:xfrm>
            <a:off x="4607903" y="3561527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double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7DF552-8AC2-92E9-1CF5-3B393BB08985}"/>
              </a:ext>
            </a:extLst>
          </p:cNvPr>
          <p:cNvSpPr txBox="1"/>
          <p:nvPr/>
        </p:nvSpPr>
        <p:spPr>
          <a:xfrm>
            <a:off x="4607903" y="4938220"/>
            <a:ext cx="4023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long double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z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453C8D0-16A9-7C38-3D1B-5FC9341FCACD}"/>
              </a:ext>
            </a:extLst>
          </p:cNvPr>
          <p:cNvCxnSpPr>
            <a:cxnSpLocks/>
          </p:cNvCxnSpPr>
          <p:nvPr/>
        </p:nvCxnSpPr>
        <p:spPr>
          <a:xfrm>
            <a:off x="4086237" y="5122886"/>
            <a:ext cx="40263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66701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BB836-F213-C5B1-DACB-E2364834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349D7-5513-C60E-D805-78B957C6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실수</a:t>
            </a:r>
            <a:r>
              <a:rPr lang="en-US" altLang="ko-KR" u="sng"/>
              <a:t> </a:t>
            </a:r>
            <a:r>
              <a:rPr lang="ko-KR" altLang="en-US" u="sng"/>
              <a:t>자료형 </a:t>
            </a:r>
            <a:r>
              <a:rPr lang="ko-KR" altLang="en-US" u="sng" dirty="0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B9386-BF42-41D4-DE17-4334E64B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float, double, long double </a:t>
            </a:r>
            <a:r>
              <a:rPr lang="ko-KR" altLang="en-US" sz="2800"/>
              <a:t>타입이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float </a:t>
            </a:r>
            <a:r>
              <a:rPr lang="ko-KR" altLang="en-US" sz="2800"/>
              <a:t>타입의 값들을 </a:t>
            </a:r>
            <a:r>
              <a:rPr lang="en-US" altLang="ko-KR" sz="2800"/>
              <a:t>double</a:t>
            </a:r>
            <a:r>
              <a:rPr lang="ko-KR" altLang="en-US" sz="2800"/>
              <a:t>이 포함한다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double </a:t>
            </a:r>
            <a:r>
              <a:rPr lang="ko-KR" altLang="en-US" sz="2800"/>
              <a:t>타입의 값들을 </a:t>
            </a:r>
            <a:r>
              <a:rPr lang="en-US" altLang="ko-KR" sz="2800"/>
              <a:t>long double</a:t>
            </a:r>
            <a:r>
              <a:rPr lang="ko-KR" altLang="en-US" sz="2800"/>
              <a:t>이 포함한다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A08169-348D-A9DF-E8F8-0B3130B5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7EA39-F036-AB0D-EDB6-F80B0B18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4A26B-4173-66CC-3FF7-81ACBDA9E25C}"/>
              </a:ext>
            </a:extLst>
          </p:cNvPr>
          <p:cNvSpPr txBox="1"/>
          <p:nvPr/>
        </p:nvSpPr>
        <p:spPr>
          <a:xfrm>
            <a:off x="876280" y="4606834"/>
            <a:ext cx="1009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float</a:t>
            </a:r>
            <a:endParaRPr lang="ko-KR" altLang="en-US" sz="320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2FE08-6635-CEE1-7CDB-CC9BAF5283C7}"/>
              </a:ext>
            </a:extLst>
          </p:cNvPr>
          <p:cNvSpPr txBox="1"/>
          <p:nvPr/>
        </p:nvSpPr>
        <p:spPr>
          <a:xfrm>
            <a:off x="3438857" y="4606834"/>
            <a:ext cx="1481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double</a:t>
            </a:r>
            <a:endParaRPr lang="ko-KR" altLang="en-US" sz="320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DBDB3-6618-17D1-82F9-E89BE175682B}"/>
              </a:ext>
            </a:extLst>
          </p:cNvPr>
          <p:cNvSpPr txBox="1"/>
          <p:nvPr/>
        </p:nvSpPr>
        <p:spPr>
          <a:xfrm>
            <a:off x="6059190" y="4606834"/>
            <a:ext cx="2456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+mn-ea"/>
              </a:rPr>
              <a:t>long double</a:t>
            </a:r>
            <a:endParaRPr lang="ko-KR" altLang="en-US" sz="3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EBBB9-FCF5-ABAA-636D-82C1231160E0}"/>
              </a:ext>
            </a:extLst>
          </p:cNvPr>
          <p:cNvSpPr txBox="1"/>
          <p:nvPr/>
        </p:nvSpPr>
        <p:spPr>
          <a:xfrm>
            <a:off x="774228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4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898DAD-6FFA-BF9D-CDAB-851009FAE69E}"/>
              </a:ext>
            </a:extLst>
          </p:cNvPr>
          <p:cNvSpPr txBox="1"/>
          <p:nvPr/>
        </p:nvSpPr>
        <p:spPr>
          <a:xfrm>
            <a:off x="2504081" y="5174042"/>
            <a:ext cx="457125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≤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D77059-4387-10E4-783B-B61DDE68A655}"/>
              </a:ext>
            </a:extLst>
          </p:cNvPr>
          <p:cNvSpPr txBox="1"/>
          <p:nvPr/>
        </p:nvSpPr>
        <p:spPr>
          <a:xfrm>
            <a:off x="3584865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8 byte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D2F4B-21D9-CEB5-6E9A-AC04E4D74D04}"/>
              </a:ext>
            </a:extLst>
          </p:cNvPr>
          <p:cNvSpPr txBox="1"/>
          <p:nvPr/>
        </p:nvSpPr>
        <p:spPr>
          <a:xfrm>
            <a:off x="6609114" y="5174042"/>
            <a:ext cx="1189480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8 byte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04BAA7-5100-DE9C-DE24-2E88C0F0E9A2}"/>
              </a:ext>
            </a:extLst>
          </p:cNvPr>
          <p:cNvSpPr txBox="1"/>
          <p:nvPr/>
        </p:nvSpPr>
        <p:spPr>
          <a:xfrm>
            <a:off x="5480754" y="5174042"/>
            <a:ext cx="457125" cy="6718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8949B0-A7FE-F4BD-FF8E-2DA1D5D3BC30}"/>
              </a:ext>
            </a:extLst>
          </p:cNvPr>
          <p:cNvSpPr txBox="1"/>
          <p:nvPr/>
        </p:nvSpPr>
        <p:spPr>
          <a:xfrm>
            <a:off x="258434" y="5869036"/>
            <a:ext cx="2427616" cy="6765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visual studio c</a:t>
            </a:r>
          </a:p>
        </p:txBody>
      </p:sp>
    </p:spTree>
    <p:extLst>
      <p:ext uri="{BB962C8B-B14F-4D97-AF65-F5344CB8AC3E}">
        <p14:creationId xmlns:p14="http://schemas.microsoft.com/office/powerpoint/2010/main" val="358743414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F52F5-2E99-3463-4DFA-C674BEEC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01FA4-0BBE-B0EA-B868-91FD7340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실수</a:t>
            </a:r>
            <a:r>
              <a:rPr lang="en-US" altLang="ko-KR" u="sng"/>
              <a:t> </a:t>
            </a:r>
            <a:r>
              <a:rPr lang="ko-KR" altLang="en-US" u="sng"/>
              <a:t>상수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AE70C-C1CF-E774-C858-B44F57EB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실수상수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/>
              <a:t>소숫점상수  지수부</a:t>
            </a:r>
            <a:r>
              <a:rPr lang="ko-KR" altLang="en-US" sz="1800" b="1" i="1"/>
              <a:t>없어도됨</a:t>
            </a:r>
            <a:r>
              <a:rPr lang="ko-KR" altLang="en-US" sz="2800"/>
              <a:t>  실수접미어</a:t>
            </a:r>
            <a:r>
              <a:rPr lang="ko-KR" altLang="en-US" sz="1800" b="1" i="1"/>
              <a:t>없어도됨</a:t>
            </a:r>
            <a:br>
              <a:rPr lang="en-US" altLang="ko-KR" sz="1800" b="1" i="1"/>
            </a:br>
            <a:r>
              <a:rPr lang="ko-KR" altLang="en-US" sz="2800"/>
              <a:t>숫자들  지수부  실수접미어</a:t>
            </a:r>
            <a:r>
              <a:rPr lang="ko-KR" altLang="en-US" sz="1800" b="1" i="1"/>
              <a:t>없어도됨</a:t>
            </a:r>
            <a:endParaRPr lang="en-US" altLang="ko-KR" sz="1800" b="1" i="1"/>
          </a:p>
          <a:p>
            <a:pPr>
              <a:lnSpc>
                <a:spcPct val="150000"/>
              </a:lnSpc>
            </a:pPr>
            <a:r>
              <a:rPr lang="ko-KR" altLang="en-US" sz="2800"/>
              <a:t>소숫점상수</a:t>
            </a:r>
            <a:br>
              <a:rPr lang="en-US" altLang="ko-KR" sz="2800"/>
            </a:br>
            <a:r>
              <a:rPr lang="ko-KR" altLang="en-US" sz="2800"/>
              <a:t>숫자들</a:t>
            </a:r>
            <a:r>
              <a:rPr lang="ko-KR" altLang="en-US" sz="1800" b="1" i="1"/>
              <a:t>없어도됨</a:t>
            </a:r>
            <a:r>
              <a:rPr lang="ko-KR" altLang="en-US" sz="2800"/>
              <a:t> </a:t>
            </a:r>
            <a:r>
              <a:rPr lang="en-US" altLang="ko-KR" sz="2800" b="1"/>
              <a:t>.</a:t>
            </a:r>
            <a:r>
              <a:rPr lang="en-US" altLang="ko-KR" sz="2800"/>
              <a:t> </a:t>
            </a:r>
            <a:r>
              <a:rPr lang="ko-KR" altLang="en-US" sz="2800"/>
              <a:t>숫자들</a:t>
            </a:r>
            <a:br>
              <a:rPr lang="en-US" altLang="ko-KR" sz="2800"/>
            </a:br>
            <a:r>
              <a:rPr lang="ko-KR" altLang="en-US" sz="2800"/>
              <a:t>숫자들 </a:t>
            </a:r>
            <a:r>
              <a:rPr lang="en-US" altLang="ko-KR" sz="2800" b="1"/>
              <a:t>.</a:t>
            </a:r>
            <a:endParaRPr lang="en-US" altLang="ko-KR" sz="1800" b="1" i="1"/>
          </a:p>
          <a:p>
            <a:pPr>
              <a:lnSpc>
                <a:spcPct val="150000"/>
              </a:lnSpc>
            </a:pPr>
            <a:endParaRPr lang="en-US" altLang="ko-KR" sz="2800" i="1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7B95C2-467B-C445-F71A-B1968F4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0E581-F690-D187-5503-A133C609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3732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384D-0456-047E-912F-7AAF14188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766A9-2968-20A0-EB91-EF913D53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실수</a:t>
            </a:r>
            <a:r>
              <a:rPr lang="en-US" altLang="ko-KR" u="sng"/>
              <a:t> </a:t>
            </a:r>
            <a:r>
              <a:rPr lang="ko-KR" altLang="en-US" u="sng"/>
              <a:t>상수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771956-D8C8-1E5E-61B6-07674974E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지수부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en-US" altLang="ko-KR" sz="2800"/>
              <a:t>e</a:t>
            </a:r>
            <a:r>
              <a:rPr lang="ko-KR" altLang="en-US" sz="2800"/>
              <a:t>  부호</a:t>
            </a:r>
            <a:r>
              <a:rPr lang="ko-KR" altLang="en-US" sz="1800" b="1" i="1"/>
              <a:t>없어도됨</a:t>
            </a:r>
            <a:r>
              <a:rPr lang="ko-KR" altLang="en-US" sz="2800"/>
              <a:t>  숫자들</a:t>
            </a:r>
            <a:br>
              <a:rPr lang="en-US" altLang="ko-KR" sz="1800" b="1" i="1"/>
            </a:br>
            <a:r>
              <a:rPr lang="en-US" altLang="ko-KR" sz="2800"/>
              <a:t>E</a:t>
            </a:r>
            <a:r>
              <a:rPr lang="ko-KR" altLang="en-US" sz="2800"/>
              <a:t>  부호</a:t>
            </a:r>
            <a:r>
              <a:rPr lang="ko-KR" altLang="en-US" sz="1800" b="1" i="1"/>
              <a:t>없어도됨</a:t>
            </a:r>
            <a:r>
              <a:rPr lang="ko-KR" altLang="en-US" sz="2800"/>
              <a:t>  숫자들</a:t>
            </a:r>
            <a:endParaRPr lang="en-US" altLang="ko-KR" sz="1800" b="1" i="1"/>
          </a:p>
          <a:p>
            <a:pPr>
              <a:lnSpc>
                <a:spcPct val="150000"/>
              </a:lnSpc>
            </a:pPr>
            <a:r>
              <a:rPr lang="ko-KR" altLang="en-US" sz="2800"/>
              <a:t>부호</a:t>
            </a:r>
            <a:r>
              <a:rPr lang="en-US" altLang="ko-KR" sz="2800"/>
              <a:t>: </a:t>
            </a:r>
            <a:r>
              <a:rPr lang="ko-KR" altLang="en-US" sz="1800" b="1" i="1"/>
              <a:t>다음중 하나</a:t>
            </a:r>
            <a:br>
              <a:rPr lang="en-US" altLang="ko-KR" sz="2800"/>
            </a:br>
            <a:r>
              <a:rPr lang="en-US" altLang="ko-KR" sz="2800"/>
              <a:t>+ -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실수접미어</a:t>
            </a:r>
            <a:r>
              <a:rPr lang="en-US" altLang="ko-KR" sz="2800"/>
              <a:t>: </a:t>
            </a:r>
            <a:r>
              <a:rPr lang="ko-KR" altLang="en-US" sz="1800" b="1" i="1"/>
              <a:t>다음중 하나</a:t>
            </a:r>
            <a:br>
              <a:rPr lang="en-US" altLang="ko-KR" sz="2800"/>
            </a:br>
            <a:r>
              <a:rPr lang="en-US" altLang="ko-KR" sz="2800"/>
              <a:t>f l F L</a:t>
            </a:r>
            <a:endParaRPr lang="en-US" altLang="ko-KR" sz="2800" i="1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E71386-D1C1-D22E-6261-6D1089B0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A01630-CAE1-03FD-2A05-AC5D11F7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7115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CD2C6-FC7C-830F-4C93-BD1AAC44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AEB12-FB04-C7C7-2F1E-57277709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실수</a:t>
            </a:r>
            <a:r>
              <a:rPr lang="en-US" altLang="ko-KR" u="sng"/>
              <a:t> </a:t>
            </a:r>
            <a:r>
              <a:rPr lang="ko-KR" altLang="en-US" u="sng"/>
              <a:t>상수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9AB6DC-68EA-A648-4F92-74000406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실수 상수는 소숫점이 있거나</a:t>
            </a:r>
            <a:r>
              <a:rPr lang="en-US" altLang="ko-KR" sz="2800"/>
              <a:t>, </a:t>
            </a:r>
            <a:r>
              <a:rPr lang="ko-KR" altLang="en-US" sz="2800"/>
              <a:t>지수부가 있어야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지수부는 </a:t>
            </a:r>
            <a:r>
              <a:rPr lang="en-US" altLang="ko-KR" sz="2800"/>
              <a:t>e </a:t>
            </a:r>
            <a:r>
              <a:rPr lang="ko-KR" altLang="en-US" sz="2800"/>
              <a:t>또는 </a:t>
            </a:r>
            <a:r>
              <a:rPr lang="en-US" altLang="ko-KR" sz="2800"/>
              <a:t>E </a:t>
            </a:r>
            <a:r>
              <a:rPr lang="ko-KR" altLang="en-US" sz="2800"/>
              <a:t>뒤에 정수가 있고</a:t>
            </a:r>
            <a:r>
              <a:rPr lang="en-US" altLang="ko-KR" sz="2800"/>
              <a:t>, </a:t>
            </a:r>
            <a:r>
              <a:rPr lang="ko-KR" altLang="en-US" sz="2800"/>
              <a:t>부호도 </a:t>
            </a:r>
            <a:br>
              <a:rPr lang="en-US" altLang="ko-KR" sz="2800"/>
            </a:br>
            <a:r>
              <a:rPr lang="ko-KR" altLang="en-US" sz="2800"/>
              <a:t>중간에 있을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실수 상수는 </a:t>
            </a:r>
            <a:r>
              <a:rPr lang="en-US" altLang="ko-KR" sz="2800"/>
              <a:t>10</a:t>
            </a:r>
            <a:r>
              <a:rPr lang="ko-KR" altLang="en-US" sz="2800"/>
              <a:t>진수 유리수로 인식된다</a:t>
            </a:r>
            <a:r>
              <a:rPr lang="en-US" altLang="ko-KR" sz="2800"/>
              <a:t>. </a:t>
            </a:r>
            <a:r>
              <a:rPr lang="ko-KR" altLang="en-US" sz="2800"/>
              <a:t>지수부는 </a:t>
            </a:r>
            <a:r>
              <a:rPr lang="en-US" altLang="ko-KR" sz="2800"/>
              <a:t>10</a:t>
            </a:r>
            <a:r>
              <a:rPr lang="ko-KR" altLang="en-US" sz="2800"/>
              <a:t>의 지수다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접미어가 없으면 </a:t>
            </a:r>
            <a:r>
              <a:rPr lang="en-US" altLang="ko-KR" sz="2800"/>
              <a:t>double, f</a:t>
            </a:r>
            <a:r>
              <a:rPr lang="ko-KR" altLang="en-US" sz="2800"/>
              <a:t>와 </a:t>
            </a:r>
            <a:r>
              <a:rPr lang="en-US" altLang="ko-KR" sz="2800"/>
              <a:t>F</a:t>
            </a:r>
            <a:r>
              <a:rPr lang="ko-KR" altLang="en-US" sz="2800"/>
              <a:t>는 </a:t>
            </a:r>
            <a:r>
              <a:rPr lang="en-US" altLang="ko-KR" sz="2800"/>
              <a:t>float, l</a:t>
            </a:r>
            <a:r>
              <a:rPr lang="ko-KR" altLang="en-US" sz="2800"/>
              <a:t>과 </a:t>
            </a:r>
            <a:r>
              <a:rPr lang="en-US" altLang="ko-KR" sz="2800"/>
              <a:t>L</a:t>
            </a:r>
            <a:r>
              <a:rPr lang="ko-KR" altLang="en-US" sz="2800"/>
              <a:t>은 </a:t>
            </a:r>
            <a:r>
              <a:rPr lang="en-US" altLang="ko-KR" sz="2800"/>
              <a:t>long double </a:t>
            </a:r>
            <a:r>
              <a:rPr lang="ko-KR" altLang="en-US" sz="2800"/>
              <a:t>타입이다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90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0626-5A78-C853-CA5B-F8543FE54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3D881-CEE8-7CCA-C6B0-2216C968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8B3E57-E39C-46ED-A829-B8C5E939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37BBA0D-7F6F-87E2-02E8-2CB580E39451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714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movsx	eax,				byte ptr [x]</a:t>
            </a:r>
          </a:p>
          <a:p>
            <a:pPr marL="0" indent="0">
              <a:buNone/>
            </a:pPr>
            <a:r>
              <a:rPr lang="en-US" altLang="ko-KR"/>
              <a:t>mov	word ptr [a],	ax </a:t>
            </a:r>
          </a:p>
          <a:p>
            <a:pPr marL="0" indent="0">
              <a:buNone/>
            </a:pPr>
            <a:r>
              <a:rPr lang="en-US" altLang="ko-KR"/>
              <a:t>mov	dword ptr [b],	eax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13611-E38E-3666-104D-BD698721AA37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MOVSX—Move With Sign-Extension, 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2BB7C-AF2F-6880-3DAD-0A9EE80371AF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short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2C78FF6-49D6-77B8-A2DB-6C560D7EDDC1}"/>
              </a:ext>
            </a:extLst>
          </p:cNvPr>
          <p:cNvSpPr/>
          <p:nvPr/>
        </p:nvSpPr>
        <p:spPr>
          <a:xfrm>
            <a:off x="5123644" y="1579150"/>
            <a:ext cx="963119" cy="54534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CCEE90-A71B-6C8E-BE3A-758A54C1AECA}"/>
              </a:ext>
            </a:extLst>
          </p:cNvPr>
          <p:cNvSpPr/>
          <p:nvPr/>
        </p:nvSpPr>
        <p:spPr>
          <a:xfrm>
            <a:off x="1967345" y="3695088"/>
            <a:ext cx="136698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73C8F-4CAE-5042-9454-B6100D23CCFF}"/>
              </a:ext>
            </a:extLst>
          </p:cNvPr>
          <p:cNvSpPr/>
          <p:nvPr/>
        </p:nvSpPr>
        <p:spPr>
          <a:xfrm>
            <a:off x="5527898" y="3695088"/>
            <a:ext cx="136698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7438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7144-25E9-6FAA-95E6-46118C0A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E1D72-508E-AC98-9D63-77A14E22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실수와 정수간 변환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9CCE1F-3286-81E2-6473-0AF6C5A5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실수를 정수로 변환하면 실수에서 정수 부분만 취한다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정수 부분이 정수 타입으로 나타낼 수 없으면 동작은 정해지지 않았다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정수 타입이 실수로 변환되면</a:t>
            </a:r>
            <a:r>
              <a:rPr lang="en-US" altLang="ko-KR" sz="2800"/>
              <a:t>, </a:t>
            </a:r>
            <a:r>
              <a:rPr lang="ko-KR" altLang="en-US" sz="2800"/>
              <a:t>정확하게 표현할 수는 없지만 가장 가까운 값으로 변환된다</a:t>
            </a:r>
            <a:r>
              <a:rPr lang="en-US" altLang="ko-KR" sz="280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7A9569-2648-8559-2D7A-B33D3B18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2330E0-46CE-0A59-5346-DEE7AFD7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7302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CEC2C-E635-D001-A3E2-D2EE22F6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52A8-CAB0-F79B-742A-D973AD16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실수 연산에서 주의할점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EDF580-1453-3456-92A0-8F88F7CB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2</a:t>
            </a:r>
            <a:r>
              <a:rPr lang="ko-KR" altLang="en-US" sz="2800"/>
              <a:t>진수 소수로는 </a:t>
            </a:r>
            <a:r>
              <a:rPr lang="en-US" altLang="ko-KR" sz="2800"/>
              <a:t>10</a:t>
            </a:r>
            <a:r>
              <a:rPr lang="ko-KR" altLang="en-US" sz="2800"/>
              <a:t>진수 소수를 정확히 나타낼 수 없다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&lt;float.h&gt; </a:t>
            </a:r>
            <a:r>
              <a:rPr lang="ko-KR" altLang="en-US" sz="2800"/>
              <a:t>헤더 파일에는 실수 상수 </a:t>
            </a:r>
            <a:r>
              <a:rPr lang="en-US" altLang="ko-KR" sz="2800"/>
              <a:t>1.0f, 1.0, 10.l</a:t>
            </a:r>
            <a:r>
              <a:rPr lang="ko-KR" altLang="en-US" sz="2800"/>
              <a:t>과 정수 상수 </a:t>
            </a:r>
            <a:r>
              <a:rPr lang="en-US" altLang="ko-KR" sz="2800"/>
              <a:t>1</a:t>
            </a:r>
            <a:r>
              <a:rPr lang="ko-KR" altLang="en-US" sz="2800"/>
              <a:t>이 얼마나 다른지가 </a:t>
            </a:r>
            <a:r>
              <a:rPr lang="en-US" altLang="ko-KR" sz="2800"/>
              <a:t>FLT_EPSILON, DBL_EPSILON, LDBL_EPSILON</a:t>
            </a:r>
            <a:r>
              <a:rPr lang="ko-KR" altLang="en-US" sz="2800"/>
              <a:t>에 있다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5C9F0E-1FEA-D9B6-5099-E1BA64C1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6B45F-D737-4273-5701-84B6FF9B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2335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FF2C0-2BEC-3E71-27FC-27A0A2CA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6BAB9-6428-BBA0-48C7-454511DC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927E72-8CE3-4535-9B46-78609EF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14E034-1B24-9AF9-99E9-2C618F82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645213B-F6BF-4EA2-B48B-A0084AA2E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50" y="2051070"/>
            <a:ext cx="4050241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*x 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70DA1E-38E0-08D3-57E2-DC5D88793B72}"/>
              </a:ext>
            </a:extLst>
          </p:cNvPr>
          <p:cNvSpPr txBox="1"/>
          <p:nvPr/>
        </p:nvSpPr>
        <p:spPr>
          <a:xfrm>
            <a:off x="309322" y="169475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포인터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842572-5BF8-265E-BD1A-FF2E16148C43}"/>
              </a:ext>
            </a:extLst>
          </p:cNvPr>
          <p:cNvSpPr txBox="1"/>
          <p:nvPr/>
        </p:nvSpPr>
        <p:spPr>
          <a:xfrm>
            <a:off x="2214011" y="1694534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EED4B2F-DFC5-AC86-848D-AB740522958B}"/>
              </a:ext>
            </a:extLst>
          </p:cNvPr>
          <p:cNvCxnSpPr>
            <a:cxnSpLocks/>
          </p:cNvCxnSpPr>
          <p:nvPr/>
        </p:nvCxnSpPr>
        <p:spPr>
          <a:xfrm>
            <a:off x="3130810" y="2369500"/>
            <a:ext cx="37255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88AE3BD-355A-A1D0-8CBB-B3312CEE1782}"/>
              </a:ext>
            </a:extLst>
          </p:cNvPr>
          <p:cNvSpPr txBox="1"/>
          <p:nvPr/>
        </p:nvSpPr>
        <p:spPr>
          <a:xfrm>
            <a:off x="4221579" y="2187517"/>
            <a:ext cx="479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포인터이고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전역변수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45294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9C09-E748-D170-C13B-9FB577CA6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A6D63-C9C8-C934-AA78-81CD4C37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관련 프로그래밍 </a:t>
            </a:r>
            <a:br>
              <a:rPr lang="en-US" altLang="ko-KR" u="sng"/>
            </a:br>
            <a:r>
              <a:rPr lang="ko-KR" altLang="en-US" u="sng"/>
              <a:t>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7BA39-8A65-4964-5309-6A588A79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Alignment</a:t>
            </a:r>
            <a:r>
              <a:rPr lang="ko-KR" altLang="en-US" sz="2800"/>
              <a:t>는 특정 타입의 </a:t>
            </a:r>
            <a:r>
              <a:rPr lang="en-US" altLang="ko-KR" sz="2800"/>
              <a:t>object (</a:t>
            </a:r>
            <a:r>
              <a:rPr lang="ko-KR" altLang="en-US" sz="2800"/>
              <a:t>메모리공간</a:t>
            </a:r>
            <a:r>
              <a:rPr lang="en-US" altLang="ko-KR" sz="2800"/>
              <a:t>)</a:t>
            </a:r>
            <a:r>
              <a:rPr lang="ko-KR" altLang="en-US" sz="2800"/>
              <a:t>의 주소가 어떤 값의 배수여야 한다는 것이다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</a:t>
            </a:r>
            <a:r>
              <a:rPr lang="ko-KR" altLang="en-US" sz="2800"/>
              <a:t>의 </a:t>
            </a:r>
            <a:r>
              <a:rPr lang="en-US" altLang="ko-KR" sz="2800"/>
              <a:t>alignment</a:t>
            </a:r>
            <a:r>
              <a:rPr lang="ko-KR" altLang="en-US" sz="2800"/>
              <a:t>가 가장 작다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</a:t>
            </a:r>
            <a:r>
              <a:rPr lang="ko-KR" altLang="en-US" sz="2800"/>
              <a:t>의 </a:t>
            </a:r>
            <a:r>
              <a:rPr lang="en-US" altLang="ko-KR" sz="2800"/>
              <a:t>alignment</a:t>
            </a:r>
            <a:r>
              <a:rPr lang="ko-KR" altLang="en-US" sz="2800"/>
              <a:t>가 </a:t>
            </a:r>
            <a:r>
              <a:rPr lang="en-US" altLang="ko-KR" sz="2800"/>
              <a:t>1, short</a:t>
            </a:r>
            <a:r>
              <a:rPr lang="ko-KR" altLang="en-US" sz="2800"/>
              <a:t>와 </a:t>
            </a:r>
            <a:r>
              <a:rPr lang="en-US" altLang="ko-KR" sz="2800"/>
              <a:t>int</a:t>
            </a:r>
            <a:r>
              <a:rPr lang="ko-KR" altLang="en-US" sz="2800"/>
              <a:t>는 </a:t>
            </a:r>
            <a:r>
              <a:rPr lang="en-US" altLang="ko-KR" sz="2800"/>
              <a:t>4</a:t>
            </a:r>
            <a:r>
              <a:rPr lang="ko-KR" altLang="en-US" sz="2800"/>
              <a:t>일 때</a:t>
            </a:r>
            <a:r>
              <a:rPr lang="en-US" altLang="ko-KR" sz="2800"/>
              <a:t>,</a:t>
            </a:r>
            <a:endParaRPr lang="en-US" altLang="ko-KR" sz="1600"/>
          </a:p>
          <a:p>
            <a:pPr marL="0" indent="0">
              <a:buNone/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char</a:t>
            </a:r>
            <a:r>
              <a:rPr lang="en-US" altLang="ko-KR" sz="2800"/>
              <a:t> af = 0xaf, bf = 0xbf, cf = 0xcf;</a:t>
            </a:r>
            <a:endParaRPr lang="en-US" altLang="ko-KR" sz="28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short</a:t>
            </a:r>
            <a:r>
              <a:rPr lang="en-US" altLang="ko-KR" sz="2800"/>
              <a:t> ae = 0xaeee, be = 0xbeee;</a:t>
            </a:r>
            <a:endParaRPr lang="en-US" altLang="ko-KR" sz="280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int</a:t>
            </a:r>
            <a:r>
              <a:rPr lang="en-US" altLang="ko-KR" sz="2800"/>
              <a:t> ab = 0xabcdefdd;</a:t>
            </a:r>
            <a:br>
              <a:rPr lang="en-US" altLang="ko-KR" sz="2800"/>
            </a:br>
            <a:endParaRPr lang="en-US" altLang="ko-KR" sz="2800"/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76B7D6-B2C9-E720-4D67-3DEE33B60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771448"/>
              </p:ext>
            </p:extLst>
          </p:nvPr>
        </p:nvGraphicFramePr>
        <p:xfrm>
          <a:off x="439016" y="5856212"/>
          <a:ext cx="826596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23">
                  <a:extLst>
                    <a:ext uri="{9D8B030D-6E8A-4147-A177-3AD203B41FA5}">
                      <a16:colId xmlns:a16="http://schemas.microsoft.com/office/drawing/2014/main" val="664347864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2631318187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1203287469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417483776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245370046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856937212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372896118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3119683531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956901671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3591585094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549997791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2348779801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1037180909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1239302669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2731702650"/>
                    </a:ext>
                  </a:extLst>
                </a:gridCol>
                <a:gridCol w="516623">
                  <a:extLst>
                    <a:ext uri="{9D8B030D-6E8A-4147-A177-3AD203B41FA5}">
                      <a16:colId xmlns:a16="http://schemas.microsoft.com/office/drawing/2014/main" val="2906353543"/>
                    </a:ext>
                  </a:extLst>
                </a:gridCol>
              </a:tblGrid>
              <a:tr h="1916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af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ee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dd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ef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878712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05B4BDD0-2FB1-D0DA-05FA-6901D7FA9EE0}"/>
              </a:ext>
            </a:extLst>
          </p:cNvPr>
          <p:cNvGrpSpPr/>
          <p:nvPr/>
        </p:nvGrpSpPr>
        <p:grpSpPr>
          <a:xfrm flipV="1">
            <a:off x="720436" y="6285520"/>
            <a:ext cx="6400803" cy="129309"/>
            <a:chOff x="720436" y="5994399"/>
            <a:chExt cx="6400803" cy="12930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725A2D-97DF-948E-AEE5-99F916C24BAB}"/>
                </a:ext>
              </a:extLst>
            </p:cNvPr>
            <p:cNvCxnSpPr/>
            <p:nvPr/>
          </p:nvCxnSpPr>
          <p:spPr>
            <a:xfrm flipH="1">
              <a:off x="720436" y="5994399"/>
              <a:ext cx="147781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B189CBA-BCA7-58AA-7C55-F78069798D4F}"/>
                </a:ext>
              </a:extLst>
            </p:cNvPr>
            <p:cNvCxnSpPr/>
            <p:nvPr/>
          </p:nvCxnSpPr>
          <p:spPr>
            <a:xfrm flipH="1">
              <a:off x="1209963" y="5994399"/>
              <a:ext cx="147781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A09B1AB-2AE3-68EF-3B01-D9108822C528}"/>
                </a:ext>
              </a:extLst>
            </p:cNvPr>
            <p:cNvCxnSpPr/>
            <p:nvPr/>
          </p:nvCxnSpPr>
          <p:spPr>
            <a:xfrm flipH="1">
              <a:off x="1708725" y="5994399"/>
              <a:ext cx="147781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6D8157F-DA89-8A9C-0B5B-0E08AF7FB4AF}"/>
                </a:ext>
              </a:extLst>
            </p:cNvPr>
            <p:cNvCxnSpPr/>
            <p:nvPr/>
          </p:nvCxnSpPr>
          <p:spPr>
            <a:xfrm flipH="1">
              <a:off x="2807859" y="5994399"/>
              <a:ext cx="147781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BEF8413-2AA5-456E-3340-66F1E7F6D7CF}"/>
                </a:ext>
              </a:extLst>
            </p:cNvPr>
            <p:cNvCxnSpPr/>
            <p:nvPr/>
          </p:nvCxnSpPr>
          <p:spPr>
            <a:xfrm flipH="1">
              <a:off x="4858331" y="5994399"/>
              <a:ext cx="147781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6268C4D-E2C0-F70D-6D2E-7D836808E3C1}"/>
                </a:ext>
              </a:extLst>
            </p:cNvPr>
            <p:cNvCxnSpPr/>
            <p:nvPr/>
          </p:nvCxnSpPr>
          <p:spPr>
            <a:xfrm flipH="1">
              <a:off x="6973458" y="5994399"/>
              <a:ext cx="147781" cy="1293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4D27AA8-AE1C-84CF-A828-36006A18D332}"/>
              </a:ext>
            </a:extLst>
          </p:cNvPr>
          <p:cNvSpPr txBox="1"/>
          <p:nvPr/>
        </p:nvSpPr>
        <p:spPr>
          <a:xfrm>
            <a:off x="969237" y="6334779"/>
            <a:ext cx="108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912D6-F2E8-08EF-03F2-EA6EBD0D4587}"/>
              </a:ext>
            </a:extLst>
          </p:cNvPr>
          <p:cNvSpPr txBox="1"/>
          <p:nvPr/>
        </p:nvSpPr>
        <p:spPr>
          <a:xfrm>
            <a:off x="2955053" y="6334779"/>
            <a:ext cx="108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short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F7840B-8B43-3E30-3D40-ABBEFD83DBCF}"/>
              </a:ext>
            </a:extLst>
          </p:cNvPr>
          <p:cNvSpPr txBox="1"/>
          <p:nvPr/>
        </p:nvSpPr>
        <p:spPr>
          <a:xfrm>
            <a:off x="5006109" y="6334779"/>
            <a:ext cx="108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short</a:t>
            </a:r>
            <a:endParaRPr lang="ko-KR" alt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362A95-88C6-4131-A2F7-B2F06293AE71}"/>
              </a:ext>
            </a:extLst>
          </p:cNvPr>
          <p:cNvSpPr txBox="1"/>
          <p:nvPr/>
        </p:nvSpPr>
        <p:spPr>
          <a:xfrm>
            <a:off x="7121239" y="6334779"/>
            <a:ext cx="108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41055058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21CA-5490-2E06-B975-B26E6FFE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07B18-EE7F-DBC2-3143-D61A66C9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D2374-40C7-D4BB-3546-CB7B53EB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포인터 자료형은 함수 타입</a:t>
            </a:r>
            <a:r>
              <a:rPr lang="en-US" altLang="ko-KR" sz="2800"/>
              <a:t>, </a:t>
            </a:r>
            <a:r>
              <a:rPr lang="ko-KR" altLang="en-US" sz="2800"/>
              <a:t>자료형</a:t>
            </a:r>
            <a:r>
              <a:rPr lang="en-US" altLang="ko-KR" sz="2800"/>
              <a:t>, </a:t>
            </a:r>
            <a:r>
              <a:rPr lang="ko-KR" altLang="en-US" sz="2800"/>
              <a:t>미완성 타입으로부터 만들어질 수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포인터 자료형은 해당 타입의 자료에 대한 주소 </a:t>
            </a:r>
            <a:r>
              <a:rPr lang="en-US" altLang="ko-KR" sz="2800"/>
              <a:t>(reference) </a:t>
            </a:r>
            <a:r>
              <a:rPr lang="ko-KR" altLang="en-US" sz="2800"/>
              <a:t>값을 저장한다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T</a:t>
            </a:r>
            <a:r>
              <a:rPr lang="ko-KR" altLang="en-US" sz="2800"/>
              <a:t> 타입을 가리키는 포인터를 </a:t>
            </a:r>
            <a:r>
              <a:rPr lang="en-US" altLang="ko-KR" sz="2800"/>
              <a:t>T</a:t>
            </a:r>
            <a:r>
              <a:rPr lang="ko-KR" altLang="en-US" sz="2800"/>
              <a:t>에 대한 포인터 </a:t>
            </a:r>
            <a:br>
              <a:rPr lang="en-US" altLang="ko-KR" sz="2800"/>
            </a:br>
            <a:r>
              <a:rPr lang="en-US" altLang="ko-KR" sz="2800"/>
              <a:t>(pointer to T)</a:t>
            </a:r>
            <a:r>
              <a:rPr lang="ko-KR" altLang="en-US" sz="2800"/>
              <a:t>라고 한다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52983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27424-8FB1-1DAE-901C-5A6CEAC2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65B72-1471-3EBA-57AD-A1D430DDD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(void *)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7D4061-7C45-BDE9-F4AA-722F86C54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void </a:t>
            </a:r>
            <a:r>
              <a:rPr lang="ko-KR" altLang="en-US" sz="2800"/>
              <a:t>자료형을 가리키는 포인터 </a:t>
            </a:r>
            <a:r>
              <a:rPr lang="en-US" altLang="ko-KR" sz="2800"/>
              <a:t>void *</a:t>
            </a:r>
            <a:r>
              <a:rPr lang="ko-KR" altLang="en-US" sz="2800"/>
              <a:t>은 모든 </a:t>
            </a:r>
            <a:br>
              <a:rPr lang="en-US" altLang="ko-KR" sz="2800"/>
            </a:br>
            <a:r>
              <a:rPr lang="ko-KR" altLang="en-US" sz="2800"/>
              <a:t>자료형 또는 미완성 타입의 포인터로 변환할 수 있고</a:t>
            </a:r>
            <a:r>
              <a:rPr lang="en-US" altLang="ko-KR" sz="2800"/>
              <a:t>, </a:t>
            </a:r>
            <a:r>
              <a:rPr lang="ko-KR" altLang="en-US" sz="2800"/>
              <a:t>거꾸로도 가능하다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자료형 또는 미완성타입의 포인터가 </a:t>
            </a:r>
            <a:r>
              <a:rPr lang="en-US" altLang="ko-KR" sz="2800"/>
              <a:t>void *</a:t>
            </a:r>
            <a:r>
              <a:rPr lang="ko-KR" altLang="en-US" sz="2800"/>
              <a:t>로 </a:t>
            </a:r>
            <a:br>
              <a:rPr lang="en-US" altLang="ko-KR" sz="2800"/>
            </a:br>
            <a:r>
              <a:rPr lang="ko-KR" altLang="en-US" sz="2800"/>
              <a:t>변환된 후에 다시 원래 타입으로 변환되면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ko-KR" altLang="en-US" sz="2800"/>
              <a:t>결과값이 변하지 말아야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void*</a:t>
            </a:r>
            <a:r>
              <a:rPr lang="ko-KR" altLang="en-US" sz="2800"/>
              <a:t>는 </a:t>
            </a:r>
            <a:r>
              <a:rPr lang="en-US" altLang="ko-KR" sz="2800"/>
              <a:t>char*</a:t>
            </a:r>
            <a:r>
              <a:rPr lang="ko-KR" altLang="en-US" sz="2800"/>
              <a:t>와 같은 </a:t>
            </a:r>
            <a:r>
              <a:rPr lang="en-US" altLang="ko-KR" sz="2800"/>
              <a:t>alignment </a:t>
            </a:r>
            <a:r>
              <a:rPr lang="ko-KR" altLang="en-US" sz="2800"/>
              <a:t>조건을 가진다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8617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C1D12-F3C0-FB04-CEAF-2D1A46A12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CDE35-DE0A-0608-FBFB-CB8E7603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(void)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A307C-14DC-2E18-E170-7F4AEE3B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타입을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void*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로 바꿔보세요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</a:t>
            </a:r>
            <a:r>
              <a:rPr lang="en-US" altLang="ko-KR" sz="3600"/>
              <a:t>* a = &amp;x;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0CAD28-AA35-4A85-1A54-8A119BE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57CB5-8928-416A-D944-FFDCC442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93092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F979-58E0-0CE4-90CA-9470DF248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CA546-6F27-FBE8-8FF3-181A0199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(null pointer)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4378E-D6E9-E05E-E2EE-29F5BF4B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값이 </a:t>
            </a:r>
            <a:r>
              <a:rPr lang="en-US" altLang="ko-KR" sz="2800"/>
              <a:t>0</a:t>
            </a:r>
            <a:r>
              <a:rPr lang="ko-KR" altLang="en-US" sz="2800"/>
              <a:t>인 정수 상수식</a:t>
            </a:r>
            <a:r>
              <a:rPr lang="en-US" altLang="ko-KR" sz="2800"/>
              <a:t>, </a:t>
            </a:r>
            <a:r>
              <a:rPr lang="ko-KR" altLang="en-US" sz="2800"/>
              <a:t>또는 이를 </a:t>
            </a:r>
            <a:r>
              <a:rPr lang="en-US" altLang="ko-KR" sz="2800"/>
              <a:t>void * </a:t>
            </a:r>
            <a:r>
              <a:rPr lang="ko-KR" altLang="en-US" sz="2800"/>
              <a:t>타입으로</a:t>
            </a:r>
            <a:br>
              <a:rPr lang="en-US" altLang="ko-KR" sz="2800"/>
            </a:br>
            <a:r>
              <a:rPr lang="ko-KR" altLang="en-US" sz="2800"/>
              <a:t>변환한 것을 </a:t>
            </a:r>
            <a:r>
              <a:rPr lang="en-US" altLang="ko-KR" sz="2800"/>
              <a:t>null pointer constant</a:t>
            </a:r>
            <a:r>
              <a:rPr lang="ko-KR" altLang="en-US" sz="2800"/>
              <a:t>라고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null pointer constant</a:t>
            </a:r>
            <a:r>
              <a:rPr lang="ko-KR" altLang="en-US" sz="2800"/>
              <a:t>가 다른 포인터에 대입되거나 비교되면</a:t>
            </a:r>
            <a:r>
              <a:rPr lang="en-US" altLang="ko-KR" sz="2800"/>
              <a:t>, </a:t>
            </a:r>
            <a:r>
              <a:rPr lang="ko-KR" altLang="en-US" sz="2800"/>
              <a:t>해당 타입으로 변환되며</a:t>
            </a:r>
            <a:r>
              <a:rPr lang="en-US" altLang="ko-KR" sz="2800"/>
              <a:t>, </a:t>
            </a:r>
            <a:r>
              <a:rPr lang="ko-KR" altLang="en-US" sz="2800"/>
              <a:t>이를 널 </a:t>
            </a:r>
            <a:br>
              <a:rPr lang="en-US" altLang="ko-KR" sz="2800"/>
            </a:br>
            <a:r>
              <a:rPr lang="ko-KR" altLang="en-US" sz="2800"/>
              <a:t>포인터 </a:t>
            </a:r>
            <a:r>
              <a:rPr lang="en-US" altLang="ko-KR" sz="2800"/>
              <a:t>(null pointer)</a:t>
            </a:r>
            <a:r>
              <a:rPr lang="ko-KR" altLang="en-US" sz="2800"/>
              <a:t>라고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null pointer</a:t>
            </a:r>
            <a:r>
              <a:rPr lang="ko-KR" altLang="en-US" sz="2800"/>
              <a:t>는 어떤 </a:t>
            </a:r>
            <a:r>
              <a:rPr lang="en-US" altLang="ko-KR" sz="2800"/>
              <a:t>object</a:t>
            </a:r>
            <a:r>
              <a:rPr lang="ko-KR" altLang="en-US" sz="2800"/>
              <a:t>나 함수의 포인터와도</a:t>
            </a:r>
            <a:br>
              <a:rPr lang="en-US" altLang="ko-KR" sz="2800"/>
            </a:br>
            <a:r>
              <a:rPr lang="ko-KR" altLang="en-US" sz="2800"/>
              <a:t>다르다는 것이 보장된다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null pointer</a:t>
            </a:r>
            <a:r>
              <a:rPr lang="ko-KR" altLang="en-US" sz="2800"/>
              <a:t>끼리 비교하면 항상 같다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319039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A4017-A150-54DA-6974-7F54E7E0D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E7407-A61F-4A08-0F6E-C917CFB0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(null pointer)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C3DE1-5C8C-2B6C-3686-5A622364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NULL</a:t>
            </a:r>
            <a:r>
              <a:rPr lang="ko-KR" altLang="en-US" sz="2800"/>
              <a:t>은 </a:t>
            </a:r>
            <a:r>
              <a:rPr lang="en-US" altLang="ko-KR" sz="2800"/>
              <a:t>(void *) 0 </a:t>
            </a:r>
            <a:r>
              <a:rPr lang="ko-KR" altLang="en-US" sz="2800"/>
              <a:t>또는 </a:t>
            </a:r>
            <a:r>
              <a:rPr lang="en-US" altLang="ko-KR" sz="2800"/>
              <a:t>0</a:t>
            </a:r>
            <a:r>
              <a:rPr lang="ko-KR" altLang="en-US" sz="2800"/>
              <a:t>으로 정의되어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&lt;stddef.h&gt; </a:t>
            </a:r>
            <a:r>
              <a:rPr lang="ko-KR" altLang="en-US" sz="2800"/>
              <a:t>헤더</a:t>
            </a:r>
            <a:r>
              <a:rPr lang="en-US" altLang="ko-KR" sz="2800"/>
              <a:t>, &lt;locale.h&gt; </a:t>
            </a:r>
            <a:r>
              <a:rPr lang="ko-KR" altLang="en-US" sz="2800"/>
              <a:t>헤더</a:t>
            </a:r>
            <a:r>
              <a:rPr lang="en-US" altLang="ko-KR" sz="2800"/>
              <a:t>, &lt;stdio.h&gt; </a:t>
            </a:r>
            <a:br>
              <a:rPr lang="en-US" altLang="ko-KR" sz="2800"/>
            </a:br>
            <a:r>
              <a:rPr lang="ko-KR" altLang="en-US" sz="2800"/>
              <a:t>헤더</a:t>
            </a:r>
            <a:r>
              <a:rPr lang="en-US" altLang="ko-KR" sz="2800"/>
              <a:t>, &lt;stdlib.h&gt; </a:t>
            </a:r>
            <a:r>
              <a:rPr lang="ko-KR" altLang="en-US" sz="2800"/>
              <a:t>헤더</a:t>
            </a:r>
            <a:r>
              <a:rPr lang="en-US" altLang="ko-KR" sz="2800"/>
              <a:t>, &lt;string.h&gt; </a:t>
            </a:r>
            <a:r>
              <a:rPr lang="ko-KR" altLang="en-US" sz="2800"/>
              <a:t>헤더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&lt;time.h&gt; </a:t>
            </a:r>
            <a:r>
              <a:rPr lang="ko-KR" altLang="en-US" sz="2800"/>
              <a:t>헤더에 정의되어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(void *) 0 </a:t>
            </a:r>
            <a:r>
              <a:rPr lang="ko-KR" altLang="en-US" sz="2800"/>
              <a:t>대신 </a:t>
            </a:r>
            <a:r>
              <a:rPr lang="en-US" altLang="ko-KR" sz="2800"/>
              <a:t>NULL</a:t>
            </a:r>
            <a:r>
              <a:rPr lang="ko-KR" altLang="en-US" sz="2800"/>
              <a:t>을 쓰는 것이 정수 상수 </a:t>
            </a:r>
            <a:r>
              <a:rPr lang="en-US" altLang="ko-KR" sz="2800"/>
              <a:t>0</a:t>
            </a:r>
            <a:br>
              <a:rPr lang="en-US" altLang="ko-KR" sz="2800"/>
            </a:br>
            <a:r>
              <a:rPr lang="ko-KR" altLang="en-US" sz="2800"/>
              <a:t>으로 해석될 우려가 없다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86652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ACBE-3E57-EEAF-CD0F-7594C32D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AE18F-FA1D-5E6A-746D-FF527076F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(null pointer)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7FB0C-D1B6-6315-DEC5-7EB9E6B9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초기값을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NULL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로 정해보세요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 </a:t>
            </a:r>
            <a:r>
              <a:rPr lang="en-US" altLang="ko-KR" sz="3600"/>
              <a:t>*a;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4CE65F-93FD-3985-8821-654E37C4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F248C6-F841-F2DC-E4AA-E8991A4F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1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8B6D-B440-5760-AE9F-B50BA8B03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BA5C3-5B0C-358F-71C7-E4ED4002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88C0E09-CD9D-0A3E-9A06-D02E6C43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A0F68BA-A15D-E533-A5F0-FDCD48FF6F6B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77185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movsx	eax,				byte ptr [x]</a:t>
            </a:r>
          </a:p>
          <a:p>
            <a:pPr marL="0" indent="0">
              <a:buNone/>
            </a:pPr>
            <a:r>
              <a:rPr lang="en-US" altLang="ko-KR"/>
              <a:t>movzx	ecx,				ax </a:t>
            </a:r>
          </a:p>
          <a:p>
            <a:pPr marL="0" indent="0">
              <a:buNone/>
            </a:pPr>
            <a:r>
              <a:rPr lang="en-US" altLang="ko-KR"/>
              <a:t>mov	word ptr [a],	ax </a:t>
            </a:r>
          </a:p>
          <a:p>
            <a:pPr marL="0" indent="0">
              <a:buNone/>
            </a:pPr>
            <a:r>
              <a:rPr lang="en-US" altLang="ko-KR"/>
              <a:t>mov	dword ptr [b],	ecx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FEEBC-2442-69E4-4D49-6BD1995BD49B}"/>
              </a:ext>
            </a:extLst>
          </p:cNvPr>
          <p:cNvSpPr txBox="1"/>
          <p:nvPr/>
        </p:nvSpPr>
        <p:spPr>
          <a:xfrm>
            <a:off x="134982" y="5966154"/>
            <a:ext cx="893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MOVSX—Move With Sign-Extension, </a:t>
            </a:r>
          </a:p>
          <a:p>
            <a:pPr algn="ctr"/>
            <a:r>
              <a:rPr lang="en-US" altLang="ko-KR" sz="2400">
                <a:solidFill>
                  <a:srgbClr val="4EA72E"/>
                </a:solidFill>
              </a:rPr>
              <a:t>MOVSX—Move With Zero-Extension, 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73526A-8397-6186-E4BC-ABB558570579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char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unsigned short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9F1BCE-AF07-9FEE-AC18-A88E83CBB639}"/>
              </a:ext>
            </a:extLst>
          </p:cNvPr>
          <p:cNvSpPr/>
          <p:nvPr/>
        </p:nvSpPr>
        <p:spPr>
          <a:xfrm>
            <a:off x="5123644" y="1579150"/>
            <a:ext cx="1563483" cy="54534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26BEDD-59D0-2BA2-A0B8-CEEC459A60F9}"/>
              </a:ext>
            </a:extLst>
          </p:cNvPr>
          <p:cNvSpPr/>
          <p:nvPr/>
        </p:nvSpPr>
        <p:spPr>
          <a:xfrm>
            <a:off x="134982" y="3695088"/>
            <a:ext cx="887403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106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FCDE6-B579-6F2A-4C07-9681890E2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CD808-1091-6043-B475-0FB054E5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역참조 연산자 </a:t>
            </a:r>
            <a:r>
              <a:rPr lang="en-US" altLang="ko-KR" u="sng"/>
              <a:t>*) </a:t>
            </a:r>
            <a:br>
              <a:rPr lang="en-US" altLang="ko-KR" u="sng"/>
            </a:b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2C59564-191E-058B-BE43-C2987B2F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246148"/>
            <a:ext cx="9084872" cy="259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indirect_operator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 = *x;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20887C-E98E-4D89-A55A-979DDE459857}"/>
              </a:ext>
            </a:extLst>
          </p:cNvPr>
          <p:cNvSpPr txBox="1"/>
          <p:nvPr/>
        </p:nvSpPr>
        <p:spPr>
          <a:xfrm>
            <a:off x="22429" y="2025970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C5D478-EEC9-EFC7-1684-DCCC41352CC7}"/>
              </a:ext>
            </a:extLst>
          </p:cNvPr>
          <p:cNvSpPr txBox="1"/>
          <p:nvPr/>
        </p:nvSpPr>
        <p:spPr>
          <a:xfrm>
            <a:off x="2028208" y="2038799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indirect_operator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14500-AD3F-521F-B7BF-3DA28EB722FD}"/>
              </a:ext>
            </a:extLst>
          </p:cNvPr>
          <p:cNvSpPr txBox="1"/>
          <p:nvPr/>
        </p:nvSpPr>
        <p:spPr>
          <a:xfrm>
            <a:off x="5575960" y="2038799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*,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890A5-2BE8-EC80-712D-7FD88FEAF589}"/>
              </a:ext>
            </a:extLst>
          </p:cNvPr>
          <p:cNvSpPr txBox="1"/>
          <p:nvPr/>
        </p:nvSpPr>
        <p:spPr>
          <a:xfrm>
            <a:off x="973418" y="5095844"/>
            <a:ext cx="791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indirect_operator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주소에 저장된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3E7CB5-F212-677F-908B-28452A0E42CA}"/>
              </a:ext>
            </a:extLst>
          </p:cNvPr>
          <p:cNvCxnSpPr/>
          <p:nvPr/>
        </p:nvCxnSpPr>
        <p:spPr>
          <a:xfrm>
            <a:off x="375684" y="5294039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28736F-F874-3B57-9B3B-9235D81C4CF1}"/>
              </a:ext>
            </a:extLst>
          </p:cNvPr>
          <p:cNvSpPr txBox="1"/>
          <p:nvPr/>
        </p:nvSpPr>
        <p:spPr>
          <a:xfrm>
            <a:off x="573600" y="3302765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가리키는 주소에 저장된 값으로 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69065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3430-413F-BF7D-84E7-5965C3FF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49AB-6AB8-5633-6C16-74D85E5B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역참조 연산자 </a:t>
            </a:r>
            <a:r>
              <a:rPr lang="en-US" altLang="ko-KR" u="sng"/>
              <a:t>*) </a:t>
            </a:r>
            <a:br>
              <a:rPr lang="en-US" altLang="ko-KR" u="sng"/>
            </a:b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E90C8-DBB1-F6B9-BEA3-E53C024D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단항식</a:t>
            </a:r>
            <a:r>
              <a:rPr lang="en-US" altLang="ko-KR" sz="2800"/>
              <a:t>:</a:t>
            </a:r>
            <a:br>
              <a:rPr lang="en-US" altLang="ko-KR" sz="2800" b="1"/>
            </a:br>
            <a: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식</a:t>
            </a:r>
            <a:b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++ </a:t>
            </a: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단항식</a:t>
            </a:r>
            <a:b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-- </a:t>
            </a: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단항식</a:t>
            </a:r>
            <a:b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단항연산자 자료형변환식</a:t>
            </a:r>
            <a:b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sizeof</a:t>
            </a:r>
            <a: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단항식</a:t>
            </a:r>
            <a:b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sizeof</a:t>
            </a:r>
            <a: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타입 </a:t>
            </a: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  <a:endParaRPr lang="en-US" altLang="ko-KR" sz="2800" b="1" i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800"/>
              <a:t>단항연산자</a:t>
            </a:r>
            <a:r>
              <a:rPr lang="en-US" altLang="ko-KR" sz="2800"/>
              <a:t>: </a:t>
            </a:r>
            <a:r>
              <a:rPr lang="ko-KR" altLang="en-US" sz="1600" i="1"/>
              <a:t>다음중하나  </a:t>
            </a: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&amp;</a:t>
            </a:r>
            <a:r>
              <a:rPr lang="en-US" altLang="ko-KR" sz="2800" b="1"/>
              <a:t> *</a:t>
            </a:r>
            <a:r>
              <a:rPr lang="en-US" altLang="ko-KR" sz="2800" b="1">
                <a:solidFill>
                  <a:schemeClr val="accent1">
                    <a:lumMod val="20000"/>
                    <a:lumOff val="80000"/>
                  </a:schemeClr>
                </a:solidFill>
              </a:rPr>
              <a:t> + - ~ !</a:t>
            </a:r>
            <a:endParaRPr lang="en-US" altLang="ko-KR" sz="2800" b="1" i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26247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2651C-A4AB-4A70-8A08-9304EEE49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BBBEC-5CCC-1F2F-1354-2590E5BE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역참조 연산자 </a:t>
            </a:r>
            <a:r>
              <a:rPr lang="en-US" altLang="ko-KR" u="sng"/>
              <a:t>*) </a:t>
            </a:r>
            <a:br>
              <a:rPr lang="en-US" altLang="ko-KR" u="sng"/>
            </a:b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89E3F-9A3E-E92E-208D-36505049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단항 연산자 </a:t>
            </a:r>
            <a:r>
              <a:rPr lang="en-US" altLang="ko-KR" sz="2800" b="1"/>
              <a:t>*</a:t>
            </a:r>
            <a:r>
              <a:rPr lang="ko-KR" altLang="en-US" sz="2800"/>
              <a:t>의 피연산자는 포인터여야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피연산자가 함수를 가리키는 포인터면</a:t>
            </a:r>
            <a:r>
              <a:rPr lang="en-US" altLang="ko-KR" sz="2800"/>
              <a:t>, </a:t>
            </a:r>
            <a:r>
              <a:rPr lang="ko-KR" altLang="en-US" sz="2800"/>
              <a:t>연산 결과는 함수를 가리킨다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피연산자가 변수</a:t>
            </a:r>
            <a:r>
              <a:rPr lang="en-US" altLang="ko-KR" sz="2800"/>
              <a:t>(object)</a:t>
            </a:r>
            <a:r>
              <a:rPr lang="ko-KR" altLang="en-US" sz="2800"/>
              <a:t>를 가리키는 포인터면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ko-KR" altLang="en-US" sz="2800"/>
              <a:t>연산 결과는 해당 메모리 공간을 가리키는 </a:t>
            </a:r>
            <a:br>
              <a:rPr lang="en-US" altLang="ko-KR" sz="2800"/>
            </a:br>
            <a:r>
              <a:rPr lang="en-US" altLang="ko-KR" sz="2800"/>
              <a:t>lvalue</a:t>
            </a:r>
            <a:r>
              <a:rPr lang="ko-KR" altLang="en-US" sz="2800"/>
              <a:t>가 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피연산자가 </a:t>
            </a:r>
            <a:r>
              <a:rPr lang="en-US" altLang="ko-KR" sz="2800"/>
              <a:t>T* </a:t>
            </a:r>
            <a:r>
              <a:rPr lang="ko-KR" altLang="en-US" sz="2800"/>
              <a:t>타입이면</a:t>
            </a:r>
            <a:r>
              <a:rPr lang="en-US" altLang="ko-KR" sz="2800"/>
              <a:t>, </a:t>
            </a:r>
            <a:r>
              <a:rPr lang="ko-KR" altLang="en-US" sz="2800"/>
              <a:t>연산 결과는 </a:t>
            </a:r>
            <a:r>
              <a:rPr lang="en-US" altLang="ko-KR" sz="2800"/>
              <a:t>T </a:t>
            </a:r>
            <a:r>
              <a:rPr lang="ko-KR" altLang="en-US" sz="2800"/>
              <a:t>타입이다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피연산자의 값이 유효하지 않으면 오동작한다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70153177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E713-6229-8F2A-C07E-240B2470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5D8D6-AF92-6369-7CF1-5BF4EBB7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역참조 연산자 </a:t>
            </a:r>
            <a:r>
              <a:rPr lang="en-US" altLang="ko-KR" u="sng"/>
              <a:t>*) </a:t>
            </a:r>
            <a:br>
              <a:rPr lang="en-US" altLang="ko-KR" u="sng"/>
            </a:b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890374-AD96-942E-E6D0-3E90A66F4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884123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a = *x 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B590E35-7832-AFE1-2D2A-732C057F0059}"/>
              </a:ext>
            </a:extLst>
          </p:cNvPr>
          <p:cNvSpPr txBox="1">
            <a:spLocks/>
          </p:cNvSpPr>
          <p:nvPr/>
        </p:nvSpPr>
        <p:spPr>
          <a:xfrm>
            <a:off x="0" y="3334330"/>
            <a:ext cx="9144000" cy="204123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ptr[x]</a:t>
            </a:r>
          </a:p>
          <a:p>
            <a:pPr marL="0" indent="0">
              <a:buNone/>
            </a:pPr>
            <a:r>
              <a:rPr lang="en-US" altLang="ko-KR"/>
              <a:t>mov	eax,				dword ptr[rax]</a:t>
            </a:r>
          </a:p>
          <a:p>
            <a:pPr marL="0" indent="0">
              <a:buNone/>
            </a:pPr>
            <a:r>
              <a:rPr lang="en-US" altLang="ko-KR"/>
              <a:t>mov	dword ptr[a],	dword ptr[eax] 	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F689D-2BCE-12B9-0143-9613D360BE22}"/>
              </a:ext>
            </a:extLst>
          </p:cNvPr>
          <p:cNvSpPr/>
          <p:nvPr/>
        </p:nvSpPr>
        <p:spPr>
          <a:xfrm>
            <a:off x="2438863" y="1788745"/>
            <a:ext cx="710737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0D780C-F5D6-F084-D948-6752C71413E4}"/>
              </a:ext>
            </a:extLst>
          </p:cNvPr>
          <p:cNvSpPr/>
          <p:nvPr/>
        </p:nvSpPr>
        <p:spPr>
          <a:xfrm>
            <a:off x="60960" y="3315884"/>
            <a:ext cx="9004662" cy="136695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A723E-E432-4FBE-8B6E-529D6D999963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45452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4E8FD-F065-7A04-DE4A-7FB717A8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ECEBF-2E05-A294-6403-8E1875AA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역참조 연산자 </a:t>
            </a:r>
            <a:r>
              <a:rPr lang="en-US" altLang="ko-KR" u="sng"/>
              <a:t>*) </a:t>
            </a:r>
            <a:br>
              <a:rPr lang="en-US" altLang="ko-KR" u="sng"/>
            </a:b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D9657-0E70-6AAF-F28E-CB2620C46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초기값을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*x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로 정해보세요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600"/>
              <a:t>*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 </a:t>
            </a:r>
            <a:r>
              <a:rPr lang="en-US" altLang="ko-KR" sz="3600"/>
              <a:t>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410646-8CC8-9875-4C0F-FB88F851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B9E1B6-42F1-F013-D308-A635AE99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691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274F-2E36-DDBE-7C06-500B5DB5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BCBB-CA2E-CB20-03AD-F577DE81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자료형 변환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163B4EF-69DD-897A-EE91-B48CE42ED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246148"/>
            <a:ext cx="9084872" cy="259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indirect_operator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unsigned char </a:t>
            </a:r>
            <a:r>
              <a:rPr lang="en-US" altLang="ko-KR"/>
              <a:t>a</a:t>
            </a:r>
          </a:p>
          <a:p>
            <a:pPr marL="0" indent="0">
              <a:buNone/>
            </a:pPr>
            <a:r>
              <a:rPr lang="en-US" altLang="ko-KR"/>
              <a:t>       = *(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unsigned char </a:t>
            </a:r>
            <a:r>
              <a:rPr lang="en-US" altLang="ko-KR"/>
              <a:t>*)x;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378526-A628-7F77-300C-3C9D47023969}"/>
              </a:ext>
            </a:extLst>
          </p:cNvPr>
          <p:cNvSpPr txBox="1"/>
          <p:nvPr/>
        </p:nvSpPr>
        <p:spPr>
          <a:xfrm>
            <a:off x="22429" y="2025970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A75A4D-B181-1448-2395-B7A0E4DAD390}"/>
              </a:ext>
            </a:extLst>
          </p:cNvPr>
          <p:cNvSpPr txBox="1"/>
          <p:nvPr/>
        </p:nvSpPr>
        <p:spPr>
          <a:xfrm>
            <a:off x="2028208" y="2038799"/>
            <a:ext cx="317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indirect_operator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C244B-D470-6008-F081-672F7799A6BA}"/>
              </a:ext>
            </a:extLst>
          </p:cNvPr>
          <p:cNvSpPr txBox="1"/>
          <p:nvPr/>
        </p:nvSpPr>
        <p:spPr>
          <a:xfrm>
            <a:off x="5575960" y="2038799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*,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33EFA-7820-6AB7-4244-6EF6A21FF577}"/>
              </a:ext>
            </a:extLst>
          </p:cNvPr>
          <p:cNvSpPr txBox="1"/>
          <p:nvPr/>
        </p:nvSpPr>
        <p:spPr>
          <a:xfrm>
            <a:off x="973418" y="5770099"/>
            <a:ext cx="755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indirect_operator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주소에 저장된 값을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char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202D16-EBC8-0E09-2EF2-563B0242070F}"/>
              </a:ext>
            </a:extLst>
          </p:cNvPr>
          <p:cNvCxnSpPr/>
          <p:nvPr/>
        </p:nvCxnSpPr>
        <p:spPr>
          <a:xfrm>
            <a:off x="375684" y="596829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2DCC2E-F87E-062F-CC9A-4E8B4AF5ED5E}"/>
              </a:ext>
            </a:extLst>
          </p:cNvPr>
          <p:cNvSpPr txBox="1"/>
          <p:nvPr/>
        </p:nvSpPr>
        <p:spPr>
          <a:xfrm>
            <a:off x="573600" y="3008231"/>
            <a:ext cx="8401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char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가리키는 주소에 저장된 값을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unsigned char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으로 읽어서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22111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D5898-A44E-2AD2-EC42-A0B26E25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19A33-4484-EB7A-D31F-65B8351D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자료형 변환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6F8C3-AE7E-1826-EE17-AA86A08C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자료형변환식</a:t>
            </a:r>
            <a:r>
              <a:rPr lang="en-US" altLang="ko-KR" sz="2800"/>
              <a:t>:</a:t>
            </a:r>
            <a:br>
              <a:rPr lang="en-US" altLang="ko-KR" sz="2800" b="1"/>
            </a:b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단항식</a:t>
            </a:r>
            <a:br>
              <a:rPr lang="en-US" altLang="ko-KR" sz="280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타입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자료형변환식</a:t>
            </a:r>
            <a:endParaRPr lang="en-US" altLang="ko-KR" sz="2800" b="1" i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7399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02F5-FBF5-2BE8-76DD-6EAD2C09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23B75-8D44-1B50-6997-D0AB44F8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자료형 변환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287FFC-3A13-7C43-DFBA-447FCB5C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포인터를 정수 자료형으로 변환 가능하며</a:t>
            </a:r>
            <a:r>
              <a:rPr lang="en-US" altLang="ko-KR" sz="2800"/>
              <a:t>, </a:t>
            </a:r>
            <a:r>
              <a:rPr lang="ko-KR" altLang="en-US" sz="2800"/>
              <a:t>필요한 정수 자료형의 크기와 연산 결과는 컴퓨터마다 다르다</a:t>
            </a:r>
            <a:r>
              <a:rPr lang="en-US" altLang="ko-KR" sz="2800"/>
              <a:t>. </a:t>
            </a:r>
            <a:r>
              <a:rPr lang="ko-KR" altLang="en-US" sz="2800"/>
              <a:t>정수 자료형 크기가 작으면 오동작한다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임의의 정수가 포인터로 변환될 수 있으나</a:t>
            </a:r>
            <a:r>
              <a:rPr lang="en-US" altLang="ko-KR" sz="2800"/>
              <a:t>, </a:t>
            </a:r>
            <a:r>
              <a:rPr lang="ko-KR" altLang="en-US" sz="2800"/>
              <a:t>연산 </a:t>
            </a:r>
            <a:br>
              <a:rPr lang="en-US" altLang="ko-KR" sz="2800"/>
            </a:br>
            <a:r>
              <a:rPr lang="ko-KR" altLang="en-US" sz="2800"/>
              <a:t>결과는 컴퓨터마다 다르다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포인터를 다른 포인터로 변환할 수 있지만</a:t>
            </a:r>
            <a:r>
              <a:rPr lang="en-US" altLang="ko-KR" sz="2800"/>
              <a:t>, </a:t>
            </a:r>
            <a:r>
              <a:rPr lang="ko-KR" altLang="en-US" sz="2800"/>
              <a:t>두 </a:t>
            </a:r>
            <a:br>
              <a:rPr lang="en-US" altLang="ko-KR" sz="2800"/>
            </a:br>
            <a:r>
              <a:rPr lang="ko-KR" altLang="en-US" sz="2800"/>
              <a:t>포인터가 가리키는 자료형의 메모리</a:t>
            </a:r>
            <a:r>
              <a:rPr lang="en-US" altLang="ko-KR" sz="2800"/>
              <a:t> </a:t>
            </a:r>
            <a:r>
              <a:rPr lang="ko-KR" altLang="en-US" sz="2800"/>
              <a:t>구성이 </a:t>
            </a:r>
            <a:br>
              <a:rPr lang="en-US" altLang="ko-KR" sz="2800"/>
            </a:br>
            <a:r>
              <a:rPr lang="ko-KR" altLang="en-US" sz="2800"/>
              <a:t>다르면 변환된 포인터는 유효하지 않을 수 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63434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2F55-E438-1547-3A24-2F1B3E93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34215-878E-2D11-C9BE-BC3E1C44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자료형 변환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F0C46-9C8B-7738-C66F-E4B01933A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포인터를 다른 포인터로 변환할 때</a:t>
            </a:r>
            <a:r>
              <a:rPr lang="en-US" altLang="ko-KR" sz="2800"/>
              <a:t>, alignment</a:t>
            </a:r>
            <a:r>
              <a:rPr lang="ko-KR" altLang="en-US" sz="2800"/>
              <a:t>가 같거나 더 작은 포인터로 변환한 후에</a:t>
            </a:r>
            <a:r>
              <a:rPr lang="en-US" altLang="ko-KR" sz="2800"/>
              <a:t>, </a:t>
            </a:r>
            <a:r>
              <a:rPr lang="ko-KR" altLang="en-US" sz="2800"/>
              <a:t>다시 원래 포인터 타입으로 변환하면</a:t>
            </a:r>
            <a:r>
              <a:rPr lang="en-US" altLang="ko-KR" sz="2800"/>
              <a:t>, </a:t>
            </a:r>
            <a:r>
              <a:rPr lang="ko-KR" altLang="en-US" sz="2800"/>
              <a:t>값이 변하지 않음이 </a:t>
            </a:r>
            <a:br>
              <a:rPr lang="en-US" altLang="ko-KR" sz="2800"/>
            </a:br>
            <a:r>
              <a:rPr lang="ko-KR" altLang="en-US" sz="2800"/>
              <a:t>보장된다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 </a:t>
            </a:r>
            <a:r>
              <a:rPr lang="ko-KR" altLang="en-US" sz="2800"/>
              <a:t>타입이 </a:t>
            </a:r>
            <a:r>
              <a:rPr lang="en-US" altLang="ko-KR" sz="2800"/>
              <a:t>alignment</a:t>
            </a:r>
            <a:r>
              <a:rPr lang="ko-KR" altLang="en-US" sz="2800"/>
              <a:t>가 가장 작기 때문에</a:t>
            </a:r>
            <a:r>
              <a:rPr lang="en-US" altLang="ko-KR" sz="2800"/>
              <a:t>, char* </a:t>
            </a:r>
            <a:r>
              <a:rPr lang="ko-KR" altLang="en-US" sz="2800"/>
              <a:t>로 변환한 후에 원래 포인터로 변환하면 안전하다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 포인터를 다른 함수 타입의 포인터로 변환한 후에 다시 원래 포인터로 변환해도 똑같다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49394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A2CD0-3460-6BA3-6434-D1D20985E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68DE8-9C60-F78E-7F5A-C2C672BF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자료형 변환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04A8059-DA0D-AD4B-A30C-3FB7E47F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4768504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/>
              <a:t>* a = 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/>
              <a:t>*)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234350B-D503-975F-0F53-0FBF9C091A88}"/>
              </a:ext>
            </a:extLst>
          </p:cNvPr>
          <p:cNvSpPr txBox="1">
            <a:spLocks/>
          </p:cNvSpPr>
          <p:nvPr/>
        </p:nvSpPr>
        <p:spPr>
          <a:xfrm>
            <a:off x="0" y="3334330"/>
            <a:ext cx="9144000" cy="149500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ptr[x]</a:t>
            </a:r>
          </a:p>
          <a:p>
            <a:pPr marL="0" indent="0">
              <a:buNone/>
            </a:pPr>
            <a:r>
              <a:rPr lang="en-US" altLang="ko-KR"/>
              <a:t>mov	qword ptr[a],	rax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7AA29A-4AF4-8897-8071-6FCC6601F1DC}"/>
              </a:ext>
            </a:extLst>
          </p:cNvPr>
          <p:cNvSpPr/>
          <p:nvPr/>
        </p:nvSpPr>
        <p:spPr>
          <a:xfrm>
            <a:off x="708660" y="1788745"/>
            <a:ext cx="4768504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4D526B-145D-2C10-DB3A-92151E6B290C}"/>
              </a:ext>
            </a:extLst>
          </p:cNvPr>
          <p:cNvSpPr/>
          <p:nvPr/>
        </p:nvSpPr>
        <p:spPr>
          <a:xfrm>
            <a:off x="60960" y="3315884"/>
            <a:ext cx="9004662" cy="136695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A3331-49B2-0904-BCB8-28C48BB0DDB7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51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C8E68-5201-ADD2-361D-8A27D08B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70135-9BD5-D7C3-EDCE-D834E60B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F33D8-48CC-6D93-F855-46D71633D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각 선언과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문장이 끝난 시점에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x, y, z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값을 쓰시오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 = 0, y = 1, z = 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/>
              <a:t>x = y = z;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7352F-CDD3-29D9-0C0D-B2A31AB6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742ADB-8AC5-1442-00E5-CA98A5C1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7723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13A2-D8B2-2EBE-A27E-FD61CE9C3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812C3-2828-40BB-5BC6-E00EEFAA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자료형 변환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A570B-12E4-728B-3577-68B2C90F0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초기값을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(char*) 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로 바꿔보세요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600"/>
              <a:t>*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char</a:t>
            </a:r>
            <a:r>
              <a:rPr lang="en-US" altLang="ko-KR" sz="3600"/>
              <a:t>* 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CEC1C-F73F-C115-C918-FA2EF243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93888C-8B7D-605E-7E65-75953F2A6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8870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47EB-D990-28E2-E641-EF5F46A3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D3E99-1EC0-022A-5C33-AC202EC7F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3244F7C-C9EB-2865-6008-5337F9B3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246148"/>
            <a:ext cx="9084872" cy="259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additive_operator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*a = x + 1;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A3E758-8D34-4D2C-93CC-148D0A56ABFA}"/>
              </a:ext>
            </a:extLst>
          </p:cNvPr>
          <p:cNvSpPr txBox="1"/>
          <p:nvPr/>
        </p:nvSpPr>
        <p:spPr>
          <a:xfrm>
            <a:off x="22429" y="197149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210763-6CA2-E666-5847-6D4F0BD810E9}"/>
              </a:ext>
            </a:extLst>
          </p:cNvPr>
          <p:cNvSpPr txBox="1"/>
          <p:nvPr/>
        </p:nvSpPr>
        <p:spPr>
          <a:xfrm>
            <a:off x="2028208" y="1965850"/>
            <a:ext cx="322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additive_operator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78637-F3C1-A317-A40B-3B4075134361}"/>
              </a:ext>
            </a:extLst>
          </p:cNvPr>
          <p:cNvSpPr txBox="1"/>
          <p:nvPr/>
        </p:nvSpPr>
        <p:spPr>
          <a:xfrm>
            <a:off x="5427779" y="1975086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*,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61578-2646-E481-EC1E-74828D07C7F2}"/>
              </a:ext>
            </a:extLst>
          </p:cNvPr>
          <p:cNvSpPr txBox="1"/>
          <p:nvPr/>
        </p:nvSpPr>
        <p:spPr>
          <a:xfrm>
            <a:off x="973418" y="5096245"/>
            <a:ext cx="8021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additive_operator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주소에서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크기만큼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더한 주소의 초기값을 가진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선언한다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F42773-2099-645C-5963-6D1C46CCC835}"/>
              </a:ext>
            </a:extLst>
          </p:cNvPr>
          <p:cNvCxnSpPr/>
          <p:nvPr/>
        </p:nvCxnSpPr>
        <p:spPr>
          <a:xfrm>
            <a:off x="375684" y="5294440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9B47A9-82DD-2112-391E-EC3808C44161}"/>
              </a:ext>
            </a:extLst>
          </p:cNvPr>
          <p:cNvSpPr txBox="1"/>
          <p:nvPr/>
        </p:nvSpPr>
        <p:spPr>
          <a:xfrm>
            <a:off x="573600" y="3008231"/>
            <a:ext cx="8247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가리키는 주소에서부터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크기만큼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더한 주소로 정한다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33849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FE0F-A969-B0D5-9366-E6F4AB29D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4ED51-C1F9-6EB9-250B-B6BE6EAD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3DA2B0-3832-841D-2441-A0A1775C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덧셈식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>
                <a:solidFill>
                  <a:schemeClr val="accent1">
                    <a:lumMod val="20000"/>
                    <a:lumOff val="80000"/>
                  </a:schemeClr>
                </a:solidFill>
              </a:rPr>
              <a:t>곱셈식</a:t>
            </a:r>
            <a:br>
              <a:rPr lang="en-US" altLang="ko-KR" sz="2800"/>
            </a:b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덧셈식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곱셈식</a:t>
            </a:r>
            <a:b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덧셈식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곱셈식</a:t>
            </a:r>
            <a:endParaRPr lang="en-US" altLang="ko-KR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3454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D90BF-8664-96C5-9349-BA59CD20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D1F30-0E4E-070E-B72D-467A9B3C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</a:t>
            </a:r>
            <a:r>
              <a:rPr lang="ko-KR" altLang="en-US" u="sng"/>
              <a:t>관련 </a:t>
            </a:r>
            <a:br>
              <a:rPr lang="en-US" altLang="ko-KR" u="sng"/>
            </a:br>
            <a:r>
              <a:rPr lang="ko-KR" altLang="en-US" u="sng"/>
              <a:t>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ADDA8-C630-5EBF-70E5-434E1E03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배열 타입은 특정 자료형의 </a:t>
            </a:r>
            <a:r>
              <a:rPr lang="en-US" altLang="ko-KR" sz="2800"/>
              <a:t>object (</a:t>
            </a:r>
            <a:r>
              <a:rPr lang="ko-KR" altLang="en-US" sz="2800"/>
              <a:t>메모리 공간</a:t>
            </a:r>
            <a:r>
              <a:rPr lang="en-US" altLang="ko-KR" sz="2800"/>
              <a:t>)</a:t>
            </a:r>
            <a:r>
              <a:rPr lang="ko-KR" altLang="en-US" sz="2800"/>
              <a:t>을 연속해서 할당받은 것이다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해당 자료형을 원소의 자료형이라고 부른다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배열 타입은 원소의 자료형과 멤버의 숫자로 </a:t>
            </a:r>
            <a:br>
              <a:rPr lang="en-US" altLang="ko-KR" sz="2800"/>
            </a:br>
            <a:r>
              <a:rPr lang="ko-KR" altLang="en-US" sz="2800"/>
              <a:t>특징지어진다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원소 타입이 </a:t>
            </a:r>
            <a:r>
              <a:rPr lang="en-US" altLang="ko-KR" sz="2800"/>
              <a:t>T</a:t>
            </a:r>
            <a:r>
              <a:rPr lang="ko-KR" altLang="en-US" sz="2800"/>
              <a:t>인 배열을 </a:t>
            </a:r>
            <a:r>
              <a:rPr lang="en-US" altLang="ko-KR" sz="2800"/>
              <a:t>T </a:t>
            </a:r>
            <a:r>
              <a:rPr lang="ko-KR" altLang="en-US" sz="2800"/>
              <a:t>배열이라고 부른다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725137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09E65-4356-25D7-FC9F-D4CA0B14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2E561-A4BB-AA1F-AC78-2F0E5A78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+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FF1EB-BC05-02FF-39C4-074F24E7D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+ E2 </a:t>
            </a:r>
            <a:r>
              <a:rPr lang="ko-KR" altLang="en-US" sz="2800"/>
              <a:t>에서 </a:t>
            </a:r>
            <a:r>
              <a:rPr lang="en-US" altLang="ko-KR" sz="2800"/>
              <a:t>E1</a:t>
            </a:r>
            <a:r>
              <a:rPr lang="ko-KR" altLang="en-US" sz="2800"/>
              <a:t>이 포인터</a:t>
            </a:r>
            <a:r>
              <a:rPr lang="en-US" altLang="ko-KR" sz="2800"/>
              <a:t>, E2</a:t>
            </a:r>
            <a:r>
              <a:rPr lang="ko-KR" altLang="en-US" sz="2800"/>
              <a:t>는 정수일 경우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E1</a:t>
            </a:r>
            <a:r>
              <a:rPr lang="ko-KR" altLang="en-US" sz="2800"/>
              <a:t>에서</a:t>
            </a:r>
            <a:r>
              <a:rPr lang="en-US" altLang="ko-KR" sz="2800"/>
              <a:t>, E2 * (E1</a:t>
            </a:r>
            <a:r>
              <a:rPr lang="ko-KR" altLang="en-US" sz="2800"/>
              <a:t>의 크기</a:t>
            </a:r>
            <a:r>
              <a:rPr lang="en-US" altLang="ko-KR" sz="2800"/>
              <a:t>)</a:t>
            </a:r>
            <a:r>
              <a:rPr lang="ko-KR" altLang="en-US" sz="2800"/>
              <a:t>가 더해진다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이 어떤 배열의 원소를 가리키고</a:t>
            </a:r>
            <a:r>
              <a:rPr lang="en-US" altLang="ko-KR" sz="2800"/>
              <a:t>, </a:t>
            </a:r>
            <a:r>
              <a:rPr lang="ko-KR" altLang="en-US" sz="2800"/>
              <a:t>배열의 크기가 충분히 클 때</a:t>
            </a:r>
            <a:r>
              <a:rPr lang="en-US" altLang="ko-KR" sz="2800"/>
              <a:t>, </a:t>
            </a:r>
            <a:r>
              <a:rPr lang="ko-KR" altLang="en-US" sz="2800"/>
              <a:t>계산 결과도 같은 배열의 원소다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계산 결과에 해당하는 원소의</a:t>
            </a:r>
            <a:r>
              <a:rPr lang="en-US" altLang="ko-KR" sz="2800"/>
              <a:t> </a:t>
            </a:r>
            <a:r>
              <a:rPr lang="ko-KR" altLang="en-US" sz="2800"/>
              <a:t>배열에서의 순서는 </a:t>
            </a:r>
            <a:r>
              <a:rPr lang="en-US" altLang="ko-KR" sz="2800"/>
              <a:t>E1</a:t>
            </a:r>
            <a:r>
              <a:rPr lang="ko-KR" altLang="en-US" sz="2800"/>
              <a:t>의 순서에서 </a:t>
            </a:r>
            <a:r>
              <a:rPr lang="en-US" altLang="ko-KR" sz="2800"/>
              <a:t>E2</a:t>
            </a:r>
            <a:r>
              <a:rPr lang="ko-KR" altLang="en-US" sz="2800"/>
              <a:t>만큼 더한 값이 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은 배열의 마지막 원소의 다음 주소도 가능하다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48789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0972-A3C4-4873-28DD-7E64A209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61895-F4B3-425C-A702-4699EEF7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+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B44433-346A-818F-A7F5-2E45C40F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+ E2 </a:t>
            </a:r>
            <a:r>
              <a:rPr lang="ko-KR" altLang="en-US" sz="2800"/>
              <a:t>에서 </a:t>
            </a:r>
            <a:r>
              <a:rPr lang="en-US" altLang="ko-KR" sz="2800"/>
              <a:t>E1</a:t>
            </a:r>
            <a:r>
              <a:rPr lang="ko-KR" altLang="en-US" sz="2800"/>
              <a:t>이 포인터</a:t>
            </a:r>
            <a:r>
              <a:rPr lang="en-US" altLang="ko-KR" sz="2800"/>
              <a:t>, E2</a:t>
            </a:r>
            <a:r>
              <a:rPr lang="ko-KR" altLang="en-US" sz="2800"/>
              <a:t>는 정수일 경우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ko-KR" altLang="en-US" sz="2800"/>
              <a:t>계산결과가 </a:t>
            </a:r>
            <a:r>
              <a:rPr lang="en-US" altLang="ko-KR" sz="2800"/>
              <a:t>E1</a:t>
            </a:r>
            <a:r>
              <a:rPr lang="ko-KR" altLang="en-US" sz="2800"/>
              <a:t>과 같은 배열의 원소도 아니고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E1</a:t>
            </a:r>
            <a:r>
              <a:rPr lang="ko-KR" altLang="en-US" sz="2800"/>
              <a:t>과 같은 배열의 마지막 원소 다음 주소도 아니면</a:t>
            </a:r>
            <a:r>
              <a:rPr lang="en-US" altLang="ko-KR" sz="2800"/>
              <a:t>,</a:t>
            </a:r>
            <a:br>
              <a:rPr lang="en-US" altLang="ko-KR" sz="2800"/>
            </a:br>
            <a:r>
              <a:rPr lang="ko-KR" altLang="en-US" sz="2800"/>
              <a:t>동작은 정해지지 않았다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계산 결과가</a:t>
            </a:r>
            <a:r>
              <a:rPr lang="en-US" altLang="ko-KR" sz="2800"/>
              <a:t> </a:t>
            </a:r>
            <a:r>
              <a:rPr lang="ko-KR" altLang="en-US" sz="2800"/>
              <a:t>배열의 마지막 원소의 다음 주소이고</a:t>
            </a:r>
            <a:r>
              <a:rPr lang="en-US" altLang="ko-KR" sz="2800"/>
              <a:t>, </a:t>
            </a:r>
            <a:r>
              <a:rPr lang="ko-KR" altLang="en-US" sz="2800"/>
              <a:t>계산 결과에 </a:t>
            </a:r>
            <a:r>
              <a:rPr lang="en-US" altLang="ko-KR" sz="2800"/>
              <a:t>* </a:t>
            </a:r>
            <a:r>
              <a:rPr lang="ko-KR" altLang="en-US" sz="2800"/>
              <a:t>단항연산자를 적용했을 때의</a:t>
            </a:r>
            <a:br>
              <a:rPr lang="en-US" altLang="ko-KR" sz="2800"/>
            </a:br>
            <a:r>
              <a:rPr lang="ko-KR" altLang="en-US" sz="2800"/>
              <a:t>동작은 정해지지 않았다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512399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99D9-F9FD-5D3B-FE3B-473CEB93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782A-B72D-4691-4C99-ADC40F53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+ </a:t>
            </a: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A2F66E-92C0-921D-B5CB-B5601328A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810395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/>
              <a:t>a = x + 1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549641-23DD-C905-39AF-922A09C1E649}"/>
              </a:ext>
            </a:extLst>
          </p:cNvPr>
          <p:cNvSpPr txBox="1">
            <a:spLocks/>
          </p:cNvSpPr>
          <p:nvPr/>
        </p:nvSpPr>
        <p:spPr>
          <a:xfrm>
            <a:off x="0" y="3334329"/>
            <a:ext cx="9144000" cy="2173897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ptr[x]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add		rax,				4</a:t>
            </a:r>
          </a:p>
          <a:p>
            <a:pPr marL="0" indent="0">
              <a:buNone/>
            </a:pPr>
            <a:r>
              <a:rPr lang="en-US" altLang="ko-KR"/>
              <a:t>mov	qword ptr[a],	rax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A3E943-E5D6-39BA-2BA6-EEBF5A4575DB}"/>
              </a:ext>
            </a:extLst>
          </p:cNvPr>
          <p:cNvSpPr/>
          <p:nvPr/>
        </p:nvSpPr>
        <p:spPr>
          <a:xfrm>
            <a:off x="708660" y="1788745"/>
            <a:ext cx="2810395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EE888B-2417-0D3F-F54B-EDB20D173C3A}"/>
              </a:ext>
            </a:extLst>
          </p:cNvPr>
          <p:cNvSpPr/>
          <p:nvPr/>
        </p:nvSpPr>
        <p:spPr>
          <a:xfrm>
            <a:off x="60960" y="3315884"/>
            <a:ext cx="9004662" cy="206891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4CADC-16A2-F471-EDB1-199410DD9EB3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B7D69-9FCE-23A8-5965-3D63FBFC3D59}"/>
              </a:ext>
            </a:extLst>
          </p:cNvPr>
          <p:cNvSpPr txBox="1"/>
          <p:nvPr/>
        </p:nvSpPr>
        <p:spPr>
          <a:xfrm>
            <a:off x="4664364" y="1702743"/>
            <a:ext cx="3091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</p:txBody>
      </p:sp>
    </p:spTree>
    <p:extLst>
      <p:ext uri="{BB962C8B-B14F-4D97-AF65-F5344CB8AC3E}">
        <p14:creationId xmlns:p14="http://schemas.microsoft.com/office/powerpoint/2010/main" val="365818449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D0CBA-3CF9-AB2A-978B-33124C8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AAD11-560E-63D3-5965-8C9832C9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-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D921E3-E03A-CF86-7214-C3E5DB695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E1 - E2 </a:t>
            </a:r>
            <a:r>
              <a:rPr lang="ko-KR" altLang="en-US" sz="2800"/>
              <a:t>에서 </a:t>
            </a:r>
            <a:r>
              <a:rPr lang="en-US" altLang="ko-KR" sz="2800"/>
              <a:t>E1</a:t>
            </a:r>
            <a:r>
              <a:rPr lang="ko-KR" altLang="en-US" sz="2800"/>
              <a:t>이 포인터</a:t>
            </a:r>
            <a:r>
              <a:rPr lang="en-US" altLang="ko-KR" sz="2800"/>
              <a:t>, E2</a:t>
            </a:r>
            <a:r>
              <a:rPr lang="ko-KR" altLang="en-US" sz="2800"/>
              <a:t>는 정수일 경우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E1</a:t>
            </a:r>
            <a:r>
              <a:rPr lang="ko-KR" altLang="en-US" sz="2800"/>
              <a:t>에서</a:t>
            </a:r>
            <a:r>
              <a:rPr lang="en-US" altLang="ko-KR" sz="2800"/>
              <a:t>, E2 * (E1</a:t>
            </a:r>
            <a:r>
              <a:rPr lang="ko-KR" altLang="en-US" sz="2800"/>
              <a:t>의 크기</a:t>
            </a:r>
            <a:r>
              <a:rPr lang="en-US" altLang="ko-KR" sz="2800"/>
              <a:t>)</a:t>
            </a:r>
            <a:r>
              <a:rPr lang="ko-KR" altLang="en-US" sz="2800"/>
              <a:t>가 빼진다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이 어떤 배열의 원소의 주소고</a:t>
            </a:r>
            <a:r>
              <a:rPr lang="en-US" altLang="ko-KR" sz="2800"/>
              <a:t>, </a:t>
            </a:r>
            <a:r>
              <a:rPr lang="ko-KR" altLang="en-US" sz="2800"/>
              <a:t>배열에서의 </a:t>
            </a:r>
            <a:r>
              <a:rPr lang="en-US" altLang="ko-KR" sz="2800"/>
              <a:t>E1</a:t>
            </a:r>
            <a:r>
              <a:rPr lang="ko-KR" altLang="en-US" sz="2800"/>
              <a:t>의</a:t>
            </a:r>
            <a:br>
              <a:rPr lang="en-US" altLang="ko-KR" sz="2800"/>
            </a:br>
            <a:r>
              <a:rPr lang="ko-KR" altLang="en-US" sz="2800"/>
              <a:t>순서보다 </a:t>
            </a:r>
            <a:r>
              <a:rPr lang="en-US" altLang="ko-KR" sz="2800"/>
              <a:t>E2</a:t>
            </a:r>
            <a:r>
              <a:rPr lang="ko-KR" altLang="en-US" sz="2800"/>
              <a:t>가 작을 때</a:t>
            </a:r>
            <a:r>
              <a:rPr lang="en-US" altLang="ko-KR" sz="2800"/>
              <a:t>, </a:t>
            </a:r>
            <a:r>
              <a:rPr lang="ko-KR" altLang="en-US" sz="2800"/>
              <a:t>계산 결과도 같은 배열에서 </a:t>
            </a:r>
            <a:r>
              <a:rPr lang="en-US" altLang="ko-KR" sz="2800"/>
              <a:t>E2</a:t>
            </a:r>
            <a:r>
              <a:rPr lang="ko-KR" altLang="en-US" sz="2800"/>
              <a:t>만큼 전 순서의 원소의 주소가 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이 배열의 마지막 원소 다음 주소도 가능하다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51067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662B-D7B7-6C3D-5C96-611E3CF7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780C2-86DF-13D5-8590-917BD052A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-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440AA-648F-B29F-5BCA-01E6D1DF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E1 - E2 </a:t>
            </a:r>
            <a:r>
              <a:rPr lang="ko-KR" altLang="en-US" sz="2800"/>
              <a:t>에서 </a:t>
            </a:r>
            <a:r>
              <a:rPr lang="en-US" altLang="ko-KR" sz="2800"/>
              <a:t>E1</a:t>
            </a:r>
            <a:r>
              <a:rPr lang="ko-KR" altLang="en-US" sz="2800"/>
              <a:t>이 포인터</a:t>
            </a:r>
            <a:r>
              <a:rPr lang="en-US" altLang="ko-KR" sz="2800"/>
              <a:t>, E2</a:t>
            </a:r>
            <a:r>
              <a:rPr lang="ko-KR" altLang="en-US" sz="2800"/>
              <a:t>는 정수일 경우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ko-KR" altLang="en-US" sz="2800"/>
              <a:t>계산결과가 </a:t>
            </a:r>
            <a:r>
              <a:rPr lang="en-US" altLang="ko-KR" sz="2800"/>
              <a:t>E1</a:t>
            </a:r>
            <a:r>
              <a:rPr lang="ko-KR" altLang="en-US" sz="2800"/>
              <a:t>과 같은 배열의 원소도 아니고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E1</a:t>
            </a:r>
            <a:r>
              <a:rPr lang="ko-KR" altLang="en-US" sz="2800"/>
              <a:t>과 같은 배열의 마지막 원소 다음 주소도 아니면</a:t>
            </a:r>
            <a:r>
              <a:rPr lang="en-US" altLang="ko-KR" sz="2800"/>
              <a:t>,</a:t>
            </a:r>
            <a:br>
              <a:rPr lang="en-US" altLang="ko-KR" sz="2800"/>
            </a:br>
            <a:r>
              <a:rPr lang="ko-KR" altLang="en-US" sz="2800"/>
              <a:t>동작은 정해지지 않았다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계산 결과가</a:t>
            </a:r>
            <a:r>
              <a:rPr lang="en-US" altLang="ko-KR" sz="2800"/>
              <a:t> </a:t>
            </a:r>
            <a:r>
              <a:rPr lang="ko-KR" altLang="en-US" sz="2800"/>
              <a:t>배열의 마지막 원소의 다음 주소이고</a:t>
            </a:r>
            <a:r>
              <a:rPr lang="en-US" altLang="ko-KR" sz="2800"/>
              <a:t>, </a:t>
            </a:r>
            <a:r>
              <a:rPr lang="ko-KR" altLang="en-US" sz="2800"/>
              <a:t>계산 결과에 </a:t>
            </a:r>
            <a:r>
              <a:rPr lang="en-US" altLang="ko-KR" sz="2800"/>
              <a:t>* </a:t>
            </a:r>
            <a:r>
              <a:rPr lang="ko-KR" altLang="en-US" sz="2800"/>
              <a:t>단항연산자를 적용했을 때의</a:t>
            </a:r>
            <a:br>
              <a:rPr lang="en-US" altLang="ko-KR" sz="2800"/>
            </a:br>
            <a:r>
              <a:rPr lang="ko-KR" altLang="en-US" sz="2800"/>
              <a:t>동작은 정해지지 않았다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197895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6110-812C-77CB-CE0A-AE0BEEF5D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359B-9E70-C58D-35EC-7D06E922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- </a:t>
            </a: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533B819-84B1-43A5-6F6C-FD5CC0E4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4161"/>
            <a:ext cx="2810395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/>
              <a:t>a = x - 1;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2E25774-F816-3FEB-6F27-B7A1B4F0B27E}"/>
              </a:ext>
            </a:extLst>
          </p:cNvPr>
          <p:cNvSpPr txBox="1">
            <a:spLocks/>
          </p:cNvSpPr>
          <p:nvPr/>
        </p:nvSpPr>
        <p:spPr>
          <a:xfrm>
            <a:off x="0" y="3334329"/>
            <a:ext cx="9144000" cy="2173897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ptr[x]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sub		rax,				4</a:t>
            </a:r>
          </a:p>
          <a:p>
            <a:pPr marL="0" indent="0">
              <a:buNone/>
            </a:pPr>
            <a:r>
              <a:rPr lang="en-US" altLang="ko-KR"/>
              <a:t>mov	qword ptr[a],	rax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1BE817-DCF8-A386-9074-30C072C5A6C6}"/>
              </a:ext>
            </a:extLst>
          </p:cNvPr>
          <p:cNvSpPr/>
          <p:nvPr/>
        </p:nvSpPr>
        <p:spPr>
          <a:xfrm>
            <a:off x="708661" y="1788745"/>
            <a:ext cx="2496358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2E454B-D44C-69C0-9412-E936F7DC3C33}"/>
              </a:ext>
            </a:extLst>
          </p:cNvPr>
          <p:cNvSpPr/>
          <p:nvPr/>
        </p:nvSpPr>
        <p:spPr>
          <a:xfrm>
            <a:off x="60960" y="3315884"/>
            <a:ext cx="9004662" cy="2068916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5BEE1-35CC-23DC-F5C4-78099509FE7D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437A8-4A61-6032-5403-DDDEEAF4E300}"/>
              </a:ext>
            </a:extLst>
          </p:cNvPr>
          <p:cNvSpPr txBox="1"/>
          <p:nvPr/>
        </p:nvSpPr>
        <p:spPr>
          <a:xfrm>
            <a:off x="4664364" y="1702743"/>
            <a:ext cx="30917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</p:txBody>
      </p:sp>
    </p:spTree>
    <p:extLst>
      <p:ext uri="{BB962C8B-B14F-4D97-AF65-F5344CB8AC3E}">
        <p14:creationId xmlns:p14="http://schemas.microsoft.com/office/powerpoint/2010/main" val="7416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83430-413F-BF7D-84E7-5965C3FF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149AB-6AB8-5633-6C16-74D85E5B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단항식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0E90C8-DBB1-F6B9-BEA3-E53C024D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단항식</a:t>
            </a:r>
            <a:r>
              <a:rPr lang="en-US" altLang="ko-KR" sz="2800"/>
              <a:t>:</a:t>
            </a:r>
            <a:br>
              <a:rPr lang="en-US" altLang="ko-KR" sz="2800" b="1"/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</a:t>
            </a:r>
            <a:br>
              <a:rPr lang="en-US" altLang="ko-KR" sz="2800"/>
            </a:br>
            <a:r>
              <a:rPr lang="en-US" altLang="ko-KR" sz="2800" b="1"/>
              <a:t>++ </a:t>
            </a:r>
            <a:r>
              <a:rPr lang="ko-KR" altLang="en-US" sz="2800"/>
              <a:t>단항식</a:t>
            </a:r>
            <a:br>
              <a:rPr lang="en-US" altLang="ko-KR" sz="2800" b="1"/>
            </a:br>
            <a:r>
              <a:rPr lang="en-US" altLang="ko-KR" sz="2800" b="1"/>
              <a:t>-- </a:t>
            </a:r>
            <a:r>
              <a:rPr lang="ko-KR" altLang="en-US" sz="2800"/>
              <a:t>단항식</a:t>
            </a:r>
            <a:br>
              <a:rPr lang="en-US" altLang="ko-KR" sz="2800"/>
            </a:b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단항연산자 자료형변환식</a:t>
            </a:r>
            <a:br>
              <a:rPr lang="en-US" altLang="ko-KR" sz="2800"/>
            </a:br>
            <a:r>
              <a:rPr lang="en-US" altLang="ko-KR" sz="2800" b="1"/>
              <a:t>sizeof</a:t>
            </a:r>
            <a:r>
              <a:rPr lang="en-US" altLang="ko-KR" sz="2800"/>
              <a:t> </a:t>
            </a:r>
            <a:r>
              <a:rPr lang="ko-KR" altLang="en-US" sz="2800"/>
              <a:t>단항식</a:t>
            </a:r>
            <a:br>
              <a:rPr lang="en-US" altLang="ko-KR" sz="2800"/>
            </a:br>
            <a:r>
              <a:rPr lang="en-US" altLang="ko-KR" sz="2800" b="1"/>
              <a:t>sizeof</a:t>
            </a:r>
            <a:r>
              <a:rPr lang="en-US" altLang="ko-KR" sz="2800"/>
              <a:t>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타입 </a:t>
            </a:r>
            <a:r>
              <a:rPr lang="en-US" altLang="ko-KR" sz="2800" b="1"/>
              <a:t>)</a:t>
            </a:r>
            <a:endParaRPr lang="en-US" altLang="ko-KR" sz="2800" b="1" i="1" dirty="0"/>
          </a:p>
          <a:p>
            <a:pPr>
              <a:lnSpc>
                <a:spcPct val="150000"/>
              </a:lnSpc>
            </a:pP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단항연산자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600" i="1">
                <a:solidFill>
                  <a:schemeClr val="bg1">
                    <a:lumMod val="75000"/>
                  </a:schemeClr>
                </a:solidFill>
              </a:rPr>
              <a:t>다음중하나 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&amp; + - ~ !</a:t>
            </a:r>
            <a:endParaRPr lang="en-US" altLang="ko-KR" sz="2800" b="1" i="1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49796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AC071-89C7-72AF-3ADD-5376840F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B2383-E61F-2AA9-9FD1-4D826382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-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5FB45-443F-4F59-9BC6-E00EC158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E1 - E2 </a:t>
            </a:r>
            <a:r>
              <a:rPr lang="ko-KR" altLang="en-US" sz="2800"/>
              <a:t>에서 </a:t>
            </a:r>
            <a:r>
              <a:rPr lang="en-US" altLang="ko-KR" sz="2800"/>
              <a:t>E1,</a:t>
            </a:r>
            <a:r>
              <a:rPr lang="ko-KR" altLang="en-US" sz="2800"/>
              <a:t> </a:t>
            </a:r>
            <a:r>
              <a:rPr lang="en-US" altLang="ko-KR" sz="2800"/>
              <a:t>E2</a:t>
            </a:r>
            <a:r>
              <a:rPr lang="ko-KR" altLang="en-US" sz="2800"/>
              <a:t>가 같은 배열의 원소를 </a:t>
            </a:r>
            <a:br>
              <a:rPr lang="en-US" altLang="ko-KR" sz="2800"/>
            </a:br>
            <a:r>
              <a:rPr lang="ko-KR" altLang="en-US" sz="2800"/>
              <a:t>가리키는 포인터일 경우</a:t>
            </a:r>
            <a:r>
              <a:rPr lang="en-US" altLang="ko-KR" sz="2800"/>
              <a:t>, </a:t>
            </a:r>
            <a:r>
              <a:rPr lang="ko-KR" altLang="en-US" sz="2800"/>
              <a:t>결과로</a:t>
            </a:r>
            <a:r>
              <a:rPr lang="en-US" altLang="ko-KR" sz="2800"/>
              <a:t> </a:t>
            </a:r>
            <a:br>
              <a:rPr lang="en-US" altLang="ko-KR" sz="2800"/>
            </a:br>
            <a:r>
              <a:rPr lang="en-US" altLang="ko-KR" sz="2800"/>
              <a:t>(E1 - E2) / (E1</a:t>
            </a:r>
            <a:r>
              <a:rPr lang="ko-KR" altLang="en-US" sz="2800"/>
              <a:t>과 </a:t>
            </a:r>
            <a:r>
              <a:rPr lang="en-US" altLang="ko-KR" sz="2800"/>
              <a:t>E2</a:t>
            </a:r>
            <a:r>
              <a:rPr lang="ko-KR" altLang="en-US" sz="2800"/>
              <a:t>의 크기</a:t>
            </a:r>
            <a:r>
              <a:rPr lang="en-US" altLang="ko-KR" sz="2800"/>
              <a:t>)</a:t>
            </a:r>
            <a:r>
              <a:rPr lang="ko-KR" altLang="en-US" sz="2800"/>
              <a:t>를 얻는다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결과는 </a:t>
            </a:r>
            <a:r>
              <a:rPr lang="en-US" altLang="ko-KR" sz="2800"/>
              <a:t>E1</a:t>
            </a:r>
            <a:r>
              <a:rPr lang="ko-KR" altLang="en-US" sz="2800"/>
              <a:t>과 </a:t>
            </a:r>
            <a:r>
              <a:rPr lang="en-US" altLang="ko-KR" sz="2800"/>
              <a:t>E2</a:t>
            </a:r>
            <a:r>
              <a:rPr lang="ko-KR" altLang="en-US" sz="2800"/>
              <a:t>의 배열에서의 순서를 뺀 값과 같다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결과의 타입은 </a:t>
            </a:r>
            <a:r>
              <a:rPr lang="en-US" altLang="ko-KR" sz="2800"/>
              <a:t>&lt;stddef.h&gt; </a:t>
            </a:r>
            <a:r>
              <a:rPr lang="ko-KR" altLang="en-US" sz="2800"/>
              <a:t>헤더에 정해져 있는 </a:t>
            </a:r>
            <a:br>
              <a:rPr lang="en-US" altLang="ko-KR" sz="2800"/>
            </a:br>
            <a:r>
              <a:rPr lang="en-US" altLang="ko-KR" sz="2800"/>
              <a:t>ptrdiff_t</a:t>
            </a:r>
            <a:r>
              <a:rPr lang="ko-KR" altLang="en-US" sz="2800"/>
              <a:t>로 타입의 크기는 컴퓨터마다 다르다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연산시 오버플로우가 발생하거나</a:t>
            </a:r>
            <a:r>
              <a:rPr lang="en-US" altLang="ko-KR" sz="2800"/>
              <a:t>, </a:t>
            </a:r>
            <a:r>
              <a:rPr lang="ko-KR" altLang="en-US" sz="2800"/>
              <a:t>결과값이</a:t>
            </a:r>
            <a:br>
              <a:rPr lang="en-US" altLang="ko-KR" sz="2800"/>
            </a:br>
            <a:r>
              <a:rPr lang="en-US" altLang="ko-KR" sz="2800"/>
              <a:t>ptrdiff_t</a:t>
            </a:r>
            <a:r>
              <a:rPr lang="ko-KR" altLang="en-US" sz="2800"/>
              <a:t>의 표현 범위를 벗어나면 오동작한다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365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5EA7-A9E8-59F2-4B89-5DEC9D3C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49E2F-9934-ED8C-591C-C1CCA2E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515351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-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1CB3-F761-708E-3BEA-C479F431B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E1 - E2 </a:t>
            </a:r>
            <a:r>
              <a:rPr lang="ko-KR" altLang="en-US" sz="2800"/>
              <a:t>에서 </a:t>
            </a:r>
            <a:r>
              <a:rPr lang="en-US" altLang="ko-KR" sz="2800"/>
              <a:t>E1</a:t>
            </a:r>
            <a:r>
              <a:rPr lang="ko-KR" altLang="en-US" sz="2800"/>
              <a:t>과 </a:t>
            </a:r>
            <a:r>
              <a:rPr lang="en-US" altLang="ko-KR" sz="2800"/>
              <a:t>E2</a:t>
            </a:r>
            <a:r>
              <a:rPr lang="ko-KR" altLang="en-US" sz="2800"/>
              <a:t>가 포인터인데 같은 배열의 </a:t>
            </a:r>
            <a:br>
              <a:rPr lang="en-US" altLang="ko-KR" sz="2800"/>
            </a:br>
            <a:r>
              <a:rPr lang="ko-KR" altLang="en-US" sz="2800"/>
              <a:t>원소의 주소 또는 마지막 원소의 다음 주소가 아닐 경우</a:t>
            </a:r>
            <a:r>
              <a:rPr lang="en-US" altLang="ko-KR" sz="2800"/>
              <a:t>, </a:t>
            </a:r>
            <a:r>
              <a:rPr lang="ko-KR" altLang="en-US" sz="2800"/>
              <a:t>오동작한다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이 마지막 원소의 다음 주소이일 경우</a:t>
            </a:r>
            <a:r>
              <a:rPr lang="en-US" altLang="ko-KR" sz="2800"/>
              <a:t>, </a:t>
            </a:r>
            <a:r>
              <a:rPr lang="ko-KR" altLang="en-US" sz="2800"/>
              <a:t>마지막 </a:t>
            </a:r>
            <a:br>
              <a:rPr lang="en-US" altLang="ko-KR" sz="2800"/>
            </a:br>
            <a:r>
              <a:rPr lang="ko-KR" altLang="en-US" sz="2800"/>
              <a:t>원소의 주소를 </a:t>
            </a:r>
            <a:r>
              <a:rPr lang="en-US" altLang="ko-KR" sz="2800"/>
              <a:t>Q</a:t>
            </a:r>
            <a:r>
              <a:rPr lang="ko-KR" altLang="en-US" sz="2800"/>
              <a:t>라고 하면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E1 - E2</a:t>
            </a:r>
            <a:r>
              <a:rPr lang="ko-KR" altLang="en-US" sz="2800"/>
              <a:t>는 </a:t>
            </a:r>
            <a:r>
              <a:rPr lang="en-US" altLang="ko-KR" sz="2800"/>
              <a:t>(Q + 1) - E2</a:t>
            </a:r>
            <a:r>
              <a:rPr lang="ko-KR" altLang="en-US" sz="2800"/>
              <a:t>인데</a:t>
            </a:r>
            <a:r>
              <a:rPr lang="en-US" altLang="ko-KR" sz="2800"/>
              <a:t>, </a:t>
            </a:r>
            <a:r>
              <a:rPr lang="ko-KR" altLang="en-US" sz="2800"/>
              <a:t>이는 </a:t>
            </a:r>
            <a:r>
              <a:rPr lang="en-US" altLang="ko-KR" sz="2800"/>
              <a:t>(Q - E2) + 1</a:t>
            </a:r>
            <a:r>
              <a:rPr lang="ko-KR" altLang="en-US" sz="2800"/>
              <a:t>과 </a:t>
            </a:r>
            <a:br>
              <a:rPr lang="en-US" altLang="ko-KR" sz="2800"/>
            </a:br>
            <a:r>
              <a:rPr lang="ko-KR" altLang="en-US" sz="2800"/>
              <a:t>같다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949773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BD628-7FA5-AAB0-8695-3ED93B4C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7EE72-A0A2-79CC-63E7-4223758C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- </a:t>
            </a: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207C18D-E49E-CE6A-B899-DAC2751B9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841031"/>
            <a:ext cx="2496359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/>
              <a:t>a = x - y;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6519AA9-69A0-339A-7500-64D40711E69B}"/>
              </a:ext>
            </a:extLst>
          </p:cNvPr>
          <p:cNvSpPr txBox="1">
            <a:spLocks/>
          </p:cNvSpPr>
          <p:nvPr/>
        </p:nvSpPr>
        <p:spPr>
          <a:xfrm>
            <a:off x="0" y="3051997"/>
            <a:ext cx="9144000" cy="275929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ptr[x]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sub		rax,				qword ptr[y]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sar		rax,				2</a:t>
            </a:r>
          </a:p>
          <a:p>
            <a:pPr marL="0" indent="0">
              <a:buNone/>
            </a:pPr>
            <a:r>
              <a:rPr lang="en-US" altLang="ko-KR"/>
              <a:t>mov	qword ptr[a],	rax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8147D8-5DDB-7503-AA29-4686E9DD568E}"/>
              </a:ext>
            </a:extLst>
          </p:cNvPr>
          <p:cNvSpPr/>
          <p:nvPr/>
        </p:nvSpPr>
        <p:spPr>
          <a:xfrm>
            <a:off x="708661" y="1785615"/>
            <a:ext cx="2496358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A9F89A-8BD6-2E77-CD16-DED7240E4D7A}"/>
              </a:ext>
            </a:extLst>
          </p:cNvPr>
          <p:cNvSpPr/>
          <p:nvPr/>
        </p:nvSpPr>
        <p:spPr>
          <a:xfrm>
            <a:off x="60960" y="3033552"/>
            <a:ext cx="9004662" cy="2759293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5A7A26-77FE-9DB2-74B2-9EF7EBB26496}"/>
              </a:ext>
            </a:extLst>
          </p:cNvPr>
          <p:cNvSpPr txBox="1"/>
          <p:nvPr/>
        </p:nvSpPr>
        <p:spPr>
          <a:xfrm>
            <a:off x="1370511" y="6134293"/>
            <a:ext cx="638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MOV—Move</a:t>
            </a:r>
            <a:endParaRPr lang="ko-KR" altLang="en-US" sz="32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B7EB0-58C7-0855-9F3B-A024D6924F74}"/>
              </a:ext>
            </a:extLst>
          </p:cNvPr>
          <p:cNvSpPr txBox="1"/>
          <p:nvPr/>
        </p:nvSpPr>
        <p:spPr>
          <a:xfrm>
            <a:off x="4664364" y="1226039"/>
            <a:ext cx="30917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y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ptrdiff_t</a:t>
            </a:r>
          </a:p>
        </p:txBody>
      </p:sp>
    </p:spTree>
    <p:extLst>
      <p:ext uri="{BB962C8B-B14F-4D97-AF65-F5344CB8AC3E}">
        <p14:creationId xmlns:p14="http://schemas.microsoft.com/office/powerpoint/2010/main" val="136931191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3CE80-4716-413A-F5A6-7E30B2E36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35E43-4BA6-269E-734C-650E40BC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덧셈식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3A1594-19C1-F4F3-FA39-55E0BEC0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초기값을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 + 1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로 바꿔보세요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600"/>
              <a:t>* 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</a:t>
            </a:r>
            <a:r>
              <a:rPr lang="en-US" altLang="ko-KR" sz="3600"/>
              <a:t>* 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D9B39-E0EA-B144-B0CB-6927CE9D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8DBEAA-1728-B76E-C4F0-226FD3D1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98589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AAA21-029F-DA93-3433-4723FB12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D52D-6DA7-B756-3543-1D75AD6C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관계식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5258006-302E-5641-4883-023EDAF7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246148"/>
            <a:ext cx="9084872" cy="259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relational_exp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x,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y)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 = x &gt; y;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7EC16-9596-38B0-5EFF-22AAD605DA3C}"/>
              </a:ext>
            </a:extLst>
          </p:cNvPr>
          <p:cNvSpPr txBox="1"/>
          <p:nvPr/>
        </p:nvSpPr>
        <p:spPr>
          <a:xfrm>
            <a:off x="22429" y="197149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FA4B9A-A864-9E92-0EA8-A887E84F3716}"/>
              </a:ext>
            </a:extLst>
          </p:cNvPr>
          <p:cNvSpPr txBox="1"/>
          <p:nvPr/>
        </p:nvSpPr>
        <p:spPr>
          <a:xfrm>
            <a:off x="1825005" y="1965850"/>
            <a:ext cx="2832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relational_exp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E8F72-3CD2-3B6E-61B4-7A9E5C521CB1}"/>
              </a:ext>
            </a:extLst>
          </p:cNvPr>
          <p:cNvSpPr txBox="1"/>
          <p:nvPr/>
        </p:nvSpPr>
        <p:spPr>
          <a:xfrm>
            <a:off x="4564794" y="1975086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*,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4FC35-25FE-59E5-88AA-C298AFDE1DFB}"/>
              </a:ext>
            </a:extLst>
          </p:cNvPr>
          <p:cNvSpPr txBox="1"/>
          <p:nvPr/>
        </p:nvSpPr>
        <p:spPr>
          <a:xfrm>
            <a:off x="973418" y="5096245"/>
            <a:ext cx="7338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relational_exp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b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그렇지 않으면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값을 가진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int*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선언한다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AF993F4-C30B-04A0-1DC8-7ED196AA6681}"/>
              </a:ext>
            </a:extLst>
          </p:cNvPr>
          <p:cNvCxnSpPr/>
          <p:nvPr/>
        </p:nvCxnSpPr>
        <p:spPr>
          <a:xfrm>
            <a:off x="375684" y="5294440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9E53F5-B7D6-DA7C-5072-6F9ED30D7DAB}"/>
              </a:ext>
            </a:extLst>
          </p:cNvPr>
          <p:cNvSpPr txBox="1"/>
          <p:nvPr/>
        </p:nvSpPr>
        <p:spPr>
          <a:xfrm>
            <a:off x="573600" y="3008231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아니면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설정한다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8301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55AA0-94BD-31DF-4315-EF9406489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859DF-39A4-0CF4-7456-69F28B1A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관계식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E867F-30AD-1B3C-F9BE-B10237A0E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관계식</a:t>
            </a:r>
            <a:r>
              <a:rPr lang="en-US" altLang="ko-KR" sz="2800"/>
              <a:t>:</a:t>
            </a:r>
            <a:br>
              <a:rPr lang="en-US" altLang="ko-KR" sz="2800"/>
            </a:br>
            <a:r>
              <a:rPr lang="ko-KR" altLang="en-US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시프트식</a:t>
            </a:r>
            <a:br>
              <a:rPr lang="en-US" altLang="ko-KR" sz="2800"/>
            </a:b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관계식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시프트식</a:t>
            </a:r>
            <a:b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관계식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시프트식</a:t>
            </a:r>
            <a:b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관계식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&lt;=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시프트식</a:t>
            </a:r>
            <a:b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관계식 </a:t>
            </a:r>
            <a:r>
              <a:rPr lang="en-US" altLang="ko-KR" sz="2800" b="1">
                <a:solidFill>
                  <a:schemeClr val="accent1">
                    <a:lumMod val="75000"/>
                  </a:schemeClr>
                </a:solidFill>
              </a:rPr>
              <a:t>&gt;=</a:t>
            </a:r>
            <a:r>
              <a:rPr lang="en-US" altLang="ko-KR" sz="2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accent1">
                    <a:lumMod val="75000"/>
                  </a:schemeClr>
                </a:solidFill>
              </a:rPr>
              <a:t>시프트식</a:t>
            </a:r>
            <a:endParaRPr lang="en-US" altLang="ko-KR" sz="2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13319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BAA5-9731-0F70-8C4B-3568AF31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0FD89-E2F7-5A28-C036-661C168A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관계식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D11C4D-754D-D2AF-881E-74CC1B563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두 포인터가 비교되면</a:t>
            </a:r>
            <a:r>
              <a:rPr lang="en-US" altLang="ko-KR" sz="2800"/>
              <a:t>, </a:t>
            </a:r>
            <a:r>
              <a:rPr lang="ko-KR" altLang="en-US" sz="2800"/>
              <a:t>결과는 메모리에서의 상대적인 위치에 따라 결정된다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두 포인터가 같은 배열</a:t>
            </a:r>
            <a:r>
              <a:rPr lang="en-US" altLang="ko-KR" sz="2800"/>
              <a:t>, </a:t>
            </a:r>
            <a:r>
              <a:rPr lang="ko-KR" altLang="en-US" sz="2800"/>
              <a:t>구조체</a:t>
            </a:r>
            <a:r>
              <a:rPr lang="en-US" altLang="ko-KR" sz="2800"/>
              <a:t>, </a:t>
            </a:r>
            <a:r>
              <a:rPr lang="ko-KR" altLang="en-US" sz="2800"/>
              <a:t>공용체가 아니면</a:t>
            </a:r>
            <a:r>
              <a:rPr lang="en-US" altLang="ko-KR" sz="2800"/>
              <a:t>, </a:t>
            </a:r>
            <a:r>
              <a:rPr lang="ko-KR" altLang="en-US" sz="2800"/>
              <a:t>결과는 정해지지 않았다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한가지 예외는 배열에서 마지막 원소의 다음 원소 주소로</a:t>
            </a:r>
            <a:r>
              <a:rPr lang="en-US" altLang="ko-KR" sz="2800"/>
              <a:t>, </a:t>
            </a:r>
            <a:r>
              <a:rPr lang="ko-KR" altLang="en-US" sz="2800"/>
              <a:t>배열 원소들과 비교할 수 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821928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46BED-6CFA-3065-D5CC-A08DE7B6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82249-E7B2-8267-BBAF-A356D6DFE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관계식</a:t>
            </a:r>
            <a:r>
              <a:rPr lang="en-US" altLang="ko-KR" u="sng"/>
              <a:t>) - </a:t>
            </a: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353DB2-5431-3A3E-1754-EF69AFB0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582415"/>
            <a:ext cx="2496359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/>
              <a:t>a = x &gt; y;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9325E85-E60D-D971-97AC-63B197C13094}"/>
              </a:ext>
            </a:extLst>
          </p:cNvPr>
          <p:cNvSpPr txBox="1">
            <a:spLocks/>
          </p:cNvSpPr>
          <p:nvPr/>
        </p:nvSpPr>
        <p:spPr>
          <a:xfrm>
            <a:off x="0" y="2737921"/>
            <a:ext cx="9144000" cy="337790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ptr[y]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xor		ebx,			ebx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cmp	qword ptr[x],	rax</a:t>
            </a:r>
          </a:p>
          <a:p>
            <a:pPr marL="0" indent="0">
              <a:buNone/>
            </a:pPr>
            <a:r>
              <a:rPr lang="en-US" altLang="ko-KR"/>
              <a:t>seta	bpl</a:t>
            </a:r>
          </a:p>
          <a:p>
            <a:pPr marL="0" indent="0">
              <a:buNone/>
            </a:pPr>
            <a:r>
              <a:rPr lang="en-US" altLang="ko-KR"/>
              <a:t>mov	dword ptr[a],	ebp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3B89BF-460D-4C44-BA7C-BD304FD4859A}"/>
              </a:ext>
            </a:extLst>
          </p:cNvPr>
          <p:cNvSpPr/>
          <p:nvPr/>
        </p:nvSpPr>
        <p:spPr>
          <a:xfrm>
            <a:off x="708661" y="1526999"/>
            <a:ext cx="2496358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BDC562-0116-F3DF-635A-13751AF83C7F}"/>
              </a:ext>
            </a:extLst>
          </p:cNvPr>
          <p:cNvSpPr/>
          <p:nvPr/>
        </p:nvSpPr>
        <p:spPr>
          <a:xfrm>
            <a:off x="60960" y="2737948"/>
            <a:ext cx="9004662" cy="337790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78996-529C-FCBB-F6FD-3AC582EA5B44}"/>
              </a:ext>
            </a:extLst>
          </p:cNvPr>
          <p:cNvSpPr txBox="1"/>
          <p:nvPr/>
        </p:nvSpPr>
        <p:spPr>
          <a:xfrm>
            <a:off x="554182" y="6134293"/>
            <a:ext cx="8018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SETA—Set Byte A on Condition if above</a:t>
            </a:r>
            <a:endParaRPr lang="ko-KR" altLang="en-US" sz="32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6F85E-D595-9338-58A1-5874D21B7900}"/>
              </a:ext>
            </a:extLst>
          </p:cNvPr>
          <p:cNvSpPr txBox="1"/>
          <p:nvPr/>
        </p:nvSpPr>
        <p:spPr>
          <a:xfrm>
            <a:off x="4664364" y="1226039"/>
            <a:ext cx="30917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y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</a:p>
        </p:txBody>
      </p:sp>
    </p:spTree>
    <p:extLst>
      <p:ext uri="{BB962C8B-B14F-4D97-AF65-F5344CB8AC3E}">
        <p14:creationId xmlns:p14="http://schemas.microsoft.com/office/powerpoint/2010/main" val="80575188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DD35-429C-47A9-6174-354AE842F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6B803B-455E-1762-CA09-6014B73F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관계식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B62A2-31A8-8343-514F-D1ED8219F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초기값을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 &gt; y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로 바꿔보세요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600"/>
              <a:t>* x, 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600"/>
              <a:t>* y)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</a:t>
            </a:r>
            <a:r>
              <a:rPr lang="en-US" altLang="ko-KR" sz="3600"/>
              <a:t> a;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B47F9E-D336-3A92-21A9-00903F77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CAD866-F4BD-F11B-57FE-8B76136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69064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3522-3525-FE80-6C4F-8FE3F2BFD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32BFA-4429-AE53-6486-6E563D21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7595781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등가식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DF497CE-8228-DCF0-8530-F7CD1960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246148"/>
            <a:ext cx="9084872" cy="25925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equality_exp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x,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* y)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 = (x == y);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350A7-EED3-72EB-54E8-96E804602A52}"/>
              </a:ext>
            </a:extLst>
          </p:cNvPr>
          <p:cNvSpPr txBox="1"/>
          <p:nvPr/>
        </p:nvSpPr>
        <p:spPr>
          <a:xfrm>
            <a:off x="22429" y="197149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2C087F-CF0A-39D9-0FB3-0FABCBE11AF3}"/>
              </a:ext>
            </a:extLst>
          </p:cNvPr>
          <p:cNvSpPr txBox="1"/>
          <p:nvPr/>
        </p:nvSpPr>
        <p:spPr>
          <a:xfrm>
            <a:off x="2028208" y="1965850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equality_exp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95A2A-DDAB-1798-CDDA-A39DAB4535DE}"/>
              </a:ext>
            </a:extLst>
          </p:cNvPr>
          <p:cNvSpPr txBox="1"/>
          <p:nvPr/>
        </p:nvSpPr>
        <p:spPr>
          <a:xfrm>
            <a:off x="4878642" y="1975086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*,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x, 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9F706-C2EF-2379-2883-22880F3251D3}"/>
              </a:ext>
            </a:extLst>
          </p:cNvPr>
          <p:cNvSpPr txBox="1"/>
          <p:nvPr/>
        </p:nvSpPr>
        <p:spPr>
          <a:xfrm>
            <a:off x="973418" y="5096245"/>
            <a:ext cx="7433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equality_exp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함수에서는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같으면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다르면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초기값을 가진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선언한다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371048-5D61-AD3E-CECB-BDDACD82D335}"/>
              </a:ext>
            </a:extLst>
          </p:cNvPr>
          <p:cNvCxnSpPr/>
          <p:nvPr/>
        </p:nvCxnSpPr>
        <p:spPr>
          <a:xfrm>
            <a:off x="375684" y="5294440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55D5A4-EA8C-6D5C-E399-DCDC99579073}"/>
              </a:ext>
            </a:extLst>
          </p:cNvPr>
          <p:cNvSpPr txBox="1"/>
          <p:nvPr/>
        </p:nvSpPr>
        <p:spPr>
          <a:xfrm>
            <a:off x="601308" y="3325247"/>
            <a:ext cx="786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지역변수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초기값을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같으면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다르면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으로 정한다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4844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90C5-4AF8-2247-7955-D55611DF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7F2F1-FE4D-3A19-D47E-1F350FE2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2083E13-800C-2F52-4F99-1F348DA66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990333"/>
            <a:ext cx="8534400" cy="3866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unary_expression_inc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++x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08D0E-8EA6-D666-D3B9-0A40654F8572}"/>
              </a:ext>
            </a:extLst>
          </p:cNvPr>
          <p:cNvSpPr txBox="1"/>
          <p:nvPr/>
        </p:nvSpPr>
        <p:spPr>
          <a:xfrm>
            <a:off x="200297" y="173852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62C5D2-F9CA-9D65-3971-FDB44DCDD797}"/>
              </a:ext>
            </a:extLst>
          </p:cNvPr>
          <p:cNvSpPr txBox="1"/>
          <p:nvPr/>
        </p:nvSpPr>
        <p:spPr>
          <a:xfrm>
            <a:off x="2234428" y="1751351"/>
            <a:ext cx="358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unary_expression_inc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77D6F-9EDB-1BDC-D6FB-2C0B88B039E2}"/>
              </a:ext>
            </a:extLst>
          </p:cNvPr>
          <p:cNvSpPr txBox="1"/>
          <p:nvPr/>
        </p:nvSpPr>
        <p:spPr>
          <a:xfrm>
            <a:off x="727089" y="307844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증가시킨다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01AB9A-21A4-7DC8-F0AD-21834A4A1383}"/>
              </a:ext>
            </a:extLst>
          </p:cNvPr>
          <p:cNvSpPr txBox="1"/>
          <p:nvPr/>
        </p:nvSpPr>
        <p:spPr>
          <a:xfrm>
            <a:off x="6245010" y="175135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134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C1C2-3ADE-C9D8-7D2A-6581D2F10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11D4-FD43-67C4-A607-74D865AF9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등가식</a:t>
            </a:r>
            <a:r>
              <a:rPr lang="en-US" altLang="ko-KR" u="sng"/>
              <a:t>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63D30-0900-FB73-A8D0-8FEB44285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5634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object (</a:t>
            </a:r>
            <a:r>
              <a:rPr lang="ko-KR" altLang="en-US" sz="2800"/>
              <a:t>변수</a:t>
            </a:r>
            <a:r>
              <a:rPr lang="en-US" altLang="ko-KR" sz="2800"/>
              <a:t>)</a:t>
            </a:r>
            <a:r>
              <a:rPr lang="ko-KR" altLang="en-US" sz="2800"/>
              <a:t>를 가리키거나 미완성 타입을 가리키는 두 포인터가 같으면</a:t>
            </a:r>
            <a:r>
              <a:rPr lang="en-US" altLang="ko-KR" sz="2800"/>
              <a:t>, </a:t>
            </a:r>
            <a:r>
              <a:rPr lang="ko-KR" altLang="en-US" sz="2800"/>
              <a:t>같은 </a:t>
            </a:r>
            <a:r>
              <a:rPr lang="en-US" altLang="ko-KR" sz="2800"/>
              <a:t>object (</a:t>
            </a:r>
            <a:r>
              <a:rPr lang="ko-KR" altLang="en-US" sz="2800"/>
              <a:t>메모리 공간</a:t>
            </a:r>
            <a:r>
              <a:rPr lang="en-US" altLang="ko-KR" sz="2800"/>
              <a:t>)</a:t>
            </a:r>
            <a:r>
              <a:rPr lang="ko-KR" altLang="en-US" sz="2800"/>
              <a:t>을 가리킨다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함수를 가리키는 두 포인터가 같으면</a:t>
            </a:r>
            <a:r>
              <a:rPr lang="en-US" altLang="ko-KR" sz="2800"/>
              <a:t>, </a:t>
            </a:r>
            <a:r>
              <a:rPr lang="ko-KR" altLang="en-US" sz="2800"/>
              <a:t>같은 함수를 가리킨다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변수나 미완성 타입을 가리키는 포인터와</a:t>
            </a:r>
            <a:r>
              <a:rPr lang="en-US" altLang="ko-KR" sz="2800"/>
              <a:t>, void</a:t>
            </a:r>
            <a:r>
              <a:rPr lang="ko-KR" altLang="en-US" sz="2800"/>
              <a:t>를 가리키는 포인터를 비교하면</a:t>
            </a:r>
            <a:r>
              <a:rPr lang="en-US" altLang="ko-KR" sz="2800"/>
              <a:t>, </a:t>
            </a:r>
            <a:r>
              <a:rPr lang="ko-KR" altLang="en-US" sz="2800"/>
              <a:t>먼저 </a:t>
            </a:r>
            <a:r>
              <a:rPr lang="en-US" altLang="ko-KR" sz="2800"/>
              <a:t>void</a:t>
            </a:r>
            <a:r>
              <a:rPr lang="ko-KR" altLang="en-US" sz="2800"/>
              <a:t>를 가리키는 포인터의 타입을 변환해서 맞추고 비교한다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07876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800AB-71DA-DEB7-5C02-2FDF2D7FE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02A60-B421-B0FB-8E47-5571A958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포인터 자료형 </a:t>
            </a:r>
            <a:r>
              <a:rPr lang="en-US" altLang="ko-KR" u="sng"/>
              <a:t>(</a:t>
            </a:r>
            <a:r>
              <a:rPr lang="ko-KR" altLang="en-US" u="sng"/>
              <a:t>등가식</a:t>
            </a:r>
            <a:r>
              <a:rPr lang="en-US" altLang="ko-KR" u="sng"/>
              <a:t>) - </a:t>
            </a: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2F3CDD5-E6F1-13B1-C875-6329653A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582415"/>
            <a:ext cx="3309157" cy="646331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/>
              <a:t>a = (x == y)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D59BF3-9587-BDC4-7135-D7E70CE61B63}"/>
              </a:ext>
            </a:extLst>
          </p:cNvPr>
          <p:cNvSpPr txBox="1">
            <a:spLocks/>
          </p:cNvSpPr>
          <p:nvPr/>
        </p:nvSpPr>
        <p:spPr>
          <a:xfrm>
            <a:off x="0" y="2737921"/>
            <a:ext cx="9144000" cy="337790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mov	rax,				qword ptr[y]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xor		ebx,			ebx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/>
              <a:t>cmp	qword ptr[x],	rax</a:t>
            </a:r>
          </a:p>
          <a:p>
            <a:pPr marL="0" indent="0">
              <a:buNone/>
            </a:pPr>
            <a:r>
              <a:rPr lang="en-US" altLang="ko-KR"/>
              <a:t>seta	bpl</a:t>
            </a:r>
          </a:p>
          <a:p>
            <a:pPr marL="0" indent="0">
              <a:buNone/>
            </a:pPr>
            <a:r>
              <a:rPr lang="en-US" altLang="ko-KR"/>
              <a:t>mov	dword ptr[a],	ebp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FCE5A1-F36F-5491-20FF-E39CD595655E}"/>
              </a:ext>
            </a:extLst>
          </p:cNvPr>
          <p:cNvSpPr/>
          <p:nvPr/>
        </p:nvSpPr>
        <p:spPr>
          <a:xfrm>
            <a:off x="708660" y="1526999"/>
            <a:ext cx="3309157" cy="76841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FFA7D0-C7F9-CBAF-6A27-9F8195732CF4}"/>
              </a:ext>
            </a:extLst>
          </p:cNvPr>
          <p:cNvSpPr/>
          <p:nvPr/>
        </p:nvSpPr>
        <p:spPr>
          <a:xfrm>
            <a:off x="60960" y="2737948"/>
            <a:ext cx="9004662" cy="3377900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8012-242F-CEC9-6758-E95DCF1FC91C}"/>
              </a:ext>
            </a:extLst>
          </p:cNvPr>
          <p:cNvSpPr txBox="1"/>
          <p:nvPr/>
        </p:nvSpPr>
        <p:spPr>
          <a:xfrm>
            <a:off x="554182" y="6134293"/>
            <a:ext cx="80182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>
                <a:solidFill>
                  <a:srgbClr val="4EA72E"/>
                </a:solidFill>
              </a:rPr>
              <a:t>SETA—Set Byte A on Condition if above</a:t>
            </a:r>
            <a:endParaRPr lang="ko-KR" altLang="en-US" sz="32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457D-AD5F-E82A-726A-708145696BF7}"/>
              </a:ext>
            </a:extLst>
          </p:cNvPr>
          <p:cNvSpPr txBox="1"/>
          <p:nvPr/>
        </p:nvSpPr>
        <p:spPr>
          <a:xfrm>
            <a:off x="4664364" y="1226039"/>
            <a:ext cx="309170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y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int*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</a:p>
        </p:txBody>
      </p:sp>
    </p:spTree>
    <p:extLst>
      <p:ext uri="{BB962C8B-B14F-4D97-AF65-F5344CB8AC3E}">
        <p14:creationId xmlns:p14="http://schemas.microsoft.com/office/powerpoint/2010/main" val="1403428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D0EDF-80EB-A004-ADC1-2F5D5A12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C80E-77F9-3DB5-5426-DC716433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9F18-2D9E-3084-B15E-A5370914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피연산자가 </a:t>
            </a:r>
            <a:r>
              <a:rPr lang="en-US" altLang="ko-KR" sz="2800"/>
              <a:t>lvalue</a:t>
            </a:r>
            <a:r>
              <a:rPr lang="ko-KR" altLang="en-US" sz="2800"/>
              <a:t>여야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++</a:t>
            </a:r>
            <a:r>
              <a:rPr lang="ko-KR" altLang="en-US" sz="2800"/>
              <a:t>단항식은 피연산자의 값을 </a:t>
            </a:r>
            <a:r>
              <a:rPr lang="en-US" altLang="ko-KR" sz="2800"/>
              <a:t>1 </a:t>
            </a:r>
            <a:r>
              <a:rPr lang="ko-KR" altLang="en-US" sz="2800"/>
              <a:t>증가시키며</a:t>
            </a:r>
            <a:r>
              <a:rPr lang="en-US" altLang="ko-KR" sz="2800"/>
              <a:t>, </a:t>
            </a:r>
            <a:r>
              <a:rPr lang="ko-KR" altLang="en-US" sz="2800"/>
              <a:t>연산의 결과는 증가된 피연산자의 값이다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덧셈 연산과 대입 연산의 규칙을 따른다</a:t>
            </a:r>
            <a:r>
              <a:rPr lang="en-US" altLang="ko-KR" sz="280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77189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2133-BA4C-F049-07BD-9AF40CAF1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1BD46-224B-AB24-6D0F-D679E417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 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D7A3B0-3ED5-7D47-8D9B-A3EC2F36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161614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++x 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F3E0009-738F-33DD-33F8-0298C989B6FB}"/>
              </a:ext>
            </a:extLst>
          </p:cNvPr>
          <p:cNvSpPr txBox="1">
            <a:spLocks/>
          </p:cNvSpPr>
          <p:nvPr/>
        </p:nvSpPr>
        <p:spPr>
          <a:xfrm>
            <a:off x="134983" y="2708110"/>
            <a:ext cx="8874034" cy="2345306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eax,				dword ptr [x]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inc		eax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[x],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E31EAF-748C-C198-48FA-8C309F4FC138}"/>
              </a:ext>
            </a:extLst>
          </p:cNvPr>
          <p:cNvSpPr/>
          <p:nvPr/>
        </p:nvSpPr>
        <p:spPr>
          <a:xfrm>
            <a:off x="779887" y="1357546"/>
            <a:ext cx="1107996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618C65-352B-6CA7-AA26-1483A92FE957}"/>
              </a:ext>
            </a:extLst>
          </p:cNvPr>
          <p:cNvSpPr/>
          <p:nvPr/>
        </p:nvSpPr>
        <p:spPr>
          <a:xfrm>
            <a:off x="60960" y="2644214"/>
            <a:ext cx="9004662" cy="240920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7B788-61A5-262B-5A14-709F702D74CB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INC—Increment by 1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0C8E0-E9A0-945F-BC8E-DC15954AF42F}"/>
              </a:ext>
            </a:extLst>
          </p:cNvPr>
          <p:cNvSpPr txBox="1"/>
          <p:nvPr/>
        </p:nvSpPr>
        <p:spPr>
          <a:xfrm>
            <a:off x="5593028" y="26442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 읽어서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80296-0E56-D9D9-521B-ABACBB9BA954}"/>
              </a:ext>
            </a:extLst>
          </p:cNvPr>
          <p:cNvSpPr txBox="1"/>
          <p:nvPr/>
        </p:nvSpPr>
        <p:spPr>
          <a:xfrm>
            <a:off x="2024300" y="26442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C94BA-1691-E74A-5D93-9E267C61FFCE}"/>
              </a:ext>
            </a:extLst>
          </p:cNvPr>
          <p:cNvSpPr txBox="1"/>
          <p:nvPr/>
        </p:nvSpPr>
        <p:spPr>
          <a:xfrm>
            <a:off x="161616" y="2644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ED885D-E772-A835-A609-EB326F2F8EF1}"/>
              </a:ext>
            </a:extLst>
          </p:cNvPr>
          <p:cNvSpPr txBox="1"/>
          <p:nvPr/>
        </p:nvSpPr>
        <p:spPr>
          <a:xfrm>
            <a:off x="5593028" y="424471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E75C64-D417-AD17-0E1F-B4F0614903D8}"/>
              </a:ext>
            </a:extLst>
          </p:cNvPr>
          <p:cNvSpPr txBox="1"/>
          <p:nvPr/>
        </p:nvSpPr>
        <p:spPr>
          <a:xfrm>
            <a:off x="1988788" y="424471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메모리공간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C3F5B4-10D5-553C-EA13-42A0A6B80177}"/>
              </a:ext>
            </a:extLst>
          </p:cNvPr>
          <p:cNvSpPr txBox="1"/>
          <p:nvPr/>
        </p:nvSpPr>
        <p:spPr>
          <a:xfrm>
            <a:off x="161616" y="4244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274E8-CB4B-1B21-3CE8-F80BC37084F7}"/>
              </a:ext>
            </a:extLst>
          </p:cNvPr>
          <p:cNvSpPr txBox="1"/>
          <p:nvPr/>
        </p:nvSpPr>
        <p:spPr>
          <a:xfrm>
            <a:off x="2024300" y="347103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9B4D6-DE24-68C8-983C-8B2685CB9BCF}"/>
              </a:ext>
            </a:extLst>
          </p:cNvPr>
          <p:cNvSpPr txBox="1"/>
          <p:nvPr/>
        </p:nvSpPr>
        <p:spPr>
          <a:xfrm>
            <a:off x="134982" y="34710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증가시킨다</a:t>
            </a:r>
          </a:p>
        </p:txBody>
      </p:sp>
    </p:spTree>
    <p:extLst>
      <p:ext uri="{BB962C8B-B14F-4D97-AF65-F5344CB8AC3E}">
        <p14:creationId xmlns:p14="http://schemas.microsoft.com/office/powerpoint/2010/main" val="90780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6E065-6317-C798-8E79-3C0D133F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822F0-9D6C-6D8A-1656-4C5CCCD8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E054FEE-1860-1CFF-BACC-3F345E031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990333"/>
            <a:ext cx="8534400" cy="3866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assignment_expression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x = 1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80F3AB-C875-6C0A-BBEC-971A82E0922E}"/>
              </a:ext>
            </a:extLst>
          </p:cNvPr>
          <p:cNvSpPr txBox="1"/>
          <p:nvPr/>
        </p:nvSpPr>
        <p:spPr>
          <a:xfrm>
            <a:off x="200297" y="173852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323355-62E3-DE8E-6A64-A1C4D80130B8}"/>
              </a:ext>
            </a:extLst>
          </p:cNvPr>
          <p:cNvSpPr txBox="1"/>
          <p:nvPr/>
        </p:nvSpPr>
        <p:spPr>
          <a:xfrm>
            <a:off x="2234428" y="1751351"/>
            <a:ext cx="378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assignment_expression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CD74E2-2051-E537-DAF5-F433AD936B30}"/>
              </a:ext>
            </a:extLst>
          </p:cNvPr>
          <p:cNvSpPr txBox="1"/>
          <p:nvPr/>
        </p:nvSpPr>
        <p:spPr>
          <a:xfrm>
            <a:off x="727089" y="3078441"/>
            <a:ext cx="3879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값으로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저장된다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D27BA-3AFD-75C9-827E-CF69B47B0AEE}"/>
              </a:ext>
            </a:extLst>
          </p:cNvPr>
          <p:cNvSpPr txBox="1"/>
          <p:nvPr/>
        </p:nvSpPr>
        <p:spPr>
          <a:xfrm>
            <a:off x="6245010" y="175135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817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D8F8-9ABD-9B9E-F70B-777CF569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A7735-6F95-A623-F60D-AD28472A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--</a:t>
            </a:r>
            <a:r>
              <a:rPr lang="ko-KR" altLang="en-US" u="sng"/>
              <a:t>단항식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A399D2-F95C-F87C-481A-36601C28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--</a:t>
            </a:r>
            <a:r>
              <a:rPr lang="ko-KR" altLang="en-US" sz="2800"/>
              <a:t>단항식은 피연산자의 값을 </a:t>
            </a:r>
            <a:r>
              <a:rPr lang="en-US" altLang="ko-KR" sz="2800"/>
              <a:t>1 </a:t>
            </a:r>
            <a:r>
              <a:rPr lang="ko-KR" altLang="en-US" sz="2800"/>
              <a:t>감소시킨다는 것만 제외하면 </a:t>
            </a:r>
            <a:r>
              <a:rPr lang="en-US" altLang="ko-KR" sz="2800"/>
              <a:t>++</a:t>
            </a:r>
            <a:r>
              <a:rPr lang="ko-KR" altLang="en-US" sz="2800"/>
              <a:t>단항식과 동일하다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612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83F84-37D6-41E2-7BDC-BA59A9713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A597-F6B5-6F54-A83F-F8E265FF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-- </a:t>
            </a:r>
            <a:r>
              <a:rPr lang="ko-KR" altLang="en-US" u="sng"/>
              <a:t>단항식 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49F91A5-8FB5-041E-2CFB-2E505685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1317990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--x 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95C453A-191C-E0C1-C702-B7D93EF1E501}"/>
              </a:ext>
            </a:extLst>
          </p:cNvPr>
          <p:cNvSpPr txBox="1">
            <a:spLocks/>
          </p:cNvSpPr>
          <p:nvPr/>
        </p:nvSpPr>
        <p:spPr>
          <a:xfrm>
            <a:off x="134983" y="2708110"/>
            <a:ext cx="8874034" cy="2345306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eax,				dword ptr [x]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dec		eax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[x],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F56DED-7891-8490-7F34-497174D73CE7}"/>
              </a:ext>
            </a:extLst>
          </p:cNvPr>
          <p:cNvSpPr/>
          <p:nvPr/>
        </p:nvSpPr>
        <p:spPr>
          <a:xfrm>
            <a:off x="724471" y="1357546"/>
            <a:ext cx="86384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ED04A3-8425-F55D-C54B-DF1E8965A802}"/>
              </a:ext>
            </a:extLst>
          </p:cNvPr>
          <p:cNvSpPr/>
          <p:nvPr/>
        </p:nvSpPr>
        <p:spPr>
          <a:xfrm>
            <a:off x="60960" y="2644214"/>
            <a:ext cx="9004662" cy="240920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D84EC-9C56-5688-0E25-A982B6FBDAA7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DEC—Decrement by 1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7315-29D0-E839-351B-9D0A622C69DF}"/>
              </a:ext>
            </a:extLst>
          </p:cNvPr>
          <p:cNvSpPr txBox="1"/>
          <p:nvPr/>
        </p:nvSpPr>
        <p:spPr>
          <a:xfrm>
            <a:off x="5593028" y="26442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 읽어서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1DE48-5D4C-328E-E7A6-7AE7EAE612DC}"/>
              </a:ext>
            </a:extLst>
          </p:cNvPr>
          <p:cNvSpPr txBox="1"/>
          <p:nvPr/>
        </p:nvSpPr>
        <p:spPr>
          <a:xfrm>
            <a:off x="2024300" y="26442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0A5F2-76BA-1F4E-4498-8345F1B5681A}"/>
              </a:ext>
            </a:extLst>
          </p:cNvPr>
          <p:cNvSpPr txBox="1"/>
          <p:nvPr/>
        </p:nvSpPr>
        <p:spPr>
          <a:xfrm>
            <a:off x="161616" y="2644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7B1256-EF13-A9F1-3B6D-C203EF80D166}"/>
              </a:ext>
            </a:extLst>
          </p:cNvPr>
          <p:cNvSpPr txBox="1"/>
          <p:nvPr/>
        </p:nvSpPr>
        <p:spPr>
          <a:xfrm>
            <a:off x="5593028" y="424471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F35134-17DF-76E8-F087-1E773E8267DB}"/>
              </a:ext>
            </a:extLst>
          </p:cNvPr>
          <p:cNvSpPr txBox="1"/>
          <p:nvPr/>
        </p:nvSpPr>
        <p:spPr>
          <a:xfrm>
            <a:off x="1988788" y="424471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메모리공간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65BA2-3BD8-15CF-6416-1780D45434FA}"/>
              </a:ext>
            </a:extLst>
          </p:cNvPr>
          <p:cNvSpPr txBox="1"/>
          <p:nvPr/>
        </p:nvSpPr>
        <p:spPr>
          <a:xfrm>
            <a:off x="161616" y="4244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75EED-952B-7BBE-629A-9C9756A092BE}"/>
              </a:ext>
            </a:extLst>
          </p:cNvPr>
          <p:cNvSpPr txBox="1"/>
          <p:nvPr/>
        </p:nvSpPr>
        <p:spPr>
          <a:xfrm>
            <a:off x="2024300" y="347103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BA447-6E09-2C1C-5AB6-81E8B5D986E3}"/>
              </a:ext>
            </a:extLst>
          </p:cNvPr>
          <p:cNvSpPr txBox="1"/>
          <p:nvPr/>
        </p:nvSpPr>
        <p:spPr>
          <a:xfrm>
            <a:off x="134982" y="34710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감소시킨다</a:t>
            </a:r>
          </a:p>
        </p:txBody>
      </p:sp>
    </p:spTree>
    <p:extLst>
      <p:ext uri="{BB962C8B-B14F-4D97-AF65-F5344CB8AC3E}">
        <p14:creationId xmlns:p14="http://schemas.microsoft.com/office/powerpoint/2010/main" val="2810371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3F2E-6A19-72E5-DF08-4B466EC1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8C7D2-4A9D-868C-E12F-0E28C63E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단항식과 대입식 해석해보기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80D90-156B-2296-08C8-2E835B252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81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대입식</a:t>
            </a:r>
            <a:r>
              <a:rPr lang="en-US" altLang="ko-KR" sz="2800"/>
              <a:t>: a = ++x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AAB50C-B6DC-AE2E-B382-028C3BB0C9D8}"/>
              </a:ext>
            </a:extLst>
          </p:cNvPr>
          <p:cNvCxnSpPr/>
          <p:nvPr/>
        </p:nvCxnSpPr>
        <p:spPr>
          <a:xfrm>
            <a:off x="2168433" y="196813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7C4289-F931-E2F5-7C37-304404263213}"/>
              </a:ext>
            </a:extLst>
          </p:cNvPr>
          <p:cNvCxnSpPr>
            <a:cxnSpLocks/>
          </p:cNvCxnSpPr>
          <p:nvPr/>
        </p:nvCxnSpPr>
        <p:spPr>
          <a:xfrm>
            <a:off x="2865119" y="1968137"/>
            <a:ext cx="80171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02ECDF-2818-067D-21CD-275EEB61724E}"/>
              </a:ext>
            </a:extLst>
          </p:cNvPr>
          <p:cNvSpPr txBox="1"/>
          <p:nvPr/>
        </p:nvSpPr>
        <p:spPr>
          <a:xfrm>
            <a:off x="1280160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단항식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4C3BBE-2F7B-4182-4B54-B47BA62A8F6C}"/>
              </a:ext>
            </a:extLst>
          </p:cNvPr>
          <p:cNvSpPr txBox="1"/>
          <p:nvPr/>
        </p:nvSpPr>
        <p:spPr>
          <a:xfrm>
            <a:off x="2917367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대입식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DDBB3-0DD0-E42C-F166-BCFB0C696CF9}"/>
              </a:ext>
            </a:extLst>
          </p:cNvPr>
          <p:cNvSpPr txBox="1"/>
          <p:nvPr/>
        </p:nvSpPr>
        <p:spPr>
          <a:xfrm>
            <a:off x="2497184" y="2257825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7E68709F-C184-6FF7-8E3A-5E0FE62B6F71}"/>
              </a:ext>
            </a:extLst>
          </p:cNvPr>
          <p:cNvSpPr txBox="1">
            <a:spLocks/>
          </p:cNvSpPr>
          <p:nvPr/>
        </p:nvSpPr>
        <p:spPr>
          <a:xfrm>
            <a:off x="1762938" y="2641708"/>
            <a:ext cx="400594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a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D3CA61F-0153-0CE0-B79B-4A5E27FCA452}"/>
              </a:ext>
            </a:extLst>
          </p:cNvPr>
          <p:cNvSpPr txBox="1">
            <a:spLocks/>
          </p:cNvSpPr>
          <p:nvPr/>
        </p:nvSpPr>
        <p:spPr>
          <a:xfrm>
            <a:off x="3762101" y="2641708"/>
            <a:ext cx="2222862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++ x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5EC8F72-315F-495F-FC62-1F941D75CF1B}"/>
              </a:ext>
            </a:extLst>
          </p:cNvPr>
          <p:cNvCxnSpPr/>
          <p:nvPr/>
        </p:nvCxnSpPr>
        <p:spPr>
          <a:xfrm>
            <a:off x="1823897" y="330925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A58F93-A448-6056-0207-60C7E11BA188}"/>
              </a:ext>
            </a:extLst>
          </p:cNvPr>
          <p:cNvSpPr txBox="1"/>
          <p:nvPr/>
        </p:nvSpPr>
        <p:spPr>
          <a:xfrm>
            <a:off x="955646" y="3429000"/>
            <a:ext cx="1841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5CE19-1944-9D11-E49A-80913CD57A36}"/>
              </a:ext>
            </a:extLst>
          </p:cNvPr>
          <p:cNvSpPr txBox="1"/>
          <p:nvPr/>
        </p:nvSpPr>
        <p:spPr>
          <a:xfrm>
            <a:off x="3851565" y="3412613"/>
            <a:ext cx="574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++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BC9C474-5056-9174-B842-CCD1E9F2A87C}"/>
              </a:ext>
            </a:extLst>
          </p:cNvPr>
          <p:cNvCxnSpPr>
            <a:cxnSpLocks/>
          </p:cNvCxnSpPr>
          <p:nvPr/>
        </p:nvCxnSpPr>
        <p:spPr>
          <a:xfrm>
            <a:off x="4415795" y="3309257"/>
            <a:ext cx="29609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1783A6-6860-B897-6C11-3B8841E12011}"/>
              </a:ext>
            </a:extLst>
          </p:cNvPr>
          <p:cNvSpPr txBox="1"/>
          <p:nvPr/>
        </p:nvSpPr>
        <p:spPr>
          <a:xfrm>
            <a:off x="4325980" y="3427019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단항식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E16C39-BF46-B27B-A19C-B99D949B3163}"/>
              </a:ext>
            </a:extLst>
          </p:cNvPr>
          <p:cNvSpPr txBox="1"/>
          <p:nvPr/>
        </p:nvSpPr>
        <p:spPr>
          <a:xfrm>
            <a:off x="2811890" y="4072993"/>
            <a:ext cx="6221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4EA72E"/>
                </a:solidFill>
              </a:rPr>
              <a:t>결과</a:t>
            </a:r>
            <a:r>
              <a:rPr lang="en-US" altLang="ko-KR" sz="2800">
                <a:solidFill>
                  <a:srgbClr val="4EA72E"/>
                </a:solidFill>
              </a:rPr>
              <a:t>: </a:t>
            </a:r>
            <a:r>
              <a:rPr lang="ko-KR" altLang="en-US" sz="2800">
                <a:solidFill>
                  <a:srgbClr val="4EA72E"/>
                </a:solidFill>
              </a:rPr>
              <a:t>원래 </a:t>
            </a:r>
            <a:r>
              <a:rPr lang="en-US" altLang="ko-KR" sz="2800">
                <a:solidFill>
                  <a:srgbClr val="4EA72E"/>
                </a:solidFill>
              </a:rPr>
              <a:t>x</a:t>
            </a:r>
            <a:r>
              <a:rPr lang="ko-KR" altLang="en-US" sz="2800">
                <a:solidFill>
                  <a:srgbClr val="4EA72E"/>
                </a:solidFill>
              </a:rPr>
              <a:t>의 값 </a:t>
            </a:r>
            <a:r>
              <a:rPr lang="en-US" altLang="ko-KR" sz="2800">
                <a:solidFill>
                  <a:srgbClr val="4EA72E"/>
                </a:solidFill>
              </a:rPr>
              <a:t>+ 1</a:t>
            </a:r>
          </a:p>
          <a:p>
            <a:r>
              <a:rPr lang="ko-KR" altLang="en-US" sz="2800">
                <a:solidFill>
                  <a:srgbClr val="4EA72E"/>
                </a:solidFill>
              </a:rPr>
              <a:t>결과값을 메모리 공간 </a:t>
            </a:r>
            <a:r>
              <a:rPr lang="en-US" altLang="ko-KR" sz="2800">
                <a:solidFill>
                  <a:srgbClr val="4EA72E"/>
                </a:solidFill>
              </a:rPr>
              <a:t>x</a:t>
            </a:r>
            <a:r>
              <a:rPr lang="ko-KR" altLang="en-US" sz="2800">
                <a:solidFill>
                  <a:srgbClr val="4EA72E"/>
                </a:solidFill>
              </a:rPr>
              <a:t>에 저장된다</a:t>
            </a:r>
            <a:r>
              <a:rPr lang="en-US" altLang="ko-KR" sz="2800">
                <a:solidFill>
                  <a:srgbClr val="4EA72E"/>
                </a:solidFill>
              </a:rPr>
              <a:t>.</a:t>
            </a:r>
            <a:r>
              <a:rPr lang="ko-KR" altLang="en-US" sz="2800">
                <a:solidFill>
                  <a:srgbClr val="4EA72E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76C0E-CAA3-C558-1A3C-EB45C79F1703}"/>
              </a:ext>
            </a:extLst>
          </p:cNvPr>
          <p:cNvSpPr txBox="1"/>
          <p:nvPr/>
        </p:nvSpPr>
        <p:spPr>
          <a:xfrm>
            <a:off x="927938" y="5646044"/>
            <a:ext cx="79297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4EA72E"/>
                </a:solidFill>
              </a:rPr>
              <a:t>1 </a:t>
            </a:r>
            <a:r>
              <a:rPr lang="ko-KR" altLang="en-US" sz="2800">
                <a:solidFill>
                  <a:srgbClr val="4EA72E"/>
                </a:solidFill>
              </a:rPr>
              <a:t>증가된 </a:t>
            </a:r>
            <a:r>
              <a:rPr lang="en-US" altLang="ko-KR" sz="2800">
                <a:solidFill>
                  <a:srgbClr val="4EA72E"/>
                </a:solidFill>
              </a:rPr>
              <a:t>x</a:t>
            </a:r>
            <a:r>
              <a:rPr lang="ko-KR" altLang="en-US" sz="2800">
                <a:solidFill>
                  <a:srgbClr val="4EA72E"/>
                </a:solidFill>
              </a:rPr>
              <a:t>의 값을 </a:t>
            </a:r>
            <a:r>
              <a:rPr lang="en-US" altLang="ko-KR" sz="2800">
                <a:solidFill>
                  <a:srgbClr val="4EA72E"/>
                </a:solidFill>
              </a:rPr>
              <a:t>a</a:t>
            </a:r>
            <a:r>
              <a:rPr lang="ko-KR" altLang="en-US" sz="2800">
                <a:solidFill>
                  <a:srgbClr val="4EA72E"/>
                </a:solidFill>
              </a:rPr>
              <a:t>의 타입으로 변환해서</a:t>
            </a:r>
            <a:r>
              <a:rPr lang="en-US" altLang="ko-KR" sz="2800">
                <a:solidFill>
                  <a:srgbClr val="4EA72E"/>
                </a:solidFill>
              </a:rPr>
              <a:t>, a</a:t>
            </a:r>
            <a:r>
              <a:rPr lang="ko-KR" altLang="en-US" sz="2800">
                <a:solidFill>
                  <a:srgbClr val="4EA72E"/>
                </a:solidFill>
              </a:rPr>
              <a:t>의 메모리 공간에 저장된다</a:t>
            </a:r>
            <a:r>
              <a:rPr lang="en-US" altLang="ko-KR" sz="2800">
                <a:solidFill>
                  <a:srgbClr val="4EA72E"/>
                </a:solidFill>
              </a:rPr>
              <a:t>. </a:t>
            </a:r>
            <a:endParaRPr lang="ko-KR" altLang="en-US" sz="28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05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80BAB-1FC3-6FD9-7FCA-47F6B3A8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5E6E4-2F2B-EA48-FFE2-0700093F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 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0AF6FAA-301D-A08B-898D-2D818D71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242245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++x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6A464ED-1831-6D4F-8F68-B8A71903FBF9}"/>
              </a:ext>
            </a:extLst>
          </p:cNvPr>
          <p:cNvSpPr txBox="1">
            <a:spLocks/>
          </p:cNvSpPr>
          <p:nvPr/>
        </p:nvSpPr>
        <p:spPr>
          <a:xfrm>
            <a:off x="134983" y="2708109"/>
            <a:ext cx="8874034" cy="340207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eax,				dword ptr [x]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inc		eax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[x],	eax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8C59C3-BA04-7977-F5AE-F26B65AC0D51}"/>
              </a:ext>
            </a:extLst>
          </p:cNvPr>
          <p:cNvSpPr/>
          <p:nvPr/>
        </p:nvSpPr>
        <p:spPr>
          <a:xfrm>
            <a:off x="1727200" y="1357546"/>
            <a:ext cx="1080657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576BC6-CDEC-8C6A-DF6A-D7E41D416CDD}"/>
              </a:ext>
            </a:extLst>
          </p:cNvPr>
          <p:cNvSpPr/>
          <p:nvPr/>
        </p:nvSpPr>
        <p:spPr>
          <a:xfrm>
            <a:off x="60960" y="2664890"/>
            <a:ext cx="9004662" cy="2388525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34ADC-B6BC-F7C4-0F7F-245561B5297F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INC—Increment by 1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6EA78-3B24-8045-FF48-741BA5C97624}"/>
              </a:ext>
            </a:extLst>
          </p:cNvPr>
          <p:cNvSpPr txBox="1"/>
          <p:nvPr/>
        </p:nvSpPr>
        <p:spPr>
          <a:xfrm>
            <a:off x="5593028" y="26442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 읽어서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2107B-324C-44E2-DB10-68D86561C431}"/>
              </a:ext>
            </a:extLst>
          </p:cNvPr>
          <p:cNvSpPr txBox="1"/>
          <p:nvPr/>
        </p:nvSpPr>
        <p:spPr>
          <a:xfrm>
            <a:off x="2024300" y="26442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D3D5D-1B93-C7A3-3DA9-AED1CAE29C23}"/>
              </a:ext>
            </a:extLst>
          </p:cNvPr>
          <p:cNvSpPr txBox="1"/>
          <p:nvPr/>
        </p:nvSpPr>
        <p:spPr>
          <a:xfrm>
            <a:off x="161616" y="2644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6569B-AA91-85C8-2CB3-7A4E5B1330E0}"/>
              </a:ext>
            </a:extLst>
          </p:cNvPr>
          <p:cNvSpPr txBox="1"/>
          <p:nvPr/>
        </p:nvSpPr>
        <p:spPr>
          <a:xfrm>
            <a:off x="5593028" y="424471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FCED9-4FC9-C053-6E66-3FC97C68A7F4}"/>
              </a:ext>
            </a:extLst>
          </p:cNvPr>
          <p:cNvSpPr txBox="1"/>
          <p:nvPr/>
        </p:nvSpPr>
        <p:spPr>
          <a:xfrm>
            <a:off x="1988788" y="424471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6D7333-F17A-EC87-4DA7-87025F35FD68}"/>
              </a:ext>
            </a:extLst>
          </p:cNvPr>
          <p:cNvSpPr txBox="1"/>
          <p:nvPr/>
        </p:nvSpPr>
        <p:spPr>
          <a:xfrm>
            <a:off x="161616" y="424471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60FB5-1D8B-7F80-B8F7-DF39B1207EF9}"/>
              </a:ext>
            </a:extLst>
          </p:cNvPr>
          <p:cNvSpPr txBox="1"/>
          <p:nvPr/>
        </p:nvSpPr>
        <p:spPr>
          <a:xfrm>
            <a:off x="2024300" y="347103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5A06C5-1ECD-FB27-5DF4-A2726D625A92}"/>
              </a:ext>
            </a:extLst>
          </p:cNvPr>
          <p:cNvSpPr txBox="1"/>
          <p:nvPr/>
        </p:nvSpPr>
        <p:spPr>
          <a:xfrm>
            <a:off x="134982" y="347103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증가시킨다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FE33E7-FF31-421F-82DB-F7C75482E72A}"/>
              </a:ext>
            </a:extLst>
          </p:cNvPr>
          <p:cNvSpPr txBox="1"/>
          <p:nvPr/>
        </p:nvSpPr>
        <p:spPr>
          <a:xfrm>
            <a:off x="5593028" y="5053415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A993AE-D91E-3765-4D92-A46CE75ED888}"/>
              </a:ext>
            </a:extLst>
          </p:cNvPr>
          <p:cNvSpPr txBox="1"/>
          <p:nvPr/>
        </p:nvSpPr>
        <p:spPr>
          <a:xfrm>
            <a:off x="1988788" y="5053415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a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315E2-6D3B-F17A-C937-8B5DDE4C226A}"/>
              </a:ext>
            </a:extLst>
          </p:cNvPr>
          <p:cNvSpPr txBox="1"/>
          <p:nvPr/>
        </p:nvSpPr>
        <p:spPr>
          <a:xfrm>
            <a:off x="161616" y="5053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</p:spTree>
    <p:extLst>
      <p:ext uri="{BB962C8B-B14F-4D97-AF65-F5344CB8AC3E}">
        <p14:creationId xmlns:p14="http://schemas.microsoft.com/office/powerpoint/2010/main" val="3210555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5C16B-B6E5-D550-4FFE-D700A33B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3D133-9ADD-3FA7-61B8-3ABFB4DA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 </a:t>
            </a:r>
            <a:r>
              <a:rPr lang="ko-KR" altLang="en-US" u="sng" dirty="0"/>
              <a:t>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BA3664-7EFC-BDF7-C6A6-A8362C3F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9BF94-38D3-C51B-778B-EFAAE459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9964903-2810-7CF2-6B33-A2F282F742EA}"/>
              </a:ext>
            </a:extLst>
          </p:cNvPr>
          <p:cNvSpPr txBox="1">
            <a:spLocks/>
          </p:cNvSpPr>
          <p:nvPr/>
        </p:nvSpPr>
        <p:spPr>
          <a:xfrm>
            <a:off x="3774261" y="1262750"/>
            <a:ext cx="5300059" cy="21597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덧셈 연산의 결과가 자료형 범위를 벗어나서 동작이 정확하지 않다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++a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에서 오버플로우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3400E9-2273-8BD2-36E7-52C2437D4652}"/>
              </a:ext>
            </a:extLst>
          </p:cNvPr>
          <p:cNvCxnSpPr>
            <a:cxnSpLocks/>
          </p:cNvCxnSpPr>
          <p:nvPr/>
        </p:nvCxnSpPr>
        <p:spPr>
          <a:xfrm>
            <a:off x="3691775" y="1262750"/>
            <a:ext cx="0" cy="2164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183CEDA-12CA-D3B8-EA8F-B845465A9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2547390"/>
            <a:ext cx="6045373" cy="417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FFC0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a = </a:t>
            </a:r>
            <a:r>
              <a:rPr lang="en-US" altLang="ko-KR" sz="4000"/>
              <a:t>0x7fffffff;</a:t>
            </a:r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b = ++</a:t>
            </a:r>
            <a:r>
              <a:rPr lang="en-US" altLang="ko-KR" sz="4000"/>
              <a:t>a;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70AA4-1721-F647-274D-6A49CEB4159D}"/>
              </a:ext>
            </a:extLst>
          </p:cNvPr>
          <p:cNvSpPr txBox="1"/>
          <p:nvPr/>
        </p:nvSpPr>
        <p:spPr>
          <a:xfrm>
            <a:off x="87090" y="188407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DC62E7-08FB-A307-3E24-FD712049031E}"/>
              </a:ext>
            </a:extLst>
          </p:cNvPr>
          <p:cNvSpPr txBox="1"/>
          <p:nvPr/>
        </p:nvSpPr>
        <p:spPr>
          <a:xfrm>
            <a:off x="87090" y="2203905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2EDFB1-DD1E-8CA1-E800-8D8249403975}"/>
              </a:ext>
            </a:extLst>
          </p:cNvPr>
          <p:cNvSpPr txBox="1"/>
          <p:nvPr/>
        </p:nvSpPr>
        <p:spPr>
          <a:xfrm>
            <a:off x="87090" y="358080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int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타입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7C6614C-34B8-906B-6587-27C04A163459}"/>
              </a:ext>
            </a:extLst>
          </p:cNvPr>
          <p:cNvGrpSpPr/>
          <p:nvPr/>
        </p:nvGrpSpPr>
        <p:grpSpPr>
          <a:xfrm>
            <a:off x="3376652" y="1401370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B6715E1-2306-3124-FCCB-FDA5AE4A9D2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4E9C1D89-B7E2-55CF-7E5B-61BE79C51CAD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A9912C-9A75-517F-8DB4-5063135E1C09}"/>
              </a:ext>
            </a:extLst>
          </p:cNvPr>
          <p:cNvSpPr txBox="1"/>
          <p:nvPr/>
        </p:nvSpPr>
        <p:spPr>
          <a:xfrm>
            <a:off x="87090" y="5117068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b,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정확하지않음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9599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CDAE9-4ABD-56A9-9B92-67CC2901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EDB57-2BF6-CC59-81B4-1405581F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++ </a:t>
            </a:r>
            <a:r>
              <a:rPr lang="ko-KR" altLang="en-US" u="sng"/>
              <a:t>단항식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D0CF7-4521-8BCE-EA29-976C0B9A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각 선언과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문장이 끝난 시점에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x, y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값을 쓰시오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 = 0, y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/>
              <a:t>++x;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	y = ++x;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0B8509-B758-540D-0BB5-A8B80ABA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E3A32C-09A2-DD00-AB07-9A9D53C9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44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CF590-BB6F-34C5-9E6D-369042F3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977B-391E-573E-2EE1-D6390A21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sizeof </a:t>
            </a:r>
            <a:r>
              <a:rPr lang="ko-KR" altLang="en-US" u="sng"/>
              <a:t>단항식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4396823-1014-2BEA-1AFF-EA6DE1BC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990333"/>
            <a:ext cx="8534400" cy="3866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unary_expression_sizeof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size_t </a:t>
            </a:r>
            <a:r>
              <a:rPr lang="en-US" altLang="ko-KR"/>
              <a:t>size = sizeof x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526505-E482-0C8A-35F1-3F3C00E7FCEE}"/>
              </a:ext>
            </a:extLst>
          </p:cNvPr>
          <p:cNvSpPr txBox="1"/>
          <p:nvPr/>
        </p:nvSpPr>
        <p:spPr>
          <a:xfrm>
            <a:off x="200297" y="173852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D635DF-7632-BB9F-890B-FADEE50F0EB1}"/>
              </a:ext>
            </a:extLst>
          </p:cNvPr>
          <p:cNvSpPr txBox="1"/>
          <p:nvPr/>
        </p:nvSpPr>
        <p:spPr>
          <a:xfrm>
            <a:off x="2234428" y="1751351"/>
            <a:ext cx="388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unary_expression_sizeof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84677F-D12F-AF51-5DE2-DB2C510243E9}"/>
              </a:ext>
            </a:extLst>
          </p:cNvPr>
          <p:cNvSpPr txBox="1"/>
          <p:nvPr/>
        </p:nvSpPr>
        <p:spPr>
          <a:xfrm>
            <a:off x="3756616" y="3078441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타입의 바이트 단위 크기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4A058-6101-FF38-804C-91A11FF6CEA7}"/>
              </a:ext>
            </a:extLst>
          </p:cNvPr>
          <p:cNvSpPr txBox="1"/>
          <p:nvPr/>
        </p:nvSpPr>
        <p:spPr>
          <a:xfrm>
            <a:off x="6245010" y="175135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6DF27-CA68-DE78-BEC1-87A2865FDA81}"/>
              </a:ext>
            </a:extLst>
          </p:cNvPr>
          <p:cNvSpPr txBox="1"/>
          <p:nvPr/>
        </p:nvSpPr>
        <p:spPr>
          <a:xfrm>
            <a:off x="754799" y="307844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size_t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E36DC-427D-50F5-707D-00D3E65DF584}"/>
              </a:ext>
            </a:extLst>
          </p:cNvPr>
          <p:cNvSpPr txBox="1"/>
          <p:nvPr/>
        </p:nvSpPr>
        <p:spPr>
          <a:xfrm>
            <a:off x="2180189" y="307844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size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07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E2613-D019-7022-C01B-96BF0608C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42D88-853B-0414-EC64-2BE30E97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sizeof </a:t>
            </a:r>
            <a:r>
              <a:rPr lang="ko-KR" altLang="en-US" u="sng"/>
              <a:t>단항식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EA4DF-26B7-5E71-EB71-440E0889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피연산자가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</a:t>
            </a:r>
            <a:r>
              <a:rPr lang="en-US" altLang="ko-KR" sz="2800"/>
              <a:t>, </a:t>
            </a:r>
            <a:r>
              <a:rPr lang="ko-KR" altLang="en-US" sz="2800"/>
              <a:t>배열</a:t>
            </a:r>
            <a:r>
              <a:rPr lang="en-US" altLang="ko-KR" sz="2800"/>
              <a:t>, </a:t>
            </a:r>
            <a:r>
              <a:rPr lang="ko-KR" altLang="en-US" sz="2800"/>
              <a:t>구조체 타입 중 하나여야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피연산자를 계산하지는 않고 타입으로부터 추론해서 몇 바이트 인지의 값을 정수</a:t>
            </a:r>
            <a:r>
              <a:rPr lang="en-US" altLang="ko-KR" sz="2800"/>
              <a:t> </a:t>
            </a:r>
            <a:r>
              <a:rPr lang="ko-KR" altLang="en-US" sz="2800"/>
              <a:t>상수로 얻는다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sizeof</a:t>
            </a:r>
            <a:r>
              <a:rPr lang="ko-KR" altLang="en-US" sz="2800"/>
              <a:t>의 결과값의 타입은 부호 없는 정수 타입인</a:t>
            </a:r>
            <a:r>
              <a:rPr lang="en-US" altLang="ko-KR" sz="2800"/>
              <a:t> size_t</a:t>
            </a:r>
            <a:r>
              <a:rPr lang="ko-KR" altLang="en-US" sz="2800"/>
              <a:t>로 </a:t>
            </a:r>
            <a:r>
              <a:rPr lang="en-US" altLang="ko-KR" sz="2800"/>
              <a:t>&lt;stddef.h&gt;</a:t>
            </a:r>
            <a:r>
              <a:rPr lang="ko-KR" altLang="en-US" sz="2800"/>
              <a:t>에 정의되어 있다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char, unsigned char, signed char</a:t>
            </a:r>
            <a:r>
              <a:rPr lang="ko-KR" altLang="en-US" sz="2800"/>
              <a:t>에 적용하면 결과는 </a:t>
            </a:r>
            <a:r>
              <a:rPr lang="en-US" altLang="ko-KR" sz="2800"/>
              <a:t>1</a:t>
            </a:r>
            <a:r>
              <a:rPr lang="ko-KR" altLang="en-US" sz="2800"/>
              <a:t>이다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10985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3F37-10AE-8FEC-D8E1-5979F6DE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B2D62-C55C-793C-086E-B47EBDE5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sizeof </a:t>
            </a:r>
            <a:r>
              <a:rPr lang="ko-KR" altLang="en-US" u="sng"/>
              <a:t>단항식 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F54B3B-2C9D-7E68-663C-16E08C709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4642233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size_t </a:t>
            </a:r>
            <a:r>
              <a:rPr lang="en-US" altLang="ko-KR"/>
              <a:t>a =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ko-KR"/>
              <a:t>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2D7FF34-B735-DA77-B416-4E5FE1001463}"/>
              </a:ext>
            </a:extLst>
          </p:cNvPr>
          <p:cNvSpPr txBox="1">
            <a:spLocks/>
          </p:cNvSpPr>
          <p:nvPr/>
        </p:nvSpPr>
        <p:spPr>
          <a:xfrm>
            <a:off x="134983" y="2708110"/>
            <a:ext cx="8874034" cy="116864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qword ptr [a],	4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A8837-3693-9100-96BD-C3E395C1BF1C}"/>
              </a:ext>
            </a:extLst>
          </p:cNvPr>
          <p:cNvSpPr/>
          <p:nvPr/>
        </p:nvSpPr>
        <p:spPr>
          <a:xfrm>
            <a:off x="3144959" y="1348668"/>
            <a:ext cx="1427041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4E067F2-6959-6377-C3F8-6195D9343FBA}"/>
              </a:ext>
            </a:extLst>
          </p:cNvPr>
          <p:cNvSpPr/>
          <p:nvPr/>
        </p:nvSpPr>
        <p:spPr>
          <a:xfrm flipV="1">
            <a:off x="60960" y="2967334"/>
            <a:ext cx="9004662" cy="583733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54C5E-9116-0A30-0B2B-09B34CB2CB1C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51F074-6608-F42A-4165-EC3C6EAD866E}"/>
              </a:ext>
            </a:extLst>
          </p:cNvPr>
          <p:cNvSpPr txBox="1"/>
          <p:nvPr/>
        </p:nvSpPr>
        <p:spPr>
          <a:xfrm>
            <a:off x="5593028" y="2686889"/>
            <a:ext cx="200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의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byte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수인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89C37D-5E44-41A5-D3F6-34AB825962C6}"/>
              </a:ext>
            </a:extLst>
          </p:cNvPr>
          <p:cNvSpPr txBox="1"/>
          <p:nvPr/>
        </p:nvSpPr>
        <p:spPr>
          <a:xfrm>
            <a:off x="1988788" y="2686889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a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472DD7-0278-653E-A902-1BCBC93E1454}"/>
              </a:ext>
            </a:extLst>
          </p:cNvPr>
          <p:cNvSpPr txBox="1"/>
          <p:nvPr/>
        </p:nvSpPr>
        <p:spPr>
          <a:xfrm>
            <a:off x="161616" y="26868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</p:spTree>
    <p:extLst>
      <p:ext uri="{BB962C8B-B14F-4D97-AF65-F5344CB8AC3E}">
        <p14:creationId xmlns:p14="http://schemas.microsoft.com/office/powerpoint/2010/main" val="2676659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1C7AD-E170-99CD-4BC7-421EF7151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FA4F5-1C78-24F9-419D-26AACE2D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sizeof </a:t>
            </a:r>
            <a:r>
              <a:rPr lang="ko-KR" altLang="en-US" u="sng"/>
              <a:t>단항식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0902BB-6AD8-B158-B946-6E8DBABD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795240-499F-8836-202F-97AEDA38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AA67185-FEDF-6023-EF03-041AA49635A0}"/>
              </a:ext>
            </a:extLst>
          </p:cNvPr>
          <p:cNvSpPr txBox="1">
            <a:spLocks/>
          </p:cNvSpPr>
          <p:nvPr/>
        </p:nvSpPr>
        <p:spPr>
          <a:xfrm>
            <a:off x="3774261" y="1256146"/>
            <a:ext cx="5300059" cy="2787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구문 오류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';'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) '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상수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 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앞에 없습니다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sizeof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피연산자는 단항식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(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만 가능하다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21665F-64BC-91C1-0B3D-9D23AD24B295}"/>
              </a:ext>
            </a:extLst>
          </p:cNvPr>
          <p:cNvCxnSpPr>
            <a:cxnSpLocks/>
          </p:cNvCxnSpPr>
          <p:nvPr/>
        </p:nvCxnSpPr>
        <p:spPr>
          <a:xfrm>
            <a:off x="3691775" y="1475186"/>
            <a:ext cx="0" cy="2164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377403F-BFD9-04F3-33D9-356DC5D2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3218646"/>
            <a:ext cx="7886699" cy="3507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FFC000"/>
                </a:solidFill>
              </a:rPr>
              <a:t>wrong</a:t>
            </a:r>
            <a:r>
              <a:rPr lang="en-US" altLang="ko-KR"/>
              <a:t>() {</a:t>
            </a:r>
          </a:p>
          <a:p>
            <a:pPr marL="0" indent="0">
              <a:buNone/>
            </a:pPr>
            <a:endParaRPr lang="en-US" altLang="ko-KR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   size_t </a:t>
            </a:r>
            <a:r>
              <a:rPr lang="en-US" altLang="ko-KR" sz="4400"/>
              <a:t>a =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sizeof</a:t>
            </a:r>
            <a:r>
              <a:rPr lang="en-US" altLang="ko-KR" sz="4400"/>
              <a:t> (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/>
              <a:t>) 1;</a:t>
            </a:r>
            <a:endParaRPr lang="en-US" altLang="ko-KR" sz="4000"/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847A20-F0A0-6DE3-8C6C-D85E6F1429B8}"/>
              </a:ext>
            </a:extLst>
          </p:cNvPr>
          <p:cNvSpPr txBox="1"/>
          <p:nvPr/>
        </p:nvSpPr>
        <p:spPr>
          <a:xfrm>
            <a:off x="87090" y="2555334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46C7A-1F8D-8C9C-222F-F3F962181D5A}"/>
              </a:ext>
            </a:extLst>
          </p:cNvPr>
          <p:cNvSpPr txBox="1"/>
          <p:nvPr/>
        </p:nvSpPr>
        <p:spPr>
          <a:xfrm>
            <a:off x="87090" y="2875161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0E24C3-E0A2-DA5A-2CD8-861AA7360461}"/>
              </a:ext>
            </a:extLst>
          </p:cNvPr>
          <p:cNvSpPr txBox="1"/>
          <p:nvPr/>
        </p:nvSpPr>
        <p:spPr>
          <a:xfrm>
            <a:off x="886080" y="4252056"/>
            <a:ext cx="556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: size_t,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알 수 없음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1DE38D5-827B-BA61-07A2-B3B262BDF6D3}"/>
              </a:ext>
            </a:extLst>
          </p:cNvPr>
          <p:cNvGrpSpPr/>
          <p:nvPr/>
        </p:nvGrpSpPr>
        <p:grpSpPr>
          <a:xfrm>
            <a:off x="3376652" y="1613806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CAB17B9-B3EA-9ED2-D3AC-7C6AA88034B2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17662B56-EAB3-8FEB-5514-FF6587B2D096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9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B5E6-03F0-046D-6102-293BAECF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13CB1-5DB9-2DCB-2488-AA59BBF6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134941-CD2D-D032-3553-2BEA72A23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8053796" cy="535878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대입식</a:t>
            </a:r>
            <a:r>
              <a:rPr lang="en-US" altLang="ko-KR" sz="2800" b="1"/>
              <a:t>:</a:t>
            </a:r>
            <a:br>
              <a:rPr lang="en-US" altLang="ko-KR" sz="2800"/>
            </a:br>
            <a:r>
              <a:rPr lang="ko-KR" altLang="en-US" sz="2800"/>
              <a:t>조건식</a:t>
            </a:r>
            <a:br>
              <a:rPr lang="en-US" altLang="ko-KR" sz="2800"/>
            </a:br>
            <a:r>
              <a:rPr lang="ko-KR" altLang="en-US" sz="2800"/>
              <a:t>단항식</a:t>
            </a:r>
            <a:r>
              <a:rPr lang="en-US" altLang="ko-KR" sz="2800"/>
              <a:t> </a:t>
            </a:r>
            <a:r>
              <a:rPr lang="ko-KR" altLang="en-US" sz="2800"/>
              <a:t>대입연산자 대입식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 b="1"/>
              <a:t>대입연산자</a:t>
            </a:r>
            <a:r>
              <a:rPr lang="en-US" altLang="ko-KR" sz="2800" b="1"/>
              <a:t>: </a:t>
            </a:r>
            <a:r>
              <a:rPr lang="ko-KR" altLang="en-US" sz="1600" b="1" i="1"/>
              <a:t>다음 중 하나</a:t>
            </a:r>
            <a:br>
              <a:rPr lang="en-US" altLang="ko-KR" sz="2800" b="1"/>
            </a:br>
            <a:r>
              <a:rPr lang="en-US" altLang="ko-KR" sz="2800"/>
              <a:t>= *= /= %= += -= &lt;&lt;= &gt;&gt;= &amp;= ^= |=</a:t>
            </a:r>
          </a:p>
        </p:txBody>
      </p:sp>
    </p:spTree>
    <p:extLst>
      <p:ext uri="{BB962C8B-B14F-4D97-AF65-F5344CB8AC3E}">
        <p14:creationId xmlns:p14="http://schemas.microsoft.com/office/powerpoint/2010/main" val="3643590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14A10-8483-59BD-35E7-6947779AE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1ECCB-92D7-40BE-C4A9-A680F190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sizeof </a:t>
            </a:r>
            <a:r>
              <a:rPr lang="ko-KR" altLang="en-US" u="sng"/>
              <a:t>단항식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55074-2B40-A4B3-D5A4-C29E47BE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각 선언과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문장이 끝난 시점에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x, y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값을 쓰시오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>
                <a:solidFill>
                  <a:srgbClr val="00B0F0"/>
                </a:solidFill>
              </a:rPr>
              <a:t>size_t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y = sizeof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8E40F3-99C6-2FEC-81AC-2812D3AB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770B8-3D08-44B3-462A-12A35BD7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30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E823D-9E42-5C45-BF96-E11266E3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EF29E-4F56-FBDC-9E48-28A917D9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916467-E7CF-BA0A-EE48-EDD282F4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ABE4D7-32D5-D850-B4AE-350BCDE5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774FA-9A76-C345-FE1B-E76978A4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/>
              <a:t>postfix</a:t>
            </a:r>
            <a:r>
              <a:rPr lang="ko-KR" altLang="en-US" sz="2800" b="1"/>
              <a:t>식</a:t>
            </a:r>
            <a:br>
              <a:rPr lang="en-US" altLang="ko-KR" sz="2800" b="1"/>
            </a:br>
            <a:r>
              <a:rPr lang="en-US" altLang="ko-KR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primary</a:t>
            </a:r>
            <a:r>
              <a:rPr lang="ko-KR" altLang="en-US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식</a:t>
            </a:r>
            <a:br>
              <a:rPr lang="en-US" altLang="ko-KR" sz="280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]</a:t>
            </a:r>
            <a:br>
              <a:rPr lang="en-US" altLang="ko-KR" sz="280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( </a:t>
            </a:r>
            <a:r>
              <a:rPr lang="ko-KR" altLang="en-US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인자리스트</a:t>
            </a:r>
            <a:r>
              <a:rPr kumimoji="0" lang="ko-KR" altLang="en-US" sz="1800" b="0" i="1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없어도됨</a:t>
            </a:r>
            <a:r>
              <a:rPr lang="en-US" altLang="ko-KR" sz="280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br>
              <a:rPr lang="en-US" altLang="ko-KR" sz="280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 이름</a:t>
            </a:r>
            <a:b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-&gt;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 이름</a:t>
            </a:r>
            <a:b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/>
              <a:t>postfix</a:t>
            </a:r>
            <a:r>
              <a:rPr lang="ko-KR" altLang="en-US" sz="2800"/>
              <a:t>식 </a:t>
            </a:r>
            <a:r>
              <a:rPr lang="en-US" altLang="ko-KR" sz="2800" b="1"/>
              <a:t>++</a:t>
            </a:r>
            <a:br>
              <a:rPr lang="en-US" altLang="ko-KR" sz="2800" b="1"/>
            </a:br>
            <a:r>
              <a:rPr lang="en-US" altLang="ko-KR" sz="2800"/>
              <a:t>postfix</a:t>
            </a:r>
            <a:r>
              <a:rPr lang="ko-KR" altLang="en-US" sz="2800"/>
              <a:t>식 </a:t>
            </a:r>
            <a:r>
              <a:rPr lang="en-US" altLang="ko-KR" sz="2800" b="1"/>
              <a:t>--</a:t>
            </a:r>
            <a:endParaRPr lang="en-US" altLang="ko-KR" sz="2800" b="1" i="1"/>
          </a:p>
          <a:p>
            <a:pPr marL="0" indent="0">
              <a:lnSpc>
                <a:spcPct val="150000"/>
              </a:lnSpc>
              <a:buNone/>
            </a:pP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2346087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63A6-A110-8277-F4C9-3618FFC9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88D4E-885C-677B-8BC8-41A6CB4B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en-US" altLang="ko-KR" u="sng"/>
              <a:t>++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97A90FE-A218-D517-B624-D8C6A38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7" y="1990333"/>
            <a:ext cx="8534400" cy="38664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postfix_expression_inc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x++</a:t>
            </a:r>
            <a:r>
              <a:rPr lang="en-US" altLang="ko-KR" sz="4000"/>
              <a:t>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CA875C-7DD0-7B0D-E288-3D8A303C02BD}"/>
              </a:ext>
            </a:extLst>
          </p:cNvPr>
          <p:cNvSpPr txBox="1"/>
          <p:nvPr/>
        </p:nvSpPr>
        <p:spPr>
          <a:xfrm>
            <a:off x="200297" y="173852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69F1F7-2172-DB37-8ABB-C8EE6B2A0F20}"/>
              </a:ext>
            </a:extLst>
          </p:cNvPr>
          <p:cNvSpPr txBox="1"/>
          <p:nvPr/>
        </p:nvSpPr>
        <p:spPr>
          <a:xfrm>
            <a:off x="2234428" y="1751351"/>
            <a:ext cx="368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postfix_expression_inc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C0AA40-2F1F-DFC3-E4AA-EE6C9FED8619}"/>
              </a:ext>
            </a:extLst>
          </p:cNvPr>
          <p:cNvSpPr txBox="1"/>
          <p:nvPr/>
        </p:nvSpPr>
        <p:spPr>
          <a:xfrm>
            <a:off x="727089" y="3078441"/>
            <a:ext cx="356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증가시킨다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DE1A2-F103-AEEF-DF78-80DAAD55E032}"/>
              </a:ext>
            </a:extLst>
          </p:cNvPr>
          <p:cNvSpPr txBox="1"/>
          <p:nvPr/>
        </p:nvSpPr>
        <p:spPr>
          <a:xfrm>
            <a:off x="6245010" y="1751351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607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B083C-FF55-64F3-24B1-C7CD11C3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1298-C022-E7A0-12ED-181B7FF3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en-US" altLang="ko-KR" u="sng"/>
              <a:t>++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506C91-A886-CB91-95EB-64834C86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피연산자가 </a:t>
            </a:r>
            <a:r>
              <a:rPr lang="en-US" altLang="ko-KR" sz="2800"/>
              <a:t>lvalue</a:t>
            </a:r>
            <a:r>
              <a:rPr lang="ko-KR" altLang="en-US" sz="2800"/>
              <a:t>여야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postfix</a:t>
            </a:r>
            <a:r>
              <a:rPr lang="ko-KR" altLang="en-US" sz="2800"/>
              <a:t>식 </a:t>
            </a:r>
            <a:r>
              <a:rPr lang="en-US" altLang="ko-KR" sz="2800"/>
              <a:t>++ </a:t>
            </a:r>
            <a:r>
              <a:rPr lang="ko-KR" altLang="en-US" sz="2800"/>
              <a:t>연산의 결과는 피연산자의 값이다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결과를 얻고 나서 피연산자의 값을 </a:t>
            </a:r>
            <a:r>
              <a:rPr lang="en-US" altLang="ko-KR" sz="2800"/>
              <a:t>1 </a:t>
            </a:r>
            <a:r>
              <a:rPr lang="ko-KR" altLang="en-US" sz="2800"/>
              <a:t>증가시킨다</a:t>
            </a:r>
            <a:r>
              <a:rPr lang="en-US" altLang="ko-KR" sz="2800"/>
              <a:t>. </a:t>
            </a:r>
            <a:r>
              <a:rPr lang="ko-KR" altLang="en-US" sz="2800"/>
              <a:t>증가할 때 규칙은 덧셈 연산의 규칙을 따른다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저장된 값이 바뀌는 것은 이전 </a:t>
            </a:r>
            <a:r>
              <a:rPr lang="en-US" altLang="ko-KR" sz="2800"/>
              <a:t>sequence point</a:t>
            </a:r>
            <a:r>
              <a:rPr lang="ko-KR" altLang="en-US" sz="2800"/>
              <a:t>와 다음 </a:t>
            </a:r>
            <a:r>
              <a:rPr lang="en-US" altLang="ko-KR" sz="2800"/>
              <a:t>sequence point </a:t>
            </a:r>
            <a:r>
              <a:rPr lang="ko-KR" altLang="en-US" sz="2800"/>
              <a:t>사이에 일어난다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756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63701-7DE8-DFC8-CC8F-CEA58E61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88F01-E513-63CE-36C4-5188587B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en-US" altLang="ko-KR" u="sng"/>
              <a:t>++ </a:t>
            </a:r>
            <a:r>
              <a:rPr lang="ko-KR" altLang="en-US" u="sng"/>
              <a:t>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2209E96-8033-522E-D1DD-B301E6D65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143500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x++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FB56A8B-2D2A-8A21-D018-D584167E9D8B}"/>
              </a:ext>
            </a:extLst>
          </p:cNvPr>
          <p:cNvSpPr txBox="1">
            <a:spLocks/>
          </p:cNvSpPr>
          <p:nvPr/>
        </p:nvSpPr>
        <p:spPr>
          <a:xfrm>
            <a:off x="134983" y="2708110"/>
            <a:ext cx="8874034" cy="278077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eax,				dword ptr [x]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inc		eax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[x],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CDBC8E-4526-5ACA-76C4-C601783D40D1}"/>
              </a:ext>
            </a:extLst>
          </p:cNvPr>
          <p:cNvSpPr/>
          <p:nvPr/>
        </p:nvSpPr>
        <p:spPr>
          <a:xfrm>
            <a:off x="706355" y="1357546"/>
            <a:ext cx="1107995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C2BDA0-A961-D895-D3D0-1AE1ED89011C}"/>
              </a:ext>
            </a:extLst>
          </p:cNvPr>
          <p:cNvSpPr/>
          <p:nvPr/>
        </p:nvSpPr>
        <p:spPr>
          <a:xfrm>
            <a:off x="60960" y="2644214"/>
            <a:ext cx="9004662" cy="250967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BD18-2BC3-4EC4-C9F0-D03B1C22CD96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INC—Increment by 1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7C832-09B1-EBA7-F692-AEC1A63B1EC5}"/>
              </a:ext>
            </a:extLst>
          </p:cNvPr>
          <p:cNvSpPr txBox="1"/>
          <p:nvPr/>
        </p:nvSpPr>
        <p:spPr>
          <a:xfrm>
            <a:off x="5593028" y="26442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 읽어서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68FBB-654E-CE82-6093-18B6FC5B0BD5}"/>
              </a:ext>
            </a:extLst>
          </p:cNvPr>
          <p:cNvSpPr txBox="1"/>
          <p:nvPr/>
        </p:nvSpPr>
        <p:spPr>
          <a:xfrm>
            <a:off x="2024300" y="26442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DA2F1-D1C3-6C81-253A-A097D2176DF8}"/>
              </a:ext>
            </a:extLst>
          </p:cNvPr>
          <p:cNvSpPr txBox="1"/>
          <p:nvPr/>
        </p:nvSpPr>
        <p:spPr>
          <a:xfrm>
            <a:off x="161616" y="2644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6EEB37-4FD9-415E-F051-3EF4A3618C2A}"/>
              </a:ext>
            </a:extLst>
          </p:cNvPr>
          <p:cNvSpPr txBox="1"/>
          <p:nvPr/>
        </p:nvSpPr>
        <p:spPr>
          <a:xfrm>
            <a:off x="2024300" y="344367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A5496D-100A-7221-1F7E-31DD7F84E97F}"/>
              </a:ext>
            </a:extLst>
          </p:cNvPr>
          <p:cNvSpPr txBox="1"/>
          <p:nvPr/>
        </p:nvSpPr>
        <p:spPr>
          <a:xfrm>
            <a:off x="161616" y="344367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증가시킨다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87CBD1-79CC-A1E2-E52E-04563713BD63}"/>
              </a:ext>
            </a:extLst>
          </p:cNvPr>
          <p:cNvSpPr txBox="1"/>
          <p:nvPr/>
        </p:nvSpPr>
        <p:spPr>
          <a:xfrm>
            <a:off x="5593028" y="428253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6AC5A-4620-7116-3757-DECEC4391289}"/>
              </a:ext>
            </a:extLst>
          </p:cNvPr>
          <p:cNvSpPr txBox="1"/>
          <p:nvPr/>
        </p:nvSpPr>
        <p:spPr>
          <a:xfrm>
            <a:off x="1988788" y="428253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C4CB9-68E8-A87B-C4CC-BD1A773DCF38}"/>
              </a:ext>
            </a:extLst>
          </p:cNvPr>
          <p:cNvSpPr txBox="1"/>
          <p:nvPr/>
        </p:nvSpPr>
        <p:spPr>
          <a:xfrm>
            <a:off x="161616" y="4282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</p:spTree>
    <p:extLst>
      <p:ext uri="{BB962C8B-B14F-4D97-AF65-F5344CB8AC3E}">
        <p14:creationId xmlns:p14="http://schemas.microsoft.com/office/powerpoint/2010/main" val="2323252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A721-7CD2-B073-96E8-66A7F9689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34EA8-BFF2-5221-3F04-F356060C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</a:t>
            </a:r>
            <a:r>
              <a:rPr lang="en-US" altLang="ko-KR" u="sng"/>
              <a:t> --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F5E40A-358C-E78D-D684-7E556B65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--</a:t>
            </a:r>
            <a:r>
              <a:rPr lang="ko-KR" altLang="en-US" sz="2800"/>
              <a:t>는 </a:t>
            </a:r>
            <a:r>
              <a:rPr lang="en-US" altLang="ko-KR" sz="2800"/>
              <a:t>++</a:t>
            </a:r>
            <a:r>
              <a:rPr lang="ko-KR" altLang="en-US" sz="2800"/>
              <a:t>와 같으며</a:t>
            </a:r>
            <a:r>
              <a:rPr lang="en-US" altLang="ko-KR" sz="2800"/>
              <a:t>, 1 </a:t>
            </a:r>
            <a:r>
              <a:rPr lang="ko-KR" altLang="en-US" sz="2800"/>
              <a:t>증가대신 </a:t>
            </a:r>
            <a:r>
              <a:rPr lang="en-US" altLang="ko-KR" sz="2800"/>
              <a:t>1 </a:t>
            </a:r>
            <a:r>
              <a:rPr lang="ko-KR" altLang="en-US" sz="2800"/>
              <a:t>감소시킨다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51885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CAE55-B2A7-6A62-0DD4-9675F1388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99B9D-A50F-DA9D-FFD2-D5E12137A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en-US" altLang="ko-KR" u="sng"/>
              <a:t>-- </a:t>
            </a:r>
            <a:r>
              <a:rPr lang="ko-KR" altLang="en-US" u="sng"/>
              <a:t>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06BC27-D098-7AD1-BC7D-492FBCF3D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1136850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x--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D661B2-C6C8-D103-9C4B-C5A42F0DB0B9}"/>
              </a:ext>
            </a:extLst>
          </p:cNvPr>
          <p:cNvSpPr txBox="1">
            <a:spLocks/>
          </p:cNvSpPr>
          <p:nvPr/>
        </p:nvSpPr>
        <p:spPr>
          <a:xfrm>
            <a:off x="134983" y="2708110"/>
            <a:ext cx="8874034" cy="2780770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eax,				dword ptr [x]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dec		eax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[x],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081DC9-BA83-7498-A1A0-313B8D8543BE}"/>
              </a:ext>
            </a:extLst>
          </p:cNvPr>
          <p:cNvSpPr/>
          <p:nvPr/>
        </p:nvSpPr>
        <p:spPr>
          <a:xfrm>
            <a:off x="706355" y="1357546"/>
            <a:ext cx="1107995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FEA7C-906D-AE26-8D8D-A5E7BA3FE7C6}"/>
              </a:ext>
            </a:extLst>
          </p:cNvPr>
          <p:cNvSpPr/>
          <p:nvPr/>
        </p:nvSpPr>
        <p:spPr>
          <a:xfrm>
            <a:off x="60960" y="2644214"/>
            <a:ext cx="9004662" cy="250967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53416-0AC0-E249-49BC-F644D7DC1A84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DEC—Decrement by 1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252BF-1F8F-54DD-3480-C4A3F400A496}"/>
              </a:ext>
            </a:extLst>
          </p:cNvPr>
          <p:cNvSpPr txBox="1"/>
          <p:nvPr/>
        </p:nvSpPr>
        <p:spPr>
          <a:xfrm>
            <a:off x="5593028" y="26442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 읽어서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7BD1C-6AFD-353B-67D7-37FC9F86B671}"/>
              </a:ext>
            </a:extLst>
          </p:cNvPr>
          <p:cNvSpPr txBox="1"/>
          <p:nvPr/>
        </p:nvSpPr>
        <p:spPr>
          <a:xfrm>
            <a:off x="2024300" y="26442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5A442-B26A-1682-B7ED-54AC538E3C71}"/>
              </a:ext>
            </a:extLst>
          </p:cNvPr>
          <p:cNvSpPr txBox="1"/>
          <p:nvPr/>
        </p:nvSpPr>
        <p:spPr>
          <a:xfrm>
            <a:off x="161616" y="2644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77AAB9-4B51-F36D-EF77-03C54DC889F6}"/>
              </a:ext>
            </a:extLst>
          </p:cNvPr>
          <p:cNvSpPr txBox="1"/>
          <p:nvPr/>
        </p:nvSpPr>
        <p:spPr>
          <a:xfrm>
            <a:off x="2024300" y="3443679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742A08-EBD8-F28A-7CB2-3B46A169B93F}"/>
              </a:ext>
            </a:extLst>
          </p:cNvPr>
          <p:cNvSpPr txBox="1"/>
          <p:nvPr/>
        </p:nvSpPr>
        <p:spPr>
          <a:xfrm>
            <a:off x="161616" y="3443679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감소시킨다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C90AE-379A-7387-6A03-2FE765814A29}"/>
              </a:ext>
            </a:extLst>
          </p:cNvPr>
          <p:cNvSpPr txBox="1"/>
          <p:nvPr/>
        </p:nvSpPr>
        <p:spPr>
          <a:xfrm>
            <a:off x="5593028" y="428253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505409-2555-E2D5-A205-F134C726985C}"/>
              </a:ext>
            </a:extLst>
          </p:cNvPr>
          <p:cNvSpPr txBox="1"/>
          <p:nvPr/>
        </p:nvSpPr>
        <p:spPr>
          <a:xfrm>
            <a:off x="1988788" y="4282532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094AF-1C9A-B79C-AB8B-2766C173BBAE}"/>
              </a:ext>
            </a:extLst>
          </p:cNvPr>
          <p:cNvSpPr txBox="1"/>
          <p:nvPr/>
        </p:nvSpPr>
        <p:spPr>
          <a:xfrm>
            <a:off x="161616" y="4282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</p:spTree>
    <p:extLst>
      <p:ext uri="{BB962C8B-B14F-4D97-AF65-F5344CB8AC3E}">
        <p14:creationId xmlns:p14="http://schemas.microsoft.com/office/powerpoint/2010/main" val="4064282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83A58-FA7C-A1AB-15F2-1CF4A93E1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08F6E-E20E-E010-27BF-14EBB3AA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en-US" altLang="ko-KR" u="sng"/>
              <a:t>++</a:t>
            </a:r>
            <a:r>
              <a:rPr lang="ko-KR" altLang="en-US" u="sng"/>
              <a:t>와 대입식 해석해보기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FA6DA-A47B-19CC-C6EB-8353E9454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81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대입식</a:t>
            </a:r>
            <a:r>
              <a:rPr lang="en-US" altLang="ko-KR" sz="2800"/>
              <a:t>: a = x++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403A2F-02AD-0718-00B4-C32D689E4B81}"/>
              </a:ext>
            </a:extLst>
          </p:cNvPr>
          <p:cNvCxnSpPr/>
          <p:nvPr/>
        </p:nvCxnSpPr>
        <p:spPr>
          <a:xfrm>
            <a:off x="2168433" y="196813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6F7CB1-AE01-3EC0-6C71-ECC9509B58FB}"/>
              </a:ext>
            </a:extLst>
          </p:cNvPr>
          <p:cNvCxnSpPr>
            <a:cxnSpLocks/>
          </p:cNvCxnSpPr>
          <p:nvPr/>
        </p:nvCxnSpPr>
        <p:spPr>
          <a:xfrm>
            <a:off x="2865119" y="1968137"/>
            <a:ext cx="80171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CC707D-3215-5FFD-858D-507A41B18333}"/>
              </a:ext>
            </a:extLst>
          </p:cNvPr>
          <p:cNvSpPr txBox="1"/>
          <p:nvPr/>
        </p:nvSpPr>
        <p:spPr>
          <a:xfrm>
            <a:off x="1280160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단항식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3D245F-2A92-6F86-641E-AE5F20B851F5}"/>
              </a:ext>
            </a:extLst>
          </p:cNvPr>
          <p:cNvSpPr txBox="1"/>
          <p:nvPr/>
        </p:nvSpPr>
        <p:spPr>
          <a:xfrm>
            <a:off x="2917367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대입식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DCBD3F-5EA1-0C55-DE21-4A397934FDC4}"/>
              </a:ext>
            </a:extLst>
          </p:cNvPr>
          <p:cNvSpPr txBox="1"/>
          <p:nvPr/>
        </p:nvSpPr>
        <p:spPr>
          <a:xfrm>
            <a:off x="2497184" y="2257825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E48A0F5-416D-8C1F-EFA9-E335DC07DC8B}"/>
              </a:ext>
            </a:extLst>
          </p:cNvPr>
          <p:cNvSpPr txBox="1">
            <a:spLocks/>
          </p:cNvSpPr>
          <p:nvPr/>
        </p:nvSpPr>
        <p:spPr>
          <a:xfrm>
            <a:off x="1762938" y="2641708"/>
            <a:ext cx="400594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a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078ED45-6922-F919-4791-3484396D5F1A}"/>
              </a:ext>
            </a:extLst>
          </p:cNvPr>
          <p:cNvSpPr txBox="1">
            <a:spLocks/>
          </p:cNvSpPr>
          <p:nvPr/>
        </p:nvSpPr>
        <p:spPr>
          <a:xfrm>
            <a:off x="3762101" y="2641708"/>
            <a:ext cx="2222862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x ++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0E726C8-CB28-9318-1A0F-224B8BB0ECBC}"/>
              </a:ext>
            </a:extLst>
          </p:cNvPr>
          <p:cNvCxnSpPr/>
          <p:nvPr/>
        </p:nvCxnSpPr>
        <p:spPr>
          <a:xfrm>
            <a:off x="1823897" y="330925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D888FF-579D-A979-8116-4F21482E4783}"/>
              </a:ext>
            </a:extLst>
          </p:cNvPr>
          <p:cNvSpPr txBox="1"/>
          <p:nvPr/>
        </p:nvSpPr>
        <p:spPr>
          <a:xfrm>
            <a:off x="955646" y="3429000"/>
            <a:ext cx="18411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C6F3D-A5F2-02E4-F4B1-B08F6826E204}"/>
              </a:ext>
            </a:extLst>
          </p:cNvPr>
          <p:cNvSpPr txBox="1"/>
          <p:nvPr/>
        </p:nvSpPr>
        <p:spPr>
          <a:xfrm>
            <a:off x="4144979" y="3412613"/>
            <a:ext cx="574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++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75D4B31-0F36-4B8F-3CC8-AD5249DBA93B}"/>
              </a:ext>
            </a:extLst>
          </p:cNvPr>
          <p:cNvCxnSpPr>
            <a:cxnSpLocks/>
          </p:cNvCxnSpPr>
          <p:nvPr/>
        </p:nvCxnSpPr>
        <p:spPr>
          <a:xfrm>
            <a:off x="3787724" y="3309257"/>
            <a:ext cx="29609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5AC9C6E-3D15-B95D-560D-7B758BA88464}"/>
              </a:ext>
            </a:extLst>
          </p:cNvPr>
          <p:cNvSpPr txBox="1"/>
          <p:nvPr/>
        </p:nvSpPr>
        <p:spPr>
          <a:xfrm>
            <a:off x="2645642" y="4072993"/>
            <a:ext cx="6221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4EA72E"/>
                </a:solidFill>
              </a:rPr>
              <a:t>결과</a:t>
            </a:r>
            <a:r>
              <a:rPr lang="en-US" altLang="ko-KR" sz="2800">
                <a:solidFill>
                  <a:srgbClr val="4EA72E"/>
                </a:solidFill>
              </a:rPr>
              <a:t>: </a:t>
            </a:r>
            <a:r>
              <a:rPr lang="ko-KR" altLang="en-US" sz="2800">
                <a:solidFill>
                  <a:srgbClr val="4EA72E"/>
                </a:solidFill>
              </a:rPr>
              <a:t>원래 </a:t>
            </a:r>
            <a:r>
              <a:rPr lang="en-US" altLang="ko-KR" sz="2800">
                <a:solidFill>
                  <a:srgbClr val="4EA72E"/>
                </a:solidFill>
              </a:rPr>
              <a:t>x</a:t>
            </a:r>
            <a:r>
              <a:rPr lang="ko-KR" altLang="en-US" sz="2800">
                <a:solidFill>
                  <a:srgbClr val="4EA72E"/>
                </a:solidFill>
              </a:rPr>
              <a:t>의 값</a:t>
            </a:r>
            <a:endParaRPr lang="en-US" altLang="ko-KR" sz="2800">
              <a:solidFill>
                <a:srgbClr val="4EA72E"/>
              </a:solidFill>
            </a:endParaRPr>
          </a:p>
          <a:p>
            <a:r>
              <a:rPr lang="ko-KR" altLang="en-US" sz="2800">
                <a:solidFill>
                  <a:srgbClr val="4EA72E"/>
                </a:solidFill>
              </a:rPr>
              <a:t>결과값</a:t>
            </a:r>
            <a:r>
              <a:rPr lang="en-US" altLang="ko-KR" sz="2800">
                <a:solidFill>
                  <a:srgbClr val="4EA72E"/>
                </a:solidFill>
              </a:rPr>
              <a:t>+1</a:t>
            </a:r>
            <a:r>
              <a:rPr lang="ko-KR" altLang="en-US" sz="2800">
                <a:solidFill>
                  <a:srgbClr val="4EA72E"/>
                </a:solidFill>
              </a:rPr>
              <a:t>을 메모리 공간 </a:t>
            </a:r>
            <a:r>
              <a:rPr lang="en-US" altLang="ko-KR" sz="2800">
                <a:solidFill>
                  <a:srgbClr val="4EA72E"/>
                </a:solidFill>
              </a:rPr>
              <a:t>x</a:t>
            </a:r>
            <a:r>
              <a:rPr lang="ko-KR" altLang="en-US" sz="2800">
                <a:solidFill>
                  <a:srgbClr val="4EA72E"/>
                </a:solidFill>
              </a:rPr>
              <a:t>에 저장된다</a:t>
            </a:r>
            <a:r>
              <a:rPr lang="en-US" altLang="ko-KR" sz="2800">
                <a:solidFill>
                  <a:srgbClr val="4EA72E"/>
                </a:solidFill>
              </a:rPr>
              <a:t>.</a:t>
            </a:r>
            <a:r>
              <a:rPr lang="ko-KR" altLang="en-US" sz="2800">
                <a:solidFill>
                  <a:srgbClr val="4EA72E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4D793-8B32-D68F-42EF-E4E21416D3FF}"/>
              </a:ext>
            </a:extLst>
          </p:cNvPr>
          <p:cNvSpPr txBox="1"/>
          <p:nvPr/>
        </p:nvSpPr>
        <p:spPr>
          <a:xfrm>
            <a:off x="927938" y="5646044"/>
            <a:ext cx="79297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4EA72E"/>
                </a:solidFill>
              </a:rPr>
              <a:t>원래 </a:t>
            </a:r>
            <a:r>
              <a:rPr lang="en-US" altLang="ko-KR" sz="2800">
                <a:solidFill>
                  <a:srgbClr val="4EA72E"/>
                </a:solidFill>
              </a:rPr>
              <a:t>x</a:t>
            </a:r>
            <a:r>
              <a:rPr lang="ko-KR" altLang="en-US" sz="2800">
                <a:solidFill>
                  <a:srgbClr val="4EA72E"/>
                </a:solidFill>
              </a:rPr>
              <a:t>의 값을 </a:t>
            </a:r>
            <a:r>
              <a:rPr lang="en-US" altLang="ko-KR" sz="2800">
                <a:solidFill>
                  <a:srgbClr val="4EA72E"/>
                </a:solidFill>
              </a:rPr>
              <a:t>a</a:t>
            </a:r>
            <a:r>
              <a:rPr lang="ko-KR" altLang="en-US" sz="2800">
                <a:solidFill>
                  <a:srgbClr val="4EA72E"/>
                </a:solidFill>
              </a:rPr>
              <a:t>의 타입으로 변환해서</a:t>
            </a:r>
            <a:r>
              <a:rPr lang="en-US" altLang="ko-KR" sz="2800">
                <a:solidFill>
                  <a:srgbClr val="4EA72E"/>
                </a:solidFill>
              </a:rPr>
              <a:t>, a</a:t>
            </a:r>
            <a:r>
              <a:rPr lang="ko-KR" altLang="en-US" sz="2800">
                <a:solidFill>
                  <a:srgbClr val="4EA72E"/>
                </a:solidFill>
              </a:rPr>
              <a:t>의 메모리 공간에 저장된다</a:t>
            </a:r>
            <a:r>
              <a:rPr lang="en-US" altLang="ko-KR" sz="2800">
                <a:solidFill>
                  <a:srgbClr val="4EA72E"/>
                </a:solidFill>
              </a:rPr>
              <a:t>. </a:t>
            </a:r>
            <a:endParaRPr lang="ko-KR" altLang="en-US" sz="2800">
              <a:solidFill>
                <a:srgbClr val="4EA72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6DA2B-14DD-F3B8-6DC6-DE7A5FA7A931}"/>
              </a:ext>
            </a:extLst>
          </p:cNvPr>
          <p:cNvSpPr txBox="1"/>
          <p:nvPr/>
        </p:nvSpPr>
        <p:spPr>
          <a:xfrm>
            <a:off x="2646310" y="3429000"/>
            <a:ext cx="1749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</a:p>
        </p:txBody>
      </p:sp>
    </p:spTree>
    <p:extLst>
      <p:ext uri="{BB962C8B-B14F-4D97-AF65-F5344CB8AC3E}">
        <p14:creationId xmlns:p14="http://schemas.microsoft.com/office/powerpoint/2010/main" val="2740617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DC5CD-4351-7D6F-FAFD-65423696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CBDDC-49AE-3AF8-3C54-1E52A18CB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en-US" altLang="ko-KR" u="sng"/>
              <a:t>++ </a:t>
            </a:r>
            <a:r>
              <a:rPr lang="ko-KR" altLang="en-US" u="sng"/>
              <a:t>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FE3D16-BECD-4487-372F-63DC8689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69121"/>
            <a:ext cx="2422458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x++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C38F2CF-9748-33EF-CF73-051DAD49F692}"/>
              </a:ext>
            </a:extLst>
          </p:cNvPr>
          <p:cNvSpPr txBox="1">
            <a:spLocks/>
          </p:cNvSpPr>
          <p:nvPr/>
        </p:nvSpPr>
        <p:spPr>
          <a:xfrm>
            <a:off x="134983" y="2708109"/>
            <a:ext cx="8874034" cy="340207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14400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eax,				dword ptr [x]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[a],	eax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inc		eax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/>
              <a:t>mov	dword ptr [x],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93E546-95F5-2320-B0FA-F1FF2C6983EE}"/>
              </a:ext>
            </a:extLst>
          </p:cNvPr>
          <p:cNvSpPr/>
          <p:nvPr/>
        </p:nvSpPr>
        <p:spPr>
          <a:xfrm>
            <a:off x="708660" y="1357546"/>
            <a:ext cx="2422458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7C9E1F-224F-021D-3579-FC7736F73B71}"/>
              </a:ext>
            </a:extLst>
          </p:cNvPr>
          <p:cNvSpPr/>
          <p:nvPr/>
        </p:nvSpPr>
        <p:spPr>
          <a:xfrm>
            <a:off x="60960" y="2664890"/>
            <a:ext cx="9004662" cy="3265393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9FF5C-44FB-7C95-08EC-6AF85F61D45B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MOV—Move, INC—Increment by 1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3A9B7-C324-CDA4-17A6-F363198095FB}"/>
              </a:ext>
            </a:extLst>
          </p:cNvPr>
          <p:cNvSpPr txBox="1"/>
          <p:nvPr/>
        </p:nvSpPr>
        <p:spPr>
          <a:xfrm>
            <a:off x="5593028" y="2644214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를 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바이트로 읽어서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DE465-27DE-D120-BCE1-F99200520609}"/>
              </a:ext>
            </a:extLst>
          </p:cNvPr>
          <p:cNvSpPr txBox="1"/>
          <p:nvPr/>
        </p:nvSpPr>
        <p:spPr>
          <a:xfrm>
            <a:off x="2024300" y="264421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B8887-08D9-17EA-C7C6-7FE476D42249}"/>
              </a:ext>
            </a:extLst>
          </p:cNvPr>
          <p:cNvSpPr txBox="1"/>
          <p:nvPr/>
        </p:nvSpPr>
        <p:spPr>
          <a:xfrm>
            <a:off x="161616" y="2644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3232EF-8D10-E13F-FC66-AE903107392B}"/>
              </a:ext>
            </a:extLst>
          </p:cNvPr>
          <p:cNvSpPr txBox="1"/>
          <p:nvPr/>
        </p:nvSpPr>
        <p:spPr>
          <a:xfrm>
            <a:off x="5593028" y="342893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4F9D39-0553-9E39-3E8D-ED479FD385FD}"/>
              </a:ext>
            </a:extLst>
          </p:cNvPr>
          <p:cNvSpPr txBox="1"/>
          <p:nvPr/>
        </p:nvSpPr>
        <p:spPr>
          <a:xfrm>
            <a:off x="1988788" y="3428932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a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56051-7154-40B1-03BA-99B678A50EBF}"/>
              </a:ext>
            </a:extLst>
          </p:cNvPr>
          <p:cNvSpPr txBox="1"/>
          <p:nvPr/>
        </p:nvSpPr>
        <p:spPr>
          <a:xfrm>
            <a:off x="161616" y="3428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5453B6-503B-5F78-5A90-8619CA433312}"/>
              </a:ext>
            </a:extLst>
          </p:cNvPr>
          <p:cNvSpPr txBox="1"/>
          <p:nvPr/>
        </p:nvSpPr>
        <p:spPr>
          <a:xfrm>
            <a:off x="2024300" y="4214562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2C728-CB2C-A94F-C4CC-BBE3788F8628}"/>
              </a:ext>
            </a:extLst>
          </p:cNvPr>
          <p:cNvSpPr txBox="1"/>
          <p:nvPr/>
        </p:nvSpPr>
        <p:spPr>
          <a:xfrm>
            <a:off x="161616" y="4214562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1 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증가시킨다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4A59F3-2387-C90C-CCA2-954EEF149456}"/>
              </a:ext>
            </a:extLst>
          </p:cNvPr>
          <p:cNvSpPr txBox="1"/>
          <p:nvPr/>
        </p:nvSpPr>
        <p:spPr>
          <a:xfrm>
            <a:off x="5593028" y="5053415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eax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레지스터의 값을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E0A22-CE2B-AF09-4E0A-3D5FCDC0877F}"/>
              </a:ext>
            </a:extLst>
          </p:cNvPr>
          <p:cNvSpPr txBox="1"/>
          <p:nvPr/>
        </p:nvSpPr>
        <p:spPr>
          <a:xfrm>
            <a:off x="1988788" y="5053415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메모리에서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 x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B5A6A-9D8B-BC17-3663-83F842696562}"/>
              </a:ext>
            </a:extLst>
          </p:cNvPr>
          <p:cNvSpPr txBox="1"/>
          <p:nvPr/>
        </p:nvSpPr>
        <p:spPr>
          <a:xfrm>
            <a:off x="161616" y="5053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저장한다</a:t>
            </a:r>
          </a:p>
        </p:txBody>
      </p:sp>
    </p:spTree>
    <p:extLst>
      <p:ext uri="{BB962C8B-B14F-4D97-AF65-F5344CB8AC3E}">
        <p14:creationId xmlns:p14="http://schemas.microsoft.com/office/powerpoint/2010/main" val="2948455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A194-4BCF-EC9E-9B74-04004309F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8B21D-E1D4-BDC6-3397-7637B324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0A400-699C-7BB2-7365-19278EA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CE6DB0-AD7E-F743-21AC-AAA15621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651B7E1-D056-D9C4-0F03-C8EC4BF6B8BE}"/>
              </a:ext>
            </a:extLst>
          </p:cNvPr>
          <p:cNvSpPr txBox="1">
            <a:spLocks/>
          </p:cNvSpPr>
          <p:nvPr/>
        </p:nvSpPr>
        <p:spPr>
          <a:xfrm>
            <a:off x="3774261" y="966651"/>
            <a:ext cx="5300059" cy="39711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연산중 값이 두번 바뀌어 동작이 정확하지 않다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양쪽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값을 모두 먼저 읽었으면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</a:p>
          <a:p>
            <a:pPr lvl="2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a--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실행이 다 끝나고 </a:t>
            </a:r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a++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실행이 된 경우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828CC6-DBE0-C923-D23F-963C36FFBE1B}"/>
              </a:ext>
            </a:extLst>
          </p:cNvPr>
          <p:cNvCxnSpPr>
            <a:cxnSpLocks/>
          </p:cNvCxnSpPr>
          <p:nvPr/>
        </p:nvCxnSpPr>
        <p:spPr>
          <a:xfrm>
            <a:off x="3700484" y="1043709"/>
            <a:ext cx="0" cy="34376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50F7DF1-F66C-B030-78F7-BE2AB38CE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1998751"/>
            <a:ext cx="604537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FFC0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a = </a:t>
            </a:r>
            <a:r>
              <a:rPr lang="en-US" altLang="ko-KR" sz="4000"/>
              <a:t>1;</a:t>
            </a:r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b = </a:t>
            </a:r>
            <a:r>
              <a:rPr lang="en-US" altLang="ko-KR" sz="4000"/>
              <a:t>a++ + a--;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31A86B-DA07-9AD5-B2B2-4FDDC2BC9199}"/>
              </a:ext>
            </a:extLst>
          </p:cNvPr>
          <p:cNvSpPr txBox="1"/>
          <p:nvPr/>
        </p:nvSpPr>
        <p:spPr>
          <a:xfrm>
            <a:off x="87090" y="133543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8D3CA-A785-F865-3D0A-1FCE12E4237D}"/>
              </a:ext>
            </a:extLst>
          </p:cNvPr>
          <p:cNvSpPr txBox="1"/>
          <p:nvPr/>
        </p:nvSpPr>
        <p:spPr>
          <a:xfrm>
            <a:off x="87090" y="1655265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15B30A-00D9-B48A-A5E7-546062EF1324}"/>
              </a:ext>
            </a:extLst>
          </p:cNvPr>
          <p:cNvSpPr txBox="1"/>
          <p:nvPr/>
        </p:nvSpPr>
        <p:spPr>
          <a:xfrm>
            <a:off x="456913" y="303216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1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8C806B7-5A31-498B-33FE-12C8114D54A3}"/>
              </a:ext>
            </a:extLst>
          </p:cNvPr>
          <p:cNvGrpSpPr/>
          <p:nvPr/>
        </p:nvGrpSpPr>
        <p:grpSpPr>
          <a:xfrm>
            <a:off x="3376652" y="1100901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61DB5F3-A747-7EF5-F3FD-5C13B67A204B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8455DC0F-A875-FBF4-9C76-3D423015A531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58B6A5-1A5E-D570-3AAE-58FD8E725941}"/>
              </a:ext>
            </a:extLst>
          </p:cNvPr>
          <p:cNvSpPr txBox="1"/>
          <p:nvPr/>
        </p:nvSpPr>
        <p:spPr>
          <a:xfrm>
            <a:off x="456913" y="4486540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b,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정확하지않음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62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7773B-E15D-4027-C940-64E9043DE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6DA218-F71F-AD5E-08AF-03483AC10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assignment expression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대입식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5D221-A167-63F4-FAB1-3826B7E92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대입 연산자의 왼쪽 피연산자는 </a:t>
            </a:r>
            <a:r>
              <a:rPr lang="en-US" altLang="ko-KR" sz="2800"/>
              <a:t>lvalue</a:t>
            </a:r>
            <a:r>
              <a:rPr lang="ko-KR" altLang="en-US" sz="2800"/>
              <a:t>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대입 연산자는 왼쪽 피연산자가 가리키는 </a:t>
            </a:r>
            <a:r>
              <a:rPr lang="en-US" altLang="ko-KR" sz="2800"/>
              <a:t>object (</a:t>
            </a:r>
            <a:r>
              <a:rPr lang="ko-KR" altLang="en-US" sz="2800"/>
              <a:t>메모리 공간</a:t>
            </a:r>
            <a:r>
              <a:rPr lang="en-US" altLang="ko-KR" sz="2800"/>
              <a:t>)</a:t>
            </a:r>
            <a:r>
              <a:rPr lang="ko-KR" altLang="en-US" sz="2800"/>
              <a:t>에 값을 저장한다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새로운 값이 저장되는 시점은 이전 시퀀스 포인트와 다음 시퀀스 포인트 사이다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연산 결과는 저장된 새로운 값이며</a:t>
            </a:r>
            <a:r>
              <a:rPr lang="en-US" altLang="ko-KR" sz="2800"/>
              <a:t>, </a:t>
            </a:r>
            <a:br>
              <a:rPr lang="en-US" altLang="ko-KR" sz="2800"/>
            </a:br>
            <a:r>
              <a:rPr lang="en-US" altLang="ko-KR" sz="2800"/>
              <a:t>lvalue</a:t>
            </a:r>
            <a:r>
              <a:rPr lang="ko-KR" altLang="en-US" sz="2800"/>
              <a:t>가 아니다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피연산자의 계산 순서는 정해지지 않았다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1265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6CC4-782F-1B43-3277-FE69317FB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75D79-9150-2B7D-1A88-45E67A1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D7EBD-6BCD-FF82-E316-4CC4607F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58349D-EDCE-CC24-3214-BB0D44F3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D0AE411-DCD6-9436-29DC-644BD8DECD55}"/>
              </a:ext>
            </a:extLst>
          </p:cNvPr>
          <p:cNvSpPr txBox="1">
            <a:spLocks/>
          </p:cNvSpPr>
          <p:nvPr/>
        </p:nvSpPr>
        <p:spPr>
          <a:xfrm>
            <a:off x="3774261" y="1262750"/>
            <a:ext cx="5300059" cy="21597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덧셈 연산의 결과가 자료형 범위를 벗어나서 동작이 정확하지 않다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a++</a:t>
            </a:r>
            <a:r>
              <a:rPr lang="ko-KR" altLang="en-US" sz="32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에서 오버플로우</a:t>
            </a:r>
            <a:endParaRPr lang="en-US" altLang="ko-KR" sz="360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FA2CFF-09F5-6B7C-772E-57AF965706A5}"/>
              </a:ext>
            </a:extLst>
          </p:cNvPr>
          <p:cNvCxnSpPr>
            <a:cxnSpLocks/>
          </p:cNvCxnSpPr>
          <p:nvPr/>
        </p:nvCxnSpPr>
        <p:spPr>
          <a:xfrm>
            <a:off x="3691775" y="1262750"/>
            <a:ext cx="0" cy="21648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8F83089-7BFA-AF3D-0B2B-E0D08CF8C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2547390"/>
            <a:ext cx="6045373" cy="417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FFC0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a = </a:t>
            </a:r>
            <a:r>
              <a:rPr lang="en-US" altLang="ko-KR" sz="4000"/>
              <a:t>0x7fffffff;</a:t>
            </a:r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b = </a:t>
            </a:r>
            <a:r>
              <a:rPr lang="en-US" altLang="ko-KR" sz="4000"/>
              <a:t>a++;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4EC934-7689-AF3F-BC61-437406FFD6B2}"/>
              </a:ext>
            </a:extLst>
          </p:cNvPr>
          <p:cNvSpPr txBox="1"/>
          <p:nvPr/>
        </p:nvSpPr>
        <p:spPr>
          <a:xfrm>
            <a:off x="87090" y="188407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C19722-D71E-3F90-69F7-E7F611E107B0}"/>
              </a:ext>
            </a:extLst>
          </p:cNvPr>
          <p:cNvSpPr txBox="1"/>
          <p:nvPr/>
        </p:nvSpPr>
        <p:spPr>
          <a:xfrm>
            <a:off x="87090" y="2203905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492785-AD02-3826-DFCB-14236C7C41D6}"/>
              </a:ext>
            </a:extLst>
          </p:cNvPr>
          <p:cNvSpPr txBox="1"/>
          <p:nvPr/>
        </p:nvSpPr>
        <p:spPr>
          <a:xfrm>
            <a:off x="87090" y="3580800"/>
            <a:ext cx="469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int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타입 최대값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A3C73D-1933-95B8-3B5D-058F07560F3F}"/>
              </a:ext>
            </a:extLst>
          </p:cNvPr>
          <p:cNvGrpSpPr/>
          <p:nvPr/>
        </p:nvGrpSpPr>
        <p:grpSpPr>
          <a:xfrm>
            <a:off x="3376652" y="1401370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D6D44FE-7286-F633-BF02-F4E9C28C07C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CD88A263-F2AF-7774-CFC0-D9CA089EBD7E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F990FB-CBC8-6B34-8AC9-B9F9A24BB389}"/>
              </a:ext>
            </a:extLst>
          </p:cNvPr>
          <p:cNvSpPr txBox="1"/>
          <p:nvPr/>
        </p:nvSpPr>
        <p:spPr>
          <a:xfrm>
            <a:off x="87090" y="5117068"/>
            <a:ext cx="451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b,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정확하지않음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0267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9544-E9FE-DC20-00ED-67E0B12EC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CDC05-405C-F493-1C46-DE4E25B8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postfix</a:t>
            </a:r>
            <a:r>
              <a:rPr lang="ko-KR" altLang="en-US" u="sng"/>
              <a:t>식 </a:t>
            </a:r>
            <a:r>
              <a:rPr lang="ko-KR" altLang="en-US" u="sng" dirty="0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38244-5DEA-68FF-87A5-F00BC3CE2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각 선언과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문장이 끝난 시점에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x, y, z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저장된 값을 쓰시오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 = 0, y = 0, z =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/>
              <a:t>y = x++;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en-US" altLang="ko-KR" sz="3600"/>
              <a:t>z = x--;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C78FCE-E588-07C3-55D5-E8FE2201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2779D-4AF7-2893-95DC-F4CCC575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04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D759-A46E-C173-55D7-B4F81B0F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F374B-F1EF-A3A7-6CF5-DCC01811C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A02C18-F3C7-8478-3C78-2ED80DD0E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/>
              <a:t>4</a:t>
            </a:r>
            <a:r>
              <a:rPr lang="ko-KR" altLang="en-US"/>
              <a:t>장</a:t>
            </a:r>
            <a:r>
              <a:rPr lang="en-US" altLang="ko-KR"/>
              <a:t>.	</a:t>
            </a:r>
            <a:r>
              <a:rPr lang="ko-KR" altLang="en-US"/>
              <a:t>문장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233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1F38C-C43E-35B7-617E-DEABAF6E3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A4644-3BF3-0E48-9BEE-F0F5016D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문장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CA1E0-4B33-41E5-B8FE-D7E5975F1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문장은 실행할 작업을 정한다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일반적으로</a:t>
            </a:r>
            <a:r>
              <a:rPr lang="en-US" altLang="ko-KR" sz="2800"/>
              <a:t>, </a:t>
            </a:r>
            <a:r>
              <a:rPr lang="ko-KR" altLang="en-US" sz="2800"/>
              <a:t>문장은 순서대로 실행된다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85522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CDB4-8B35-D449-320F-CE36EED1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2C8E1-3857-1B17-4DF9-89898D8E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문장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83426C-404A-3A1D-B4A0-AB416F2C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42140-81F8-FEEC-833C-1E7F7D00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5437F-C6BC-9B05-CF4F-7FCFBCDE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문장</a:t>
            </a:r>
            <a:br>
              <a:rPr lang="en-US" altLang="ko-KR" sz="2800" b="1"/>
            </a:br>
            <a:r>
              <a:rPr lang="ko-KR" altLang="en-US" sz="2800"/>
              <a:t>라벨문</a:t>
            </a:r>
            <a:br>
              <a:rPr lang="en-US" altLang="ko-KR" sz="2800"/>
            </a:br>
            <a:r>
              <a:rPr lang="ko-KR" alt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복합문</a:t>
            </a: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블록</a:t>
            </a:r>
            <a: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br>
              <a:rPr lang="en-US" altLang="ko-KR" sz="280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ko-KR" altLang="en-US" sz="2800">
                <a:solidFill>
                  <a:schemeClr val="accent1">
                    <a:lumMod val="60000"/>
                    <a:lumOff val="40000"/>
                  </a:schemeClr>
                </a:solidFill>
              </a:rPr>
              <a:t>식문장</a:t>
            </a:r>
            <a:br>
              <a:rPr lang="en-US" altLang="ko-KR" sz="2800"/>
            </a:br>
            <a:r>
              <a:rPr lang="ko-KR" altLang="en-US" sz="2800"/>
              <a:t>선택문</a:t>
            </a:r>
            <a:br>
              <a:rPr lang="en-US" altLang="ko-KR" sz="2800"/>
            </a:br>
            <a:r>
              <a:rPr lang="ko-KR" altLang="en-US" sz="2800"/>
              <a:t>반복문</a:t>
            </a:r>
            <a:br>
              <a:rPr lang="en-US" altLang="ko-KR" sz="2800"/>
            </a:br>
            <a:r>
              <a:rPr lang="ko-KR" altLang="en-US" sz="2800"/>
              <a:t>점프문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40149102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699E8-E612-61C5-C9C7-02B28EE2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57920-2109-EB79-3FFB-3BA4E090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label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라벨문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A16068C-615C-D11F-7AA8-F92DEEB9F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51" y="1400024"/>
            <a:ext cx="7901599" cy="5457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label_statement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a) {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label1: </a:t>
            </a:r>
            <a:endParaRPr lang="en-US" altLang="ko-KR" sz="40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a = 0</a:t>
            </a:r>
            <a:r>
              <a:rPr lang="en-US" altLang="ko-KR" sz="4400"/>
              <a:t>;</a:t>
            </a:r>
            <a:endParaRPr lang="en-US" altLang="ko-KR" sz="400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ADF805-DF02-8F9E-93B2-8BB702C57101}"/>
              </a:ext>
            </a:extLst>
          </p:cNvPr>
          <p:cNvSpPr txBox="1"/>
          <p:nvPr/>
        </p:nvSpPr>
        <p:spPr>
          <a:xfrm>
            <a:off x="630950" y="114821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6D0C32-EB55-1304-45AF-5D494CCE39A6}"/>
              </a:ext>
            </a:extLst>
          </p:cNvPr>
          <p:cNvSpPr txBox="1"/>
          <p:nvPr/>
        </p:nvSpPr>
        <p:spPr>
          <a:xfrm>
            <a:off x="2665081" y="1161042"/>
            <a:ext cx="3037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label_statement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75C18-062A-8597-5AB9-739F6D923F0E}"/>
              </a:ext>
            </a:extLst>
          </p:cNvPr>
          <p:cNvSpPr txBox="1"/>
          <p:nvPr/>
        </p:nvSpPr>
        <p:spPr>
          <a:xfrm>
            <a:off x="6022856" y="1161042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C61ED-8255-1D5C-CC3F-EB1E53EF659A}"/>
              </a:ext>
            </a:extLst>
          </p:cNvPr>
          <p:cNvSpPr txBox="1"/>
          <p:nvPr/>
        </p:nvSpPr>
        <p:spPr>
          <a:xfrm>
            <a:off x="630950" y="2492370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label1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이라는 라벨이 붙어있는 비어있는 문장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66131-BE73-C3A3-006A-24FC7B608162}"/>
              </a:ext>
            </a:extLst>
          </p:cNvPr>
          <p:cNvSpPr txBox="1"/>
          <p:nvPr/>
        </p:nvSpPr>
        <p:spPr>
          <a:xfrm>
            <a:off x="1197496" y="3836527"/>
            <a:ext cx="407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가리키는 메모리 공간에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대입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4353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78E6C-DCEE-5116-8065-3049CCB8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689BE-3BEF-E285-A399-96F700204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label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라벨문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77535F-B935-9E01-ADCB-ADE20579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662AC0-C727-6D2A-1791-1B60B070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7888-5203-61BE-923F-1960E872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라벨문</a:t>
            </a:r>
            <a:br>
              <a:rPr lang="en-US" altLang="ko-KR" sz="2800" b="1"/>
            </a:br>
            <a:r>
              <a:rPr lang="ko-KR" altLang="en-US" sz="2800"/>
              <a:t>이름 </a:t>
            </a:r>
            <a:r>
              <a:rPr lang="en-US" altLang="ko-KR" sz="2800" b="1"/>
              <a:t>:</a:t>
            </a:r>
            <a:r>
              <a:rPr lang="en-US" altLang="ko-KR" sz="2800"/>
              <a:t> </a:t>
            </a:r>
            <a:r>
              <a:rPr lang="ko-KR" altLang="en-US" sz="2800"/>
              <a:t>문장</a:t>
            </a:r>
            <a:br>
              <a:rPr lang="en-US" altLang="ko-KR" sz="2800"/>
            </a:b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case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상수식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문장</a:t>
            </a:r>
            <a:br>
              <a:rPr lang="en-US" altLang="ko-KR" sz="280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default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2800" b="1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altLang="ko-KR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ko-KR" altLang="en-US" sz="2800">
                <a:solidFill>
                  <a:schemeClr val="bg1">
                    <a:lumMod val="75000"/>
                  </a:schemeClr>
                </a:solidFill>
              </a:rPr>
              <a:t>문장</a:t>
            </a:r>
            <a:endParaRPr lang="en-US" altLang="ko-KR" sz="2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69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6D287-648C-33AB-B7FA-4BF094D4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F4A94-1651-A987-1911-9E6FCED5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label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라벨문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27757-B690-1E17-700A-FA8F9185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문장 앞에 라벨 이름을 붙일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라벨 이름 자체는 프로그램의 흐름을 바꾸지 않고</a:t>
            </a:r>
            <a:r>
              <a:rPr lang="en-US" altLang="ko-KR" sz="2800"/>
              <a:t>, </a:t>
            </a:r>
            <a:r>
              <a:rPr lang="ko-KR" altLang="en-US" sz="2800"/>
              <a:t>통과해서 지나간다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case </a:t>
            </a:r>
            <a:r>
              <a:rPr lang="ko-KR" altLang="en-US" sz="2800"/>
              <a:t>또는 라벨 문장은 </a:t>
            </a:r>
            <a:r>
              <a:rPr lang="en-US" altLang="ko-KR" sz="2800"/>
              <a:t>switch </a:t>
            </a:r>
            <a:r>
              <a:rPr lang="ko-KR" altLang="en-US" sz="2800"/>
              <a:t>문장에만 나와야 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1375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95DA-D27E-E169-B7AD-00A834D8A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922F3-475E-2BD3-4039-2FBC667F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label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라벨문</a:t>
            </a:r>
            <a:r>
              <a:rPr lang="en-US" altLang="ko-KR" u="sng"/>
              <a:t>) </a:t>
            </a:r>
            <a:r>
              <a:rPr lang="ko-KR" altLang="en-US" u="sng"/>
              <a:t>관련 </a:t>
            </a:r>
            <a:br>
              <a:rPr lang="en-US" altLang="ko-KR" u="sng"/>
            </a:br>
            <a:r>
              <a:rPr lang="ko-KR" altLang="en-US" u="sng"/>
              <a:t>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47A3D98-0908-001B-6A59-DD733C08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1872629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label:</a:t>
            </a:r>
            <a:r>
              <a:rPr lang="ko-KR" altLang="en-US"/>
              <a:t> </a:t>
            </a:r>
            <a:r>
              <a:rPr lang="en-US" altLang="ko-KR"/>
              <a:t>; 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7E7835-0526-3D3C-6064-162DB4948290}"/>
              </a:ext>
            </a:extLst>
          </p:cNvPr>
          <p:cNvSpPr txBox="1">
            <a:spLocks/>
          </p:cNvSpPr>
          <p:nvPr/>
        </p:nvSpPr>
        <p:spPr>
          <a:xfrm>
            <a:off x="134983" y="2708110"/>
            <a:ext cx="8874034" cy="41077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8F7092-67AF-F8FA-FB14-B164C137F9EF}"/>
              </a:ext>
            </a:extLst>
          </p:cNvPr>
          <p:cNvSpPr/>
          <p:nvPr/>
        </p:nvSpPr>
        <p:spPr>
          <a:xfrm>
            <a:off x="708661" y="1694897"/>
            <a:ext cx="1694297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A7A332-6285-1728-07CE-D8C97167218E}"/>
              </a:ext>
            </a:extLst>
          </p:cNvPr>
          <p:cNvSpPr/>
          <p:nvPr/>
        </p:nvSpPr>
        <p:spPr>
          <a:xfrm>
            <a:off x="60960" y="2728784"/>
            <a:ext cx="9004662" cy="71123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93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157DF-539B-CE96-9B53-1DA21D8DA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BD207-0FBD-E8DF-897C-5AE49E872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label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라벨문</a:t>
            </a:r>
            <a:r>
              <a:rPr lang="en-US" altLang="ko-KR" u="sng"/>
              <a:t>) </a:t>
            </a:r>
            <a:r>
              <a:rPr lang="ko-KR" altLang="en-US" u="sng"/>
              <a:t>관련 </a:t>
            </a:r>
            <a:r>
              <a:rPr lang="ko-KR" altLang="en-US" u="sng" dirty="0"/>
              <a:t>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18E9B3-BD99-E4FD-8567-BE3396D9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2F5F81-1A0E-9CF6-3529-6EC18AA1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85D0C5E-B4EA-1E06-1BEB-49D3E1D15618}"/>
              </a:ext>
            </a:extLst>
          </p:cNvPr>
          <p:cNvSpPr txBox="1">
            <a:spLocks/>
          </p:cNvSpPr>
          <p:nvPr/>
        </p:nvSpPr>
        <p:spPr>
          <a:xfrm>
            <a:off x="3774261" y="1604606"/>
            <a:ext cx="5300059" cy="13158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라벨 뒤의 선언문은 쓸 수 없다</a:t>
            </a:r>
            <a:r>
              <a:rPr lang="en-US" altLang="ko-KR" sz="36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E971362-329C-F5A3-62A6-D5782278029D}"/>
              </a:ext>
            </a:extLst>
          </p:cNvPr>
          <p:cNvCxnSpPr>
            <a:cxnSpLocks/>
          </p:cNvCxnSpPr>
          <p:nvPr/>
        </p:nvCxnSpPr>
        <p:spPr>
          <a:xfrm>
            <a:off x="3700484" y="1618781"/>
            <a:ext cx="0" cy="1301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2C3F020-6527-D935-231C-508F256D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5" y="1998751"/>
            <a:ext cx="604537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rgbClr val="00B0F0"/>
                </a:solidFill>
              </a:rPr>
              <a:t>void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>
                <a:solidFill>
                  <a:srgbClr val="FFC000"/>
                </a:solidFill>
              </a:rPr>
              <a:t>wrong</a:t>
            </a:r>
            <a:r>
              <a:rPr lang="en-US" altLang="ko-KR"/>
              <a:t>() </a:t>
            </a:r>
            <a:r>
              <a:rPr lang="en-US" altLang="ko-KR" dirty="0"/>
              <a:t>{</a:t>
            </a:r>
          </a:p>
          <a:p>
            <a:pPr marL="0" indent="0">
              <a:buNone/>
            </a:pPr>
            <a:endParaRPr lang="en-US" altLang="ko-KR" sz="4000"/>
          </a:p>
          <a:p>
            <a:pPr marL="0" indent="0">
              <a:buNone/>
            </a:pPr>
            <a:r>
              <a:rPr lang="en-US" altLang="ko-KR" sz="4000"/>
              <a:t>label:</a:t>
            </a:r>
          </a:p>
          <a:p>
            <a:pPr marL="0" indent="0">
              <a:buNone/>
            </a:pPr>
            <a:endParaRPr lang="en-US" altLang="ko-KR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 </a:t>
            </a:r>
            <a:r>
              <a:rPr lang="en-US" altLang="ko-KR" sz="4400">
                <a:solidFill>
                  <a:srgbClr val="00B0F0"/>
                </a:solidFill>
              </a:rPr>
              <a:t>int</a:t>
            </a:r>
            <a:r>
              <a:rPr lang="en-US" altLang="ko-KR" sz="44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400"/>
              <a:t>a = </a:t>
            </a:r>
            <a:r>
              <a:rPr lang="en-US" altLang="ko-KR" sz="4000"/>
              <a:t>1;</a:t>
            </a:r>
          </a:p>
          <a:p>
            <a:pPr marL="0" indent="0">
              <a:buNone/>
            </a:pPr>
            <a:endParaRPr lang="en-US" altLang="ko-KR" sz="440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8B8CE5-01F2-E405-41E5-C83C94FDF407}"/>
              </a:ext>
            </a:extLst>
          </p:cNvPr>
          <p:cNvSpPr txBox="1"/>
          <p:nvPr/>
        </p:nvSpPr>
        <p:spPr>
          <a:xfrm>
            <a:off x="87090" y="1335438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681526-4AB7-498C-2F38-F08612C2312B}"/>
              </a:ext>
            </a:extLst>
          </p:cNvPr>
          <p:cNvSpPr txBox="1"/>
          <p:nvPr/>
        </p:nvSpPr>
        <p:spPr>
          <a:xfrm>
            <a:off x="87090" y="1655265"/>
            <a:ext cx="206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wrong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E3435A-47AF-763F-095E-30857D9A68E2}"/>
              </a:ext>
            </a:extLst>
          </p:cNvPr>
          <p:cNvSpPr txBox="1"/>
          <p:nvPr/>
        </p:nvSpPr>
        <p:spPr>
          <a:xfrm>
            <a:off x="456913" y="4390784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지역 변수 이름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a, </a:t>
            </a:r>
            <a:r>
              <a:rPr lang="ko-KR" altLang="en-US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rPr>
              <a:t>: 1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06D99AF-751E-339D-7497-DF0159C33643}"/>
              </a:ext>
            </a:extLst>
          </p:cNvPr>
          <p:cNvGrpSpPr/>
          <p:nvPr/>
        </p:nvGrpSpPr>
        <p:grpSpPr>
          <a:xfrm>
            <a:off x="3376652" y="1684473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F5CB4E1-9F66-F651-907F-86BD70D6F41F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0F9416B2-561D-E483-B04A-FE0F7C00098E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29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484A8-638B-6DB4-0A3B-124B7CF4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D69C4-C90F-13BD-1E87-D579C36A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264209-8D91-20F6-668A-8B059DDA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45439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 </a:t>
            </a:r>
            <a:r>
              <a:rPr lang="en-US" altLang="ko-KR" sz="2800"/>
              <a:t>=</a:t>
            </a:r>
            <a:r>
              <a:rPr lang="ko-KR" altLang="en-US" sz="2800"/>
              <a:t> </a:t>
            </a:r>
            <a:r>
              <a:rPr lang="en-US" altLang="ko-KR" sz="2800"/>
              <a:t>E2</a:t>
            </a:r>
            <a:r>
              <a:rPr lang="ko-KR" altLang="en-US" sz="2800"/>
              <a:t> 에서</a:t>
            </a:r>
            <a:r>
              <a:rPr lang="en-US" altLang="ko-KR" sz="2800"/>
              <a:t>, E1</a:t>
            </a:r>
            <a:r>
              <a:rPr lang="ko-KR" altLang="en-US" sz="2800"/>
              <a:t>의 타입이 정수나 실수 중 하나면</a:t>
            </a:r>
            <a:r>
              <a:rPr lang="en-US" altLang="ko-KR" sz="2800"/>
              <a:t>, E2</a:t>
            </a:r>
            <a:r>
              <a:rPr lang="ko-KR" altLang="en-US" sz="2800"/>
              <a:t>의 타입도 정수나 실수 중 하나여야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E1</a:t>
            </a:r>
            <a:r>
              <a:rPr lang="ko-KR" altLang="en-US" sz="2800"/>
              <a:t>의 타입이 포인터면</a:t>
            </a:r>
            <a:r>
              <a:rPr lang="en-US" altLang="ko-KR" sz="2800"/>
              <a:t>, E2</a:t>
            </a:r>
            <a:r>
              <a:rPr lang="ko-KR" altLang="en-US" sz="2800"/>
              <a:t>의 타입은 포인터에 저장 가능한 타입이어야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E2</a:t>
            </a:r>
            <a:r>
              <a:rPr lang="ko-KR" altLang="en-US" sz="2800"/>
              <a:t>의 값이 </a:t>
            </a:r>
            <a:r>
              <a:rPr lang="en-US" altLang="ko-KR" sz="2800"/>
              <a:t>E1</a:t>
            </a:r>
            <a:r>
              <a:rPr lang="ko-KR" altLang="en-US" sz="2800"/>
              <a:t>의 타입으로 변환된 후에 </a:t>
            </a:r>
            <a:r>
              <a:rPr lang="en-US" altLang="ko-KR" sz="2800"/>
              <a:t>E1</a:t>
            </a:r>
            <a:r>
              <a:rPr lang="ko-KR" altLang="en-US" sz="2800"/>
              <a:t>이 가리키는 </a:t>
            </a:r>
            <a:r>
              <a:rPr lang="en-US" altLang="ko-KR" sz="2800"/>
              <a:t>object</a:t>
            </a:r>
            <a:r>
              <a:rPr lang="ko-KR" altLang="en-US" sz="2800"/>
              <a:t>에 저장된다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576426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B5024-877B-0029-B2F7-78685ED5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9430-E5A9-B700-EB4A-601F34560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label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라벨문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6852E5-702A-328C-7696-175FC112F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label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이라는 이름의 라벨이 붙은 비어있는 문장을 써보세요 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label_statement </a:t>
            </a:r>
            <a:r>
              <a:rPr lang="en-US" altLang="ko-KR" sz="3600"/>
              <a:t>() {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2F329C-FE1B-33A3-E3FC-608CF788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8EC664-28A6-BA07-F2F6-0D6CCB87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30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6872-F513-7805-0241-DF0ED38D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F1DEF-8914-E692-C80D-155FE870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compound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복합문 또는 블록</a:t>
            </a:r>
            <a:r>
              <a:rPr lang="en-US" altLang="ko-KR" u="sng"/>
              <a:t>) </a:t>
            </a: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74191FF-4077-2894-E6BF-9453C8E16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091070"/>
            <a:ext cx="9084872" cy="476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ko-KR">
                <a:solidFill>
                  <a:srgbClr val="FAA700"/>
                </a:solidFill>
              </a:rPr>
              <a:t>get_y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</a:t>
            </a:r>
            <a:r>
              <a:rPr lang="en-US" altLang="ko-KR" sz="4400"/>
              <a:t>,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y)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4400"/>
              <a:t>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return</a:t>
            </a:r>
            <a:r>
              <a:rPr lang="en-US" altLang="ko-KR" sz="4400"/>
              <a:t> y;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55293-A5F8-13F0-A84A-A858CB37A5C2}"/>
              </a:ext>
            </a:extLst>
          </p:cNvPr>
          <p:cNvSpPr txBox="1"/>
          <p:nvPr/>
        </p:nvSpPr>
        <p:spPr>
          <a:xfrm>
            <a:off x="49063" y="1794004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65AE86-D84A-D8D4-BE76-5EF6D058C8AF}"/>
              </a:ext>
            </a:extLst>
          </p:cNvPr>
          <p:cNvSpPr txBox="1"/>
          <p:nvPr/>
        </p:nvSpPr>
        <p:spPr>
          <a:xfrm>
            <a:off x="2097370" y="180683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get_y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67CE4-B130-508F-5118-B3299976A25F}"/>
              </a:ext>
            </a:extLst>
          </p:cNvPr>
          <p:cNvSpPr txBox="1"/>
          <p:nvPr/>
        </p:nvSpPr>
        <p:spPr>
          <a:xfrm>
            <a:off x="4267928" y="1806833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x,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C45A7-C491-31EB-8A14-2EC0014574BD}"/>
              </a:ext>
            </a:extLst>
          </p:cNvPr>
          <p:cNvSpPr txBox="1"/>
          <p:nvPr/>
        </p:nvSpPr>
        <p:spPr>
          <a:xfrm>
            <a:off x="637269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복합문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605ED-6B82-66EF-1335-AA502C155B65}"/>
              </a:ext>
            </a:extLst>
          </p:cNvPr>
          <p:cNvSpPr txBox="1"/>
          <p:nvPr/>
        </p:nvSpPr>
        <p:spPr>
          <a:xfrm>
            <a:off x="1246998" y="402970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555E31D-658C-D606-7287-234A6F60B99E}"/>
              </a:ext>
            </a:extLst>
          </p:cNvPr>
          <p:cNvCxnSpPr/>
          <p:nvPr/>
        </p:nvCxnSpPr>
        <p:spPr>
          <a:xfrm>
            <a:off x="318977" y="6025116"/>
            <a:ext cx="5387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3E61BD-1006-8CDC-7D43-027F6D0A8AEA}"/>
              </a:ext>
            </a:extLst>
          </p:cNvPr>
          <p:cNvSpPr txBox="1"/>
          <p:nvPr/>
        </p:nvSpPr>
        <p:spPr>
          <a:xfrm>
            <a:off x="973418" y="5840450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get_y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100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8A12-D0F4-AAE7-C65E-72024FE4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C25FB-8DA3-E8C3-17C5-065B13637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compound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복합문 또는 블록</a:t>
            </a:r>
            <a:r>
              <a:rPr lang="en-US" altLang="ko-KR" u="sng"/>
              <a:t>) </a:t>
            </a:r>
            <a:r>
              <a:rPr lang="ko-KR" altLang="en-US" u="sng"/>
              <a:t>문장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CE3B5-E147-C1E5-5FCE-5A7AD9D37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42691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복합문</a:t>
            </a:r>
            <a:br>
              <a:rPr lang="en-US" altLang="ko-KR" sz="2800" b="1"/>
            </a:br>
            <a:r>
              <a:rPr lang="en-US" altLang="ko-KR" sz="2800" b="1"/>
              <a:t>{ </a:t>
            </a:r>
            <a:r>
              <a:rPr lang="ko-KR" altLang="en-US" sz="2800"/>
              <a:t>선언리스트</a:t>
            </a:r>
            <a:r>
              <a:rPr lang="ko-KR" altLang="en-US" sz="1600" b="1" i="1"/>
              <a:t>없어도됨</a:t>
            </a:r>
            <a:r>
              <a:rPr lang="en-US" altLang="ko-KR" sz="2800"/>
              <a:t> </a:t>
            </a:r>
            <a:r>
              <a:rPr lang="ko-KR" altLang="en-US" sz="2800"/>
              <a:t>문장리스트</a:t>
            </a:r>
            <a:r>
              <a:rPr lang="ko-KR" altLang="en-US" sz="1600" b="1" i="1"/>
              <a:t>없어도됨</a:t>
            </a:r>
            <a:r>
              <a:rPr lang="en-US" altLang="ko-KR" sz="2800" b="1"/>
              <a:t> }</a:t>
            </a:r>
          </a:p>
          <a:p>
            <a:pPr>
              <a:lnSpc>
                <a:spcPct val="150000"/>
              </a:lnSpc>
            </a:pPr>
            <a:r>
              <a:rPr lang="ko-KR" altLang="en-US" sz="2800" b="1"/>
              <a:t>선언리스트</a:t>
            </a:r>
            <a:br>
              <a:rPr lang="en-US" altLang="ko-KR" sz="2800"/>
            </a:br>
            <a:r>
              <a:rPr lang="ko-KR" altLang="en-US" sz="2800"/>
              <a:t>선언</a:t>
            </a:r>
            <a:br>
              <a:rPr lang="en-US" altLang="ko-KR" sz="2800"/>
            </a:br>
            <a:r>
              <a:rPr lang="ko-KR" altLang="en-US" sz="2800"/>
              <a:t>선언리스트 선언</a:t>
            </a:r>
            <a:endParaRPr lang="en-US" altLang="ko-KR" sz="2800"/>
          </a:p>
          <a:p>
            <a:pPr>
              <a:lnSpc>
                <a:spcPct val="150000"/>
              </a:lnSpc>
            </a:pPr>
            <a:r>
              <a:rPr lang="ko-KR" altLang="en-US" sz="2800" b="1"/>
              <a:t>문장리스트</a:t>
            </a:r>
            <a:br>
              <a:rPr lang="en-US" altLang="ko-KR" sz="2800"/>
            </a:br>
            <a:r>
              <a:rPr lang="ko-KR" altLang="en-US" sz="2800"/>
              <a:t>문장</a:t>
            </a:r>
            <a:br>
              <a:rPr lang="en-US" altLang="ko-KR" sz="2800"/>
            </a:br>
            <a:r>
              <a:rPr lang="ko-KR" altLang="en-US" sz="2800"/>
              <a:t>문장리스트 문장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7138763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323-0E12-0EFC-027B-8BE3E016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5431D-29AA-37DC-48F4-AF44679B3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compound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복합문 또는 블록</a:t>
            </a:r>
            <a:r>
              <a:rPr lang="en-US" altLang="ko-KR" u="sng"/>
              <a:t>)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500AEF-B567-2B19-268B-C5A14B05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복합문은 블록이라고도 불린다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문장들을 한 단위로 묶는다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블록마다 고유한 선언문들과 초기화가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automatic </a:t>
            </a:r>
            <a:r>
              <a:rPr lang="ko-KR" altLang="en-US" sz="2800"/>
              <a:t>저장 기간을 가진 </a:t>
            </a:r>
            <a:r>
              <a:rPr lang="en-US" altLang="ko-KR" sz="2800"/>
              <a:t>object</a:t>
            </a:r>
            <a:r>
              <a:rPr lang="ko-KR" altLang="en-US" sz="2800"/>
              <a:t>들은 초기값이 주어지면 선언한 순서대로 초기값이 저장된다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0484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7A7E8-4B7A-3BFB-62F4-49A655943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AE543-E436-4049-A13A-843557C8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compound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복합문 또는 블록</a:t>
            </a:r>
            <a:r>
              <a:rPr lang="en-US" altLang="ko-KR" u="sng"/>
              <a:t>) </a:t>
            </a:r>
            <a:r>
              <a:rPr lang="ko-KR" altLang="en-US" u="sng"/>
              <a:t>관련 어셈블리어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5D7A2F-E53F-CAB9-7056-4D15279F2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3493264" cy="2693045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	int </a:t>
            </a:r>
            <a:r>
              <a:rPr lang="en-US" altLang="ko-KR"/>
              <a:t>a = 0;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	int </a:t>
            </a:r>
            <a:r>
              <a:rPr lang="en-US" altLang="ko-KR"/>
              <a:t>b = 1; 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12FF0C8-3FB5-E370-5140-1FBF032DFE84}"/>
              </a:ext>
            </a:extLst>
          </p:cNvPr>
          <p:cNvSpPr txBox="1">
            <a:spLocks/>
          </p:cNvSpPr>
          <p:nvPr/>
        </p:nvSpPr>
        <p:spPr>
          <a:xfrm>
            <a:off x="134983" y="5151528"/>
            <a:ext cx="8874034" cy="141732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dword ptr [a],	0</a:t>
            </a:r>
          </a:p>
          <a:p>
            <a:pPr marL="0" indent="0">
              <a:buNone/>
            </a:pPr>
            <a:r>
              <a:rPr lang="en-US" altLang="ko-KR"/>
              <a:t>mov	dword ptr [b],	1 </a:t>
            </a:r>
          </a:p>
        </p:txBody>
      </p:sp>
    </p:spTree>
    <p:extLst>
      <p:ext uri="{BB962C8B-B14F-4D97-AF65-F5344CB8AC3E}">
        <p14:creationId xmlns:p14="http://schemas.microsoft.com/office/powerpoint/2010/main" val="4089233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EE7C-B9CA-F73D-07E4-513909D20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40456-ED24-26B2-E852-3D5DFEE8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compound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복합문 또는 블록</a:t>
            </a:r>
            <a:r>
              <a:rPr lang="en-US" altLang="ko-KR" u="sng"/>
              <a:t>)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D629D6-5A88-063C-8DB3-A730DF0F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복합 문장을 써보세요 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f1</a:t>
            </a:r>
            <a:r>
              <a:rPr lang="en-US" altLang="ko-KR" sz="3600"/>
              <a:t>() {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922432-0AF3-DA8A-9718-02B2E776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AE3E69-0F65-5D56-614B-779DD0BC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9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A5A6-9BF0-8972-B8F3-93DA5C7C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D8DC9-EB96-2C13-91A7-0F7D6E31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F4047FA-A8A4-B972-65FE-08433867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091070"/>
            <a:ext cx="9084872" cy="4766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 </a:t>
            </a:r>
            <a:r>
              <a:rPr lang="en-US" altLang="ko-KR">
                <a:solidFill>
                  <a:srgbClr val="FAA700"/>
                </a:solidFill>
              </a:rPr>
              <a:t>get_y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</a:t>
            </a:r>
            <a:r>
              <a:rPr lang="en-US" altLang="ko-KR" sz="4400"/>
              <a:t>,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y)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 sz="4400"/>
              <a:t>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return</a:t>
            </a:r>
            <a:r>
              <a:rPr lang="en-US" altLang="ko-KR" sz="4400"/>
              <a:t> y;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1063E7-DCF2-E298-A116-9D8E7242F505}"/>
              </a:ext>
            </a:extLst>
          </p:cNvPr>
          <p:cNvSpPr txBox="1"/>
          <p:nvPr/>
        </p:nvSpPr>
        <p:spPr>
          <a:xfrm>
            <a:off x="49063" y="1794004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A1AC3F-7EC6-048E-1FB5-D464D167922B}"/>
              </a:ext>
            </a:extLst>
          </p:cNvPr>
          <p:cNvSpPr txBox="1"/>
          <p:nvPr/>
        </p:nvSpPr>
        <p:spPr>
          <a:xfrm>
            <a:off x="2097370" y="180683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get_y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84C7E-BC47-3E85-A6E6-2E85F1EEA9FB}"/>
              </a:ext>
            </a:extLst>
          </p:cNvPr>
          <p:cNvSpPr txBox="1"/>
          <p:nvPr/>
        </p:nvSpPr>
        <p:spPr>
          <a:xfrm>
            <a:off x="4267928" y="1806833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x,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EC116-0F15-F0FF-B91D-8813B9FFD3E2}"/>
              </a:ext>
            </a:extLst>
          </p:cNvPr>
          <p:cNvSpPr txBox="1"/>
          <p:nvPr/>
        </p:nvSpPr>
        <p:spPr>
          <a:xfrm>
            <a:off x="637269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복합문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188D0-1CA7-0603-415C-FD5EA0E3505C}"/>
              </a:ext>
            </a:extLst>
          </p:cNvPr>
          <p:cNvSpPr txBox="1"/>
          <p:nvPr/>
        </p:nvSpPr>
        <p:spPr>
          <a:xfrm>
            <a:off x="1246998" y="4029705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433898-ED74-7D71-5C8A-C1066BE9CE41}"/>
              </a:ext>
            </a:extLst>
          </p:cNvPr>
          <p:cNvCxnSpPr/>
          <p:nvPr/>
        </p:nvCxnSpPr>
        <p:spPr>
          <a:xfrm>
            <a:off x="318977" y="6025116"/>
            <a:ext cx="538716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BF6092-8CB6-1F48-6751-E383D26208D4}"/>
              </a:ext>
            </a:extLst>
          </p:cNvPr>
          <p:cNvSpPr txBox="1"/>
          <p:nvPr/>
        </p:nvSpPr>
        <p:spPr>
          <a:xfrm>
            <a:off x="973418" y="5840450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get_y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7272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6A2C-5B4A-F1A5-A9C8-7E8928525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FB56E-1842-D019-5D0C-F9C268AD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문법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A7BFB-906F-41C2-B353-B0139D1A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42691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식문장</a:t>
            </a:r>
            <a:br>
              <a:rPr lang="en-US" altLang="ko-KR" sz="2800" b="1"/>
            </a:br>
            <a:r>
              <a:rPr lang="ko-KR" altLang="en-US" sz="2800"/>
              <a:t>식</a:t>
            </a:r>
            <a:r>
              <a:rPr lang="ko-KR" altLang="en-US" sz="1600" b="1" i="1"/>
              <a:t>없어도됨</a:t>
            </a:r>
            <a:r>
              <a:rPr lang="en-US" altLang="ko-KR" sz="2800"/>
              <a:t> </a:t>
            </a:r>
            <a:r>
              <a:rPr lang="en-US" altLang="ko-KR" sz="2800" b="1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43662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A4F0-5BF4-46E2-4AF3-C8114AD4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F4A93-645D-DE4B-7353-C6C58EBA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E28F7C-2C68-2912-085B-0E50A7C60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식 문장의 식은 메모리에 값을 저장하는 등의 </a:t>
            </a:r>
            <a:br>
              <a:rPr lang="en-US" altLang="ko-KR" sz="2800"/>
            </a:br>
            <a:r>
              <a:rPr lang="ko-KR" altLang="en-US" sz="2800"/>
              <a:t>효과만을 위해서 계산된다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식이 없이 </a:t>
            </a:r>
            <a:r>
              <a:rPr lang="en-US" altLang="ko-KR" sz="2800"/>
              <a:t>; </a:t>
            </a:r>
            <a:r>
              <a:rPr lang="ko-KR" altLang="en-US" sz="2800"/>
              <a:t>만 있는 </a:t>
            </a:r>
            <a:r>
              <a:rPr lang="en-US" altLang="ko-KR" sz="2800"/>
              <a:t>null </a:t>
            </a:r>
            <a:r>
              <a:rPr lang="ko-KR" altLang="en-US" sz="2800"/>
              <a:t>문장은 아무 작업도 하지 않는다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0590598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604D-B1FD-4D7C-AD4B-0FC28BEC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D5D66-C0A6-FDAD-BF09-AB67DFE2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예제 코드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1C01E-5ECD-0AD6-D5F0-0662DB465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printf </a:t>
            </a:r>
            <a:r>
              <a:rPr lang="ko-KR" altLang="en-US" sz="2800"/>
              <a:t>함수를 화면에 값을 출력하려고만 하고</a:t>
            </a:r>
            <a:r>
              <a:rPr lang="en-US" altLang="ko-KR" sz="2800"/>
              <a:t>, </a:t>
            </a:r>
            <a:r>
              <a:rPr lang="ko-KR" altLang="en-US" sz="2800"/>
              <a:t>반환 값은 쓰지 않을 것이라고 명백히 나타내려면 다음과 같이 </a:t>
            </a:r>
            <a:r>
              <a:rPr lang="en-US" altLang="ko-KR" sz="2800"/>
              <a:t>void </a:t>
            </a:r>
            <a:r>
              <a:rPr lang="ko-KR" altLang="en-US" sz="2800"/>
              <a:t>타입으로 자료형 변환을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(void) printf ("Hello world") ;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91232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5817-CFCF-10EC-374A-BDD75F1F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6EAC9-3AEB-9D8A-BA18-8CB503AD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실행 과정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A642C9B-15E9-F2BD-CE90-E8308D41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1704313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E830D5-14C0-35D6-E991-0046E5A88027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161508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69E3CA-4AEB-9B0D-1004-2C025477F272}"/>
              </a:ext>
            </a:extLst>
          </p:cNvPr>
          <p:cNvSpPr/>
          <p:nvPr/>
        </p:nvSpPr>
        <p:spPr>
          <a:xfrm>
            <a:off x="708661" y="1694897"/>
            <a:ext cx="1397932" cy="67858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EE6D81-2031-96D4-53F7-BF0F878B27C1}"/>
              </a:ext>
            </a:extLst>
          </p:cNvPr>
          <p:cNvSpPr/>
          <p:nvPr/>
        </p:nvSpPr>
        <p:spPr>
          <a:xfrm>
            <a:off x="60960" y="3036242"/>
            <a:ext cx="9004662" cy="1321042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F21CA-8F3A-3EC8-50E5-45158142F4BA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128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CF24-5A6D-346F-7471-38C24BF07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5FE5-7981-C72C-F697-19F9D27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예제 코드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CA1E6-654D-0D78-1C7C-145A7902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복합문의 끝에 라벨을 붙이기 위해 </a:t>
            </a:r>
            <a:r>
              <a:rPr lang="en-US" altLang="ko-KR" sz="2800"/>
              <a:t>null </a:t>
            </a:r>
            <a:r>
              <a:rPr lang="ko-KR" altLang="en-US" sz="2800"/>
              <a:t>문장을 쓸 수 있다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{</a:t>
            </a:r>
            <a:br>
              <a:rPr lang="en-US" altLang="ko-KR" sz="2800"/>
            </a:br>
            <a:r>
              <a:rPr lang="en-US" altLang="ko-KR" sz="2800"/>
              <a:t>	/*...*/</a:t>
            </a:r>
            <a:br>
              <a:rPr lang="en-US" altLang="ko-KR" sz="2800"/>
            </a:br>
            <a:r>
              <a:rPr lang="en-US" altLang="ko-KR" sz="2800"/>
              <a:t>	end_block: ;</a:t>
            </a:r>
            <a:br>
              <a:rPr lang="en-US" altLang="ko-KR" sz="2800"/>
            </a:br>
            <a:r>
              <a:rPr lang="en-US" altLang="ko-KR" sz="2800"/>
              <a:t>}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3104333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3A94E-F405-ED3F-D7C8-FD105D55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DFCD2-BA19-11AF-819C-9735E4F4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예제 코드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F3CF01-F216-93C9-0CD4-B754EBB54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174759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a = 0 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2EA7851-6CC1-91A2-92B9-9F72CC387049}"/>
              </a:ext>
            </a:extLst>
          </p:cNvPr>
          <p:cNvSpPr txBox="1">
            <a:spLocks/>
          </p:cNvSpPr>
          <p:nvPr/>
        </p:nvSpPr>
        <p:spPr>
          <a:xfrm>
            <a:off x="134983" y="3429000"/>
            <a:ext cx="8874034" cy="921327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dword ptr [a],	0</a:t>
            </a:r>
          </a:p>
        </p:txBody>
      </p:sp>
    </p:spTree>
    <p:extLst>
      <p:ext uri="{BB962C8B-B14F-4D97-AF65-F5344CB8AC3E}">
        <p14:creationId xmlns:p14="http://schemas.microsoft.com/office/powerpoint/2010/main" val="830409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18CB8-2904-022D-83EB-17057F3E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C3C4F-7BA5-B17B-B449-185573B3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expression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식 문장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56A19-09CC-B94A-CF8D-3342A51DA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을 대입하는 식 문장을 써보세요 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f1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D37B9-065C-B865-C714-CDB25DDA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85247-8B80-28D3-A9D9-5D1CDBA6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715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2EB89-2CEA-8E9C-2ABB-F83B0808A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0DFB0-9F8E-01B9-C8B1-AA1E83BF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E0DAB-BE21-AD99-8192-5C748E46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42691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선택문</a:t>
            </a:r>
            <a:br>
              <a:rPr lang="en-US" altLang="ko-KR" sz="2800" b="1"/>
            </a:br>
            <a:r>
              <a:rPr lang="en-US" altLang="ko-KR" sz="2800"/>
              <a:t>if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 </a:t>
            </a:r>
            <a:r>
              <a:rPr lang="en-US" altLang="ko-KR" sz="2800" b="1"/>
              <a:t>) </a:t>
            </a:r>
            <a:r>
              <a:rPr lang="ko-KR" altLang="en-US" sz="2800"/>
              <a:t>문장</a:t>
            </a:r>
            <a:br>
              <a:rPr lang="en-US" altLang="ko-KR" sz="2800"/>
            </a:br>
            <a:r>
              <a:rPr lang="en-US" altLang="ko-KR" sz="2800"/>
              <a:t>if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 </a:t>
            </a:r>
            <a:r>
              <a:rPr lang="en-US" altLang="ko-KR" sz="2800" b="1"/>
              <a:t>) </a:t>
            </a:r>
            <a:r>
              <a:rPr lang="ko-KR" altLang="en-US" sz="2800"/>
              <a:t>문장</a:t>
            </a:r>
            <a:r>
              <a:rPr lang="en-US" altLang="ko-KR" sz="2800"/>
              <a:t> else </a:t>
            </a:r>
            <a:r>
              <a:rPr lang="ko-KR" altLang="en-US" sz="2800"/>
              <a:t>문장</a:t>
            </a:r>
            <a:br>
              <a:rPr lang="en-US" altLang="ko-KR" sz="2800"/>
            </a:br>
            <a:r>
              <a:rPr lang="en-US" altLang="ko-KR" sz="2800"/>
              <a:t>switch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 </a:t>
            </a:r>
            <a:r>
              <a:rPr lang="en-US" altLang="ko-KR" sz="2800" b="1"/>
              <a:t>) </a:t>
            </a:r>
            <a:r>
              <a:rPr lang="ko-KR" altLang="en-US" sz="2800"/>
              <a:t>문장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4058427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9F7A-0959-6600-FFF5-B82ABEC9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D84D8-5AEF-819B-4438-B2F31E0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F80B03B-4F36-7910-057B-E29CFF961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090258"/>
            <a:ext cx="9084872" cy="3534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skip_negatives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if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 &lt; 0)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return</a:t>
            </a:r>
            <a:r>
              <a:rPr lang="en-US" altLang="ko-KR" sz="4400"/>
              <a:t> -1;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 sz="4400">
                <a:solidFill>
                  <a:srgbClr val="4EA72E"/>
                </a:solidFill>
              </a:rPr>
              <a:t>   /* ... */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646F94-1A28-6E61-4AE9-1F3DA77D62A2}"/>
              </a:ext>
            </a:extLst>
          </p:cNvPr>
          <p:cNvSpPr txBox="1"/>
          <p:nvPr/>
        </p:nvSpPr>
        <p:spPr>
          <a:xfrm>
            <a:off x="49063" y="185017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F53E91-8796-B555-DB89-F2A907E11731}"/>
              </a:ext>
            </a:extLst>
          </p:cNvPr>
          <p:cNvSpPr txBox="1"/>
          <p:nvPr/>
        </p:nvSpPr>
        <p:spPr>
          <a:xfrm>
            <a:off x="2097370" y="1863005"/>
            <a:ext cx="289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skip_negatives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D6891-8C77-1DDA-4135-433329F3AE2B}"/>
              </a:ext>
            </a:extLst>
          </p:cNvPr>
          <p:cNvSpPr txBox="1"/>
          <p:nvPr/>
        </p:nvSpPr>
        <p:spPr>
          <a:xfrm>
            <a:off x="5091183" y="1863005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6FE10-E605-CD11-D6B8-EFD6F8C3D224}"/>
              </a:ext>
            </a:extLst>
          </p:cNvPr>
          <p:cNvSpPr txBox="1"/>
          <p:nvPr/>
        </p:nvSpPr>
        <p:spPr>
          <a:xfrm>
            <a:off x="573600" y="2618699"/>
            <a:ext cx="227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작을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7AC16-7970-E16A-EE71-30E9D2AE0AE0}"/>
              </a:ext>
            </a:extLst>
          </p:cNvPr>
          <p:cNvSpPr txBox="1"/>
          <p:nvPr/>
        </p:nvSpPr>
        <p:spPr>
          <a:xfrm>
            <a:off x="1261172" y="334922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F058B8-A1B9-4728-092B-9E1A74EE07BE}"/>
              </a:ext>
            </a:extLst>
          </p:cNvPr>
          <p:cNvSpPr txBox="1"/>
          <p:nvPr/>
        </p:nvSpPr>
        <p:spPr>
          <a:xfrm>
            <a:off x="973418" y="5865026"/>
            <a:ext cx="5756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skip_negative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작으면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6DBF494-0A96-3A69-6FE4-849904252457}"/>
              </a:ext>
            </a:extLst>
          </p:cNvPr>
          <p:cNvCxnSpPr/>
          <p:nvPr/>
        </p:nvCxnSpPr>
        <p:spPr>
          <a:xfrm>
            <a:off x="375684" y="6035513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832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8BC86-170F-4C7D-E016-ABF334188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E3FDD-E80B-9AC5-8157-4D051CAB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4C9DA-A7FB-C79F-F58E-6DCCA5AA0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/>
              <a:t>if</a:t>
            </a:r>
            <a:r>
              <a:rPr lang="en-US" altLang="ko-KR" sz="2800"/>
              <a:t> </a:t>
            </a:r>
            <a:r>
              <a:rPr lang="en-US" altLang="ko-KR" sz="2800" b="1"/>
              <a:t>( </a:t>
            </a:r>
            <a:r>
              <a:rPr lang="ko-KR" altLang="en-US" sz="2800"/>
              <a:t>식 </a:t>
            </a:r>
            <a:r>
              <a:rPr lang="en-US" altLang="ko-KR" sz="2800" b="1"/>
              <a:t>)</a:t>
            </a:r>
            <a:r>
              <a:rPr lang="en-US" altLang="ko-KR" sz="2800"/>
              <a:t> </a:t>
            </a:r>
            <a:r>
              <a:rPr lang="ko-KR" altLang="en-US" sz="2800"/>
              <a:t>문장</a:t>
            </a:r>
            <a:r>
              <a:rPr lang="en-US" altLang="ko-KR" sz="2800"/>
              <a:t> </a:t>
            </a:r>
            <a:r>
              <a:rPr lang="ko-KR" altLang="en-US" sz="2800"/>
              <a:t>에서</a:t>
            </a:r>
            <a:r>
              <a:rPr lang="en-US" altLang="ko-KR" sz="28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식의 타입은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또는 포인터다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식이 </a:t>
            </a:r>
            <a:r>
              <a:rPr lang="en-US" altLang="ko-KR" sz="2800"/>
              <a:t>0</a:t>
            </a:r>
            <a:r>
              <a:rPr lang="ko-KR" altLang="en-US" sz="2800"/>
              <a:t>과 다를 때만</a:t>
            </a:r>
            <a:r>
              <a:rPr lang="en-US" altLang="ko-KR" sz="2800"/>
              <a:t> </a:t>
            </a:r>
            <a:r>
              <a:rPr lang="ko-KR" altLang="en-US" sz="2800"/>
              <a:t>문장이 실행된다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식을 계산한 후에 시퀀스 포인트가 있다</a:t>
            </a:r>
            <a:r>
              <a:rPr lang="en-US" altLang="ko-KR" sz="280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6245260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88A7-69FD-BF74-DC87-C9DEA8DE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56ACC-478A-847F-D193-8C90928A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6F5F77-55D2-2C95-A999-8B89E1CC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2770310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if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 a = 1;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2034729-DC44-3886-FF4B-A72670A13116}"/>
              </a:ext>
            </a:extLst>
          </p:cNvPr>
          <p:cNvSpPr txBox="1">
            <a:spLocks/>
          </p:cNvSpPr>
          <p:nvPr/>
        </p:nvSpPr>
        <p:spPr>
          <a:xfrm>
            <a:off x="393601" y="2876967"/>
            <a:ext cx="8750399" cy="2192183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4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58517-ACA6-4CD0-FF58-2B6CA2D91FE1}"/>
              </a:ext>
            </a:extLst>
          </p:cNvPr>
          <p:cNvSpPr txBox="1">
            <a:spLocks/>
          </p:cNvSpPr>
          <p:nvPr/>
        </p:nvSpPr>
        <p:spPr>
          <a:xfrm>
            <a:off x="-18063" y="293969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1260B5D-E210-DF06-25B0-E8B591EDAF7E}"/>
              </a:ext>
            </a:extLst>
          </p:cNvPr>
          <p:cNvSpPr txBox="1">
            <a:spLocks/>
          </p:cNvSpPr>
          <p:nvPr/>
        </p:nvSpPr>
        <p:spPr>
          <a:xfrm>
            <a:off x="-18063" y="353795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98A48AD-F3AF-072B-1D75-BF9821DD07A3}"/>
              </a:ext>
            </a:extLst>
          </p:cNvPr>
          <p:cNvSpPr txBox="1">
            <a:spLocks/>
          </p:cNvSpPr>
          <p:nvPr/>
        </p:nvSpPr>
        <p:spPr>
          <a:xfrm>
            <a:off x="-18063" y="413622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20FB3827-4A7B-4BD3-4ABF-865BAB355D10}"/>
              </a:ext>
            </a:extLst>
          </p:cNvPr>
          <p:cNvSpPr txBox="1">
            <a:spLocks/>
          </p:cNvSpPr>
          <p:nvPr/>
        </p:nvSpPr>
        <p:spPr>
          <a:xfrm>
            <a:off x="-18063" y="478652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EC3EA-16FA-12C7-EB6A-7917061AF8E7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Equal, MOV—Move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8CF3ED-4DE4-EF16-9F40-F4F067F7ABAE}"/>
              </a:ext>
            </a:extLst>
          </p:cNvPr>
          <p:cNvSpPr/>
          <p:nvPr/>
        </p:nvSpPr>
        <p:spPr>
          <a:xfrm>
            <a:off x="708660" y="1378223"/>
            <a:ext cx="1176847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B0D11D-4498-3AE2-5CA5-A2562E00A4BA}"/>
              </a:ext>
            </a:extLst>
          </p:cNvPr>
          <p:cNvSpPr/>
          <p:nvPr/>
        </p:nvSpPr>
        <p:spPr>
          <a:xfrm>
            <a:off x="49619" y="2899408"/>
            <a:ext cx="6287386" cy="11904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66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F6D1-A547-62AC-D6CD-0F4018FC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43412-C16D-B9D2-2F93-B476C786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CA9A5-670C-DCF1-E111-4482E90A3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1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반환해 보세요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FAF96D-982D-EAC5-58B5-7FDA1956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2CDE98-896E-F569-AC37-9F4C68EF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0655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D99B5-0AB7-2115-709E-36EE7847B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8807A-918B-75FC-07FD-011E0A70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 else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7044467-C643-F0DD-A3A4-B737B9AEC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332878"/>
            <a:ext cx="9084872" cy="5525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max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</a:t>
            </a:r>
            <a:r>
              <a:rPr lang="en-US" altLang="ko-KR" sz="4400"/>
              <a:t>, 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y)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if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 &gt; y)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return</a:t>
            </a:r>
            <a:r>
              <a:rPr lang="en-US" altLang="ko-KR" sz="4400"/>
              <a:t> x;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else</a:t>
            </a:r>
            <a:r>
              <a:rPr lang="en-US" altLang="ko-KR" sz="4000"/>
              <a:t> {</a:t>
            </a:r>
          </a:p>
          <a:p>
            <a:pPr marL="0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      return</a:t>
            </a:r>
            <a:r>
              <a:rPr lang="en-US" altLang="ko-KR" sz="4000"/>
              <a:t> y;</a:t>
            </a:r>
          </a:p>
          <a:p>
            <a:pPr marL="0" indent="0">
              <a:buNone/>
            </a:pPr>
            <a:r>
              <a:rPr lang="en-US" altLang="ko-KR" sz="4000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D1263A-509A-A4F0-7F63-58360BB3454A}"/>
              </a:ext>
            </a:extLst>
          </p:cNvPr>
          <p:cNvSpPr txBox="1"/>
          <p:nvPr/>
        </p:nvSpPr>
        <p:spPr>
          <a:xfrm>
            <a:off x="49063" y="11482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38F182-1F67-64DD-80AD-8DC71770150D}"/>
              </a:ext>
            </a:extLst>
          </p:cNvPr>
          <p:cNvSpPr txBox="1"/>
          <p:nvPr/>
        </p:nvSpPr>
        <p:spPr>
          <a:xfrm>
            <a:off x="2097370" y="1161042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194CC-3458-FED4-E4A3-1CE29E10945F}"/>
              </a:ext>
            </a:extLst>
          </p:cNvPr>
          <p:cNvSpPr txBox="1"/>
          <p:nvPr/>
        </p:nvSpPr>
        <p:spPr>
          <a:xfrm>
            <a:off x="4267928" y="116104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x, int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4083D-3250-FEAC-E0C9-8F12F7F201CD}"/>
              </a:ext>
            </a:extLst>
          </p:cNvPr>
          <p:cNvSpPr txBox="1"/>
          <p:nvPr/>
        </p:nvSpPr>
        <p:spPr>
          <a:xfrm>
            <a:off x="573600" y="1879792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클 경우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DC8F3-EFBA-DF97-4138-BE2984B389D3}"/>
              </a:ext>
            </a:extLst>
          </p:cNvPr>
          <p:cNvSpPr txBox="1"/>
          <p:nvPr/>
        </p:nvSpPr>
        <p:spPr>
          <a:xfrm>
            <a:off x="1261172" y="263802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2E587-87E8-FAAE-DAFC-7E66655FE12A}"/>
              </a:ext>
            </a:extLst>
          </p:cNvPr>
          <p:cNvSpPr txBox="1"/>
          <p:nvPr/>
        </p:nvSpPr>
        <p:spPr>
          <a:xfrm>
            <a:off x="573600" y="4048049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그렇지 않을 경우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35267-A229-9A95-C4D7-80B39EF27EE8}"/>
              </a:ext>
            </a:extLst>
          </p:cNvPr>
          <p:cNvSpPr txBox="1"/>
          <p:nvPr/>
        </p:nvSpPr>
        <p:spPr>
          <a:xfrm>
            <a:off x="1218644" y="478501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1ADBB-3769-1D4E-4406-65425044015B}"/>
              </a:ext>
            </a:extLst>
          </p:cNvPr>
          <p:cNvSpPr txBox="1"/>
          <p:nvPr/>
        </p:nvSpPr>
        <p:spPr>
          <a:xfrm>
            <a:off x="973418" y="6434659"/>
            <a:ext cx="7539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max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y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9A0AB80-8336-6121-BDC6-69D866AE875E}"/>
              </a:ext>
            </a:extLst>
          </p:cNvPr>
          <p:cNvCxnSpPr/>
          <p:nvPr/>
        </p:nvCxnSpPr>
        <p:spPr>
          <a:xfrm>
            <a:off x="375684" y="6605146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576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A2DA1-4067-5E18-B6E7-B11382B1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23BEE-C7C7-B7E8-BD20-1B816793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 else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5CB4A-8744-99A0-A63E-168E2C825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/>
              <a:t>if</a:t>
            </a:r>
            <a:r>
              <a:rPr lang="en-US" altLang="ko-KR" sz="2800"/>
              <a:t> </a:t>
            </a:r>
            <a:r>
              <a:rPr lang="en-US" altLang="ko-KR" sz="2800" b="1"/>
              <a:t>( </a:t>
            </a:r>
            <a:r>
              <a:rPr lang="ko-KR" altLang="en-US" sz="2800"/>
              <a:t>식 </a:t>
            </a:r>
            <a:r>
              <a:rPr lang="en-US" altLang="ko-KR" sz="2800" b="1"/>
              <a:t>)</a:t>
            </a:r>
            <a:r>
              <a:rPr lang="en-US" altLang="ko-KR" sz="2800"/>
              <a:t> </a:t>
            </a:r>
            <a:r>
              <a:rPr lang="ko-KR" altLang="en-US" sz="2800"/>
              <a:t>문장</a:t>
            </a:r>
            <a:r>
              <a:rPr lang="en-US" altLang="ko-KR" sz="2800"/>
              <a:t>1 </a:t>
            </a:r>
            <a:r>
              <a:rPr lang="en-US" altLang="ko-KR" sz="2800" b="1"/>
              <a:t>else</a:t>
            </a:r>
            <a:r>
              <a:rPr lang="en-US" altLang="ko-KR" sz="2800"/>
              <a:t> </a:t>
            </a:r>
            <a:r>
              <a:rPr lang="ko-KR" altLang="en-US" sz="2800"/>
              <a:t>문장</a:t>
            </a:r>
            <a:r>
              <a:rPr lang="en-US" altLang="ko-KR" sz="2800"/>
              <a:t>2 </a:t>
            </a:r>
            <a:r>
              <a:rPr lang="ko-KR" altLang="en-US" sz="2800"/>
              <a:t>에서</a:t>
            </a:r>
            <a:r>
              <a:rPr lang="en-US" altLang="ko-KR" sz="280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식이 </a:t>
            </a:r>
            <a:r>
              <a:rPr lang="en-US" altLang="ko-KR" sz="2800"/>
              <a:t>0</a:t>
            </a:r>
            <a:r>
              <a:rPr lang="ko-KR" altLang="en-US" sz="2800"/>
              <a:t>과 다르면</a:t>
            </a:r>
            <a:r>
              <a:rPr lang="en-US" altLang="ko-KR" sz="2800"/>
              <a:t>, </a:t>
            </a:r>
            <a:r>
              <a:rPr lang="ko-KR" altLang="en-US" sz="2800"/>
              <a:t>문장</a:t>
            </a:r>
            <a:r>
              <a:rPr lang="en-US" altLang="ko-KR" sz="2800"/>
              <a:t>1</a:t>
            </a:r>
            <a:r>
              <a:rPr lang="ko-KR" altLang="en-US" sz="2800"/>
              <a:t>만 실행된다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식이 </a:t>
            </a:r>
            <a:r>
              <a:rPr lang="en-US" altLang="ko-KR" sz="2800"/>
              <a:t>0</a:t>
            </a:r>
            <a:r>
              <a:rPr lang="ko-KR" altLang="en-US" sz="2800"/>
              <a:t>과 같으면</a:t>
            </a:r>
            <a:r>
              <a:rPr lang="en-US" altLang="ko-KR" sz="2800"/>
              <a:t>, </a:t>
            </a:r>
            <a:r>
              <a:rPr lang="ko-KR" altLang="en-US" sz="2800"/>
              <a:t>문장</a:t>
            </a:r>
            <a:r>
              <a:rPr lang="en-US" altLang="ko-KR" sz="2800"/>
              <a:t>2</a:t>
            </a:r>
            <a:r>
              <a:rPr lang="ko-KR" altLang="en-US" sz="2800"/>
              <a:t>만 실행된다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라벨에 의해 문장 </a:t>
            </a:r>
            <a:r>
              <a:rPr lang="en-US" altLang="ko-KR" sz="2800"/>
              <a:t>1</a:t>
            </a:r>
            <a:r>
              <a:rPr lang="ko-KR" altLang="en-US" sz="2800"/>
              <a:t>이 실행되면</a:t>
            </a:r>
            <a:r>
              <a:rPr lang="en-US" altLang="ko-KR" sz="2800"/>
              <a:t>, </a:t>
            </a:r>
            <a:r>
              <a:rPr lang="ko-KR" altLang="en-US" sz="2800"/>
              <a:t>문장 </a:t>
            </a:r>
            <a:r>
              <a:rPr lang="en-US" altLang="ko-KR" sz="2800"/>
              <a:t>2</a:t>
            </a:r>
            <a:r>
              <a:rPr lang="ko-KR" altLang="en-US" sz="2800"/>
              <a:t>는 실행되지 않는다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else </a:t>
            </a:r>
            <a:r>
              <a:rPr lang="ko-KR" altLang="en-US" sz="2800"/>
              <a:t>앞에 </a:t>
            </a:r>
            <a:r>
              <a:rPr lang="en-US" altLang="ko-KR" sz="2800"/>
              <a:t>if</a:t>
            </a:r>
            <a:r>
              <a:rPr lang="ko-KR" altLang="en-US" sz="2800"/>
              <a:t>가 여러개 있을 경우</a:t>
            </a:r>
            <a:r>
              <a:rPr lang="en-US" altLang="ko-KR" sz="2800"/>
              <a:t>,</a:t>
            </a:r>
            <a:r>
              <a:rPr lang="ko-KR" altLang="en-US" sz="2800"/>
              <a:t> 같은 블록에 있는 바로 전 </a:t>
            </a:r>
            <a:r>
              <a:rPr lang="en-US" altLang="ko-KR" sz="2800"/>
              <a:t>if</a:t>
            </a:r>
            <a:r>
              <a:rPr lang="ko-KR" altLang="en-US" sz="2800"/>
              <a:t>에 연관된다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4944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0E12-F64A-D75B-4AF7-83EC56024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EF546-BE0B-8638-0BA5-38E4B85A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대입식 해석해보기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C993E-2CED-0D31-1981-EB67D032D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1" cy="8129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대입식</a:t>
            </a:r>
            <a:r>
              <a:rPr lang="en-US" altLang="ko-KR" sz="2800"/>
              <a:t>: b = a = x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CC8E09-C83A-409E-1D54-E1F410599FED}"/>
              </a:ext>
            </a:extLst>
          </p:cNvPr>
          <p:cNvCxnSpPr/>
          <p:nvPr/>
        </p:nvCxnSpPr>
        <p:spPr>
          <a:xfrm>
            <a:off x="2168433" y="196813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D01CBE-17A0-A030-8EE9-B8050B672019}"/>
              </a:ext>
            </a:extLst>
          </p:cNvPr>
          <p:cNvCxnSpPr>
            <a:cxnSpLocks/>
          </p:cNvCxnSpPr>
          <p:nvPr/>
        </p:nvCxnSpPr>
        <p:spPr>
          <a:xfrm>
            <a:off x="2865119" y="1968137"/>
            <a:ext cx="92310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A63C10-08A1-7DBA-B7D2-1F160F2C9A6C}"/>
              </a:ext>
            </a:extLst>
          </p:cNvPr>
          <p:cNvSpPr txBox="1"/>
          <p:nvPr/>
        </p:nvSpPr>
        <p:spPr>
          <a:xfrm>
            <a:off x="1280160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단항식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D255FB-3890-4EEC-7062-0C7FC3998273}"/>
              </a:ext>
            </a:extLst>
          </p:cNvPr>
          <p:cNvSpPr txBox="1"/>
          <p:nvPr/>
        </p:nvSpPr>
        <p:spPr>
          <a:xfrm>
            <a:off x="2917367" y="2257825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대입식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9C6169-2FB6-590C-BE30-57839F0CE75E}"/>
              </a:ext>
            </a:extLst>
          </p:cNvPr>
          <p:cNvSpPr txBox="1"/>
          <p:nvPr/>
        </p:nvSpPr>
        <p:spPr>
          <a:xfrm>
            <a:off x="2497184" y="2257825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7A84C52-5F68-8CE4-F3FB-79028322D2AE}"/>
              </a:ext>
            </a:extLst>
          </p:cNvPr>
          <p:cNvSpPr txBox="1">
            <a:spLocks/>
          </p:cNvSpPr>
          <p:nvPr/>
        </p:nvSpPr>
        <p:spPr>
          <a:xfrm>
            <a:off x="1762938" y="2641708"/>
            <a:ext cx="400594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b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676D5F6-E583-3BBC-42BD-9D899C25EBC4}"/>
              </a:ext>
            </a:extLst>
          </p:cNvPr>
          <p:cNvSpPr txBox="1">
            <a:spLocks/>
          </p:cNvSpPr>
          <p:nvPr/>
        </p:nvSpPr>
        <p:spPr>
          <a:xfrm>
            <a:off x="3762101" y="2641708"/>
            <a:ext cx="2222862" cy="812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800"/>
              <a:t>a = x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E7CB158-F231-EDB7-F3AF-0EAF38B42D7C}"/>
              </a:ext>
            </a:extLst>
          </p:cNvPr>
          <p:cNvCxnSpPr/>
          <p:nvPr/>
        </p:nvCxnSpPr>
        <p:spPr>
          <a:xfrm>
            <a:off x="1823897" y="330925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12499C9-69C0-596F-2038-35FD962DAEAE}"/>
              </a:ext>
            </a:extLst>
          </p:cNvPr>
          <p:cNvSpPr txBox="1"/>
          <p:nvPr/>
        </p:nvSpPr>
        <p:spPr>
          <a:xfrm>
            <a:off x="323540" y="3429000"/>
            <a:ext cx="2210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postfix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  <a:endParaRPr lang="en-US" altLang="ko-KR" sz="28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primary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식</a:t>
            </a:r>
            <a:endParaRPr lang="en-US" altLang="ko-KR" sz="280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algn="r"/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이름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(lvalue)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16B8F0-7E69-AC13-C6EE-60B3F2290874}"/>
              </a:ext>
            </a:extLst>
          </p:cNvPr>
          <p:cNvSpPr txBox="1"/>
          <p:nvPr/>
        </p:nvSpPr>
        <p:spPr>
          <a:xfrm>
            <a:off x="2791639" y="3427019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단항식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CE4D7C6-D64C-0F93-BA92-A26FCFF65032}"/>
              </a:ext>
            </a:extLst>
          </p:cNvPr>
          <p:cNvCxnSpPr/>
          <p:nvPr/>
        </p:nvCxnSpPr>
        <p:spPr>
          <a:xfrm>
            <a:off x="3825172" y="3309257"/>
            <a:ext cx="261257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0128E10-40F3-EB82-501E-C32121AC28C6}"/>
              </a:ext>
            </a:extLst>
          </p:cNvPr>
          <p:cNvSpPr txBox="1"/>
          <p:nvPr/>
        </p:nvSpPr>
        <p:spPr>
          <a:xfrm>
            <a:off x="4058193" y="3412613"/>
            <a:ext cx="367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=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9BCD30-C32F-FF6D-BAD4-1AB71A33735C}"/>
              </a:ext>
            </a:extLst>
          </p:cNvPr>
          <p:cNvCxnSpPr>
            <a:cxnSpLocks/>
          </p:cNvCxnSpPr>
          <p:nvPr/>
        </p:nvCxnSpPr>
        <p:spPr>
          <a:xfrm>
            <a:off x="4471738" y="3309257"/>
            <a:ext cx="29609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D7B989-CBAE-3680-2DAF-A42B6BD3A1E5}"/>
              </a:ext>
            </a:extLst>
          </p:cNvPr>
          <p:cNvSpPr txBox="1"/>
          <p:nvPr/>
        </p:nvSpPr>
        <p:spPr>
          <a:xfrm>
            <a:off x="4415795" y="3427019"/>
            <a:ext cx="1291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대입식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A59480-5A87-862A-2495-2D835ABA3FBB}"/>
              </a:ext>
            </a:extLst>
          </p:cNvPr>
          <p:cNvSpPr txBox="1"/>
          <p:nvPr/>
        </p:nvSpPr>
        <p:spPr>
          <a:xfrm>
            <a:off x="2793418" y="3879037"/>
            <a:ext cx="63321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4EA72E"/>
                </a:solidFill>
              </a:rPr>
              <a:t>결과</a:t>
            </a:r>
            <a:r>
              <a:rPr lang="en-US" altLang="ko-KR" sz="2800">
                <a:solidFill>
                  <a:srgbClr val="4EA72E"/>
                </a:solidFill>
              </a:rPr>
              <a:t>: x</a:t>
            </a:r>
            <a:r>
              <a:rPr lang="ko-KR" altLang="en-US" sz="2800">
                <a:solidFill>
                  <a:srgbClr val="4EA72E"/>
                </a:solidFill>
              </a:rPr>
              <a:t>의 값을 </a:t>
            </a:r>
            <a:r>
              <a:rPr lang="en-US" altLang="ko-KR" sz="2800">
                <a:solidFill>
                  <a:srgbClr val="4EA72E"/>
                </a:solidFill>
              </a:rPr>
              <a:t>a</a:t>
            </a:r>
            <a:r>
              <a:rPr lang="ko-KR" altLang="en-US" sz="2800">
                <a:solidFill>
                  <a:srgbClr val="4EA72E"/>
                </a:solidFill>
              </a:rPr>
              <a:t>의 타입으로 변환한 값</a:t>
            </a:r>
            <a:endParaRPr lang="en-US" altLang="ko-KR" sz="2800">
              <a:solidFill>
                <a:srgbClr val="4EA72E"/>
              </a:solidFill>
            </a:endParaRPr>
          </a:p>
          <a:p>
            <a:r>
              <a:rPr lang="ko-KR" altLang="en-US" sz="2800">
                <a:solidFill>
                  <a:srgbClr val="4EA72E"/>
                </a:solidFill>
              </a:rPr>
              <a:t>메모리 공간 </a:t>
            </a:r>
            <a:r>
              <a:rPr lang="en-US" altLang="ko-KR" sz="2800">
                <a:solidFill>
                  <a:srgbClr val="4EA72E"/>
                </a:solidFill>
              </a:rPr>
              <a:t>a</a:t>
            </a:r>
            <a:r>
              <a:rPr lang="ko-KR" altLang="en-US" sz="2800">
                <a:solidFill>
                  <a:srgbClr val="4EA72E"/>
                </a:solidFill>
              </a:rPr>
              <a:t>에 결과값이 저장된다</a:t>
            </a:r>
            <a:r>
              <a:rPr lang="en-US" altLang="ko-KR" sz="2800">
                <a:solidFill>
                  <a:srgbClr val="4EA72E"/>
                </a:solidFill>
              </a:rPr>
              <a:t>.</a:t>
            </a:r>
            <a:r>
              <a:rPr lang="ko-KR" altLang="en-US" sz="2800">
                <a:solidFill>
                  <a:srgbClr val="4EA72E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2F308-86F6-1246-5E99-95472BCF2777}"/>
              </a:ext>
            </a:extLst>
          </p:cNvPr>
          <p:cNvSpPr txBox="1"/>
          <p:nvPr/>
        </p:nvSpPr>
        <p:spPr>
          <a:xfrm>
            <a:off x="498432" y="5341882"/>
            <a:ext cx="84331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4EA72E"/>
                </a:solidFill>
              </a:rPr>
              <a:t>결과</a:t>
            </a:r>
            <a:r>
              <a:rPr lang="en-US" altLang="ko-KR" sz="2800">
                <a:solidFill>
                  <a:srgbClr val="4EA72E"/>
                </a:solidFill>
              </a:rPr>
              <a:t>: (a=x)</a:t>
            </a:r>
            <a:r>
              <a:rPr lang="ko-KR" altLang="en-US" sz="2800">
                <a:solidFill>
                  <a:srgbClr val="4EA72E"/>
                </a:solidFill>
              </a:rPr>
              <a:t>의 결과를 </a:t>
            </a:r>
            <a:r>
              <a:rPr lang="en-US" altLang="ko-KR" sz="2800">
                <a:solidFill>
                  <a:srgbClr val="4EA72E"/>
                </a:solidFill>
              </a:rPr>
              <a:t>b</a:t>
            </a:r>
            <a:r>
              <a:rPr lang="ko-KR" altLang="en-US" sz="2800">
                <a:solidFill>
                  <a:srgbClr val="4EA72E"/>
                </a:solidFill>
              </a:rPr>
              <a:t>의 타입으로 변환한 값</a:t>
            </a:r>
            <a:endParaRPr lang="en-US" altLang="ko-KR" sz="2800">
              <a:solidFill>
                <a:srgbClr val="4EA72E"/>
              </a:solidFill>
            </a:endParaRPr>
          </a:p>
          <a:p>
            <a:r>
              <a:rPr lang="ko-KR" altLang="en-US" sz="2800">
                <a:solidFill>
                  <a:srgbClr val="4EA72E"/>
                </a:solidFill>
              </a:rPr>
              <a:t>메모리 공간 </a:t>
            </a:r>
            <a:r>
              <a:rPr lang="en-US" altLang="ko-KR" sz="2800">
                <a:solidFill>
                  <a:srgbClr val="4EA72E"/>
                </a:solidFill>
              </a:rPr>
              <a:t>b</a:t>
            </a:r>
            <a:r>
              <a:rPr lang="ko-KR" altLang="en-US" sz="2800">
                <a:solidFill>
                  <a:srgbClr val="4EA72E"/>
                </a:solidFill>
              </a:rPr>
              <a:t>에 결과값이 저장된다</a:t>
            </a:r>
            <a:r>
              <a:rPr lang="en-US" altLang="ko-KR" sz="2800">
                <a:solidFill>
                  <a:srgbClr val="4EA72E"/>
                </a:solidFill>
              </a:rPr>
              <a:t>. </a:t>
            </a:r>
            <a:endParaRPr lang="ko-KR" altLang="en-US" sz="2800">
              <a:solidFill>
                <a:srgbClr val="4EA7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1692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8E47E-36A1-9277-AB7A-52179ED7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B8F2D-700B-5A77-02AF-B8711B711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 else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FD59659-236E-CD9E-25AE-7F1B779D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2770310" cy="1328569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if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 a = 1;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else</a:t>
            </a:r>
            <a:r>
              <a:rPr lang="en-US" altLang="ko-KR"/>
              <a:t> a = 0;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193BAF-73CF-28BD-0C87-075F790B5963}"/>
              </a:ext>
            </a:extLst>
          </p:cNvPr>
          <p:cNvSpPr txBox="1">
            <a:spLocks/>
          </p:cNvSpPr>
          <p:nvPr/>
        </p:nvSpPr>
        <p:spPr>
          <a:xfrm>
            <a:off x="393601" y="2876967"/>
            <a:ext cx="8750399" cy="34458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5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6</a:t>
            </a:r>
          </a:p>
          <a:p>
            <a:pPr marL="0" indent="0">
              <a:buNone/>
            </a:pPr>
            <a:r>
              <a:rPr lang="en-US" altLang="ko-KR" sz="3600"/>
              <a:t>mov		dword ptr[a],		0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22BBE-0E11-B4D8-FA1D-4130A15A295B}"/>
              </a:ext>
            </a:extLst>
          </p:cNvPr>
          <p:cNvSpPr txBox="1">
            <a:spLocks/>
          </p:cNvSpPr>
          <p:nvPr/>
        </p:nvSpPr>
        <p:spPr>
          <a:xfrm>
            <a:off x="-18063" y="293969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5920782-A769-71BA-0CD0-B6DF11BAAD88}"/>
              </a:ext>
            </a:extLst>
          </p:cNvPr>
          <p:cNvSpPr txBox="1">
            <a:spLocks/>
          </p:cNvSpPr>
          <p:nvPr/>
        </p:nvSpPr>
        <p:spPr>
          <a:xfrm>
            <a:off x="-18063" y="353795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1745F23-1B09-5366-86BB-99C7F6C27F0C}"/>
              </a:ext>
            </a:extLst>
          </p:cNvPr>
          <p:cNvSpPr txBox="1">
            <a:spLocks/>
          </p:cNvSpPr>
          <p:nvPr/>
        </p:nvSpPr>
        <p:spPr>
          <a:xfrm>
            <a:off x="-18063" y="413622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3AA6A8D-47EE-5990-0C8A-5B34B3F2D714}"/>
              </a:ext>
            </a:extLst>
          </p:cNvPr>
          <p:cNvSpPr txBox="1">
            <a:spLocks/>
          </p:cNvSpPr>
          <p:nvPr/>
        </p:nvSpPr>
        <p:spPr>
          <a:xfrm>
            <a:off x="-18063" y="478652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9C674C36-2BCC-FF75-D6DE-F774871BFC99}"/>
              </a:ext>
            </a:extLst>
          </p:cNvPr>
          <p:cNvSpPr txBox="1">
            <a:spLocks/>
          </p:cNvSpPr>
          <p:nvPr/>
        </p:nvSpPr>
        <p:spPr>
          <a:xfrm>
            <a:off x="-18063" y="540458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FFCE76E-4F54-4266-BE0F-C7E5658C8E95}"/>
              </a:ext>
            </a:extLst>
          </p:cNvPr>
          <p:cNvSpPr txBox="1">
            <a:spLocks/>
          </p:cNvSpPr>
          <p:nvPr/>
        </p:nvSpPr>
        <p:spPr>
          <a:xfrm>
            <a:off x="-18063" y="6022634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504D6-1736-3C0C-4FB8-EF8806171C09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Equal, MOV—Move,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C5D29F-5BB6-344F-2F2E-5BB1DE079FC4}"/>
              </a:ext>
            </a:extLst>
          </p:cNvPr>
          <p:cNvSpPr/>
          <p:nvPr/>
        </p:nvSpPr>
        <p:spPr>
          <a:xfrm>
            <a:off x="708661" y="2032543"/>
            <a:ext cx="1111261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EDC435-BBE8-AC4D-5DB2-F04B6D9BD955}"/>
              </a:ext>
            </a:extLst>
          </p:cNvPr>
          <p:cNvSpPr/>
          <p:nvPr/>
        </p:nvSpPr>
        <p:spPr>
          <a:xfrm>
            <a:off x="49619" y="4733684"/>
            <a:ext cx="6287386" cy="64384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406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51E22-408F-A4C7-71E8-25CDA04B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C3F8D-8941-1060-8DC4-B5D92C3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if else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9C055B-6E05-FF59-254D-3CE41832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매개변수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보다 작은 경우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반환하고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보다 큰 경우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 y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를 반환해 보세요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x, </a:t>
            </a: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/>
              <a:t>y) {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1818BE-CE7D-A869-B374-D164B692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1F75CC-43FB-7E66-B886-9B45574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2431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C328F-F19B-E211-D729-0DCFD7E4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FA617-61FC-69BB-C14E-A61350F4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40490A0-C443-0A69-1B1D-B78D2D35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646912"/>
            <a:ext cx="9084872" cy="50032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lower_case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switch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case </a:t>
            </a:r>
            <a:r>
              <a:rPr lang="en-US" altLang="ko-KR" sz="4400">
                <a:solidFill>
                  <a:srgbClr val="C00000"/>
                </a:solidFill>
              </a:rPr>
              <a:t>'A'</a:t>
            </a:r>
            <a:r>
              <a:rPr lang="en-US" altLang="ko-KR" sz="4400"/>
              <a:t>: </a:t>
            </a:r>
            <a:r>
              <a:rPr lang="en-US" altLang="ko-KR" sz="4400">
                <a:solidFill>
                  <a:schemeClr val="accent5"/>
                </a:solidFill>
              </a:rPr>
              <a:t>return</a:t>
            </a:r>
            <a:r>
              <a:rPr lang="en-US" altLang="ko-KR" sz="4400"/>
              <a:t> </a:t>
            </a:r>
            <a:r>
              <a:rPr lang="en-US" altLang="ko-KR" sz="4400">
                <a:solidFill>
                  <a:srgbClr val="C00000"/>
                </a:solidFill>
              </a:rPr>
              <a:t>'a'</a:t>
            </a:r>
            <a:r>
              <a:rPr lang="en-US" altLang="ko-KR" sz="4400"/>
              <a:t>;</a:t>
            </a:r>
          </a:p>
          <a:p>
            <a:pPr marL="0" indent="0">
              <a:buNone/>
            </a:pPr>
            <a:r>
              <a:rPr lang="en-US" altLang="ko-KR" sz="4400"/>
              <a:t>  </a:t>
            </a:r>
            <a:r>
              <a:rPr lang="en-US" altLang="ko-KR" sz="4400">
                <a:solidFill>
                  <a:schemeClr val="accent5"/>
                </a:solidFill>
              </a:rPr>
              <a:t> case </a:t>
            </a:r>
            <a:r>
              <a:rPr lang="en-US" altLang="ko-KR" sz="4400">
                <a:solidFill>
                  <a:srgbClr val="C00000"/>
                </a:solidFill>
              </a:rPr>
              <a:t>'B'</a:t>
            </a:r>
            <a:r>
              <a:rPr lang="en-US" altLang="ko-KR" sz="4400"/>
              <a:t>: </a:t>
            </a:r>
            <a:r>
              <a:rPr lang="en-US" altLang="ko-KR" sz="4400">
                <a:solidFill>
                  <a:schemeClr val="accent5"/>
                </a:solidFill>
              </a:rPr>
              <a:t>return</a:t>
            </a:r>
            <a:r>
              <a:rPr lang="en-US" altLang="ko-KR" sz="4400"/>
              <a:t> </a:t>
            </a:r>
            <a:r>
              <a:rPr lang="en-US" altLang="ko-KR" sz="4400">
                <a:solidFill>
                  <a:srgbClr val="C00000"/>
                </a:solidFill>
              </a:rPr>
              <a:t>'b'</a:t>
            </a:r>
            <a:r>
              <a:rPr lang="en-US" altLang="ko-KR" sz="4400"/>
              <a:t>;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defalut </a:t>
            </a:r>
            <a:r>
              <a:rPr lang="en-US" altLang="ko-KR" sz="4400"/>
              <a:t>: </a:t>
            </a:r>
            <a:r>
              <a:rPr lang="en-US" altLang="ko-KR" sz="4400">
                <a:solidFill>
                  <a:schemeClr val="accent5"/>
                </a:solidFill>
              </a:rPr>
              <a:t>return</a:t>
            </a:r>
            <a:r>
              <a:rPr lang="en-US" altLang="ko-KR" sz="4400"/>
              <a:t> x;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03AF9-D2BF-7271-F360-712CEEDDEF6A}"/>
              </a:ext>
            </a:extLst>
          </p:cNvPr>
          <p:cNvSpPr txBox="1"/>
          <p:nvPr/>
        </p:nvSpPr>
        <p:spPr>
          <a:xfrm>
            <a:off x="49063" y="142530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2D0A45-C3DE-39CC-93F0-9332134069EC}"/>
              </a:ext>
            </a:extLst>
          </p:cNvPr>
          <p:cNvSpPr txBox="1"/>
          <p:nvPr/>
        </p:nvSpPr>
        <p:spPr>
          <a:xfrm>
            <a:off x="1884934" y="1428895"/>
            <a:ext cx="252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lower_case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BED4D-7AD5-81B5-3194-B9C7609E5599}"/>
              </a:ext>
            </a:extLst>
          </p:cNvPr>
          <p:cNvSpPr txBox="1"/>
          <p:nvPr/>
        </p:nvSpPr>
        <p:spPr>
          <a:xfrm>
            <a:off x="4516971" y="1438131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AC1E59-172F-CA7F-82E9-89C3340D642F}"/>
              </a:ext>
            </a:extLst>
          </p:cNvPr>
          <p:cNvSpPr txBox="1"/>
          <p:nvPr/>
        </p:nvSpPr>
        <p:spPr>
          <a:xfrm>
            <a:off x="601308" y="2166117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6F7DC-710B-774F-411D-75D12F7AE3A5}"/>
              </a:ext>
            </a:extLst>
          </p:cNvPr>
          <p:cNvSpPr txBox="1"/>
          <p:nvPr/>
        </p:nvSpPr>
        <p:spPr>
          <a:xfrm>
            <a:off x="973418" y="6132777"/>
            <a:ext cx="6909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lower_case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'B'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'b'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b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보통은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그대로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FDEB0C-909F-BA39-C00D-B1E588709859}"/>
              </a:ext>
            </a:extLst>
          </p:cNvPr>
          <p:cNvCxnSpPr/>
          <p:nvPr/>
        </p:nvCxnSpPr>
        <p:spPr>
          <a:xfrm>
            <a:off x="375684" y="6321736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C3EA0A-69E2-4B51-D5E9-5928067CA5FA}"/>
              </a:ext>
            </a:extLst>
          </p:cNvPr>
          <p:cNvSpPr txBox="1"/>
          <p:nvPr/>
        </p:nvSpPr>
        <p:spPr>
          <a:xfrm>
            <a:off x="619780" y="290098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29455-CA9C-F1AC-40C3-D41B37E1A2E3}"/>
              </a:ext>
            </a:extLst>
          </p:cNvPr>
          <p:cNvSpPr txBox="1"/>
          <p:nvPr/>
        </p:nvSpPr>
        <p:spPr>
          <a:xfrm>
            <a:off x="2864217" y="290098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88E92-8D65-99FC-DF0F-5BE1F834AD63}"/>
              </a:ext>
            </a:extLst>
          </p:cNvPr>
          <p:cNvSpPr txBox="1"/>
          <p:nvPr/>
        </p:nvSpPr>
        <p:spPr>
          <a:xfrm>
            <a:off x="619780" y="3636617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'B'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 경우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C692EE-861C-34E6-84D0-AAE38F7E7C73}"/>
              </a:ext>
            </a:extLst>
          </p:cNvPr>
          <p:cNvSpPr txBox="1"/>
          <p:nvPr/>
        </p:nvSpPr>
        <p:spPr>
          <a:xfrm>
            <a:off x="2864217" y="363661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'b'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532A2E-B16D-478D-C585-324ADA2FC4EA}"/>
              </a:ext>
            </a:extLst>
          </p:cNvPr>
          <p:cNvSpPr txBox="1"/>
          <p:nvPr/>
        </p:nvSpPr>
        <p:spPr>
          <a:xfrm>
            <a:off x="619780" y="43005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일반적인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EB917-8D98-83B9-8E7C-2521A4DADB71}"/>
              </a:ext>
            </a:extLst>
          </p:cNvPr>
          <p:cNvSpPr txBox="1"/>
          <p:nvPr/>
        </p:nvSpPr>
        <p:spPr>
          <a:xfrm>
            <a:off x="2864217" y="430059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</a:p>
        </p:txBody>
      </p:sp>
    </p:spTree>
    <p:extLst>
      <p:ext uri="{BB962C8B-B14F-4D97-AF65-F5344CB8AC3E}">
        <p14:creationId xmlns:p14="http://schemas.microsoft.com/office/powerpoint/2010/main" val="39393678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979F-E052-00BB-C2A8-328DC722C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08376-354A-7C45-DCC0-6CB683D1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E39794-9A58-49D7-5364-C1F55A11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7691062" cy="4795159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switch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case</a:t>
            </a:r>
            <a:r>
              <a:rPr lang="en-US" altLang="ko-KR"/>
              <a:t> 2: 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case</a:t>
            </a:r>
            <a:r>
              <a:rPr lang="en-US" altLang="ko-KR"/>
              <a:t> 1: </a:t>
            </a:r>
          </a:p>
          <a:p>
            <a:pPr marL="0" indent="0">
              <a:buNone/>
            </a:pPr>
            <a:r>
              <a:rPr lang="en-US" altLang="ko-KR"/>
              <a:t>   a = 1;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default</a:t>
            </a:r>
            <a:r>
              <a:rPr lang="en-US" altLang="ko-KR"/>
              <a:t>: </a:t>
            </a:r>
          </a:p>
          <a:p>
            <a:pPr marL="0" indent="0">
              <a:buNone/>
            </a:pPr>
            <a:r>
              <a:rPr lang="en-US" altLang="ko-KR"/>
              <a:t>   a = 0;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552766-D910-8614-2C4F-52BDB671D6C9}"/>
              </a:ext>
            </a:extLst>
          </p:cNvPr>
          <p:cNvSpPr/>
          <p:nvPr/>
        </p:nvSpPr>
        <p:spPr>
          <a:xfrm>
            <a:off x="708660" y="1378222"/>
            <a:ext cx="2735876" cy="20507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144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064A5-2F2C-A30B-D73F-97F7FF58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BC47F-2476-B814-C4A5-E7156A7E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A74EE-22D6-9690-CCB9-C0F3E562F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switch</a:t>
            </a:r>
            <a:r>
              <a:rPr lang="ko-KR" altLang="en-US" sz="2800"/>
              <a:t>문을 제어하는 식은 정수여야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모든 </a:t>
            </a:r>
            <a:r>
              <a:rPr lang="en-US" altLang="ko-KR" sz="2800"/>
              <a:t>case </a:t>
            </a:r>
            <a:r>
              <a:rPr lang="ko-KR" altLang="en-US" sz="2800"/>
              <a:t>라벨은 정수 상수 식이어야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같은 </a:t>
            </a:r>
            <a:r>
              <a:rPr lang="en-US" altLang="ko-KR" sz="2800"/>
              <a:t>switch</a:t>
            </a:r>
            <a:r>
              <a:rPr lang="ko-KR" altLang="en-US" sz="2800"/>
              <a:t>문의 </a:t>
            </a:r>
            <a:r>
              <a:rPr lang="en-US" altLang="ko-KR" sz="2800"/>
              <a:t>case </a:t>
            </a:r>
            <a:r>
              <a:rPr lang="ko-KR" altLang="en-US" sz="2800"/>
              <a:t>상수는 모두 달라야 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default </a:t>
            </a:r>
            <a:r>
              <a:rPr lang="ko-KR" altLang="en-US" sz="2800"/>
              <a:t>라벨은 많아야 한개 있어야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switch</a:t>
            </a:r>
            <a:r>
              <a:rPr lang="ko-KR" altLang="en-US" sz="2800"/>
              <a:t>문은 식의 값에 따라서 </a:t>
            </a:r>
            <a:r>
              <a:rPr lang="en-US" altLang="ko-KR" sz="2800"/>
              <a:t>switch </a:t>
            </a:r>
            <a:r>
              <a:rPr lang="ko-KR" altLang="en-US" sz="2800"/>
              <a:t>본문 안으로</a:t>
            </a:r>
            <a:r>
              <a:rPr lang="en-US" altLang="ko-KR" sz="2800"/>
              <a:t>, </a:t>
            </a:r>
            <a:r>
              <a:rPr lang="ko-KR" altLang="en-US" sz="2800"/>
              <a:t>또는 밖으로 이동한다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24703349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1C1A9-45C4-C182-3DFA-A6C2AF84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0C4E0-2862-FB60-8958-65898D35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B74A7-E987-D726-6438-8E88DDA7D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51535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switch</a:t>
            </a:r>
            <a:r>
              <a:rPr lang="ko-KR" altLang="en-US" sz="2800"/>
              <a:t>문을 제어하는 식의 끝에 시퀀스 포인트가 있다</a:t>
            </a:r>
            <a:r>
              <a:rPr lang="en-US" altLang="ko-KR" sz="2800"/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제어하는 식에 </a:t>
            </a:r>
            <a:r>
              <a:rPr lang="en-US" altLang="ko-KR" sz="2800"/>
              <a:t>integral promotion</a:t>
            </a:r>
            <a:r>
              <a:rPr lang="ko-KR" altLang="en-US" sz="2800"/>
              <a:t>이 일어나고</a:t>
            </a:r>
            <a:r>
              <a:rPr lang="en-US" altLang="ko-KR" sz="2800"/>
              <a:t>, case </a:t>
            </a:r>
            <a:r>
              <a:rPr lang="ko-KR" altLang="en-US" sz="2800"/>
              <a:t>라벨의 상수식이 같은 타입으로 변환된다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변환 후 값이 같은 </a:t>
            </a:r>
            <a:r>
              <a:rPr lang="en-US" altLang="ko-KR" sz="2800"/>
              <a:t>case </a:t>
            </a:r>
            <a:r>
              <a:rPr lang="ko-KR" altLang="en-US" sz="2800"/>
              <a:t>라벨로 이동한다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값이 같은 </a:t>
            </a:r>
            <a:r>
              <a:rPr lang="en-US" altLang="ko-KR" sz="2800"/>
              <a:t>case</a:t>
            </a:r>
            <a:r>
              <a:rPr lang="ko-KR" altLang="en-US" sz="2800"/>
              <a:t>라벨이 없고</a:t>
            </a:r>
            <a:r>
              <a:rPr lang="en-US" altLang="ko-KR" sz="2800"/>
              <a:t>, default </a:t>
            </a:r>
            <a:r>
              <a:rPr lang="ko-KR" altLang="en-US" sz="2800"/>
              <a:t>라벨이 있으면 </a:t>
            </a:r>
            <a:r>
              <a:rPr lang="en-US" altLang="ko-KR" sz="2800"/>
              <a:t>default </a:t>
            </a:r>
            <a:r>
              <a:rPr lang="ko-KR" altLang="en-US" sz="2800"/>
              <a:t>라벨로 이동한다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그 외의 경우는 </a:t>
            </a:r>
            <a:r>
              <a:rPr lang="en-US" altLang="ko-KR" sz="2800"/>
              <a:t>switch </a:t>
            </a:r>
            <a:r>
              <a:rPr lang="ko-KR" altLang="en-US" sz="2800"/>
              <a:t>본문을 모두 건너뛴다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12536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372AE-89B6-07A1-009D-CA6480A1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CCB81-A841-CB0F-885C-89EB9D26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1E4ADC7-DAF2-56F0-E8C6-9B2BC4F4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7691062" cy="4795159"/>
          </a:xfrm>
          <a:solidFill>
            <a:srgbClr val="FFF8E7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switch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case</a:t>
            </a:r>
            <a:r>
              <a:rPr lang="en-US" altLang="ko-KR"/>
              <a:t> 2: 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case</a:t>
            </a:r>
            <a:r>
              <a:rPr lang="en-US" altLang="ko-KR"/>
              <a:t> 1: </a:t>
            </a:r>
          </a:p>
          <a:p>
            <a:pPr marL="0" indent="0">
              <a:buNone/>
            </a:pPr>
            <a:r>
              <a:rPr lang="en-US" altLang="ko-KR"/>
              <a:t>   a = 1;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default</a:t>
            </a:r>
            <a:r>
              <a:rPr lang="en-US" altLang="ko-KR"/>
              <a:t>: </a:t>
            </a:r>
          </a:p>
          <a:p>
            <a:pPr marL="0" indent="0">
              <a:buNone/>
            </a:pPr>
            <a:r>
              <a:rPr lang="en-US" altLang="ko-KR"/>
              <a:t>   a = 0;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612214-366D-970C-EA5D-2DF2B8F608DB}"/>
              </a:ext>
            </a:extLst>
          </p:cNvPr>
          <p:cNvSpPr/>
          <p:nvPr/>
        </p:nvSpPr>
        <p:spPr>
          <a:xfrm>
            <a:off x="708660" y="1378222"/>
            <a:ext cx="2735876" cy="20507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36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1D4C8-9839-2EDD-AA17-BC4069A1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06737-632F-C99D-5639-629CB72CE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5BA5366-9340-0A26-9474-A1F8F08161F6}"/>
              </a:ext>
            </a:extLst>
          </p:cNvPr>
          <p:cNvSpPr txBox="1">
            <a:spLocks/>
          </p:cNvSpPr>
          <p:nvPr/>
        </p:nvSpPr>
        <p:spPr>
          <a:xfrm>
            <a:off x="393601" y="1246538"/>
            <a:ext cx="8750399" cy="56114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eax,				dword ptr[x]</a:t>
            </a:r>
          </a:p>
          <a:p>
            <a:pPr marL="0" indent="0">
              <a:buNone/>
            </a:pPr>
            <a:r>
              <a:rPr lang="en-US" altLang="ko-KR" sz="3600"/>
              <a:t>mov		dword ptr[tmp],	eax</a:t>
            </a:r>
          </a:p>
          <a:p>
            <a:pPr marL="0" indent="0">
              <a:buNone/>
            </a:pPr>
            <a:r>
              <a:rPr lang="en-US" altLang="ko-KR" sz="3600"/>
              <a:t>cmp		dword ptr[tmp],	1</a:t>
            </a:r>
          </a:p>
          <a:p>
            <a:pPr marL="0" indent="0">
              <a:buNone/>
            </a:pPr>
            <a:r>
              <a:rPr lang="en-US" altLang="ko-KR" sz="3600"/>
              <a:t>je		8</a:t>
            </a:r>
          </a:p>
          <a:p>
            <a:pPr marL="0" indent="0">
              <a:buNone/>
            </a:pPr>
            <a:r>
              <a:rPr lang="en-US" altLang="ko-KR" sz="3600"/>
              <a:t>cmp		dword ptr[tmp],	2</a:t>
            </a:r>
          </a:p>
          <a:p>
            <a:pPr marL="0" indent="0">
              <a:buNone/>
            </a:pPr>
            <a:r>
              <a:rPr lang="en-US" altLang="ko-KR" sz="3600"/>
              <a:t>je		8</a:t>
            </a:r>
          </a:p>
          <a:p>
            <a:pPr marL="0" indent="0">
              <a:buNone/>
            </a:pPr>
            <a:r>
              <a:rPr lang="en-US" altLang="ko-KR" sz="3600"/>
              <a:t>jmp		9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mov		dword ptr[a],		0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EE42BD-3660-662A-EBC7-D1E6ADD083D8}"/>
              </a:ext>
            </a:extLst>
          </p:cNvPr>
          <p:cNvSpPr txBox="1">
            <a:spLocks/>
          </p:cNvSpPr>
          <p:nvPr/>
        </p:nvSpPr>
        <p:spPr>
          <a:xfrm>
            <a:off x="-18063" y="130926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13DCC51-BBFF-0735-48D5-2ECF96BBA0F2}"/>
              </a:ext>
            </a:extLst>
          </p:cNvPr>
          <p:cNvSpPr txBox="1">
            <a:spLocks/>
          </p:cNvSpPr>
          <p:nvPr/>
        </p:nvSpPr>
        <p:spPr>
          <a:xfrm>
            <a:off x="-18063" y="190753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3A784F8-7BCF-309B-246F-5A785A082095}"/>
              </a:ext>
            </a:extLst>
          </p:cNvPr>
          <p:cNvSpPr txBox="1">
            <a:spLocks/>
          </p:cNvSpPr>
          <p:nvPr/>
        </p:nvSpPr>
        <p:spPr>
          <a:xfrm>
            <a:off x="-18063" y="250579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F3A3024-678C-6F51-D198-24EC79735387}"/>
              </a:ext>
            </a:extLst>
          </p:cNvPr>
          <p:cNvSpPr txBox="1">
            <a:spLocks/>
          </p:cNvSpPr>
          <p:nvPr/>
        </p:nvSpPr>
        <p:spPr>
          <a:xfrm>
            <a:off x="-18063" y="315609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CCB5C7A-0A69-3C3F-B585-3A7AB14F87E7}"/>
              </a:ext>
            </a:extLst>
          </p:cNvPr>
          <p:cNvSpPr txBox="1">
            <a:spLocks/>
          </p:cNvSpPr>
          <p:nvPr/>
        </p:nvSpPr>
        <p:spPr>
          <a:xfrm>
            <a:off x="-18063" y="377415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A5BEC5FC-45AE-0F7C-1CDE-FA0935637A73}"/>
              </a:ext>
            </a:extLst>
          </p:cNvPr>
          <p:cNvSpPr txBox="1">
            <a:spLocks/>
          </p:cNvSpPr>
          <p:nvPr/>
        </p:nvSpPr>
        <p:spPr>
          <a:xfrm>
            <a:off x="-18063" y="439220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324D2C7F-788A-0217-C7F3-5AE45E0708C1}"/>
              </a:ext>
            </a:extLst>
          </p:cNvPr>
          <p:cNvSpPr txBox="1">
            <a:spLocks/>
          </p:cNvSpPr>
          <p:nvPr/>
        </p:nvSpPr>
        <p:spPr>
          <a:xfrm>
            <a:off x="-18063" y="503139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5419682-B971-8645-3155-0C10933CA3F5}"/>
              </a:ext>
            </a:extLst>
          </p:cNvPr>
          <p:cNvSpPr txBox="1">
            <a:spLocks/>
          </p:cNvSpPr>
          <p:nvPr/>
        </p:nvSpPr>
        <p:spPr>
          <a:xfrm>
            <a:off x="-18063" y="567059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3A1862D2-3D49-DC7F-7AC1-A320F544987E}"/>
              </a:ext>
            </a:extLst>
          </p:cNvPr>
          <p:cNvSpPr txBox="1">
            <a:spLocks/>
          </p:cNvSpPr>
          <p:nvPr/>
        </p:nvSpPr>
        <p:spPr>
          <a:xfrm>
            <a:off x="-18063" y="626885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AB2A58-9C7F-2B79-7AD4-0CE13BE50912}"/>
              </a:ext>
            </a:extLst>
          </p:cNvPr>
          <p:cNvSpPr/>
          <p:nvPr/>
        </p:nvSpPr>
        <p:spPr>
          <a:xfrm>
            <a:off x="49619" y="1291070"/>
            <a:ext cx="9005604" cy="368671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91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35425-6FCD-4190-501E-03D77C71A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5F0A0-8852-DBD5-DA04-EE867BA2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selection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선택문</a:t>
            </a:r>
            <a:r>
              <a:rPr lang="en-US" altLang="ko-KR" u="sng"/>
              <a:t>) - switch</a:t>
            </a:r>
            <a:r>
              <a:rPr lang="ko-KR" altLang="en-US" u="sng"/>
              <a:t>문</a:t>
            </a:r>
            <a:r>
              <a:rPr lang="en-US" altLang="ko-KR" u="sng"/>
              <a:t> </a:t>
            </a:r>
            <a:r>
              <a:rPr lang="ko-KR" altLang="en-US" u="sng"/>
              <a:t>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64C3F-074C-4387-03B8-B11B56B9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일 때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반환하고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그 외의 경우는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을 반환해보세요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85C193-29D5-6149-5146-CD3F3470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DAE5BA-6A44-B238-4D5D-482E3E14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778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24F4-3B17-8472-9E1E-63DE5B3F9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81A28-4D14-2F62-36A2-2912F38B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r>
              <a:rPr lang="ko-KR" altLang="en-US" u="sng"/>
              <a:t>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00A0-E098-8886-3CA2-AA1467F7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542691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/>
              <a:t>반복문</a:t>
            </a:r>
            <a:br>
              <a:rPr lang="en-US" altLang="ko-KR" sz="2800" b="1"/>
            </a:br>
            <a:r>
              <a:rPr lang="en-US" altLang="ko-KR" sz="2800"/>
              <a:t>while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 </a:t>
            </a:r>
            <a:r>
              <a:rPr lang="en-US" altLang="ko-KR" sz="2800" b="1"/>
              <a:t>) </a:t>
            </a:r>
            <a:r>
              <a:rPr lang="ko-KR" altLang="en-US" sz="2800"/>
              <a:t>문장</a:t>
            </a:r>
            <a:br>
              <a:rPr lang="en-US" altLang="ko-KR" sz="2800"/>
            </a:br>
            <a:r>
              <a:rPr lang="en-US" altLang="ko-KR" sz="2800"/>
              <a:t>do </a:t>
            </a:r>
            <a:r>
              <a:rPr lang="ko-KR" altLang="en-US" sz="2800"/>
              <a:t>문장 </a:t>
            </a:r>
            <a:r>
              <a:rPr lang="en-US" altLang="ko-KR" sz="2800"/>
              <a:t>while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 </a:t>
            </a:r>
            <a:r>
              <a:rPr lang="en-US" altLang="ko-KR" sz="2800" b="1"/>
              <a:t>) ; </a:t>
            </a:r>
            <a:br>
              <a:rPr lang="en-US" altLang="ko-KR" sz="2800"/>
            </a:br>
            <a:r>
              <a:rPr lang="en-US" altLang="ko-KR" sz="2800"/>
              <a:t>for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1 </a:t>
            </a:r>
            <a:r>
              <a:rPr lang="en-US" altLang="ko-KR" sz="2800" b="1"/>
              <a:t>;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2 </a:t>
            </a:r>
            <a:r>
              <a:rPr lang="en-US" altLang="ko-KR" sz="2800" b="1"/>
              <a:t>;</a:t>
            </a:r>
            <a:r>
              <a:rPr lang="en-US" altLang="ko-KR" sz="2800"/>
              <a:t> </a:t>
            </a:r>
            <a:r>
              <a:rPr lang="ko-KR" altLang="en-US" sz="2800"/>
              <a:t>식</a:t>
            </a:r>
            <a:r>
              <a:rPr lang="en-US" altLang="ko-KR" sz="2800"/>
              <a:t>3 </a:t>
            </a:r>
            <a:r>
              <a:rPr lang="en-US" altLang="ko-KR" sz="2800" b="1"/>
              <a:t>) </a:t>
            </a:r>
            <a:r>
              <a:rPr lang="ko-KR" altLang="en-US" sz="2800"/>
              <a:t>문장</a:t>
            </a:r>
            <a:endParaRPr lang="en-US" altLang="ko-KR" sz="2800" b="1"/>
          </a:p>
        </p:txBody>
      </p:sp>
    </p:spTree>
    <p:extLst>
      <p:ext uri="{BB962C8B-B14F-4D97-AF65-F5344CB8AC3E}">
        <p14:creationId xmlns:p14="http://schemas.microsoft.com/office/powerpoint/2010/main" val="4285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FC39F-F53F-AF89-C72A-2C1DB1DD4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75D22-CB14-DF31-B3C7-E6F505E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06D4A7A-B4BD-E7B8-6F48-B1487899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BD569ED-C900-D4E2-9EBF-98F7D5276518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236141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dword ptr [x]</a:t>
            </a:r>
          </a:p>
          <a:p>
            <a:pPr marL="0" indent="0">
              <a:buNone/>
            </a:pPr>
            <a:r>
              <a:rPr lang="en-US" altLang="ko-KR"/>
              <a:t>mov	dword ptr [a],	eax </a:t>
            </a:r>
          </a:p>
          <a:p>
            <a:pPr marL="0" indent="0">
              <a:buNone/>
            </a:pPr>
            <a:r>
              <a:rPr lang="en-US" altLang="ko-KR"/>
              <a:t>mov	dword ptr [b],	eax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92F24-EAD3-0938-B5A6-FDBD7D6D2417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1621EF-B5B1-853A-CC01-9766D9BB2824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int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776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B6D45-0086-ADB0-D7FF-D59E2E33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64EE0-70B3-44CE-1E84-2663BE08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B7CE339-0AF3-6AEB-693C-ECB8434E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while_statement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while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 &gt; 0)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/>
              <a:t>      x = x - 1;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29FDB-D3E0-1276-9C0C-2BD3B506FC7A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4D3C5-7B2E-5AB4-6E23-58382D9186FC}"/>
              </a:ext>
            </a:extLst>
          </p:cNvPr>
          <p:cNvSpPr txBox="1"/>
          <p:nvPr/>
        </p:nvSpPr>
        <p:spPr>
          <a:xfrm>
            <a:off x="2028208" y="1707421"/>
            <a:ext cx="308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while_statement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A6B18-8849-458E-3651-47697F4BB097}"/>
              </a:ext>
            </a:extLst>
          </p:cNvPr>
          <p:cNvSpPr txBox="1"/>
          <p:nvPr/>
        </p:nvSpPr>
        <p:spPr>
          <a:xfrm>
            <a:off x="5136685" y="170742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3A83C2-9583-4008-C781-5EA016E273D0}"/>
              </a:ext>
            </a:extLst>
          </p:cNvPr>
          <p:cNvSpPr txBox="1"/>
          <p:nvPr/>
        </p:nvSpPr>
        <p:spPr>
          <a:xfrm>
            <a:off x="973418" y="4927599"/>
            <a:ext cx="79175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while_statement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큰 동안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씩 감소시킨다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while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종료된 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값은 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컸으면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이었어도 그대로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작았으면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값은 원래 값에서 변하지 않은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작은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F98B81-5FBD-E94C-231F-44D5E1DFE2E1}"/>
              </a:ext>
            </a:extLst>
          </p:cNvPr>
          <p:cNvCxnSpPr/>
          <p:nvPr/>
        </p:nvCxnSpPr>
        <p:spPr>
          <a:xfrm>
            <a:off x="375684" y="512579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69D8D0-11D6-8BB7-1B7D-1AE496106FB2}"/>
              </a:ext>
            </a:extLst>
          </p:cNvPr>
          <p:cNvSpPr txBox="1"/>
          <p:nvPr/>
        </p:nvSpPr>
        <p:spPr>
          <a:xfrm>
            <a:off x="573600" y="24079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반복한다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96FBA1-7CE7-7761-69D3-DCBA60183E21}"/>
              </a:ext>
            </a:extLst>
          </p:cNvPr>
          <p:cNvSpPr txBox="1"/>
          <p:nvPr/>
        </p:nvSpPr>
        <p:spPr>
          <a:xfrm>
            <a:off x="2106248" y="24079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조건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 &gt; 0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99B8C0-1537-4B5E-7D2B-92A4FBC0FDC6}"/>
              </a:ext>
            </a:extLst>
          </p:cNvPr>
          <p:cNvSpPr txBox="1"/>
          <p:nvPr/>
        </p:nvSpPr>
        <p:spPr>
          <a:xfrm>
            <a:off x="1200535" y="3163208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 보다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작은 값을 대입한다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3097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9524-0C91-44DB-8261-0F8C0E24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5C9FA-9EDD-D378-6AF2-FED0C26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CCA92-798C-7572-69A7-886F3B3D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while </a:t>
            </a:r>
            <a:r>
              <a:rPr lang="en-US" altLang="ko-KR" sz="2800" b="1"/>
              <a:t>(</a:t>
            </a:r>
            <a:r>
              <a:rPr lang="en-US" altLang="ko-KR" sz="2800"/>
              <a:t> </a:t>
            </a:r>
            <a:r>
              <a:rPr lang="ko-KR" altLang="en-US" sz="2800"/>
              <a:t>식 </a:t>
            </a:r>
            <a:r>
              <a:rPr lang="en-US" altLang="ko-KR" sz="2800" b="1"/>
              <a:t>)</a:t>
            </a:r>
            <a:r>
              <a:rPr lang="en-US" altLang="ko-KR" sz="2800"/>
              <a:t> </a:t>
            </a:r>
            <a:r>
              <a:rPr lang="ko-KR" altLang="en-US" sz="2800"/>
              <a:t>문장 에서</a:t>
            </a:r>
            <a:r>
              <a:rPr lang="en-US" altLang="ko-KR" sz="280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식의 타입은 정수</a:t>
            </a:r>
            <a:r>
              <a:rPr lang="en-US" altLang="ko-KR" sz="2800"/>
              <a:t>, </a:t>
            </a:r>
            <a:r>
              <a:rPr lang="ko-KR" altLang="en-US" sz="2800"/>
              <a:t>실수</a:t>
            </a:r>
            <a:r>
              <a:rPr lang="en-US" altLang="ko-KR" sz="2800"/>
              <a:t>, </a:t>
            </a:r>
            <a:r>
              <a:rPr lang="ko-KR" altLang="en-US" sz="2800"/>
              <a:t>포인터가 가능하다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식의 값이 </a:t>
            </a:r>
            <a:r>
              <a:rPr lang="en-US" altLang="ko-KR" sz="2800"/>
              <a:t>0</a:t>
            </a:r>
            <a:r>
              <a:rPr lang="ko-KR" altLang="en-US" sz="2800"/>
              <a:t>과 같을 때까지 문장을 반복한다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식은 문장 실행 전에 계산된다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 뒤에 시퀀스 포인트가 있다</a:t>
            </a:r>
            <a:r>
              <a:rPr lang="en-US" altLang="ko-KR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69481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03D93-55A7-E81B-63D9-84790EA2C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CE3EB-21B3-707B-7291-540D95CD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 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953B7AE-0A07-3E27-7585-FBBE3AAA7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458125"/>
            <a:ext cx="3684022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while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(x) a = 1;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57C13EC-7EF7-6B2A-FF31-AD35CB03BD30}"/>
              </a:ext>
            </a:extLst>
          </p:cNvPr>
          <p:cNvSpPr txBox="1">
            <a:spLocks/>
          </p:cNvSpPr>
          <p:nvPr/>
        </p:nvSpPr>
        <p:spPr>
          <a:xfrm>
            <a:off x="393601" y="2414468"/>
            <a:ext cx="8750399" cy="2778969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5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6E9B9-7300-CF04-F07A-AAEB6D2F1A55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D489295-449C-00DE-379F-D15119BF27D4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48D18C5-2106-2A67-05A5-48702E26508A}"/>
              </a:ext>
            </a:extLst>
          </p:cNvPr>
          <p:cNvSpPr txBox="1">
            <a:spLocks/>
          </p:cNvSpPr>
          <p:nvPr/>
        </p:nvSpPr>
        <p:spPr>
          <a:xfrm>
            <a:off x="-18063" y="367372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E3BD790-52AE-CD58-C94E-EC45A0A0895F}"/>
              </a:ext>
            </a:extLst>
          </p:cNvPr>
          <p:cNvSpPr txBox="1">
            <a:spLocks/>
          </p:cNvSpPr>
          <p:nvPr/>
        </p:nvSpPr>
        <p:spPr>
          <a:xfrm>
            <a:off x="-18063" y="432402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7AFD6F62-EC61-DC92-BDA9-D826246B5A26}"/>
              </a:ext>
            </a:extLst>
          </p:cNvPr>
          <p:cNvSpPr txBox="1">
            <a:spLocks/>
          </p:cNvSpPr>
          <p:nvPr/>
        </p:nvSpPr>
        <p:spPr>
          <a:xfrm>
            <a:off x="-18063" y="494208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03ECD-8F68-CF15-3D23-9EE6974E1EC2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JE —Jump Equal, JMP—Jump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D84B58-327E-E920-6AC3-0392579FB1B6}"/>
              </a:ext>
            </a:extLst>
          </p:cNvPr>
          <p:cNvSpPr/>
          <p:nvPr/>
        </p:nvSpPr>
        <p:spPr>
          <a:xfrm>
            <a:off x="708660" y="1458125"/>
            <a:ext cx="3684022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BA3B8-9989-7325-5414-B2E51FA68426}"/>
              </a:ext>
            </a:extLst>
          </p:cNvPr>
          <p:cNvSpPr/>
          <p:nvPr/>
        </p:nvSpPr>
        <p:spPr>
          <a:xfrm>
            <a:off x="49619" y="2436909"/>
            <a:ext cx="6287386" cy="25051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8862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69F50-1D9B-98F4-F3BB-7899736F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6B466-F7B8-75C3-1798-FDD1F800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359B701-2AEA-A526-214F-21C83972B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332878"/>
            <a:ext cx="9084872" cy="5525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sum_1_to_x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i = 1, sum = 0;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while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(i &lt;= x)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</a:t>
            </a:r>
            <a:r>
              <a:rPr lang="en-US" altLang="ko-KR" sz="4400"/>
              <a:t>sum = sum + i;</a:t>
            </a:r>
          </a:p>
          <a:p>
            <a:pPr marL="0" indent="0">
              <a:buNone/>
            </a:pPr>
            <a:r>
              <a:rPr lang="en-US" altLang="ko-KR" sz="4400"/>
              <a:t>      i = i + 1;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   return</a:t>
            </a:r>
            <a:r>
              <a:rPr lang="en-US" altLang="ko-KR" sz="4000"/>
              <a:t> sum;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0C7039-1D5F-F7D7-31C9-05B363DF78F2}"/>
              </a:ext>
            </a:extLst>
          </p:cNvPr>
          <p:cNvSpPr txBox="1"/>
          <p:nvPr/>
        </p:nvSpPr>
        <p:spPr>
          <a:xfrm>
            <a:off x="973418" y="6434659"/>
            <a:ext cx="560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sum_1_to_x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까지의 합계를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CBAA3D-7197-BACA-4EEA-7A8682D89D6E}"/>
              </a:ext>
            </a:extLst>
          </p:cNvPr>
          <p:cNvCxnSpPr/>
          <p:nvPr/>
        </p:nvCxnSpPr>
        <p:spPr>
          <a:xfrm>
            <a:off x="375684" y="6605146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362158-2E8E-2E6D-9823-BE4E5BEACE09}"/>
              </a:ext>
            </a:extLst>
          </p:cNvPr>
          <p:cNvSpPr txBox="1"/>
          <p:nvPr/>
        </p:nvSpPr>
        <p:spPr>
          <a:xfrm>
            <a:off x="573600" y="25275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다음을 반복한다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88FA1-F707-D8E2-9F07-7A251EFE703E}"/>
              </a:ext>
            </a:extLst>
          </p:cNvPr>
          <p:cNvSpPr txBox="1"/>
          <p:nvPr/>
        </p:nvSpPr>
        <p:spPr>
          <a:xfrm>
            <a:off x="573600" y="5446230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지금까지 더한 값을 반환한다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7130DE-7338-7D57-8EE8-908AD389239B}"/>
              </a:ext>
            </a:extLst>
          </p:cNvPr>
          <p:cNvSpPr txBox="1"/>
          <p:nvPr/>
        </p:nvSpPr>
        <p:spPr>
          <a:xfrm>
            <a:off x="573600" y="1823274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더할 값을 저장하는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지금까지 더한 값을 저장하는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sum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선언한다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43952C-2CE8-E9ED-42D4-FF59B17187B9}"/>
              </a:ext>
            </a:extLst>
          </p:cNvPr>
          <p:cNvSpPr txBox="1"/>
          <p:nvPr/>
        </p:nvSpPr>
        <p:spPr>
          <a:xfrm>
            <a:off x="2494614" y="252751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조건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 &lt;= x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CA4065-A4E6-60FC-C904-0CC2729141EF}"/>
              </a:ext>
            </a:extLst>
          </p:cNvPr>
          <p:cNvSpPr txBox="1"/>
          <p:nvPr/>
        </p:nvSpPr>
        <p:spPr>
          <a:xfrm>
            <a:off x="1200535" y="3237583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지금까지 더한 값에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더할 값을 더해서 값을 업데이트한다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D9E431-CA4B-9D82-2931-5F55838A4ECC}"/>
              </a:ext>
            </a:extLst>
          </p:cNvPr>
          <p:cNvSpPr txBox="1"/>
          <p:nvPr/>
        </p:nvSpPr>
        <p:spPr>
          <a:xfrm>
            <a:off x="1200535" y="3948406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더할 값의 크기를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키운다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4562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3CDA3-786C-CB27-599A-36AEB837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58C4E-1E16-5B5B-980D-69F18BF6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5C87510-68FC-F1EA-71D3-CEACC914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332878"/>
            <a:ext cx="9084872" cy="5525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fibonacci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 = 0, b = 1;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while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(b &lt;= x)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new = a + b;</a:t>
            </a:r>
          </a:p>
          <a:p>
            <a:pPr marL="0" indent="0">
              <a:buNone/>
            </a:pPr>
            <a:r>
              <a:rPr lang="en-US" altLang="ko-KR" sz="4400"/>
              <a:t>      a = b, b = new;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   return</a:t>
            </a:r>
            <a:r>
              <a:rPr lang="en-US" altLang="ko-KR" sz="4000"/>
              <a:t> a;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06E692-FCA8-F4F2-DF65-4841539752CE}"/>
              </a:ext>
            </a:extLst>
          </p:cNvPr>
          <p:cNvSpPr txBox="1"/>
          <p:nvPr/>
        </p:nvSpPr>
        <p:spPr>
          <a:xfrm>
            <a:off x="973418" y="6434659"/>
            <a:ext cx="712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fibonacci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이하인 피보나치 수열 중 가장 큰 값을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50441E1-C7DD-05BE-EEC6-A29A142C9736}"/>
              </a:ext>
            </a:extLst>
          </p:cNvPr>
          <p:cNvCxnSpPr/>
          <p:nvPr/>
        </p:nvCxnSpPr>
        <p:spPr>
          <a:xfrm>
            <a:off x="375684" y="6605146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74F89F9-2D9B-7805-CBA9-D32362E4CFA6}"/>
              </a:ext>
            </a:extLst>
          </p:cNvPr>
          <p:cNvSpPr txBox="1"/>
          <p:nvPr/>
        </p:nvSpPr>
        <p:spPr>
          <a:xfrm>
            <a:off x="573600" y="252751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다음을 반복한다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9D0D24-ECB6-095A-696D-9BCF831B3CE1}"/>
              </a:ext>
            </a:extLst>
          </p:cNvPr>
          <p:cNvSpPr txBox="1"/>
          <p:nvPr/>
        </p:nvSpPr>
        <p:spPr>
          <a:xfrm>
            <a:off x="573600" y="5446230"/>
            <a:ext cx="6595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이하인 조건을 만족하는 가장 큰 피보나치 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72044-9EC0-29A9-EE48-329A69D55480}"/>
              </a:ext>
            </a:extLst>
          </p:cNvPr>
          <p:cNvSpPr txBox="1"/>
          <p:nvPr/>
        </p:nvSpPr>
        <p:spPr>
          <a:xfrm>
            <a:off x="573600" y="1823274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피보나치 수열의 이웃한 두항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a,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초기값인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0, 1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26C8B-D0F9-D704-49F7-1DFA315A8352}"/>
              </a:ext>
            </a:extLst>
          </p:cNvPr>
          <p:cNvSpPr txBox="1"/>
          <p:nvPr/>
        </p:nvSpPr>
        <p:spPr>
          <a:xfrm>
            <a:off x="2494614" y="252751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조건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b &lt;= x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DF426-01DE-9A0D-5F5B-33D9092961A4}"/>
              </a:ext>
            </a:extLst>
          </p:cNvPr>
          <p:cNvSpPr txBox="1"/>
          <p:nvPr/>
        </p:nvSpPr>
        <p:spPr>
          <a:xfrm>
            <a:off x="1200535" y="3237583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a,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다음항인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+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구한다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B67F6D-089F-EED2-347A-8B79B989B3C3}"/>
              </a:ext>
            </a:extLst>
          </p:cNvPr>
          <p:cNvSpPr txBox="1"/>
          <p:nvPr/>
        </p:nvSpPr>
        <p:spPr>
          <a:xfrm>
            <a:off x="1200535" y="39484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업데이트하고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업데이트한다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6990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70B8B-5B4D-E017-3784-6ACC9DC79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F43B-8777-9275-22EB-DBC9A720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while</a:t>
            </a:r>
            <a:r>
              <a:rPr lang="ko-KR" altLang="en-US" u="sng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50FB5-535C-4EB1-9872-74F986A7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인 동안에 반복적으로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저장하는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while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문을 써보세요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 </a:t>
            </a:r>
            <a:r>
              <a:rPr lang="en-US" altLang="ko-KR" sz="3600"/>
              <a:t>a;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E68795-4CAA-BD12-BDF8-ACEFD4F7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1B4F98-7548-BA01-4DC5-27757680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2740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6314F-1894-C6D5-374F-1FEED76A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CC0085-9B6E-4D95-2560-704601D8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68776A0-F106-56A8-FADC-4CC36DEF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do_statement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do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/>
              <a:t>      x = x - 1;</a:t>
            </a:r>
          </a:p>
          <a:p>
            <a:pPr marL="0" indent="0">
              <a:buNone/>
            </a:pPr>
            <a:r>
              <a:rPr lang="en-US" altLang="ko-KR" sz="4400"/>
              <a:t>   } </a:t>
            </a:r>
            <a:r>
              <a:rPr lang="en-US" altLang="ko-KR" sz="4400">
                <a:solidFill>
                  <a:schemeClr val="accent5"/>
                </a:solidFill>
              </a:rPr>
              <a:t>while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(x &gt; 0)</a:t>
            </a:r>
            <a:r>
              <a:rPr lang="en-US" altLang="ko-KR" sz="4800"/>
              <a:t> ;</a:t>
            </a:r>
            <a:endParaRPr lang="en-US" altLang="ko-KR" sz="4400"/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DA579-5C6D-47DB-4801-BE7D40EB9AAF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E208B-B313-E22C-FAF6-17FAF34EBD07}"/>
              </a:ext>
            </a:extLst>
          </p:cNvPr>
          <p:cNvSpPr txBox="1"/>
          <p:nvPr/>
        </p:nvSpPr>
        <p:spPr>
          <a:xfrm>
            <a:off x="2028208" y="1707421"/>
            <a:ext cx="2821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2933D-1964-1164-3262-A2173E124199}"/>
              </a:ext>
            </a:extLst>
          </p:cNvPr>
          <p:cNvSpPr txBox="1"/>
          <p:nvPr/>
        </p:nvSpPr>
        <p:spPr>
          <a:xfrm>
            <a:off x="5136685" y="170742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7E363-4D7E-374C-6E50-10A6BC9AC997}"/>
              </a:ext>
            </a:extLst>
          </p:cNvPr>
          <p:cNvSpPr txBox="1"/>
          <p:nvPr/>
        </p:nvSpPr>
        <p:spPr>
          <a:xfrm>
            <a:off x="973418" y="4927599"/>
            <a:ext cx="69285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do_statement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씩 감소시킨다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그 후에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크면 다시 반복한다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문이 종료된 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값은 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보다 컸으면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이하였으면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값은 원래 값에서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뺀 값이다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CBA8083-7319-CA4D-D777-30466C9DED83}"/>
              </a:ext>
            </a:extLst>
          </p:cNvPr>
          <p:cNvCxnSpPr/>
          <p:nvPr/>
        </p:nvCxnSpPr>
        <p:spPr>
          <a:xfrm>
            <a:off x="375684" y="512579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54C55B-3B2F-1FAF-66AC-B586BDD4F50A}"/>
              </a:ext>
            </a:extLst>
          </p:cNvPr>
          <p:cNvSpPr txBox="1"/>
          <p:nvPr/>
        </p:nvSpPr>
        <p:spPr>
          <a:xfrm>
            <a:off x="573600" y="24079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실행한다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F356F-4834-E6BD-F34E-53A1596CF969}"/>
              </a:ext>
            </a:extLst>
          </p:cNvPr>
          <p:cNvSpPr txBox="1"/>
          <p:nvPr/>
        </p:nvSpPr>
        <p:spPr>
          <a:xfrm>
            <a:off x="2769436" y="38825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조건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 &gt; 0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808521-EF34-FA86-C080-E6709BC6BE57}"/>
              </a:ext>
            </a:extLst>
          </p:cNvPr>
          <p:cNvSpPr txBox="1"/>
          <p:nvPr/>
        </p:nvSpPr>
        <p:spPr>
          <a:xfrm>
            <a:off x="1200535" y="3163208"/>
            <a:ext cx="46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 보다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작은 값을 대입한다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6322E-5BE3-190F-4A8E-91C559ED0826}"/>
              </a:ext>
            </a:extLst>
          </p:cNvPr>
          <p:cNvSpPr txBox="1"/>
          <p:nvPr/>
        </p:nvSpPr>
        <p:spPr>
          <a:xfrm>
            <a:off x="1142287" y="387658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반복한다</a:t>
            </a:r>
          </a:p>
        </p:txBody>
      </p:sp>
    </p:spTree>
    <p:extLst>
      <p:ext uri="{BB962C8B-B14F-4D97-AF65-F5344CB8AC3E}">
        <p14:creationId xmlns:p14="http://schemas.microsoft.com/office/powerpoint/2010/main" val="31757576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4AF44-597A-EEA6-1715-F7EF05886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C31AC-3EFC-4CA0-33E1-1104E446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8B006-467A-F29D-74D5-7ADA31C89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do</a:t>
            </a:r>
            <a:r>
              <a:rPr lang="ko-KR" altLang="en-US" sz="2800"/>
              <a:t>문을 제어하는 식이 문장 실행 후에 계산된다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제어식 연산이 끝나고 시퀀스 포인트가 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6989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D1A5-B0E8-E84D-0449-4BDB1615A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E3E49-D0F5-5C52-23B7-00C355BA3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 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F19BCD-19A7-BD96-B029-0CF7C5AB9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4971233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do</a:t>
            </a:r>
            <a:r>
              <a:rPr lang="en-US" altLang="ko-KR" sz="4400"/>
              <a:t> a = 1; </a:t>
            </a:r>
            <a:r>
              <a:rPr lang="en-US" altLang="ko-KR" sz="4400">
                <a:solidFill>
                  <a:schemeClr val="accent5"/>
                </a:solidFill>
              </a:rPr>
              <a:t>while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(x);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51BF8D8-440F-2FF9-A8D8-1E3A13221479}"/>
              </a:ext>
            </a:extLst>
          </p:cNvPr>
          <p:cNvSpPr txBox="1">
            <a:spLocks/>
          </p:cNvSpPr>
          <p:nvPr/>
        </p:nvSpPr>
        <p:spPr>
          <a:xfrm>
            <a:off x="393601" y="2414469"/>
            <a:ext cx="8750399" cy="215753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jne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D6FAC6-8A08-469F-34FF-6CC0551C41E1}"/>
              </a:ext>
            </a:extLst>
          </p:cNvPr>
          <p:cNvSpPr txBox="1">
            <a:spLocks/>
          </p:cNvSpPr>
          <p:nvPr/>
        </p:nvSpPr>
        <p:spPr>
          <a:xfrm>
            <a:off x="-18063" y="2477198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AC17ACC-902F-3C67-45E6-5AA4CE655A33}"/>
              </a:ext>
            </a:extLst>
          </p:cNvPr>
          <p:cNvSpPr txBox="1">
            <a:spLocks/>
          </p:cNvSpPr>
          <p:nvPr/>
        </p:nvSpPr>
        <p:spPr>
          <a:xfrm>
            <a:off x="-18063" y="307546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917A874-667D-FEC4-4D5B-B889F3F7D036}"/>
              </a:ext>
            </a:extLst>
          </p:cNvPr>
          <p:cNvSpPr txBox="1">
            <a:spLocks/>
          </p:cNvSpPr>
          <p:nvPr/>
        </p:nvSpPr>
        <p:spPr>
          <a:xfrm>
            <a:off x="-18063" y="3673722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B2EA0BB-3968-9695-ED3A-1DDE2ECB805E}"/>
              </a:ext>
            </a:extLst>
          </p:cNvPr>
          <p:cNvSpPr txBox="1">
            <a:spLocks/>
          </p:cNvSpPr>
          <p:nvPr/>
        </p:nvSpPr>
        <p:spPr>
          <a:xfrm>
            <a:off x="-18063" y="432402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9505C-5294-5EC9-6969-4B1D5B3DAF96}"/>
              </a:ext>
            </a:extLst>
          </p:cNvPr>
          <p:cNvSpPr txBox="1"/>
          <p:nvPr/>
        </p:nvSpPr>
        <p:spPr>
          <a:xfrm>
            <a:off x="0" y="6384762"/>
            <a:ext cx="914399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100">
                <a:solidFill>
                  <a:srgbClr val="4EA72E"/>
                </a:solidFill>
              </a:rPr>
              <a:t>CMP—Compare Two Operands, JNE —Jump Not Equal</a:t>
            </a:r>
            <a:endParaRPr lang="ko-KR" altLang="en-US" sz="2100">
              <a:solidFill>
                <a:srgbClr val="4EA72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CC9E50-6522-B685-DDC3-6F1631377C07}"/>
              </a:ext>
            </a:extLst>
          </p:cNvPr>
          <p:cNvSpPr/>
          <p:nvPr/>
        </p:nvSpPr>
        <p:spPr>
          <a:xfrm>
            <a:off x="708659" y="1378223"/>
            <a:ext cx="4971233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4106FA-C657-2A69-391C-7A22EE98B446}"/>
              </a:ext>
            </a:extLst>
          </p:cNvPr>
          <p:cNvSpPr/>
          <p:nvPr/>
        </p:nvSpPr>
        <p:spPr>
          <a:xfrm>
            <a:off x="49619" y="2436909"/>
            <a:ext cx="6287386" cy="18871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514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EAE06-E3CF-90B3-0AFA-B58B73CC4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D7759-7C0F-AD16-8525-370F3B27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A1D551F7-2B35-1BDB-9719-2D74296AC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2090261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keyboard_input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count)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5"/>
                </a:solidFill>
              </a:rPr>
              <a:t>   do</a:t>
            </a:r>
            <a:r>
              <a:rPr lang="en-US" altLang="ko-KR"/>
              <a:t> { </a:t>
            </a:r>
            <a:endParaRPr lang="en-US" altLang="ko-KR">
              <a:solidFill>
                <a:srgbClr val="4EA72E"/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   </a:t>
            </a:r>
            <a:r>
              <a:rPr lang="en-US" altLang="ko-KR">
                <a:solidFill>
                  <a:srgbClr val="4EA72E"/>
                </a:solidFill>
              </a:rPr>
              <a:t>/* </a:t>
            </a:r>
            <a:r>
              <a:rPr lang="ko-KR" altLang="en-US">
                <a:solidFill>
                  <a:srgbClr val="4EA72E"/>
                </a:solidFill>
              </a:rPr>
              <a:t>키보드 입력 </a:t>
            </a:r>
            <a:r>
              <a:rPr lang="en-US" altLang="ko-KR">
                <a:solidFill>
                  <a:srgbClr val="4EA72E"/>
                </a:solidFill>
              </a:rPr>
              <a:t>*/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} </a:t>
            </a:r>
            <a:r>
              <a:rPr lang="en-US" altLang="ko-KR">
                <a:solidFill>
                  <a:schemeClr val="accent5"/>
                </a:solidFill>
              </a:rPr>
              <a:t>while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rgbClr val="4EA72E"/>
                </a:solidFill>
              </a:rPr>
              <a:t>/* </a:t>
            </a:r>
            <a:r>
              <a:rPr lang="ko-KR" altLang="en-US">
                <a:solidFill>
                  <a:srgbClr val="4EA72E"/>
                </a:solidFill>
              </a:rPr>
              <a:t>반복 조건</a:t>
            </a:r>
            <a:r>
              <a:rPr lang="en-US" altLang="ko-KR">
                <a:solidFill>
                  <a:srgbClr val="4EA72E"/>
                </a:solidFill>
              </a:rPr>
              <a:t> */</a:t>
            </a:r>
            <a:r>
              <a:rPr lang="en-US" altLang="ko-KR"/>
              <a:t>) 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CB86F8-5240-4C1C-5D1E-739F9D5BBBCF}"/>
              </a:ext>
            </a:extLst>
          </p:cNvPr>
          <p:cNvSpPr txBox="1"/>
          <p:nvPr/>
        </p:nvSpPr>
        <p:spPr>
          <a:xfrm>
            <a:off x="22429" y="1870083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0E3E0-83FC-151A-6AA6-9BEC325AB02B}"/>
              </a:ext>
            </a:extLst>
          </p:cNvPr>
          <p:cNvSpPr txBox="1"/>
          <p:nvPr/>
        </p:nvSpPr>
        <p:spPr>
          <a:xfrm>
            <a:off x="2028208" y="1882912"/>
            <a:ext cx="300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keyboard_input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590E9-2745-26EB-B555-76A8B405525D}"/>
              </a:ext>
            </a:extLst>
          </p:cNvPr>
          <p:cNvSpPr txBox="1"/>
          <p:nvPr/>
        </p:nvSpPr>
        <p:spPr>
          <a:xfrm>
            <a:off x="5136685" y="1882912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FFCC9-BCCE-B5C8-3FE7-A6E776131E45}"/>
              </a:ext>
            </a:extLst>
          </p:cNvPr>
          <p:cNvSpPr txBox="1"/>
          <p:nvPr/>
        </p:nvSpPr>
        <p:spPr>
          <a:xfrm>
            <a:off x="973418" y="4927599"/>
            <a:ext cx="5476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keyboard_input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키보드 입력을 받는다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입력을 다시 받을 조건이 만족되면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다시 반복한다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00B326-2489-1979-D2F4-B41B38067ED4}"/>
              </a:ext>
            </a:extLst>
          </p:cNvPr>
          <p:cNvCxnSpPr/>
          <p:nvPr/>
        </p:nvCxnSpPr>
        <p:spPr>
          <a:xfrm>
            <a:off x="375684" y="512579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E8304A-509B-6797-6167-2B760A418559}"/>
              </a:ext>
            </a:extLst>
          </p:cNvPr>
          <p:cNvSpPr txBox="1"/>
          <p:nvPr/>
        </p:nvSpPr>
        <p:spPr>
          <a:xfrm>
            <a:off x="573600" y="25981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실행한다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3C406-3A50-45AF-56CB-97892224BEB7}"/>
              </a:ext>
            </a:extLst>
          </p:cNvPr>
          <p:cNvSpPr txBox="1"/>
          <p:nvPr/>
        </p:nvSpPr>
        <p:spPr>
          <a:xfrm>
            <a:off x="961465" y="3898209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조건에 부합하면 반복한다</a:t>
            </a:r>
          </a:p>
        </p:txBody>
      </p:sp>
    </p:spTree>
    <p:extLst>
      <p:ext uri="{BB962C8B-B14F-4D97-AF65-F5344CB8AC3E}">
        <p14:creationId xmlns:p14="http://schemas.microsoft.com/office/powerpoint/2010/main" val="38822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75072-9EEF-B7F8-A985-34044EE0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76260-B48F-64D3-B253-50590FD6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대입연산자 </a:t>
            </a:r>
            <a:r>
              <a:rPr lang="en-US" altLang="ko-KR" u="sng"/>
              <a:t>= </a:t>
            </a:r>
            <a:r>
              <a:rPr lang="ko-KR" altLang="en-US" u="sng"/>
              <a:t>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928D64A-A054-9975-91F8-053516269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06472"/>
            <a:ext cx="2719014" cy="6463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/>
              <a:t>b = a = x ;</a:t>
            </a:r>
            <a:endParaRPr lang="en-US" altLang="ko-KR" sz="400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87E0C7-26AE-61F6-D0B0-46A63DC72153}"/>
              </a:ext>
            </a:extLst>
          </p:cNvPr>
          <p:cNvSpPr txBox="1">
            <a:spLocks/>
          </p:cNvSpPr>
          <p:nvPr/>
        </p:nvSpPr>
        <p:spPr>
          <a:xfrm>
            <a:off x="134983" y="2991641"/>
            <a:ext cx="8874034" cy="2171462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/>
              <a:t>mov	eax,				word ptr [x]</a:t>
            </a:r>
          </a:p>
          <a:p>
            <a:pPr marL="0" indent="0">
              <a:buNone/>
            </a:pPr>
            <a:r>
              <a:rPr lang="en-US" altLang="ko-KR"/>
              <a:t>mov	word ptr [a],	ax </a:t>
            </a:r>
          </a:p>
          <a:p>
            <a:pPr marL="0" indent="0">
              <a:buNone/>
            </a:pPr>
            <a:r>
              <a:rPr lang="en-US" altLang="ko-KR"/>
              <a:t>mov	word ptr [b],	ax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2AB3-0054-75D4-91B7-46EA748E3048}"/>
              </a:ext>
            </a:extLst>
          </p:cNvPr>
          <p:cNvSpPr/>
          <p:nvPr/>
        </p:nvSpPr>
        <p:spPr>
          <a:xfrm>
            <a:off x="5123645" y="1076734"/>
            <a:ext cx="1027773" cy="1500613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847454-C2BE-2262-9649-3D244B2078EE}"/>
              </a:ext>
            </a:extLst>
          </p:cNvPr>
          <p:cNvSpPr/>
          <p:nvPr/>
        </p:nvSpPr>
        <p:spPr>
          <a:xfrm>
            <a:off x="5615708" y="3024668"/>
            <a:ext cx="1366983" cy="618591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6BBDA-EB58-4A0A-6174-D05E6601BE60}"/>
              </a:ext>
            </a:extLst>
          </p:cNvPr>
          <p:cNvSpPr txBox="1"/>
          <p:nvPr/>
        </p:nvSpPr>
        <p:spPr>
          <a:xfrm>
            <a:off x="134982" y="6262040"/>
            <a:ext cx="893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solidFill>
                  <a:srgbClr val="4EA72E"/>
                </a:solidFill>
              </a:rPr>
              <a:t>MOV—Move</a:t>
            </a:r>
            <a:endParaRPr lang="ko-KR" altLang="en-US" sz="2400">
              <a:solidFill>
                <a:srgbClr val="4EA72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C51C4-ED1C-1CB7-6234-53AC301DE97E}"/>
              </a:ext>
            </a:extLst>
          </p:cNvPr>
          <p:cNvSpPr txBox="1"/>
          <p:nvPr/>
        </p:nvSpPr>
        <p:spPr>
          <a:xfrm>
            <a:off x="3598487" y="1159327"/>
            <a:ext cx="54105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x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short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a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short</a:t>
            </a:r>
          </a:p>
          <a:p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  <a:r>
              <a:rPr lang="ko-KR" altLang="en-US" sz="2800">
                <a:solidFill>
                  <a:schemeClr val="tx2">
                    <a:lumMod val="50000"/>
                    <a:lumOff val="50000"/>
                  </a:schemeClr>
                </a:solidFill>
              </a:rPr>
              <a:t>의 타입</a:t>
            </a:r>
            <a:r>
              <a:rPr lang="en-US" altLang="ko-KR" sz="2800">
                <a:solidFill>
                  <a:schemeClr val="tx2">
                    <a:lumMod val="50000"/>
                    <a:lumOff val="50000"/>
                  </a:schemeClr>
                </a:solidFill>
              </a:rPr>
              <a:t>: short</a:t>
            </a:r>
            <a:endParaRPr lang="ko-KR" altLang="en-US" sz="28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1D59D2-EFFF-B1FF-E558-25B62899EB7F}"/>
              </a:ext>
            </a:extLst>
          </p:cNvPr>
          <p:cNvSpPr/>
          <p:nvPr/>
        </p:nvSpPr>
        <p:spPr>
          <a:xfrm>
            <a:off x="1930398" y="3682144"/>
            <a:ext cx="1366983" cy="126854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80E1BA-7CAA-5773-C845-BE72F439C763}"/>
              </a:ext>
            </a:extLst>
          </p:cNvPr>
          <p:cNvSpPr/>
          <p:nvPr/>
        </p:nvSpPr>
        <p:spPr>
          <a:xfrm>
            <a:off x="5620259" y="3682144"/>
            <a:ext cx="1366983" cy="1268547"/>
          </a:xfrm>
          <a:prstGeom prst="rect">
            <a:avLst/>
          </a:prstGeom>
          <a:noFill/>
          <a:ln w="76200">
            <a:solidFill>
              <a:srgbClr val="4EA7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819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4714-DBC3-BB2D-3F16-6CE62A3A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5066B-3C3E-05B7-427D-DDCBFF06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8444F0B-1934-2A5A-2486-8FA4C5FC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memory_iteration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count) 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n = (count + 1) / 2;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switch</a:t>
            </a:r>
            <a:r>
              <a:rPr lang="en-US" altLang="ko-KR"/>
              <a:t> (count % 2){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case </a:t>
            </a:r>
            <a:r>
              <a:rPr lang="en-US" altLang="ko-KR"/>
              <a:t>0: 	</a:t>
            </a:r>
            <a:r>
              <a:rPr lang="en-US" altLang="ko-KR">
                <a:solidFill>
                  <a:schemeClr val="accent5"/>
                </a:solidFill>
              </a:rPr>
              <a:t>do</a:t>
            </a:r>
            <a:r>
              <a:rPr lang="en-US" altLang="ko-KR"/>
              <a:t> { </a:t>
            </a:r>
            <a:r>
              <a:rPr lang="en-US" altLang="ko-KR">
                <a:solidFill>
                  <a:srgbClr val="4EA72E"/>
                </a:solidFill>
              </a:rPr>
              <a:t>/* </a:t>
            </a:r>
            <a:r>
              <a:rPr lang="ko-KR" altLang="en-US">
                <a:solidFill>
                  <a:srgbClr val="4EA72E"/>
                </a:solidFill>
              </a:rPr>
              <a:t>메모리 작업</a:t>
            </a:r>
            <a:r>
              <a:rPr lang="en-US" altLang="ko-KR">
                <a:solidFill>
                  <a:srgbClr val="4EA72E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case </a:t>
            </a:r>
            <a:r>
              <a:rPr lang="en-US" altLang="ko-KR"/>
              <a:t>1: 	</a:t>
            </a:r>
            <a:r>
              <a:rPr lang="en-US" altLang="ko-KR">
                <a:solidFill>
                  <a:srgbClr val="4EA72E"/>
                </a:solidFill>
              </a:rPr>
              <a:t>/* </a:t>
            </a:r>
            <a:r>
              <a:rPr lang="ko-KR" altLang="en-US">
                <a:solidFill>
                  <a:srgbClr val="4EA72E"/>
                </a:solidFill>
              </a:rPr>
              <a:t>메모리 작업</a:t>
            </a:r>
            <a:r>
              <a:rPr lang="en-US" altLang="ko-KR">
                <a:solidFill>
                  <a:srgbClr val="4EA72E"/>
                </a:solidFill>
              </a:rPr>
              <a:t> */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} </a:t>
            </a:r>
            <a:r>
              <a:rPr lang="en-US" altLang="ko-KR">
                <a:solidFill>
                  <a:schemeClr val="accent5"/>
                </a:solidFill>
              </a:rPr>
              <a:t>while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(--n</a:t>
            </a:r>
            <a:r>
              <a:rPr lang="ko-KR" altLang="en-US"/>
              <a:t> </a:t>
            </a:r>
            <a:r>
              <a:rPr lang="en-US" altLang="ko-KR"/>
              <a:t>&gt;</a:t>
            </a:r>
            <a:r>
              <a:rPr lang="ko-KR" altLang="en-US"/>
              <a:t> </a:t>
            </a:r>
            <a:r>
              <a:rPr lang="en-US" altLang="ko-KR"/>
              <a:t>0) 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5E687D-17B6-F15A-BD9E-D8436E16DB58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213B08-65E8-5917-AD0A-2DBCCE8CE4A9}"/>
              </a:ext>
            </a:extLst>
          </p:cNvPr>
          <p:cNvSpPr txBox="1"/>
          <p:nvPr/>
        </p:nvSpPr>
        <p:spPr>
          <a:xfrm>
            <a:off x="2028208" y="1707421"/>
            <a:ext cx="32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memory_iteration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DF290-DA12-A4B7-F651-7B7C70018EC4}"/>
              </a:ext>
            </a:extLst>
          </p:cNvPr>
          <p:cNvSpPr txBox="1"/>
          <p:nvPr/>
        </p:nvSpPr>
        <p:spPr>
          <a:xfrm>
            <a:off x="5136685" y="1707421"/>
            <a:ext cx="340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count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1FFDB-E517-9D1C-5145-4908D4B8F453}"/>
              </a:ext>
            </a:extLst>
          </p:cNvPr>
          <p:cNvSpPr txBox="1"/>
          <p:nvPr/>
        </p:nvSpPr>
        <p:spPr>
          <a:xfrm>
            <a:off x="973418" y="6104758"/>
            <a:ext cx="625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memory_iteration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count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메모리 작업을 반복한다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0CAA60-92D5-11CE-5812-1DE49F7FA2BD}"/>
              </a:ext>
            </a:extLst>
          </p:cNvPr>
          <p:cNvCxnSpPr/>
          <p:nvPr/>
        </p:nvCxnSpPr>
        <p:spPr>
          <a:xfrm>
            <a:off x="375684" y="6302953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AF2CCE-01C6-C03B-AB5D-D725ADFF0B76}"/>
              </a:ext>
            </a:extLst>
          </p:cNvPr>
          <p:cNvSpPr txBox="1"/>
          <p:nvPr/>
        </p:nvSpPr>
        <p:spPr>
          <a:xfrm>
            <a:off x="573600" y="2422671"/>
            <a:ext cx="835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한번의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문에서 두번씩 작업할 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count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작업하려고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do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문을 반복할 횟수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+1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88342-A250-7627-300F-19EE581D60CA}"/>
              </a:ext>
            </a:extLst>
          </p:cNvPr>
          <p:cNvSpPr txBox="1"/>
          <p:nvPr/>
        </p:nvSpPr>
        <p:spPr>
          <a:xfrm>
            <a:off x="573600" y="3087530"/>
            <a:ext cx="438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count % 2: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작업 횟수를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나눈 나머지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E7B3-5F9A-D63A-86B6-E2CB42DACBF5}"/>
              </a:ext>
            </a:extLst>
          </p:cNvPr>
          <p:cNvSpPr txBox="1"/>
          <p:nvPr/>
        </p:nvSpPr>
        <p:spPr>
          <a:xfrm>
            <a:off x="573600" y="5092068"/>
            <a:ext cx="7321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 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이었을 때부터 원래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였을 때까지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n-1 ~ 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반복됨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7B655-F00E-D249-A962-4B08987FF873}"/>
              </a:ext>
            </a:extLst>
          </p:cNvPr>
          <p:cNvSpPr txBox="1"/>
          <p:nvPr/>
        </p:nvSpPr>
        <p:spPr>
          <a:xfrm>
            <a:off x="573600" y="3734323"/>
            <a:ext cx="746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작업 횟수를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나눈 나머지가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일때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작업하고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n-1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추가 반복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8AC7-4EE1-9905-1FBE-6243AF9D7462}"/>
              </a:ext>
            </a:extLst>
          </p:cNvPr>
          <p:cNvSpPr txBox="1"/>
          <p:nvPr/>
        </p:nvSpPr>
        <p:spPr>
          <a:xfrm>
            <a:off x="573600" y="4408686"/>
            <a:ext cx="746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작업 횟수를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2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나눈 나머지가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일때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작업하고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n-1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추가 반복 </a:t>
            </a:r>
          </a:p>
        </p:txBody>
      </p:sp>
    </p:spTree>
    <p:extLst>
      <p:ext uri="{BB962C8B-B14F-4D97-AF65-F5344CB8AC3E}">
        <p14:creationId xmlns:p14="http://schemas.microsoft.com/office/powerpoint/2010/main" val="3769117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F41F7-B1A2-B30C-689A-F1406ED1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A793-2026-CF6B-9310-E21E3511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do</a:t>
            </a:r>
            <a:r>
              <a:rPr lang="ko-KR" altLang="en-US" u="sng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772CD-DFA1-78B9-FD4F-B4969869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값을 저장하고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, 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의 값이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인 동안에 반복하는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do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문을 써보세요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int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 </a:t>
            </a:r>
            <a:r>
              <a:rPr lang="en-US" altLang="ko-KR" sz="3600"/>
              <a:t>a;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9CB084-E8AE-6E60-4BB9-E2467D46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A3323A-0439-4E80-C5CC-14C1C7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0289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98434-2CEF-D9F4-BC11-E602AE4CE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34F7F-D8F0-53E0-6D0E-F08477D7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8B194-F039-3561-B682-5D51137B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for ( </a:t>
            </a:r>
            <a:r>
              <a:rPr lang="ko-KR" altLang="en-US" sz="2800"/>
              <a:t>식</a:t>
            </a:r>
            <a:r>
              <a:rPr lang="en-US" altLang="ko-KR" sz="2800"/>
              <a:t>1 ; </a:t>
            </a:r>
            <a:r>
              <a:rPr lang="ko-KR" altLang="en-US" sz="2800"/>
              <a:t>식</a:t>
            </a:r>
            <a:r>
              <a:rPr lang="en-US" altLang="ko-KR" sz="2800"/>
              <a:t>2 ; </a:t>
            </a:r>
            <a:r>
              <a:rPr lang="ko-KR" altLang="en-US" sz="2800"/>
              <a:t>식</a:t>
            </a:r>
            <a:r>
              <a:rPr lang="en-US" altLang="ko-KR" sz="2800"/>
              <a:t>3 ) </a:t>
            </a:r>
            <a:r>
              <a:rPr lang="ko-KR" altLang="en-US" sz="2800"/>
              <a:t>문장은 다음과 거의 같다</a:t>
            </a:r>
            <a:r>
              <a:rPr lang="en-US" altLang="ko-KR" sz="2800"/>
              <a:t>.</a:t>
            </a:r>
            <a:br>
              <a:rPr lang="en-US" altLang="ko-KR" sz="2800"/>
            </a:br>
            <a:r>
              <a:rPr lang="ko-KR" altLang="en-US" sz="2800"/>
              <a:t>식</a:t>
            </a:r>
            <a:r>
              <a:rPr lang="en-US" altLang="ko-KR" sz="2800"/>
              <a:t>1 ;</a:t>
            </a:r>
            <a:br>
              <a:rPr lang="en-US" altLang="ko-KR" sz="2800"/>
            </a:br>
            <a:r>
              <a:rPr lang="en-US" altLang="ko-KR" sz="2800"/>
              <a:t>while ( </a:t>
            </a:r>
            <a:r>
              <a:rPr lang="ko-KR" altLang="en-US" sz="2800"/>
              <a:t>식</a:t>
            </a:r>
            <a:r>
              <a:rPr lang="en-US" altLang="ko-KR" sz="2800"/>
              <a:t>2 ) { </a:t>
            </a:r>
            <a:br>
              <a:rPr lang="en-US" altLang="ko-KR" sz="2800"/>
            </a:br>
            <a:r>
              <a:rPr lang="en-US" altLang="ko-KR" sz="2800"/>
              <a:t>	</a:t>
            </a:r>
            <a:r>
              <a:rPr lang="ko-KR" altLang="en-US" sz="2800"/>
              <a:t>문장</a:t>
            </a:r>
            <a:br>
              <a:rPr lang="en-US" altLang="ko-KR" sz="2800"/>
            </a:br>
            <a:r>
              <a:rPr lang="en-US" altLang="ko-KR" sz="2800"/>
              <a:t>	</a:t>
            </a:r>
            <a:r>
              <a:rPr lang="ko-KR" altLang="en-US" sz="2800"/>
              <a:t>식</a:t>
            </a:r>
            <a:r>
              <a:rPr lang="en-US" altLang="ko-KR" sz="2800"/>
              <a:t>3;</a:t>
            </a:r>
            <a:br>
              <a:rPr lang="en-US" altLang="ko-KR" sz="2800"/>
            </a:br>
            <a:r>
              <a:rPr lang="en-US" altLang="ko-KR" sz="280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문장 중 </a:t>
            </a:r>
            <a:r>
              <a:rPr lang="en-US" altLang="ko-KR" sz="2800"/>
              <a:t>continue</a:t>
            </a:r>
            <a:r>
              <a:rPr lang="ko-KR" altLang="en-US" sz="2800"/>
              <a:t>문이 있을 때만 다르다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식</a:t>
            </a:r>
            <a:r>
              <a:rPr lang="en-US" altLang="ko-KR" sz="2800"/>
              <a:t>1, </a:t>
            </a:r>
            <a:r>
              <a:rPr lang="ko-KR" altLang="en-US" sz="2800"/>
              <a:t>식</a:t>
            </a:r>
            <a:r>
              <a:rPr lang="en-US" altLang="ko-KR" sz="2800"/>
              <a:t>2, </a:t>
            </a:r>
            <a:r>
              <a:rPr lang="ko-KR" altLang="en-US" sz="2800"/>
              <a:t>식</a:t>
            </a:r>
            <a:r>
              <a:rPr lang="en-US" altLang="ko-KR" sz="2800"/>
              <a:t>3 </a:t>
            </a:r>
            <a:r>
              <a:rPr lang="ko-KR" altLang="en-US" sz="2800"/>
              <a:t>연산 후에 시퀀스 포인트가 있다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8991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15C04-712E-D6EF-CC46-538FFDEB6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684DB-3B71-768F-D0EE-BC3D4C49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 예시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5752CF5-34FD-F9B5-1746-60C567E8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914770"/>
            <a:ext cx="9084872" cy="3590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void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for_statement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i, a;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for</a:t>
            </a:r>
            <a:r>
              <a:rPr lang="en-US" altLang="ko-KR" sz="4400"/>
              <a:t> (i = 0; i &lt; x; i++) {</a:t>
            </a:r>
          </a:p>
          <a:p>
            <a:pPr marL="0" indent="0">
              <a:buNone/>
            </a:pPr>
            <a:r>
              <a:rPr lang="en-US" altLang="ko-KR" sz="4400"/>
              <a:t>      a = x;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56BD1C-3663-048E-2AE3-D65FC4B886B1}"/>
              </a:ext>
            </a:extLst>
          </p:cNvPr>
          <p:cNvSpPr txBox="1"/>
          <p:nvPr/>
        </p:nvSpPr>
        <p:spPr>
          <a:xfrm>
            <a:off x="22429" y="1694592"/>
            <a:ext cx="184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void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3F381-2EB0-8355-CC5C-0811EF32F650}"/>
              </a:ext>
            </a:extLst>
          </p:cNvPr>
          <p:cNvSpPr txBox="1"/>
          <p:nvPr/>
        </p:nvSpPr>
        <p:spPr>
          <a:xfrm>
            <a:off x="2028208" y="1707421"/>
            <a:ext cx="2837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for_statement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24C5A-9E2F-B60A-D376-7086CC48FDA3}"/>
              </a:ext>
            </a:extLst>
          </p:cNvPr>
          <p:cNvSpPr txBox="1"/>
          <p:nvPr/>
        </p:nvSpPr>
        <p:spPr>
          <a:xfrm>
            <a:off x="5136685" y="1707421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4BEB4-F215-0D00-05A0-00DD4F361683}"/>
              </a:ext>
            </a:extLst>
          </p:cNvPr>
          <p:cNvSpPr txBox="1"/>
          <p:nvPr/>
        </p:nvSpPr>
        <p:spPr>
          <a:xfrm>
            <a:off x="973418" y="5600327"/>
            <a:ext cx="6602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for_statement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값을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까지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씩 증가시키며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대입한다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D91C079-C37C-F1EC-D9C1-3412A99818FA}"/>
              </a:ext>
            </a:extLst>
          </p:cNvPr>
          <p:cNvCxnSpPr/>
          <p:nvPr/>
        </p:nvCxnSpPr>
        <p:spPr>
          <a:xfrm>
            <a:off x="375684" y="5798522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F756C72-C029-A357-9398-B065A0AE0B2E}"/>
              </a:ext>
            </a:extLst>
          </p:cNvPr>
          <p:cNvSpPr txBox="1"/>
          <p:nvPr/>
        </p:nvSpPr>
        <p:spPr>
          <a:xfrm>
            <a:off x="573600" y="240796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반복횟수를 저장할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연산에 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선언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31CCA-9BB0-800E-9699-0A385ED8002A}"/>
              </a:ext>
            </a:extLst>
          </p:cNvPr>
          <p:cNvSpPr txBox="1"/>
          <p:nvPr/>
        </p:nvSpPr>
        <p:spPr>
          <a:xfrm>
            <a:off x="601308" y="3080084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까지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씩 증가시키며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반복한다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E79B8-10E5-4F82-156B-5D5B8E11DB3B}"/>
              </a:ext>
            </a:extLst>
          </p:cNvPr>
          <p:cNvSpPr txBox="1"/>
          <p:nvPr/>
        </p:nvSpPr>
        <p:spPr>
          <a:xfrm>
            <a:off x="1197703" y="387658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대입한다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8316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C830A-3E87-43C6-D665-27C23B9A4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AA67-CBC7-74D0-1DA8-6BC0E9D1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 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BAED05C-036E-89AB-9C6C-516A0574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378223"/>
            <a:ext cx="7093609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for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(i = 0 ; x ; i = 1) a = 1;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1CD79D7-E82C-C4BB-E613-44B9556D5144}"/>
              </a:ext>
            </a:extLst>
          </p:cNvPr>
          <p:cNvSpPr txBox="1">
            <a:spLocks/>
          </p:cNvSpPr>
          <p:nvPr/>
        </p:nvSpPr>
        <p:spPr>
          <a:xfrm>
            <a:off x="393601" y="2219157"/>
            <a:ext cx="8750399" cy="4634405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dword ptr[i],		0</a:t>
            </a:r>
          </a:p>
          <a:p>
            <a:pPr marL="0" indent="0">
              <a:buNone/>
            </a:pPr>
            <a:r>
              <a:rPr lang="en-US" altLang="ko-KR" sz="3600"/>
              <a:t>jmp		4</a:t>
            </a:r>
          </a:p>
          <a:p>
            <a:pPr marL="0" indent="0">
              <a:buNone/>
            </a:pPr>
            <a:r>
              <a:rPr lang="en-US" altLang="ko-KR" sz="3600"/>
              <a:t>mov		dword ptr[i],		1</a:t>
            </a:r>
          </a:p>
          <a:p>
            <a:pPr marL="0" indent="0">
              <a:buNone/>
            </a:pPr>
            <a:r>
              <a:rPr lang="en-US" altLang="ko-KR" sz="3600"/>
              <a:t>cmp		dword ptr[x],		0</a:t>
            </a:r>
          </a:p>
          <a:p>
            <a:pPr marL="0" indent="0">
              <a:buNone/>
            </a:pPr>
            <a:r>
              <a:rPr lang="en-US" altLang="ko-KR" sz="3600"/>
              <a:t>je		8</a:t>
            </a:r>
          </a:p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3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8DF73-6E4E-EAB5-AE37-7C3A20202929}"/>
              </a:ext>
            </a:extLst>
          </p:cNvPr>
          <p:cNvSpPr txBox="1">
            <a:spLocks/>
          </p:cNvSpPr>
          <p:nvPr/>
        </p:nvSpPr>
        <p:spPr>
          <a:xfrm>
            <a:off x="-18063" y="228188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91C5062-DA98-BC8F-F721-3EFEB13BFE33}"/>
              </a:ext>
            </a:extLst>
          </p:cNvPr>
          <p:cNvSpPr txBox="1">
            <a:spLocks/>
          </p:cNvSpPr>
          <p:nvPr/>
        </p:nvSpPr>
        <p:spPr>
          <a:xfrm>
            <a:off x="-18063" y="288014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DA861DA-DB83-567E-BB93-247B4A46E2C5}"/>
              </a:ext>
            </a:extLst>
          </p:cNvPr>
          <p:cNvSpPr txBox="1">
            <a:spLocks/>
          </p:cNvSpPr>
          <p:nvPr/>
        </p:nvSpPr>
        <p:spPr>
          <a:xfrm>
            <a:off x="-18063" y="347841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05DEB52-AE51-E009-22F4-CF7DBC29A8D5}"/>
              </a:ext>
            </a:extLst>
          </p:cNvPr>
          <p:cNvSpPr txBox="1">
            <a:spLocks/>
          </p:cNvSpPr>
          <p:nvPr/>
        </p:nvSpPr>
        <p:spPr>
          <a:xfrm>
            <a:off x="-18063" y="4128716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5F611-A3E1-6F01-17C3-01D7A281B90C}"/>
              </a:ext>
            </a:extLst>
          </p:cNvPr>
          <p:cNvSpPr/>
          <p:nvPr/>
        </p:nvSpPr>
        <p:spPr>
          <a:xfrm>
            <a:off x="708660" y="1378223"/>
            <a:ext cx="7021474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1D585-DA18-150E-82CD-806D4221DDA0}"/>
              </a:ext>
            </a:extLst>
          </p:cNvPr>
          <p:cNvSpPr/>
          <p:nvPr/>
        </p:nvSpPr>
        <p:spPr>
          <a:xfrm>
            <a:off x="49619" y="2241597"/>
            <a:ext cx="6287386" cy="43311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D2B08D7-60FB-F791-C0EE-29A1AD198AAD}"/>
              </a:ext>
            </a:extLst>
          </p:cNvPr>
          <p:cNvSpPr txBox="1">
            <a:spLocks/>
          </p:cNvSpPr>
          <p:nvPr/>
        </p:nvSpPr>
        <p:spPr>
          <a:xfrm>
            <a:off x="-18063" y="4779021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EF966020-2CD8-C365-53D1-1FA0879B8252}"/>
              </a:ext>
            </a:extLst>
          </p:cNvPr>
          <p:cNvSpPr txBox="1">
            <a:spLocks/>
          </p:cNvSpPr>
          <p:nvPr/>
        </p:nvSpPr>
        <p:spPr>
          <a:xfrm>
            <a:off x="-18063" y="5377283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9956A39-441C-055B-C92A-D14ABA0787F2}"/>
              </a:ext>
            </a:extLst>
          </p:cNvPr>
          <p:cNvSpPr txBox="1">
            <a:spLocks/>
          </p:cNvSpPr>
          <p:nvPr/>
        </p:nvSpPr>
        <p:spPr>
          <a:xfrm>
            <a:off x="-18063" y="5975545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B3617E0-DBA9-C95E-3442-FEC71E1F1870}"/>
              </a:ext>
            </a:extLst>
          </p:cNvPr>
          <p:cNvSpPr txBox="1">
            <a:spLocks/>
          </p:cNvSpPr>
          <p:nvPr/>
        </p:nvSpPr>
        <p:spPr>
          <a:xfrm>
            <a:off x="-18063" y="6625850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878823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86FDB-2F0C-E1D2-E210-702AA27A9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20268-91B3-63A5-46D0-B747FC3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문의 식 생략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FCA08-2677-269D-F7D3-E49645DC1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256731" cy="5376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for ( </a:t>
            </a:r>
            <a:r>
              <a:rPr lang="ko-KR" altLang="en-US" sz="2800"/>
              <a:t>식</a:t>
            </a:r>
            <a:r>
              <a:rPr lang="en-US" altLang="ko-KR" sz="2800"/>
              <a:t>1 ; </a:t>
            </a:r>
            <a:r>
              <a:rPr lang="ko-KR" altLang="en-US" sz="2800"/>
              <a:t>식</a:t>
            </a:r>
            <a:r>
              <a:rPr lang="en-US" altLang="ko-KR" sz="2800"/>
              <a:t>2 ; </a:t>
            </a:r>
            <a:r>
              <a:rPr lang="ko-KR" altLang="en-US" sz="2800"/>
              <a:t>식</a:t>
            </a:r>
            <a:r>
              <a:rPr lang="en-US" altLang="ko-KR" sz="2800"/>
              <a:t>3 ) </a:t>
            </a:r>
            <a:r>
              <a:rPr lang="ko-KR" altLang="en-US" sz="2800"/>
              <a:t>문장에서</a:t>
            </a:r>
            <a:r>
              <a:rPr lang="en-US" altLang="ko-KR" sz="2800"/>
              <a:t>, </a:t>
            </a:r>
            <a:br>
              <a:rPr lang="en-US" altLang="ko-KR" sz="2800"/>
            </a:br>
            <a:br>
              <a:rPr lang="en-US" altLang="ko-KR" sz="2800"/>
            </a:br>
            <a:r>
              <a:rPr lang="ko-KR" altLang="en-US" sz="2800"/>
              <a:t>식</a:t>
            </a:r>
            <a:r>
              <a:rPr lang="en-US" altLang="ko-KR" sz="2800"/>
              <a:t>1, </a:t>
            </a:r>
            <a:r>
              <a:rPr lang="ko-KR" altLang="en-US" sz="2800"/>
              <a:t>식</a:t>
            </a:r>
            <a:r>
              <a:rPr lang="en-US" altLang="ko-KR" sz="2800"/>
              <a:t>3</a:t>
            </a:r>
            <a:r>
              <a:rPr lang="ko-KR" altLang="en-US" sz="2800"/>
              <a:t>이 생략될 수 있다</a:t>
            </a:r>
            <a:r>
              <a:rPr lang="en-US" altLang="ko-KR" sz="2800"/>
              <a:t>.</a:t>
            </a:r>
            <a:br>
              <a:rPr lang="en-US" altLang="ko-KR" sz="2800"/>
            </a:br>
            <a:r>
              <a:rPr lang="ko-KR" altLang="en-US" sz="2800"/>
              <a:t>식</a:t>
            </a:r>
            <a:r>
              <a:rPr lang="en-US" altLang="ko-KR" sz="2800"/>
              <a:t>2</a:t>
            </a:r>
            <a:r>
              <a:rPr lang="ko-KR" altLang="en-US" sz="2800"/>
              <a:t>가 생략된 경우 </a:t>
            </a:r>
            <a:r>
              <a:rPr lang="en-US" altLang="ko-KR" sz="2800"/>
              <a:t>0</a:t>
            </a:r>
            <a:r>
              <a:rPr lang="ko-KR" altLang="en-US" sz="2800"/>
              <a:t>이 아닌 상수로 대체된다</a:t>
            </a:r>
            <a:r>
              <a:rPr lang="en-US" altLang="ko-KR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5150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A1771-7D0C-A508-D502-5D1FE131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62227-1C23-F04D-CAB6-7387F7B8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문의 식 생략 관련 어셈블리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EE7A458-8AF1-9760-3C29-1A703014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685912"/>
            <a:ext cx="4144083" cy="701731"/>
          </a:xfrm>
          <a:solidFill>
            <a:srgbClr val="FFF8E7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for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4400"/>
              <a:t>( ; ; ) a = 1;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A09CA9F-4AE9-EE57-6E9E-9E3EAE3F7823}"/>
              </a:ext>
            </a:extLst>
          </p:cNvPr>
          <p:cNvSpPr txBox="1">
            <a:spLocks/>
          </p:cNvSpPr>
          <p:nvPr/>
        </p:nvSpPr>
        <p:spPr>
          <a:xfrm>
            <a:off x="393601" y="2785240"/>
            <a:ext cx="8750399" cy="1358544"/>
          </a:xfrm>
          <a:prstGeom prst="rect">
            <a:avLst/>
          </a:prstGeom>
          <a:solidFill>
            <a:srgbClr val="FFF8E7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/>
              <a:t>mov		dword ptr[a],		1</a:t>
            </a:r>
          </a:p>
          <a:p>
            <a:pPr marL="0" indent="0">
              <a:buNone/>
            </a:pPr>
            <a:r>
              <a:rPr lang="en-US" altLang="ko-KR" sz="3600"/>
              <a:t>jmp		1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AD8FC-9504-7BF8-C32A-9AA12D9B34B4}"/>
              </a:ext>
            </a:extLst>
          </p:cNvPr>
          <p:cNvSpPr txBox="1">
            <a:spLocks/>
          </p:cNvSpPr>
          <p:nvPr/>
        </p:nvSpPr>
        <p:spPr>
          <a:xfrm>
            <a:off x="-18063" y="2812457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EB096D1-5F47-EB85-42C1-68E1A2C4D899}"/>
              </a:ext>
            </a:extLst>
          </p:cNvPr>
          <p:cNvSpPr txBox="1">
            <a:spLocks/>
          </p:cNvSpPr>
          <p:nvPr/>
        </p:nvSpPr>
        <p:spPr>
          <a:xfrm>
            <a:off x="-18063" y="3410719"/>
            <a:ext cx="410690" cy="535531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178EEB-B777-CEA1-42CB-2B79437BEDCA}"/>
              </a:ext>
            </a:extLst>
          </p:cNvPr>
          <p:cNvSpPr/>
          <p:nvPr/>
        </p:nvSpPr>
        <p:spPr>
          <a:xfrm>
            <a:off x="708660" y="1685912"/>
            <a:ext cx="4144083" cy="6785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722DBB-6DCC-D6E3-358C-D136A55548BB}"/>
              </a:ext>
            </a:extLst>
          </p:cNvPr>
          <p:cNvSpPr/>
          <p:nvPr/>
        </p:nvSpPr>
        <p:spPr>
          <a:xfrm>
            <a:off x="49619" y="2807680"/>
            <a:ext cx="6287386" cy="12368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3894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A749-084F-0F2D-F265-8E69D547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F63F8-1AA8-43E3-1675-084B5993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6344E85-3F48-C9E7-D346-822B9509A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563496"/>
            <a:ext cx="9084872" cy="4929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sum_1_to_x_for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i, sum = 0;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for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(i = 1; i &lt;= x, i = i + 1)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</a:t>
            </a:r>
            <a:r>
              <a:rPr lang="en-US" altLang="ko-KR" sz="4400"/>
              <a:t>sum = sum + i;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   return</a:t>
            </a:r>
            <a:r>
              <a:rPr lang="en-US" altLang="ko-KR" sz="4000"/>
              <a:t> sum;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A0F824-067E-3F9B-3E91-41B316AD2ED9}"/>
              </a:ext>
            </a:extLst>
          </p:cNvPr>
          <p:cNvSpPr txBox="1"/>
          <p:nvPr/>
        </p:nvSpPr>
        <p:spPr>
          <a:xfrm>
            <a:off x="973418" y="5954077"/>
            <a:ext cx="599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sum_1_to_x_for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까지의 합계를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0FFC1E-5D69-B670-3441-735FA6B1F20C}"/>
              </a:ext>
            </a:extLst>
          </p:cNvPr>
          <p:cNvCxnSpPr/>
          <p:nvPr/>
        </p:nvCxnSpPr>
        <p:spPr>
          <a:xfrm>
            <a:off x="375684" y="6124564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5DB4BA-7343-9274-ADDF-2ABDB536D1B3}"/>
              </a:ext>
            </a:extLst>
          </p:cNvPr>
          <p:cNvSpPr txBox="1"/>
          <p:nvPr/>
        </p:nvSpPr>
        <p:spPr>
          <a:xfrm>
            <a:off x="573600" y="2739664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까지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씩 증가시키며 반복한다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3B7C1-89D4-47B1-F68F-E20413E19002}"/>
              </a:ext>
            </a:extLst>
          </p:cNvPr>
          <p:cNvSpPr txBox="1"/>
          <p:nvPr/>
        </p:nvSpPr>
        <p:spPr>
          <a:xfrm>
            <a:off x="573600" y="4969556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지금까지 더한 값을 반환한다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C6C81-AED0-6DE4-A0EE-C92BE8F09947}"/>
              </a:ext>
            </a:extLst>
          </p:cNvPr>
          <p:cNvSpPr txBox="1"/>
          <p:nvPr/>
        </p:nvSpPr>
        <p:spPr>
          <a:xfrm>
            <a:off x="573600" y="2053892"/>
            <a:ext cx="741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더할 값을 저장하는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지금까지 더한 값을 저장하는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sum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선언한다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DFC6A-1CA3-E315-11C0-AFD387BF9CF2}"/>
              </a:ext>
            </a:extLst>
          </p:cNvPr>
          <p:cNvSpPr txBox="1"/>
          <p:nvPr/>
        </p:nvSpPr>
        <p:spPr>
          <a:xfrm>
            <a:off x="1200535" y="3486673"/>
            <a:ext cx="611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지금까지 더한 값에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더할 값을 더해서 값을 업데이트한다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29319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A457-518E-C935-2314-B6E4811E8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F77B5-EF68-E458-7314-98CB5FAA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36973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 예제 코드</a:t>
            </a:r>
            <a:endParaRPr lang="ko-KR" altLang="en-US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FA490776-91EB-2B19-D14B-61BCFF7C0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64" y="1332878"/>
            <a:ext cx="9084872" cy="5525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/>
              <a:t> </a:t>
            </a:r>
            <a:r>
              <a:rPr lang="en-US" altLang="ko-KR">
                <a:solidFill>
                  <a:srgbClr val="FAA700"/>
                </a:solidFill>
              </a:rPr>
              <a:t>fibonacci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x)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int </a:t>
            </a:r>
            <a:r>
              <a:rPr lang="en-US" altLang="ko-KR"/>
              <a:t>a = 0, b = 1;</a:t>
            </a:r>
            <a:endParaRPr lang="en-US" altLang="ko-KR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  </a:t>
            </a:r>
            <a:r>
              <a:rPr lang="en-US" altLang="ko-KR">
                <a:solidFill>
                  <a:schemeClr val="accent5"/>
                </a:solidFill>
              </a:rPr>
              <a:t>for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/>
              <a:t>(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/>
              <a:t>i = 0; i &lt; x; i++)</a:t>
            </a:r>
            <a:r>
              <a:rPr lang="en-US" altLang="ko-KR" sz="4400"/>
              <a:t> {</a:t>
            </a:r>
          </a:p>
          <a:p>
            <a:pPr marL="0" indent="0">
              <a:buNone/>
            </a:pPr>
            <a:r>
              <a:rPr lang="en-US" altLang="ko-KR" sz="4400">
                <a:solidFill>
                  <a:schemeClr val="accent5"/>
                </a:solidFill>
              </a:rPr>
              <a:t>      </a:t>
            </a: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4400"/>
              <a:t>new = a + b;</a:t>
            </a:r>
          </a:p>
          <a:p>
            <a:pPr marL="0" indent="0">
              <a:buNone/>
            </a:pPr>
            <a:r>
              <a:rPr lang="en-US" altLang="ko-KR" sz="4400"/>
              <a:t>      a = b, b = new;</a:t>
            </a:r>
          </a:p>
          <a:p>
            <a:pPr marL="0" indent="0">
              <a:buNone/>
            </a:pPr>
            <a:r>
              <a:rPr lang="en-US" altLang="ko-KR" sz="4400"/>
              <a:t>   }</a:t>
            </a:r>
          </a:p>
          <a:p>
            <a:pPr marL="0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   return</a:t>
            </a:r>
            <a:r>
              <a:rPr lang="en-US" altLang="ko-KR" sz="4000"/>
              <a:t> a;</a:t>
            </a:r>
          </a:p>
          <a:p>
            <a:pPr marL="0" indent="0">
              <a:buNone/>
            </a:pPr>
            <a:r>
              <a:rPr lang="en-US" altLang="ko-KR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90771-D95C-9558-B26E-82A3865507BF}"/>
              </a:ext>
            </a:extLst>
          </p:cNvPr>
          <p:cNvSpPr txBox="1"/>
          <p:nvPr/>
        </p:nvSpPr>
        <p:spPr>
          <a:xfrm>
            <a:off x="973418" y="6434659"/>
            <a:ext cx="522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fibonacci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번째 피보나치 수를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D452BB6-C5CD-284A-B687-501FBC5FF5FA}"/>
              </a:ext>
            </a:extLst>
          </p:cNvPr>
          <p:cNvCxnSpPr/>
          <p:nvPr/>
        </p:nvCxnSpPr>
        <p:spPr>
          <a:xfrm>
            <a:off x="375684" y="6605146"/>
            <a:ext cx="52453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AF1E69-21A3-EE7A-E9F2-A9116D929CB1}"/>
              </a:ext>
            </a:extLst>
          </p:cNvPr>
          <p:cNvSpPr txBox="1"/>
          <p:nvPr/>
        </p:nvSpPr>
        <p:spPr>
          <a:xfrm>
            <a:off x="573600" y="2527518"/>
            <a:ext cx="502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 반복한다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(i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부터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x-1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까지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씩 증가한다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)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6DF60-3158-1BAD-595D-9AFB68ED9293}"/>
              </a:ext>
            </a:extLst>
          </p:cNvPr>
          <p:cNvSpPr txBox="1"/>
          <p:nvPr/>
        </p:nvSpPr>
        <p:spPr>
          <a:xfrm>
            <a:off x="573600" y="5446230"/>
            <a:ext cx="364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번째 피보나치 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6ECD9A-9C19-70AE-D155-7F7DDFA230D9}"/>
              </a:ext>
            </a:extLst>
          </p:cNvPr>
          <p:cNvSpPr txBox="1"/>
          <p:nvPr/>
        </p:nvSpPr>
        <p:spPr>
          <a:xfrm>
            <a:off x="573600" y="1823274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피보나치 수열의 이웃한 두항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a,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초기값인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0, 1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6EDBED-E05C-5144-111F-BAE74EB7307D}"/>
              </a:ext>
            </a:extLst>
          </p:cNvPr>
          <p:cNvSpPr txBox="1"/>
          <p:nvPr/>
        </p:nvSpPr>
        <p:spPr>
          <a:xfrm>
            <a:off x="1200535" y="3237583"/>
            <a:ext cx="427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a,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다음항인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+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구한다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9DF1D3-A087-43DB-66EE-91FB178DFBE3}"/>
              </a:ext>
            </a:extLst>
          </p:cNvPr>
          <p:cNvSpPr txBox="1"/>
          <p:nvPr/>
        </p:nvSpPr>
        <p:spPr>
          <a:xfrm>
            <a:off x="1200535" y="3948406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업데이트하고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는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new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 업데이트한다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913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0E3C1-B4FC-BFA1-57F7-4F2F7407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D69A0-F93D-778D-6923-5180B6336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3105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iteration</a:t>
            </a:r>
            <a:r>
              <a:rPr lang="ko-KR" altLang="en-US" u="sng"/>
              <a:t> </a:t>
            </a:r>
            <a:r>
              <a:rPr lang="en-US" altLang="ko-KR" u="sng"/>
              <a:t>statement</a:t>
            </a:r>
            <a:r>
              <a:rPr lang="ko-KR" altLang="en-US" u="sng"/>
              <a:t> </a:t>
            </a:r>
            <a:r>
              <a:rPr lang="en-US" altLang="ko-KR" u="sng"/>
              <a:t>(</a:t>
            </a:r>
            <a:r>
              <a:rPr lang="ko-KR" altLang="en-US" u="sng"/>
              <a:t>반복문</a:t>
            </a:r>
            <a:r>
              <a:rPr lang="en-US" altLang="ko-KR" u="sng"/>
              <a:t>) </a:t>
            </a:r>
            <a:br>
              <a:rPr lang="en-US" altLang="ko-KR" u="sng"/>
            </a:br>
            <a:r>
              <a:rPr lang="en-US" altLang="ko-KR" u="sng"/>
              <a:t>for</a:t>
            </a:r>
            <a:r>
              <a:rPr lang="ko-KR" altLang="en-US" u="sng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78686-4E27-6E06-8AAE-3AAC714B9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문을 사용해서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sum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부터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</a:rPr>
              <a:t>까지 모두 더한 값을 저장해보세요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600">
              <a:solidFill>
                <a:srgbClr val="00B0F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rgbClr val="00B0F0"/>
                </a:solidFill>
              </a:rPr>
              <a:t>void</a:t>
            </a:r>
            <a:r>
              <a:rPr lang="en-US" altLang="ko-KR" sz="36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3600">
                <a:solidFill>
                  <a:srgbClr val="FFC000"/>
                </a:solidFill>
              </a:rPr>
              <a:t>f3 </a:t>
            </a:r>
            <a:r>
              <a:rPr lang="en-US" altLang="ko-KR" sz="3600"/>
              <a:t>(</a:t>
            </a: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600"/>
              <a:t>x)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    int </a:t>
            </a:r>
            <a:r>
              <a:rPr lang="en-US" altLang="ko-KR" sz="3600"/>
              <a:t>sum = 0, i;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600"/>
              <a:t>}</a:t>
            </a:r>
            <a:endParaRPr lang="en-US" altLang="ko-KR" sz="36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529F-F438-A84A-15EC-523471A3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4FC8D-2FB2-B901-10FA-41D42CAD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9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42399</TotalTime>
  <Words>9882</Words>
  <Application>Microsoft Office PowerPoint</Application>
  <PresentationFormat>화면 슬라이드 쇼(4:3)</PresentationFormat>
  <Paragraphs>1656</Paragraphs>
  <Slides>171</Slides>
  <Notes>169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171</vt:i4>
      </vt:variant>
    </vt:vector>
  </HeadingPairs>
  <TitlesOfParts>
    <vt:vector size="174" baseType="lpstr">
      <vt:lpstr>맑은 고딕</vt:lpstr>
      <vt:lpstr>Arial</vt:lpstr>
      <vt:lpstr>Office 테마</vt:lpstr>
      <vt:lpstr>컴퓨터 프로그래밍 및 실습</vt:lpstr>
      <vt:lpstr>assignment expression (대입식)  예시 </vt:lpstr>
      <vt:lpstr>assignment expression (대입식)  문법 </vt:lpstr>
      <vt:lpstr>assignment expression (대입식)  관련 규칙</vt:lpstr>
      <vt:lpstr>대입연산자 = 관련 규칙</vt:lpstr>
      <vt:lpstr>대입연산자 = 실행 과정</vt:lpstr>
      <vt:lpstr>대입식 해석해보기</vt:lpstr>
      <vt:lpstr>대입연산자 = 관련 어셈블리</vt:lpstr>
      <vt:lpstr>대입연산자 = 관련 어셈블리</vt:lpstr>
      <vt:lpstr>대입연산자 = 관련 어셈블리</vt:lpstr>
      <vt:lpstr>대입연산자 = 관련 어셈블리</vt:lpstr>
      <vt:lpstr>대입연산자 = 관련 어셈블리</vt:lpstr>
      <vt:lpstr>대입연산자 = 관련 어셈블리</vt:lpstr>
      <vt:lpstr>대입연산자 = 관련 어셈블리</vt:lpstr>
      <vt:lpstr>대입연산자 = 퀴즈</vt:lpstr>
      <vt:lpstr>단항식 문법</vt:lpstr>
      <vt:lpstr>++ 단항식 예시</vt:lpstr>
      <vt:lpstr>++ 단항식 관련 규칙</vt:lpstr>
      <vt:lpstr>++ 단항식 실행 과정</vt:lpstr>
      <vt:lpstr>--단항식 관련 규칙</vt:lpstr>
      <vt:lpstr>-- 단항식 실행 과정</vt:lpstr>
      <vt:lpstr>++ 단항식과 대입식 해석해보기</vt:lpstr>
      <vt:lpstr>++ 단항식 실행 과정</vt:lpstr>
      <vt:lpstr>++ 단항식 관련 오류</vt:lpstr>
      <vt:lpstr>++ 단항식 퀴즈</vt:lpstr>
      <vt:lpstr>sizeof 단항식 예시</vt:lpstr>
      <vt:lpstr>sizeof 단항식 관련 규칙</vt:lpstr>
      <vt:lpstr>sizeof 단항식 실행 과정</vt:lpstr>
      <vt:lpstr>sizeof 단항식 관련 오류</vt:lpstr>
      <vt:lpstr>sizeof 단항식 퀴즈</vt:lpstr>
      <vt:lpstr>postfix식 문법</vt:lpstr>
      <vt:lpstr>postfix식 ++ 예시</vt:lpstr>
      <vt:lpstr>postfix식 ++ 관련 규칙</vt:lpstr>
      <vt:lpstr>postfix식 ++ 실행 과정</vt:lpstr>
      <vt:lpstr>postfix식 -- 관련 규칙</vt:lpstr>
      <vt:lpstr>postfix식 -- 실행 과정</vt:lpstr>
      <vt:lpstr>postfix식 ++와 대입식 해석해보기</vt:lpstr>
      <vt:lpstr>postfix식 ++ 실행 과정</vt:lpstr>
      <vt:lpstr>postfix식 관련 오류</vt:lpstr>
      <vt:lpstr>postfix식 관련 오류</vt:lpstr>
      <vt:lpstr>postfix식 퀴즈</vt:lpstr>
      <vt:lpstr>컴퓨터 프로그래밍 및 실습</vt:lpstr>
      <vt:lpstr>문장 관련 규칙</vt:lpstr>
      <vt:lpstr>문장 문법</vt:lpstr>
      <vt:lpstr>label statement (라벨문) 예시 </vt:lpstr>
      <vt:lpstr>label statement (라벨문) 문법</vt:lpstr>
      <vt:lpstr>label statement (라벨문) 관련 규칙</vt:lpstr>
      <vt:lpstr>label statement (라벨문) 관련  어셈블리</vt:lpstr>
      <vt:lpstr>label statement (라벨문) 관련 오류</vt:lpstr>
      <vt:lpstr>label statement (라벨문) 퀴즈</vt:lpstr>
      <vt:lpstr>compound statement (복합문 또는 블록) 예시 </vt:lpstr>
      <vt:lpstr>compound statement (복합문 또는 블록) 문장 </vt:lpstr>
      <vt:lpstr>compound statement (복합문 또는 블록) 관련 규칙</vt:lpstr>
      <vt:lpstr>compound statement (복합문 또는 블록) 관련 어셈블리어</vt:lpstr>
      <vt:lpstr>compound statement (복합문 또는 블록) 퀴즈</vt:lpstr>
      <vt:lpstr>expression statement (식 문장)  예시 </vt:lpstr>
      <vt:lpstr>expression statement (식 문장)  문법 </vt:lpstr>
      <vt:lpstr>expression statement (식 문장)  관련 규칙</vt:lpstr>
      <vt:lpstr>expression statement (식 문장)  예제 코드</vt:lpstr>
      <vt:lpstr>expression statement (식 문장)  예제 코드</vt:lpstr>
      <vt:lpstr>expression statement (식 문장)  예제 코드</vt:lpstr>
      <vt:lpstr>expression statement (식 문장)  퀴즈</vt:lpstr>
      <vt:lpstr>selection statement (선택문) 문법</vt:lpstr>
      <vt:lpstr>selection statement (선택문) - if문 예시</vt:lpstr>
      <vt:lpstr>selection statement (선택문) - if문 관련 규칙</vt:lpstr>
      <vt:lpstr>selection statement (선택문) - if문 관련 어셈블리</vt:lpstr>
      <vt:lpstr>selection statement (선택문) - if문 퀴즈</vt:lpstr>
      <vt:lpstr>selection statement (선택문) - if else문 예시</vt:lpstr>
      <vt:lpstr>selection statement (선택문) - if else문 관련 규칙</vt:lpstr>
      <vt:lpstr>selection statement (선택문) - if else문 관련 어셈블리</vt:lpstr>
      <vt:lpstr>selection statement (선택문) - if else문 퀴즈</vt:lpstr>
      <vt:lpstr>selection statement (선택문) - switch문 예시</vt:lpstr>
      <vt:lpstr>selection statement (선택문) - switch문 관련 어셈블리</vt:lpstr>
      <vt:lpstr>selection statement (선택문) - switch문 관련 규칙</vt:lpstr>
      <vt:lpstr>selection statement (선택문) - switch문 관련 규칙</vt:lpstr>
      <vt:lpstr>selection statement (선택문) - switch문 관련 어셈블리</vt:lpstr>
      <vt:lpstr>selection statement (선택문) - switch문 관련 어셈블리</vt:lpstr>
      <vt:lpstr>selection statement (선택문) - switch문 퀴즈</vt:lpstr>
      <vt:lpstr>iteration statement (반복문) 문법</vt:lpstr>
      <vt:lpstr>iteration statement (반복문)  while문 예시</vt:lpstr>
      <vt:lpstr>iteration statement (반복문)  while문 관련 규칙</vt:lpstr>
      <vt:lpstr>iteration statement (반복문)  while문 관련 어셈블리</vt:lpstr>
      <vt:lpstr>iteration statement (반복문)  while문 예제 코드</vt:lpstr>
      <vt:lpstr>iteration statement (반복문)  while문 예제 코드</vt:lpstr>
      <vt:lpstr>iteration statement (반복문)  while문 퀴즈</vt:lpstr>
      <vt:lpstr>iteration statement (반복문)  do문 예시</vt:lpstr>
      <vt:lpstr>iteration statement (반복문)  do문 관련 규칙</vt:lpstr>
      <vt:lpstr>iteration statement (반복문)  do문 관련 어셈블리</vt:lpstr>
      <vt:lpstr>iteration statement (반복문)  do문 예제 코드</vt:lpstr>
      <vt:lpstr>iteration statement (반복문)  do문 예제 코드</vt:lpstr>
      <vt:lpstr>iteration statement (반복문)  do문 퀴즈</vt:lpstr>
      <vt:lpstr>iteration statement (반복문)  for문 관련 규칙</vt:lpstr>
      <vt:lpstr>iteration statement (반복문)  for문 예시</vt:lpstr>
      <vt:lpstr>iteration statement (반복문)  for문 관련 어셈블리</vt:lpstr>
      <vt:lpstr>iteration statement (반복문)  for문의 식 생략 관련 규칙</vt:lpstr>
      <vt:lpstr>iteration statement (반복문)  for문의 식 생략 관련 어셈블리</vt:lpstr>
      <vt:lpstr>iteration statement (반복문)  for문 예제 코드</vt:lpstr>
      <vt:lpstr>iteration statement (반복문)  for문 예제 코드</vt:lpstr>
      <vt:lpstr>iteration statement (반복문)  for문 퀴즈</vt:lpstr>
      <vt:lpstr>jump statement (점프문) 문법</vt:lpstr>
      <vt:lpstr>jump statement (점프문)  goto문 예시</vt:lpstr>
      <vt:lpstr>jump statement (점프문)  goto문 관련 규칙</vt:lpstr>
      <vt:lpstr>jump statement (점프문)  goto문 관련 어셈블리</vt:lpstr>
      <vt:lpstr>jump statement (점프문)  goto문 예제 코드</vt:lpstr>
      <vt:lpstr>jump statement (점프문)  goto문 퀴즈</vt:lpstr>
      <vt:lpstr>jump statement (점프문)  continue문 예시</vt:lpstr>
      <vt:lpstr>jump statement (점프문)  continue문 관련 규칙</vt:lpstr>
      <vt:lpstr>jump statement (점프문)  while문의 continue문 어셈블리</vt:lpstr>
      <vt:lpstr>jump statement (점프문)  do문의 continue문 어셈블리</vt:lpstr>
      <vt:lpstr>jump statement (점프문)  for문의 continue문 어셈블리</vt:lpstr>
      <vt:lpstr>jump statement (점프문)  continue문 예제 코드</vt:lpstr>
      <vt:lpstr>jump statement (점프문)  continue문 퀴즈</vt:lpstr>
      <vt:lpstr>jump statement (점프문)  break문 예시</vt:lpstr>
      <vt:lpstr>jump statement (점프문)  break문 관련 규칙</vt:lpstr>
      <vt:lpstr>jump statement (점프문)  while문의 break문 어셈블리</vt:lpstr>
      <vt:lpstr>jump statement (점프문)  do문의 break문 어셈블리</vt:lpstr>
      <vt:lpstr>jump statement (점프문)  for문의 break문 어셈블리</vt:lpstr>
      <vt:lpstr>jump statement (점프문)  switch문의 break문 어셈블리</vt:lpstr>
      <vt:lpstr>jump statement (점프문)  switch문의 break문 어셈블리</vt:lpstr>
      <vt:lpstr>jump statement (점프문)  break문 퀴즈</vt:lpstr>
      <vt:lpstr>jump statement (점프문)  return문 관련 규칙</vt:lpstr>
      <vt:lpstr>jump statement (점프문)  return문 관련 규칙</vt:lpstr>
      <vt:lpstr>jump statement (점프문)  return문 관련 어셈블리</vt:lpstr>
      <vt:lpstr>자료형의 종류</vt:lpstr>
      <vt:lpstr>실수 자료형 예시 </vt:lpstr>
      <vt:lpstr>실수 자료형 관련 규칙</vt:lpstr>
      <vt:lpstr>실수 상수 관련 문법</vt:lpstr>
      <vt:lpstr>실수 상수 관련 문법</vt:lpstr>
      <vt:lpstr>실수 상수 관련 규칙</vt:lpstr>
      <vt:lpstr>실수와 정수간 변환</vt:lpstr>
      <vt:lpstr>실수 연산에서 주의할점</vt:lpstr>
      <vt:lpstr>포인터 자료형 예시 </vt:lpstr>
      <vt:lpstr>포인터 자료형 관련 프로그래밍  용어</vt:lpstr>
      <vt:lpstr>포인터 자료형 규칙</vt:lpstr>
      <vt:lpstr>포인터 자료형 (void *) 관련 규칙</vt:lpstr>
      <vt:lpstr>포인터 자료형 (void) 퀴즈</vt:lpstr>
      <vt:lpstr>포인터 자료형 (null pointer) 관련 규칙</vt:lpstr>
      <vt:lpstr>포인터 자료형 (null pointer) 관련 규칙</vt:lpstr>
      <vt:lpstr>포인터 자료형 (null pointer) 퀴즈</vt:lpstr>
      <vt:lpstr>포인터 자료형 (역참조 연산자 *)  예시</vt:lpstr>
      <vt:lpstr>포인터 자료형 (역참조 연산자 *)  문법</vt:lpstr>
      <vt:lpstr>포인터 자료형 (역참조 연산자 *)  관련 규칙</vt:lpstr>
      <vt:lpstr>포인터 자료형 (역참조 연산자 *)  어셈블리</vt:lpstr>
      <vt:lpstr>포인터 자료형 (역참조 연산자 *)  퀴즈</vt:lpstr>
      <vt:lpstr>포인터 자료형 (자료형 변환)  예시</vt:lpstr>
      <vt:lpstr>포인터 자료형 (자료형 변환)  문법</vt:lpstr>
      <vt:lpstr>포인터 자료형 (자료형 변환)  관련 규칙</vt:lpstr>
      <vt:lpstr>포인터 자료형 (자료형 변환)  관련 규칙</vt:lpstr>
      <vt:lpstr>포인터 자료형 (자료형 변환)  어셈블리</vt:lpstr>
      <vt:lpstr>포인터 자료형 (자료형 변환)  퀴즈</vt:lpstr>
      <vt:lpstr>포인터 자료형 (덧셈식) 예시</vt:lpstr>
      <vt:lpstr>포인터 자료형 (덧셈식) 문법</vt:lpstr>
      <vt:lpstr>포인터 자료형 (덧셈식) 관련  프로그래밍 용어</vt:lpstr>
      <vt:lpstr>포인터 자료형 (덧셈식) + 관련 규칙</vt:lpstr>
      <vt:lpstr>포인터 자료형 (덧셈식) + 관련 규칙</vt:lpstr>
      <vt:lpstr>포인터 자료형 (덧셈식) + 어셈블리</vt:lpstr>
      <vt:lpstr>포인터 자료형 (덧셈식) - 관련 규칙</vt:lpstr>
      <vt:lpstr>포인터 자료형 (덧셈식) - 관련 규칙</vt:lpstr>
      <vt:lpstr>포인터 자료형 (덧셈식) - 어셈블리</vt:lpstr>
      <vt:lpstr>포인터 자료형 (덧셈식) - 관련 규칙</vt:lpstr>
      <vt:lpstr>포인터 자료형 (덧셈식) - 관련 규칙</vt:lpstr>
      <vt:lpstr>포인터 자료형 (덧셈식) - 어셈블리</vt:lpstr>
      <vt:lpstr>포인터 자료형 (덧셈식) 퀴즈</vt:lpstr>
      <vt:lpstr>포인터 자료형 (관계식) 예시</vt:lpstr>
      <vt:lpstr>관계식 문법</vt:lpstr>
      <vt:lpstr>포인터 자료형 (관계식) 관련 규칙</vt:lpstr>
      <vt:lpstr>포인터 자료형 (관계식) - 어셈블리</vt:lpstr>
      <vt:lpstr>포인터 자료형 (관계식) 퀴즈</vt:lpstr>
      <vt:lpstr>포인터 자료형 (등가식) 예시</vt:lpstr>
      <vt:lpstr>포인터 자료형 (등가식)</vt:lpstr>
      <vt:lpstr>포인터 자료형 (등가식) - 어셈블리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61</cp:revision>
  <cp:lastPrinted>2025-04-02T09:17:02Z</cp:lastPrinted>
  <dcterms:created xsi:type="dcterms:W3CDTF">2025-02-03T08:57:37Z</dcterms:created>
  <dcterms:modified xsi:type="dcterms:W3CDTF">2025-04-03T14:47:43Z</dcterms:modified>
</cp:coreProperties>
</file>