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9"/>
  </p:notesMasterIdLst>
  <p:sldIdLst>
    <p:sldId id="414" r:id="rId2"/>
    <p:sldId id="417" r:id="rId3"/>
    <p:sldId id="734" r:id="rId4"/>
    <p:sldId id="733" r:id="rId5"/>
    <p:sldId id="740" r:id="rId6"/>
    <p:sldId id="604" r:id="rId7"/>
    <p:sldId id="699" r:id="rId8"/>
    <p:sldId id="700" r:id="rId9"/>
    <p:sldId id="704" r:id="rId10"/>
    <p:sldId id="705" r:id="rId11"/>
    <p:sldId id="606" r:id="rId12"/>
    <p:sldId id="607" r:id="rId13"/>
    <p:sldId id="741" r:id="rId14"/>
    <p:sldId id="735" r:id="rId15"/>
    <p:sldId id="701" r:id="rId16"/>
    <p:sldId id="703" r:id="rId17"/>
    <p:sldId id="712" r:id="rId18"/>
    <p:sldId id="706" r:id="rId19"/>
    <p:sldId id="609" r:id="rId20"/>
    <p:sldId id="610" r:id="rId21"/>
    <p:sldId id="707" r:id="rId22"/>
    <p:sldId id="713" r:id="rId23"/>
    <p:sldId id="708" r:id="rId24"/>
    <p:sldId id="709" r:id="rId25"/>
    <p:sldId id="710" r:id="rId26"/>
    <p:sldId id="711" r:id="rId27"/>
    <p:sldId id="742" r:id="rId28"/>
    <p:sldId id="714" r:id="rId29"/>
    <p:sldId id="715" r:id="rId30"/>
    <p:sldId id="721" r:id="rId31"/>
    <p:sldId id="738" r:id="rId32"/>
    <p:sldId id="736" r:id="rId33"/>
    <p:sldId id="720" r:id="rId34"/>
    <p:sldId id="722" r:id="rId35"/>
    <p:sldId id="723" r:id="rId36"/>
    <p:sldId id="724" r:id="rId37"/>
    <p:sldId id="739" r:id="rId38"/>
    <p:sldId id="725" r:id="rId39"/>
    <p:sldId id="729" r:id="rId40"/>
    <p:sldId id="728" r:id="rId41"/>
    <p:sldId id="726" r:id="rId42"/>
    <p:sldId id="727" r:id="rId43"/>
    <p:sldId id="730" r:id="rId44"/>
    <p:sldId id="731" r:id="rId45"/>
    <p:sldId id="732" r:id="rId46"/>
    <p:sldId id="717" r:id="rId47"/>
    <p:sldId id="71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7"/>
    <a:srgbClr val="FAA700"/>
    <a:srgbClr val="FFFFFF"/>
    <a:srgbClr val="25FFFF"/>
    <a:srgbClr val="FF6D09"/>
    <a:srgbClr val="0F9ED5"/>
    <a:srgbClr val="98DC80"/>
    <a:srgbClr val="4EA72E"/>
    <a:srgbClr val="FF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76" autoAdjust="0"/>
    <p:restoredTop sz="89853" autoAdjust="0"/>
  </p:normalViewPr>
  <p:slideViewPr>
    <p:cSldViewPr snapToGrid="0">
      <p:cViewPr>
        <p:scale>
          <a:sx n="67" d="100"/>
          <a:sy n="67" d="100"/>
        </p:scale>
        <p:origin x="5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180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67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F60E8-75D3-7B0A-855B-A6C786DE8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7FB913-2BF7-F7A7-C48B-48951F601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F53C00-6638-4762-15DD-5C2D5D714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E9868-9D52-DD45-54FE-496972411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905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569F4-7872-7F1E-8389-AD2D81D7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C7198-E1B9-45FA-B87C-0A4FFBA5F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DD2BEC-F4A4-FB22-BF48-8EB54AD55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D8502C-88BE-86AE-69DF-57AB75437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89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08D6-C4EC-046B-D05B-5E96DCFF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E9710-56C6-A54E-0794-36E21F2EF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7BC4BE-9C4E-99C2-A2C1-530BEB372F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E99ACD-B22B-FC3C-2301-B6E070888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8911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FB5AB-D15D-7E44-F836-36039A9B9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2D185A-9F38-F061-6114-ACA399106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D73F27-B6E3-F87F-78EB-45D05405E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AAC74C-9DBC-66DE-7689-85AFAACB3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7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EC4C-69DC-EE5A-B1D0-E87B75A5E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5CF614-CEFA-0D54-95C6-4FA062EB9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A400B7-424F-8186-1D14-76BD9638B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98A7F-1196-AC23-3BF3-9BAE0BF0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5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05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891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44700-0BFB-12D5-C9F5-3FCD441F9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9866A8-0688-C284-5DE7-2A30F96B8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21CE14-1630-E212-40D0-D62B81342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CD34A-9528-21A4-993D-CDD67ACC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7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A37F-88E5-483C-2012-96D6A561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D89A63-5844-5EF2-7665-37CB6D327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B1676D-253D-E2B8-DD45-81D51C0A5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AA699-B37F-3E64-C36C-B84111935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4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1E0C8-7BA2-45BD-ED5B-C19FBCC1B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3081E1-DE31-6C6B-CA32-549B3EBDF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7281E-E3A9-89E4-8376-3B292406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B2493-8B34-101B-47C2-F0D78619B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7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F48A6-A1CA-9EBD-EC1C-DAFFBCBC8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2C54F3-E15D-066A-16D0-EFEDE72DD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4BEC5D-91DB-E3E0-72EB-4AF6BA99B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62BC7-CDA6-BD59-BABD-02148109B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721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FEB1-918F-BB58-1A47-915FCFF06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933D15-AD95-230E-1D95-7DB4BF5AA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02AE30-D7B0-CCC7-EF16-17D60C70E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7284E7-0A0C-42BE-81F6-508335730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5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982F1-A1D8-8004-521C-206CEE98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8A4E91-EF4D-0BBB-3E83-1761AF9C2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5720E-C461-7983-B0BF-FA63036AD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4DFAA8-B8AE-51E2-DF23-26F5FEBFF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48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99AC0-718A-F2A1-67A4-AB0AA74D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5F22CA-AF23-4178-F97A-D68D394BB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61D78C-1FEF-1EE0-2C0C-DABA2B73B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B09F4-B9DD-33EB-F077-682B10DB1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28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F0CA-A182-DE84-2362-85F6D844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54509D-7A88-46F8-7884-8DA04E8E8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CF9433-DCCD-3A0D-D6A6-534019A4B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F47214-3FA6-2FE9-A794-C651D0740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056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32297-BBB7-2BE4-8D25-CB9050AB4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C91169-6C8C-D069-DC0C-ABA2368E5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42B14C-DAE3-5489-BFCE-2F6207490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EB9F2-BA14-7BB1-15AE-8D33CE694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532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E365-C425-A8E5-9813-DC1F1126E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C559E9-89EA-16FD-5F34-EA0619BAC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DA1F0A-0EA2-F705-1039-D59653DC5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CD54D1-3B7A-2666-8149-BD973C9C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352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BFD11-02D4-9273-4FD6-6695BD9A1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2CBCE9-1E65-435B-D4B7-F8DF36690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BBEFBA-43C0-31FD-39E7-0730CAC9B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09BC30-75D7-502F-1745-002160E3C6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60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C088F-8D56-473F-1C0D-2429079A7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8B2DED-24AF-96B6-A2AB-413F98BC71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6498F-CF3A-ECD9-9EAF-75C2C1950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4F588A-23A3-1C7B-287C-BF350E1C7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933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3026-34A3-1D11-96A7-6F92BBFA1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401840-6456-9054-545C-AF865413C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DBC146-CC17-749E-CBE0-BA77DDF66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A1828-0BB4-2893-201B-660860CEDA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27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27B4F-75DE-E442-CFB2-CDB1EA77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32C723-C5E8-3B89-FA3E-3381CC8E4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0E9D41-C089-32C2-BF99-E9C1F9F25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FCB5E-72B4-1B6C-5844-1814310310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13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9F5C-B21F-5699-2187-4C01712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19C090-69B2-E4DD-54B0-6EAE4AFB7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B9294-D0E7-A00C-BD6C-149EA861D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AA119-1D68-CC2B-E055-FF2D33949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2373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AA91B-3941-3ACA-8D08-8D89DC2DC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B31CD0-73B8-E3AB-9115-B66719ABC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562D83-BBB0-3D08-9BCC-57CCB017F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1AE21-6245-05D7-62E0-D17D9A27D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859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E9A9F-F73F-89A7-76BE-967F61AEE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0C804-0915-7924-B71A-5082709E4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ED58AE-5E92-A4BC-C008-9B43C6B6A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66544-CF6F-6197-4F10-45D6FEBB2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931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D9E7-1681-C2AF-FC15-4103A7ADC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8033AB-885C-6CAB-9C77-505A9889D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940A59-2B7C-3C34-71BC-5EE44C859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F564DC-CDE0-68B8-2E72-14AFD7B51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0072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21158-DEDB-99BE-8834-8583EF45E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673AA7-C186-AA2F-CCF6-4D33D3BB4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F54582-B0D0-5D58-D028-A53091E00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2BE3C-6426-EC92-B365-FA478B065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728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E45EE-521E-49B6-E3A6-E795673B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351EB3-985F-B1A9-E150-E0711F55F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B2944C-F59E-8407-877C-E0E237B24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C7175F-3A57-AB3E-010B-43F7293E7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8932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D706-C57B-EB64-823F-779EB3D1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671DA5-5292-A85E-FE07-FFE584D90B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8AD9AC-A84A-ACE5-E7AC-5BF3CE0083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C2651-6FC0-B20F-A0AD-0384CDD0E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6218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354A1-22F6-4BAD-0284-11F98C2E3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D7D2B6-F040-9D3A-48A7-75F8FE2E55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A4394A-1BDC-81CB-934A-63E76D6FC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31927D-D09C-DD59-11F9-825A4F6BB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524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80B3-7517-ADED-1DA2-9D42704C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AF1AD-9723-D897-90F3-F70671451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5B8766-DA73-F508-3E4F-68C8E2C4C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FAA4D-BBE9-CC59-E683-1BE37EF5B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451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7F03-4564-8777-A9D6-0B59BE68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313D83-8714-436C-E061-C2212B6B7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008F25-2672-764A-D9A5-CBC5792526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3AC267-4EC9-AF99-C432-29F1098DF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821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8D605-035E-5A0E-3520-411153754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3F5890-6B7E-D21C-DE83-52A30D00F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FAED4A-E70E-44D9-4377-772F69943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21DD80-28AB-B632-F9CF-AA35957B81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87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698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D4B5B-A5A8-FCC3-313F-34CE5FC30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91A4AA-1426-C895-C404-73BFA5AEF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753B22-077F-DB9A-3CA4-2C0901ACE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2D57C6-86EF-79A9-45C6-3D55F9A5C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0788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F367F-2ABC-EDCB-1024-FF645A2C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FF6321-16E5-B5A2-4384-F6AA26550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5A50EE-68F5-4CEC-573F-9B9B82DBB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CC70ED-A580-4B87-95C6-F1AD9D7A1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3331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69093-C540-02B9-D73C-4E1BD1FD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853C9B-D7D3-271E-7A05-029127385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6CFFD7-22EA-D3AF-899E-6348BD6B4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2D2952-FC31-922F-3F1B-3FB546AB8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59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C9C4-2FE9-DBA2-6041-202DD694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B3847D-3BBA-3EA3-69D2-B2574AE48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398CF7-BD70-ACAC-B65B-0A0804D41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067B1-A1A2-6676-ACC7-B5E070CF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4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1A24-7E74-8FEF-65D0-65F30186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9A0538-DFFD-994E-C57F-898D5BA4F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4E053D-98FA-333F-E6F9-B344BECFD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B1ED-8768-BE05-CD59-C747DFE9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22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528BE-CE97-F536-1E39-BEBB240FA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FA1362-EF0D-4690-8E3A-B573A06E5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547255-F41E-8BD6-C6A5-CCC238426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FF649-56AF-F07D-E60B-C80F224EF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36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9187-A576-137C-88E7-48C7B571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2C70C7-ABCC-4D84-4606-CE93666F8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EF619C-073B-3540-25AB-B9954BD45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B62BF3-C009-44D6-E8E2-C692E4A1C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98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584FA-8658-468E-901C-B6B001707F3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6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C (2025)</a:t>
            </a:r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B14AB-733C-E242-B263-83DCB0C6D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+mj-ea"/>
                <a:ea typeface="+mj-ea"/>
              </a:rPr>
              <a:t>컴퓨터 프로그래밍 및 실습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883723-9A6E-BC23-6D34-71DB96FC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054" y="2752439"/>
            <a:ext cx="7656945" cy="3264313"/>
          </a:xfrm>
        </p:spPr>
        <p:txBody>
          <a:bodyPr/>
          <a:lstStyle/>
          <a:p>
            <a:pPr algn="l"/>
            <a:r>
              <a:rPr lang="ko-KR" altLang="en-US"/>
              <a:t>헤더파일</a:t>
            </a:r>
            <a:endParaRPr lang="en-US" altLang="ko-KR"/>
          </a:p>
          <a:p>
            <a:pPr algn="l"/>
            <a:r>
              <a:rPr lang="en-US" altLang="ko-KR"/>
              <a:t>printf </a:t>
            </a:r>
            <a:r>
              <a:rPr lang="ko-KR" altLang="en-US"/>
              <a:t>함수</a:t>
            </a:r>
            <a:endParaRPr lang="en-US" altLang="ko-KR"/>
          </a:p>
          <a:p>
            <a:pPr algn="l"/>
            <a:r>
              <a:rPr lang="en-US" altLang="ko-KR"/>
              <a:t>scanf </a:t>
            </a:r>
            <a:r>
              <a:rPr lang="ko-KR" altLang="en-US"/>
              <a:t>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74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D66C4-8FE1-7A4B-043C-5E800F6A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23BFA-28B2-0B6C-1439-56FDA0A6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라이브러리 헤더파일 예제 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A733-E603-A469-FC53-7CB6751BF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7585"/>
            <a:ext cx="9132251" cy="1031835"/>
          </a:xfrm>
          <a:solidFill>
            <a:srgbClr val="FFFFFF">
              <a:alpha val="89804"/>
            </a:srgbClr>
          </a:solidFill>
          <a:ln w="12700">
            <a:noFill/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>
                <a:solidFill>
                  <a:srgbClr val="FAA700"/>
                </a:solidFill>
              </a:rPr>
              <a:t>scanf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 const</a:t>
            </a:r>
            <a:r>
              <a:rPr lang="en-US" altLang="ko-KR" sz="3200"/>
              <a:t>* 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const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_Format</a:t>
            </a:r>
            <a:r>
              <a:rPr lang="en-US" altLang="ko-KR" sz="3200"/>
              <a:t>, ... ) ;</a:t>
            </a:r>
            <a:endParaRPr lang="en-US" altLang="ko-KR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9B4690-E231-E500-670F-B7063835F976}"/>
              </a:ext>
            </a:extLst>
          </p:cNvPr>
          <p:cNvSpPr/>
          <p:nvPr/>
        </p:nvSpPr>
        <p:spPr>
          <a:xfrm>
            <a:off x="391891" y="1370132"/>
            <a:ext cx="7837709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</a:rPr>
              <a:t>stdio.h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</a:rPr>
              <a:t>scanf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</a:rPr>
              <a:t>선언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F97ABCD-9C80-12A6-8C04-4AC641BA0D38}"/>
              </a:ext>
            </a:extLst>
          </p:cNvPr>
          <p:cNvSpPr/>
          <p:nvPr/>
        </p:nvSpPr>
        <p:spPr>
          <a:xfrm>
            <a:off x="11749" y="2213088"/>
            <a:ext cx="1710911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반환타입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0F15C3-EA07-46B3-F379-1669119FC0D9}"/>
              </a:ext>
            </a:extLst>
          </p:cNvPr>
          <p:cNvSpPr/>
          <p:nvPr/>
        </p:nvSpPr>
        <p:spPr>
          <a:xfrm>
            <a:off x="1865044" y="2213088"/>
            <a:ext cx="2053811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함수이름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5F4A6C-D89C-8F25-8691-4F9AAB3CC8CD}"/>
              </a:ext>
            </a:extLst>
          </p:cNvPr>
          <p:cNvSpPr/>
          <p:nvPr/>
        </p:nvSpPr>
        <p:spPr>
          <a:xfrm>
            <a:off x="4150423" y="2213088"/>
            <a:ext cx="4858862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매개변수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문자열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_Format,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가변매개변수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E19189B-D7A4-6ED3-E11E-72EFBD04607B}"/>
              </a:ext>
            </a:extLst>
          </p:cNvPr>
          <p:cNvCxnSpPr>
            <a:cxnSpLocks/>
          </p:cNvCxnSpPr>
          <p:nvPr/>
        </p:nvCxnSpPr>
        <p:spPr>
          <a:xfrm flipV="1">
            <a:off x="2910570" y="3133811"/>
            <a:ext cx="236759" cy="2381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7B4687-7407-6171-A974-11B928904D3F}"/>
              </a:ext>
            </a:extLst>
          </p:cNvPr>
          <p:cNvSpPr/>
          <p:nvPr/>
        </p:nvSpPr>
        <p:spPr>
          <a:xfrm>
            <a:off x="11749" y="3399420"/>
            <a:ext cx="4979598" cy="2816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const: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자료형의 추가 제약 조건으로 값이 변하지 않는다</a:t>
            </a:r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char const *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문자 메모리공간의 주소를 저장하는 변수인데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저장된 주소의 메모리 공간의 값은 이름을 통해서 읽을 수만 있고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저장할 수는 없다</a:t>
            </a:r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char * const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주소가 바뀌지 않는다</a:t>
            </a:r>
            <a:endParaRPr lang="ko-KR" altLang="en-US" sz="20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1C3385-909E-44C1-A7B6-B129E0F001A2}"/>
              </a:ext>
            </a:extLst>
          </p:cNvPr>
          <p:cNvCxnSpPr>
            <a:cxnSpLocks/>
          </p:cNvCxnSpPr>
          <p:nvPr/>
        </p:nvCxnSpPr>
        <p:spPr>
          <a:xfrm flipV="1">
            <a:off x="6777720" y="3133811"/>
            <a:ext cx="236759" cy="2381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79E347-ED0E-6CF8-33E7-1BBD653C9613}"/>
              </a:ext>
            </a:extLst>
          </p:cNvPr>
          <p:cNvSpPr/>
          <p:nvPr/>
        </p:nvSpPr>
        <p:spPr>
          <a:xfrm>
            <a:off x="5374324" y="3399420"/>
            <a:ext cx="3634961" cy="65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... : 0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개 이상의 매개변수를 받을 수 있다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 </a:t>
            </a:r>
            <a:endParaRPr lang="ko-KR" altLang="en-US" sz="20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697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723CB-EF90-2DA7-C5C0-738A29133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3E1F-3F1E-0B5D-A8DA-CB80D1BA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1F9B23-6356-F83E-08BE-61B2460C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EDA49B-2F8C-ADCC-EA5B-FA4C30CA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11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116FDB-EFDB-3527-A7D4-C001430761F0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E97DA-C5C4-687E-DDE5-CD629E308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612109"/>
            <a:ext cx="3684814" cy="2792186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add2.h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D226D93-623E-D034-51B3-052A20E85536}"/>
              </a:ext>
            </a:extLst>
          </p:cNvPr>
          <p:cNvSpPr txBox="1">
            <a:spLocks/>
          </p:cNvSpPr>
          <p:nvPr/>
        </p:nvSpPr>
        <p:spPr>
          <a:xfrm>
            <a:off x="5170717" y="4065814"/>
            <a:ext cx="3684809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en-US" altLang="ko-KR" sz="3200" dirty="0">
                <a:latin typeface="맑은 고딕" panose="020B0503020000020004" pitchFamily="50" charset="-127"/>
              </a:rPr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A2FDF7-C39C-2B3B-FB11-AF078326ECFE}"/>
              </a:ext>
            </a:extLst>
          </p:cNvPr>
          <p:cNvSpPr/>
          <p:nvPr/>
        </p:nvSpPr>
        <p:spPr>
          <a:xfrm>
            <a:off x="393339" y="2166329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main.c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FB7B8D-AB5B-17B7-69DC-0CE9781C1FE1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B6EE5D4-3106-F120-B3A7-D2BBD5E6F8E6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2568F7-429E-032F-065B-8FF1A030AFF3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add1.h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A655318-E6E4-00DC-4FFB-2BC0DA9F2B2B}"/>
              </a:ext>
            </a:extLst>
          </p:cNvPr>
          <p:cNvSpPr txBox="1">
            <a:spLocks/>
          </p:cNvSpPr>
          <p:nvPr/>
        </p:nvSpPr>
        <p:spPr>
          <a:xfrm>
            <a:off x="2234298" y="3259821"/>
            <a:ext cx="4895845" cy="130084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“add2.h”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파일 소스를 열 수 없습니다</a:t>
            </a:r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195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3293F-FEB3-2051-F40B-69CFCCD2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DE41B-ACAB-D81C-11D3-60BA46B0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헤더파일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7CA03-61A2-2005-5F2C-16672BE63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stdio.h </a:t>
            </a:r>
            <a:r>
              <a:rPr lang="ko-KR" altLang="en-US"/>
              <a:t>라이브러리 헤더파일을 </a:t>
            </a:r>
            <a:br>
              <a:rPr lang="en-US" altLang="ko-KR"/>
            </a:br>
            <a:r>
              <a:rPr lang="en-US" altLang="ko-KR"/>
              <a:t>include </a:t>
            </a:r>
            <a:r>
              <a:rPr lang="ko-KR" altLang="en-US"/>
              <a:t>해보세요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48F021-87CB-0F84-ACC2-E08BA35E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A2AF85-C8DC-937C-3CE6-63F72610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399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639E2-D7C4-FBF8-AC4D-CD592AE8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CB9A9-3C47-D187-73DE-EBDFB6242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0450"/>
            <a:ext cx="9144000" cy="1487052"/>
          </a:xfrm>
        </p:spPr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printf </a:t>
            </a:r>
            <a:r>
              <a:rPr lang="ko-KR" altLang="en-US" b="1">
                <a:latin typeface="+mj-ea"/>
                <a:ea typeface="+mj-ea"/>
              </a:rPr>
              <a:t>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42645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1267-C2F3-987D-8AB3-BA127ED63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BC16-8BB3-2C0C-1370-CEA6E3F4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 함수 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7721A9-05A9-3356-96FF-1AD6B0EE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5BCBE6-41C8-0D45-F4B5-8FFF262D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B531A22-3DAF-A678-D82D-CCEDE0BCF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Hello, World!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719CF0-B4B0-F31D-C2F1-A60118D111AB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FEE253-2CAB-0394-57E3-57DE1D6CFA5F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30F172-CE34-7D19-80D9-7745BA5C5ABD}"/>
              </a:ext>
            </a:extLst>
          </p:cNvPr>
          <p:cNvSpPr txBox="1"/>
          <p:nvPr/>
        </p:nvSpPr>
        <p:spPr>
          <a:xfrm>
            <a:off x="655025" y="45467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80F8A81-3B2F-1F90-B6D7-AEE5A38C2B05}"/>
              </a:ext>
            </a:extLst>
          </p:cNvPr>
          <p:cNvCxnSpPr/>
          <p:nvPr/>
        </p:nvCxnSpPr>
        <p:spPr>
          <a:xfrm>
            <a:off x="659264" y="574484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17024E-5719-7CB0-00AE-F2B1278DC46D}"/>
              </a:ext>
            </a:extLst>
          </p:cNvPr>
          <p:cNvSpPr txBox="1"/>
          <p:nvPr/>
        </p:nvSpPr>
        <p:spPr>
          <a:xfrm>
            <a:off x="1324757" y="5560180"/>
            <a:ext cx="6250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화면에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Hello, World!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출력하고 줄을 바꾼다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CBD42-E6BE-E07D-979A-2940D0862516}"/>
              </a:ext>
            </a:extLst>
          </p:cNvPr>
          <p:cNvSpPr txBox="1"/>
          <p:nvPr/>
        </p:nvSpPr>
        <p:spPr>
          <a:xfrm>
            <a:off x="666900" y="3241560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3F8AE-D31C-BE45-EE59-F289453AB912}"/>
              </a:ext>
            </a:extLst>
          </p:cNvPr>
          <p:cNvSpPr txBox="1"/>
          <p:nvPr/>
        </p:nvSpPr>
        <p:spPr>
          <a:xfrm>
            <a:off x="2820419" y="3241560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“Hello, World!”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4F181B-2162-8F4A-2CA2-C774620D8A35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44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3299B-4EC6-1254-AD85-DF195FDA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BCA71-29E7-102E-D161-7378ACFF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899B57-F7FC-08DD-070A-F515F22F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1776C-0F9F-64E6-ECBE-6803155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2A7A8C0-A80A-1357-342C-3DCE5A50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i : %d\n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97);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F8F48-FFF4-1CD1-782F-E52DB7B65AB5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D369E-CE5F-805E-82B4-A3DF4B41B554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A4DEF6-4C18-F738-CAF3-5B5DB19A1ABD}"/>
              </a:ext>
            </a:extLst>
          </p:cNvPr>
          <p:cNvSpPr txBox="1"/>
          <p:nvPr/>
        </p:nvSpPr>
        <p:spPr>
          <a:xfrm>
            <a:off x="655025" y="454674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7359DF-B933-19FF-802D-F0DEF7746009}"/>
              </a:ext>
            </a:extLst>
          </p:cNvPr>
          <p:cNvCxnSpPr/>
          <p:nvPr/>
        </p:nvCxnSpPr>
        <p:spPr>
          <a:xfrm>
            <a:off x="659264" y="5744846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2680736-E61D-8CDC-A7E5-4C21A869AA8B}"/>
              </a:ext>
            </a:extLst>
          </p:cNvPr>
          <p:cNvSpPr txBox="1"/>
          <p:nvPr/>
        </p:nvSpPr>
        <p:spPr>
          <a:xfrm>
            <a:off x="1324757" y="5560180"/>
            <a:ext cx="540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화면에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 : 97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을 출력하고 줄을 바꾼다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7565-4727-D1EC-D33E-7E8211D6A0DC}"/>
              </a:ext>
            </a:extLst>
          </p:cNvPr>
          <p:cNvSpPr txBox="1"/>
          <p:nvPr/>
        </p:nvSpPr>
        <p:spPr>
          <a:xfrm>
            <a:off x="666900" y="3241560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3BAFA-88D5-4505-1A05-651188784662}"/>
              </a:ext>
            </a:extLst>
          </p:cNvPr>
          <p:cNvSpPr txBox="1"/>
          <p:nvPr/>
        </p:nvSpPr>
        <p:spPr>
          <a:xfrm>
            <a:off x="2820419" y="3241560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“i : %d\n”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숫자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97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3C654-C0DF-40A1-579C-B5FEF40E4D51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37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C787-34BF-4FE7-72DF-35647BF8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47F09-4C49-6985-A712-91254485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CA817-B99A-DF89-3F37-D4CE2B420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포맷문자열에서 </a:t>
            </a:r>
            <a:r>
              <a:rPr lang="en-US" altLang="ko-KR" sz="2800"/>
              <a:t>%</a:t>
            </a:r>
            <a:r>
              <a:rPr lang="ko-KR" altLang="en-US" sz="2800"/>
              <a:t>가 아닌 일반 문자들은 </a:t>
            </a:r>
            <a:br>
              <a:rPr lang="en-US" altLang="ko-KR" sz="2800"/>
            </a:br>
            <a:r>
              <a:rPr lang="ko-KR" altLang="en-US" sz="2800"/>
              <a:t>그대로 화면에 표시된다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/>
              <a:t>%</a:t>
            </a:r>
            <a:r>
              <a:rPr lang="ko-KR" altLang="en-US" sz="2800"/>
              <a:t>로 시작하는 변환규칙은 포맷문자열 다음에</a:t>
            </a:r>
            <a:br>
              <a:rPr lang="en-US" altLang="ko-KR" sz="2800"/>
            </a:br>
            <a:r>
              <a:rPr lang="ko-KR" altLang="en-US" sz="2800"/>
              <a:t>나오는 인자의 값을 문자열로 바꿔서</a:t>
            </a:r>
            <a:r>
              <a:rPr lang="en-US" altLang="ko-KR" sz="2800"/>
              <a:t>, </a:t>
            </a:r>
            <a:r>
              <a:rPr lang="ko-KR" altLang="en-US" sz="2800"/>
              <a:t>출력시 해당 위치에 끼워넣는다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20BC7-F211-2AD4-7B67-8BA7EBD8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E0D51B-7A1E-EC20-84BB-22A2FB5F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694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306AA-9BCB-6D71-4667-611062D6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9A63C-28A2-0BDA-B891-04476A21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8798D0-E8CE-84A8-0487-2F52F17F3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%d</a:t>
            </a:r>
            <a:r>
              <a:rPr lang="ko-KR" altLang="en-US" sz="2800"/>
              <a:t>는 </a:t>
            </a:r>
            <a:r>
              <a:rPr lang="en-US" altLang="ko-KR" sz="2800"/>
              <a:t>int </a:t>
            </a:r>
            <a:r>
              <a:rPr lang="ko-KR" altLang="en-US" sz="2800"/>
              <a:t>타입의 정수를 부호 있는 </a:t>
            </a:r>
            <a:r>
              <a:rPr lang="en-US" altLang="ko-KR" sz="2800"/>
              <a:t>10</a:t>
            </a:r>
            <a:r>
              <a:rPr lang="ko-KR" altLang="en-US" sz="2800"/>
              <a:t>진수 </a:t>
            </a:r>
            <a:r>
              <a:rPr lang="en-US" altLang="ko-KR" sz="2800"/>
              <a:t>(signed decimal)</a:t>
            </a:r>
            <a:r>
              <a:rPr lang="ko-KR" altLang="en-US" sz="2800"/>
              <a:t>로 표시한다</a:t>
            </a:r>
            <a:r>
              <a:rPr lang="en-US" altLang="ko-KR" sz="2800"/>
              <a:t>. </a:t>
            </a:r>
            <a:br>
              <a:rPr lang="en-US" altLang="ko-KR" sz="2800"/>
            </a:b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6ED3EB-C9E4-840C-54CE-449ADD05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61892-0303-8051-6501-A3A9BE1D3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3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1215-94B9-4C4C-5AE1-98BB37E78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49E4F-0C98-F48E-A2A5-057ECF58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62925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예제 코드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6B7918-8424-C51A-0F9C-080585DB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A2E76-26F9-80CC-32B1-7D369B83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1A5052B-FE37-E6F8-392D-C69F7EBA8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4000"/>
              <a:t> a = 97;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a = 0 result: %d\n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a = 0);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B07FC7-9C52-3FDA-51CB-0D1BA5565E20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6DB597-46E8-1550-ECB8-B878C38B4240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7D68F6-AF17-F846-0180-C11A8B293402}"/>
              </a:ext>
            </a:extLst>
          </p:cNvPr>
          <p:cNvSpPr txBox="1"/>
          <p:nvPr/>
        </p:nvSpPr>
        <p:spPr>
          <a:xfrm>
            <a:off x="655025" y="51783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246757F-6800-9C6D-2150-B35378C5CC86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58D1580-CDC9-8339-B0AF-DED1EC032083}"/>
              </a:ext>
            </a:extLst>
          </p:cNvPr>
          <p:cNvSpPr txBox="1"/>
          <p:nvPr/>
        </p:nvSpPr>
        <p:spPr>
          <a:xfrm>
            <a:off x="1324757" y="6229906"/>
            <a:ext cx="688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화면에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 = 0 result: 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문자를 출력하고 줄을 바꾼다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11534-1CDF-93F3-5129-00A7A8130346}"/>
              </a:ext>
            </a:extLst>
          </p:cNvPr>
          <p:cNvSpPr txBox="1"/>
          <p:nvPr/>
        </p:nvSpPr>
        <p:spPr>
          <a:xfrm>
            <a:off x="666900" y="3873186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B93BB-5C82-5F0A-519B-C7270F92F933}"/>
              </a:ext>
            </a:extLst>
          </p:cNvPr>
          <p:cNvSpPr txBox="1"/>
          <p:nvPr/>
        </p:nvSpPr>
        <p:spPr>
          <a:xfrm>
            <a:off x="2820419" y="3873186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“a = 0 result: %d\n”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식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i=0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결과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F36CA-2B69-40F4-8123-A621A11E8947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33867-B8D4-7CBF-7D27-9E20E8064F01}"/>
              </a:ext>
            </a:extLst>
          </p:cNvPr>
          <p:cNvSpPr txBox="1"/>
          <p:nvPr/>
        </p:nvSpPr>
        <p:spPr>
          <a:xfrm>
            <a:off x="666900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2A5F9-5630-3D97-A028-820239442802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a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A51718-9856-437B-BF02-9EFEA1158F9E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97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7719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6FDD8-23B7-7542-E24E-F7CFDBC8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66926-7521-582F-739F-4A6BDCEA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D562D2-B4B4-4FF0-AA88-9E1EE422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6C2F98-8A71-EA28-0717-54688A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D94478-3C8A-EFE4-9ACA-1D9A8E2D2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7" y="1856213"/>
            <a:ext cx="4073727" cy="3406830"/>
          </a:xfrm>
          <a:solidFill>
            <a:srgbClr val="FFFFFF">
              <a:alpha val="89804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rgbClr val="FF0000"/>
                </a:solidFill>
              </a:rPr>
              <a:t>“</a:t>
            </a:r>
            <a:r>
              <a:rPr lang="en-US" altLang="ko-KR" sz="3200">
                <a:solidFill>
                  <a:srgbClr val="C00000"/>
                </a:solidFill>
              </a:rPr>
              <a:t>%d</a:t>
            </a:r>
            <a:r>
              <a:rPr lang="en-US" altLang="ko-KR" sz="3200">
                <a:solidFill>
                  <a:srgbClr val="FF0000"/>
                </a:solidFill>
              </a:rPr>
              <a:t>”</a:t>
            </a:r>
            <a:r>
              <a:rPr lang="en-US" altLang="ko-KR" sz="3200"/>
              <a:t>);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E827DCF-BEC4-BE88-58BB-00D269A72FC8}"/>
              </a:ext>
            </a:extLst>
          </p:cNvPr>
          <p:cNvSpPr txBox="1">
            <a:spLocks/>
          </p:cNvSpPr>
          <p:nvPr/>
        </p:nvSpPr>
        <p:spPr>
          <a:xfrm>
            <a:off x="4261757" y="2073728"/>
            <a:ext cx="478971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이상한 숫자가 출력됨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인자의 개수가 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포맷에서 필요한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개수보다 적으면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오동작한다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ABE5AD-E908-9A5B-4F54-0DA3BEB70EEE}"/>
              </a:ext>
            </a:extLst>
          </p:cNvPr>
          <p:cNvCxnSpPr/>
          <p:nvPr/>
        </p:nvCxnSpPr>
        <p:spPr>
          <a:xfrm>
            <a:off x="3961575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46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03D2-474B-F1B8-D48B-2F0167A9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E14D-0539-2787-1150-CCF703CC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타입 정의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C5FE07-E333-D446-7415-300B8AAF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F551CB-EF8E-6ED6-C0B0-C2639C91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DD0586-D61B-1B36-2C86-44466342C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6216264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typedef int </a:t>
            </a:r>
            <a:r>
              <a:rPr lang="en-US" altLang="ko-KR"/>
              <a:t>t;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74FEB3-2C01-A7AC-CEAC-74198E999F15}"/>
              </a:ext>
            </a:extLst>
          </p:cNvPr>
          <p:cNvSpPr txBox="1"/>
          <p:nvPr/>
        </p:nvSpPr>
        <p:spPr>
          <a:xfrm>
            <a:off x="2976816" y="169475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5FB5E-0471-8AF6-28BF-2657D117EC51}"/>
              </a:ext>
            </a:extLst>
          </p:cNvPr>
          <p:cNvSpPr txBox="1"/>
          <p:nvPr/>
        </p:nvSpPr>
        <p:spPr>
          <a:xfrm>
            <a:off x="4160898" y="1694534"/>
            <a:ext cx="2258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새로운 타입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966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2A13-D8F7-569C-7DF7-DBA59E34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E8C5-6601-1E12-6D3B-3575870D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퀴즈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5DF55-1408-1390-01E7-0CE26BA0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화면에 </a:t>
            </a:r>
            <a:r>
              <a:rPr lang="en-US" altLang="ko-KR"/>
              <a:t>1 == 0 </a:t>
            </a:r>
            <a:r>
              <a:rPr lang="ko-KR" altLang="en-US"/>
              <a:t>의 계산 결과를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출력하는 프로그램을 써보세요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61EB6-ED3A-1112-1D3E-77CE0F85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0D36C4-026D-8D3F-DD4D-2A801F89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12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5A1F-5F92-FFCE-F1A1-EB11AE12F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4438F-6FC0-7A6F-2E69-C3899CC6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D72042-7F58-E864-0E35-2254741C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A5ED5E-F1CE-932C-6081-73E12DCE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28C20AB-5200-45B1-3308-279493E75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4400"/>
              <a:t> c = </a:t>
            </a:r>
            <a:r>
              <a:rPr lang="en-US" altLang="ko-KR" sz="4400">
                <a:solidFill>
                  <a:srgbClr val="C00000"/>
                </a:solidFill>
              </a:rPr>
              <a:t>'a'</a:t>
            </a:r>
            <a:r>
              <a:rPr lang="en-US" altLang="ko-KR" sz="4400"/>
              <a:t>;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c : %c\n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c);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58F84-54EE-0CAA-255B-48E54EB22CD9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5F694E-A4CA-1FF3-10F0-81612CC9A19C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CCB15-2E71-BCE3-582D-56BE85A3B5CA}"/>
              </a:ext>
            </a:extLst>
          </p:cNvPr>
          <p:cNvSpPr txBox="1"/>
          <p:nvPr/>
        </p:nvSpPr>
        <p:spPr>
          <a:xfrm>
            <a:off x="655025" y="52164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1F8ACC-6606-B4AE-A6B2-44DC61D3C72C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EC3339-290B-0A26-DB4E-997D181D4AF1}"/>
              </a:ext>
            </a:extLst>
          </p:cNvPr>
          <p:cNvSpPr txBox="1"/>
          <p:nvPr/>
        </p:nvSpPr>
        <p:spPr>
          <a:xfrm>
            <a:off x="1324757" y="6229906"/>
            <a:ext cx="5787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화면에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 : a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문자를 출력하고 줄을 바꾼다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7C3DB-493C-F5B7-AFFD-AAF158C74507}"/>
              </a:ext>
            </a:extLst>
          </p:cNvPr>
          <p:cNvSpPr txBox="1"/>
          <p:nvPr/>
        </p:nvSpPr>
        <p:spPr>
          <a:xfrm>
            <a:off x="666900" y="3911286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CB72A-F163-32A7-558A-8185AEC45534}"/>
              </a:ext>
            </a:extLst>
          </p:cNvPr>
          <p:cNvSpPr txBox="1"/>
          <p:nvPr/>
        </p:nvSpPr>
        <p:spPr>
          <a:xfrm>
            <a:off x="2820419" y="3911286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“c : %c\n”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문자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'a'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53C70-5B81-220A-3224-4B0673A84B77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A3604B-63E1-006C-F8A6-CB8C62DBBE5C}"/>
              </a:ext>
            </a:extLst>
          </p:cNvPr>
          <p:cNvSpPr txBox="1"/>
          <p:nvPr/>
        </p:nvSpPr>
        <p:spPr>
          <a:xfrm>
            <a:off x="552600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03BBFE-5F2F-7EF6-84BB-AC085C0F3BF1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B9FA9-C561-7DC2-FA65-8976D8593738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'a'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924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17F6-812F-C09F-1251-CB274B6F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98205-C952-0756-2CAD-ACD24AEC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F1B00-B1D9-6A16-461C-890978F25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인자의 개수가 필요한 포맷의 개수보다 적으면</a:t>
            </a:r>
            <a:br>
              <a:rPr lang="en-US" altLang="ko-KR" sz="2800"/>
            </a:br>
            <a:r>
              <a:rPr lang="ko-KR" altLang="en-US" sz="2800"/>
              <a:t>정해지지 않은 동작을 한다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인자의 개수가 필요한 포맷의 개수보다 많으면</a:t>
            </a:r>
            <a:br>
              <a:rPr lang="en-US" altLang="ko-KR" sz="2800"/>
            </a:br>
            <a:r>
              <a:rPr lang="ko-KR" altLang="en-US" sz="2800"/>
              <a:t>언제나 그랬던 것처럼 모든 인자가 계산은 </a:t>
            </a:r>
            <a:br>
              <a:rPr lang="en-US" altLang="ko-KR" sz="2800"/>
            </a:br>
            <a:r>
              <a:rPr lang="ko-KR" altLang="en-US" sz="2800"/>
              <a:t>되지만 남는 인자는 </a:t>
            </a:r>
            <a:r>
              <a:rPr lang="en-US" altLang="ko-KR" sz="2800"/>
              <a:t>printf </a:t>
            </a:r>
            <a:r>
              <a:rPr lang="ko-KR" altLang="en-US" sz="2800"/>
              <a:t>동작과 관계없다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포맷문자열이 정해진 형태가 아니면 오동작한다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B84EC6-B720-3143-0300-C0D88E7B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E3D067-E4C3-6CFF-EA79-1D336D0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12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56B83-3AD4-4E5E-92E2-079B8F99C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74DC2-BD44-2CD0-F2AF-5F8DD6B1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87EAC3-22E7-D9A3-7071-BB93023DD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429626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%c</a:t>
            </a:r>
            <a:r>
              <a:rPr lang="ko-KR" altLang="en-US" sz="2800"/>
              <a:t>는 </a:t>
            </a:r>
            <a:r>
              <a:rPr lang="en-US" altLang="ko-KR" sz="2800"/>
              <a:t>int </a:t>
            </a:r>
            <a:r>
              <a:rPr lang="ko-KR" altLang="en-US" sz="2800"/>
              <a:t>타입의 문자를 </a:t>
            </a:r>
            <a:r>
              <a:rPr lang="en-US" altLang="ko-KR" sz="2800"/>
              <a:t>unsigned char </a:t>
            </a:r>
            <a:r>
              <a:rPr lang="ko-KR" altLang="en-US" sz="2800"/>
              <a:t>타입으로</a:t>
            </a:r>
            <a:br>
              <a:rPr lang="en-US" altLang="ko-KR" sz="2800"/>
            </a:br>
            <a:r>
              <a:rPr lang="ko-KR" altLang="en-US" sz="2800"/>
              <a:t>변환하고</a:t>
            </a:r>
            <a:r>
              <a:rPr lang="en-US" altLang="ko-KR" sz="2800"/>
              <a:t>, </a:t>
            </a:r>
            <a:r>
              <a:rPr lang="ko-KR" altLang="en-US" sz="2800"/>
              <a:t>그 결과로 얻은 문자를 출력한다</a:t>
            </a:r>
            <a:endParaRPr lang="en-US" altLang="ko-KR" sz="280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972DB2-B2D0-B5ED-FA46-7EA4737A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7621C5-64CA-1875-050C-6D8204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566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02EC-DCB4-3087-EACE-D6891BAB5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0A13-027C-25B5-1D27-21B1A019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62925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예제 코드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DF6A4B-9E4F-0544-4537-1B7F8167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4442D-8645-371E-386A-A497BEAD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6B3A197-B97D-C397-722B-EA3F8331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4000"/>
              <a:t> c = </a:t>
            </a:r>
            <a:r>
              <a:rPr lang="en-US" altLang="ko-KR" sz="4000">
                <a:solidFill>
                  <a:srgbClr val="C00000"/>
                </a:solidFill>
              </a:rPr>
              <a:t>'a'</a:t>
            </a:r>
            <a:r>
              <a:rPr lang="en-US" altLang="ko-KR" sz="4000"/>
              <a:t>;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c + 1 result: %c\n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c + 1);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BF8094-E87F-F8BF-6A32-38482F018984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F72EE7-5018-FB90-C7E9-DECCFA0B0890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0ECFDC-8ADE-A744-A53E-CB7E03928D5D}"/>
              </a:ext>
            </a:extLst>
          </p:cNvPr>
          <p:cNvSpPr txBox="1"/>
          <p:nvPr/>
        </p:nvSpPr>
        <p:spPr>
          <a:xfrm>
            <a:off x="655025" y="51783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F39E2AA-B534-648E-0D27-52707CD4370A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713695-13BB-F6F4-94FC-63223BC0D7B4}"/>
              </a:ext>
            </a:extLst>
          </p:cNvPr>
          <p:cNvSpPr txBox="1"/>
          <p:nvPr/>
        </p:nvSpPr>
        <p:spPr>
          <a:xfrm>
            <a:off x="1324757" y="6229906"/>
            <a:ext cx="6596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화면에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 + 1 result: b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출력하고 줄을 바꾼다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55D7D-ADA5-7E6C-6A55-DD9FCB8113B4}"/>
              </a:ext>
            </a:extLst>
          </p:cNvPr>
          <p:cNvSpPr txBox="1"/>
          <p:nvPr/>
        </p:nvSpPr>
        <p:spPr>
          <a:xfrm>
            <a:off x="666900" y="3873186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AD2AA-D049-0EC4-ECA2-00CE19A8C2AC}"/>
              </a:ext>
            </a:extLst>
          </p:cNvPr>
          <p:cNvSpPr txBox="1"/>
          <p:nvPr/>
        </p:nvSpPr>
        <p:spPr>
          <a:xfrm>
            <a:off x="2820418" y="3873186"/>
            <a:ext cx="546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“c + 1 result: %c\n”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식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 + 1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결과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93484-8457-EF5C-711A-0C2C07BA813E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C2302-8914-AC73-B480-BD826F949B12}"/>
              </a:ext>
            </a:extLst>
          </p:cNvPr>
          <p:cNvSpPr txBox="1"/>
          <p:nvPr/>
        </p:nvSpPr>
        <p:spPr>
          <a:xfrm>
            <a:off x="557933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2187D-F776-8337-EA51-2A1C73EB4249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FFAC60-9D0B-1B3B-FB08-D6EBC72C3BCD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'a'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26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331CB-8415-1FC8-AA8A-5FCDC53E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0BF9-BD2A-195A-7945-7D1A045E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관련 오류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2A5522-4566-B716-FD7C-7CF7A399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981A63-5E2C-2AB4-3B63-C1FF6A29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B974C-8F49-CCBF-E96A-C90BAC36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857" y="1856213"/>
            <a:ext cx="4073727" cy="3406830"/>
          </a:xfrm>
          <a:solidFill>
            <a:srgbClr val="FFFFFF">
              <a:alpha val="89804"/>
            </a:srgb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&lt;</a:t>
            </a:r>
            <a:r>
              <a:rPr lang="en-US" altLang="ko-KR" sz="3200" dirty="0" err="1">
                <a:solidFill>
                  <a:srgbClr val="C00000"/>
                </a:solidFill>
              </a:rPr>
              <a:t>stdio.h</a:t>
            </a:r>
            <a:r>
              <a:rPr lang="en-US" altLang="ko-KR" sz="32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3200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rgbClr val="FF0000"/>
                </a:solidFill>
              </a:rPr>
              <a:t>“</a:t>
            </a:r>
            <a:r>
              <a:rPr lang="en-US" altLang="ko-KR" sz="3200">
                <a:solidFill>
                  <a:srgbClr val="C00000"/>
                </a:solidFill>
              </a:rPr>
              <a:t>%c</a:t>
            </a:r>
            <a:r>
              <a:rPr lang="en-US" altLang="ko-KR" sz="3200">
                <a:solidFill>
                  <a:srgbClr val="FF0000"/>
                </a:solidFill>
              </a:rPr>
              <a:t>”</a:t>
            </a:r>
            <a:r>
              <a:rPr lang="en-US" altLang="ko-KR" sz="3200"/>
              <a:t>);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54D91D2-636D-79F1-E716-57875746F368}"/>
              </a:ext>
            </a:extLst>
          </p:cNvPr>
          <p:cNvSpPr txBox="1">
            <a:spLocks/>
          </p:cNvSpPr>
          <p:nvPr/>
        </p:nvSpPr>
        <p:spPr>
          <a:xfrm>
            <a:off x="4261757" y="2073728"/>
            <a:ext cx="4789713" cy="2971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출력되는 문자가 없거나 이상한 문자가 출력됨</a:t>
            </a:r>
            <a:endParaRPr lang="en-US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  <a:p>
            <a:pPr lvl="2"/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인자의 개수가 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포맷에서 필요한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개수보다 적으면</a:t>
            </a:r>
            <a:b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</a:b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</a:rPr>
              <a:t>오동작한다</a:t>
            </a:r>
            <a:endParaRPr lang="en-US" altLang="ko-KR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9E9F29-C7B5-FD34-35E9-BB945ACD0DC8}"/>
              </a:ext>
            </a:extLst>
          </p:cNvPr>
          <p:cNvCxnSpPr/>
          <p:nvPr/>
        </p:nvCxnSpPr>
        <p:spPr>
          <a:xfrm>
            <a:off x="3961575" y="1272795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4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4CDBB-581E-34BD-E1DC-0D0EE756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48472-59E4-E3E4-C269-D21D793C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퀴즈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BF01D-D5D3-0E3D-17AC-58F5D4DF5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/>
              <a:t>화면에 </a:t>
            </a:r>
            <a:r>
              <a:rPr lang="en-US" altLang="ko-KR"/>
              <a:t>'a' - 32 </a:t>
            </a:r>
            <a:r>
              <a:rPr lang="ko-KR" altLang="en-US"/>
              <a:t>의 계산 결과를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문자로 출력하고</a:t>
            </a:r>
            <a:r>
              <a:rPr lang="en-US" altLang="ko-KR"/>
              <a:t>, 'a' &amp; 0xdf</a:t>
            </a:r>
            <a:r>
              <a:rPr lang="ko-KR" altLang="en-US"/>
              <a:t>의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계산 결과도 문자로 출력하는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프로그램을 써보세요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735AC9-D396-EC30-C566-F223BCA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4F7C75-7B66-47A2-C46D-45E5C750C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65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FF7FE-D0B5-36D7-A602-E6AED8B51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26C3D-2D24-1D01-0936-F872A2675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0450"/>
            <a:ext cx="9144000" cy="1487052"/>
          </a:xfrm>
        </p:spPr>
        <p:txBody>
          <a:bodyPr/>
          <a:lstStyle/>
          <a:p>
            <a:r>
              <a:rPr lang="en-US" altLang="ko-KR" b="1">
                <a:latin typeface="+mj-ea"/>
                <a:ea typeface="+mj-ea"/>
              </a:rPr>
              <a:t>scanf </a:t>
            </a:r>
            <a:r>
              <a:rPr lang="ko-KR" altLang="en-US" b="1">
                <a:latin typeface="+mj-ea"/>
                <a:ea typeface="+mj-ea"/>
              </a:rPr>
              <a:t>함수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430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5D36-8BCA-CAEF-5C32-CE098417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3D79F-44C0-D900-8C2C-23B60B35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 </a:t>
            </a:r>
            <a:r>
              <a:rPr lang="ko-KR" altLang="en-US" u="sng"/>
              <a:t>함수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E5AE8F-96DE-2E48-B3BA-8A91A6C8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B43437-15D6-28E8-E998-34A3B80E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478ADDA-D1D0-D3CF-4FF9-BF555C3E6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  <a:endParaRPr lang="en-US" altLang="ko-KR" sz="4400"/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scanf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abcdefg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8E15DA-1FB9-D33E-83E0-64689EEA4E01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2C5F7-1A4F-7E42-CE21-EEDFD7A05145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549239-13A5-1BA3-6BBD-B62AC6E3D13A}"/>
              </a:ext>
            </a:extLst>
          </p:cNvPr>
          <p:cNvSpPr txBox="1"/>
          <p:nvPr/>
        </p:nvSpPr>
        <p:spPr>
          <a:xfrm>
            <a:off x="655025" y="454213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A36CEAF-BACA-744C-520F-F1E0258F84F3}"/>
              </a:ext>
            </a:extLst>
          </p:cNvPr>
          <p:cNvCxnSpPr/>
          <p:nvPr/>
        </p:nvCxnSpPr>
        <p:spPr>
          <a:xfrm>
            <a:off x="659264" y="5740230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5DEC946-A7E8-AA12-08BF-BD14457345DD}"/>
              </a:ext>
            </a:extLst>
          </p:cNvPr>
          <p:cNvSpPr txBox="1"/>
          <p:nvPr/>
        </p:nvSpPr>
        <p:spPr>
          <a:xfrm>
            <a:off x="1324757" y="5417064"/>
            <a:ext cx="7798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키보드 입력을 받은 후 내부 배열에 저장해놓고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앞에서부터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차례로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abcdefg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를 꺼낸다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중간에 다른 문자가 있으면 그 문자는 내부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배열 안에 그대로 둔다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</a:p>
          <a:p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70F518-182F-867D-5E52-3404F94F6805}"/>
              </a:ext>
            </a:extLst>
          </p:cNvPr>
          <p:cNvSpPr txBox="1"/>
          <p:nvPr/>
        </p:nvSpPr>
        <p:spPr>
          <a:xfrm>
            <a:off x="666900" y="3236944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28BA5-9373-CF10-F72E-11E1BBF7A3B5}"/>
              </a:ext>
            </a:extLst>
          </p:cNvPr>
          <p:cNvSpPr txBox="1"/>
          <p:nvPr/>
        </p:nvSpPr>
        <p:spPr>
          <a:xfrm>
            <a:off x="2820419" y="3236944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“abcdefg”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D3104-5B6F-812F-54D2-706044A2E5FC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4386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01C92-5AED-75FB-91A8-AE0A5D3EC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522CF-A2E3-C1F3-24D8-BFAE3322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C27528-8467-1C49-3C97-8103134F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9023B3-48DE-1EDD-8F63-F58086A4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279D10-8566-D6DE-7646-65BA2DB91506}"/>
              </a:ext>
            </a:extLst>
          </p:cNvPr>
          <p:cNvSpPr/>
          <p:nvPr/>
        </p:nvSpPr>
        <p:spPr>
          <a:xfrm>
            <a:off x="1387723" y="5329228"/>
            <a:ext cx="6368554" cy="877600"/>
          </a:xfrm>
          <a:prstGeom prst="roundRect">
            <a:avLst>
              <a:gd name="adj" fmla="val 4290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B6B10B-F76A-2DF2-2422-8B4A223C8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18540"/>
              </p:ext>
            </p:extLst>
          </p:nvPr>
        </p:nvGraphicFramePr>
        <p:xfrm>
          <a:off x="1525598" y="5508948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a</a:t>
                      </a:r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</a:t>
                      </a:r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c</a:t>
                      </a:r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</a:t>
                      </a:r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</a:t>
                      </a:r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800" b="1" i="0" kern="120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↵</a:t>
                      </a:r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686FA72-9E81-669F-9B74-65839DDA9095}"/>
              </a:ext>
            </a:extLst>
          </p:cNvPr>
          <p:cNvSpPr txBox="1"/>
          <p:nvPr/>
        </p:nvSpPr>
        <p:spPr>
          <a:xfrm>
            <a:off x="719959" y="3884957"/>
            <a:ext cx="8062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1. scanf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를 실행했을 때 키보드 입력 배열이 비어있으면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콘솔 화면에서 키보드 입력을 기다린다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콘솔 화면에서 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엔터키를 누르면 키보드 입력을 프로그램으로 전달한다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CD72F0-96E2-64D0-0860-004804832C44}"/>
              </a:ext>
            </a:extLst>
          </p:cNvPr>
          <p:cNvSpPr/>
          <p:nvPr/>
        </p:nvSpPr>
        <p:spPr>
          <a:xfrm>
            <a:off x="719959" y="2429461"/>
            <a:ext cx="6368554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9252E1-A652-C7A5-C8DF-4310F0679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926833"/>
              </p:ext>
            </p:extLst>
          </p:nvPr>
        </p:nvGraphicFramePr>
        <p:xfrm>
          <a:off x="857834" y="258768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6E97645E-687B-BDDD-6516-3AE42024FB7C}"/>
              </a:ext>
            </a:extLst>
          </p:cNvPr>
          <p:cNvSpPr txBox="1"/>
          <p:nvPr/>
        </p:nvSpPr>
        <p:spPr>
          <a:xfrm>
            <a:off x="719959" y="1446893"/>
            <a:ext cx="825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scanf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는 키보드 입력을 저장하는 배열을 쓴다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프로그램이</a:t>
            </a:r>
            <a:endParaRPr lang="en-US" altLang="ko-KR" sz="24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시작되면 배열은 비어있다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EF4F139-E266-9B04-8A12-80B24A51A115}"/>
              </a:ext>
            </a:extLst>
          </p:cNvPr>
          <p:cNvCxnSpPr/>
          <p:nvPr/>
        </p:nvCxnSpPr>
        <p:spPr>
          <a:xfrm flipV="1">
            <a:off x="1076325" y="32099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880055-965B-FD50-4EC6-41D5BA15F2DA}"/>
              </a:ext>
            </a:extLst>
          </p:cNvPr>
          <p:cNvCxnSpPr/>
          <p:nvPr/>
        </p:nvCxnSpPr>
        <p:spPr>
          <a:xfrm flipV="1">
            <a:off x="1238250" y="32099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A4047DA-02E0-475C-EF34-A957DE8701D9}"/>
              </a:ext>
            </a:extLst>
          </p:cNvPr>
          <p:cNvSpPr txBox="1"/>
          <p:nvPr/>
        </p:nvSpPr>
        <p:spPr>
          <a:xfrm>
            <a:off x="172076" y="3252321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3E0ED-283C-3D39-FB6F-93A5BD592AB4}"/>
              </a:ext>
            </a:extLst>
          </p:cNvPr>
          <p:cNvSpPr txBox="1"/>
          <p:nvPr/>
        </p:nvSpPr>
        <p:spPr>
          <a:xfrm>
            <a:off x="1314449" y="3250192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599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94C22-EEE0-53BA-9458-3BB6E6183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FA4D6-583F-F06E-5853-FA546336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매크로 치환 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9BD5E-8B55-6F3C-3003-65269889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BE83E0-4AD9-13FD-0CFB-16E80DC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9A0DAD1-E7E7-1211-94BD-D27EAEF5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7222932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#define</a:t>
            </a:r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/>
              <a:t>HIGHLOW</a:t>
            </a: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"</a:t>
            </a:r>
            <a:r>
              <a:rPr lang="en-US" altLang="ko-KR">
                <a:solidFill>
                  <a:srgbClr val="C00000"/>
                </a:solidFill>
              </a:rPr>
              <a:t>Hello</a:t>
            </a:r>
            <a:r>
              <a:rPr lang="en-US" altLang="ko-KR">
                <a:solidFill>
                  <a:srgbClr val="FF0000"/>
                </a:solidFill>
              </a:rPr>
              <a:t>"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60A80E-C920-A3B2-D93E-269C39BC1B81}"/>
              </a:ext>
            </a:extLst>
          </p:cNvPr>
          <p:cNvSpPr txBox="1"/>
          <p:nvPr/>
        </p:nvSpPr>
        <p:spPr>
          <a:xfrm>
            <a:off x="1417771" y="1694755"/>
            <a:ext cx="323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찾아서 바꿀 단어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HIGHLOW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8BBD3E-4AEE-AE55-6A2E-D07BD5576917}"/>
              </a:ext>
            </a:extLst>
          </p:cNvPr>
          <p:cNvSpPr txBox="1"/>
          <p:nvPr/>
        </p:nvSpPr>
        <p:spPr>
          <a:xfrm>
            <a:off x="5923023" y="1694534"/>
            <a:ext cx="23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바뀐뒤 결과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"Hello"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7195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2111-5A7C-AE4C-D2B1-7600F443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7E035-9550-F677-6C14-D67EC87F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64ADC1-BE0F-CA8A-E2DB-84AFA342001B}"/>
              </a:ext>
            </a:extLst>
          </p:cNvPr>
          <p:cNvSpPr txBox="1"/>
          <p:nvPr/>
        </p:nvSpPr>
        <p:spPr>
          <a:xfrm>
            <a:off x="719959" y="1446893"/>
            <a:ext cx="825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콘솔 화면에서 키보드 입력을 받고 있다가 엔터키를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눌렀으면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먼저 입력받은 문자들을 내부 배열에 저장한다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29E85F6-5A42-4CC5-36A8-C619D9C9B130}"/>
              </a:ext>
            </a:extLst>
          </p:cNvPr>
          <p:cNvSpPr/>
          <p:nvPr/>
        </p:nvSpPr>
        <p:spPr>
          <a:xfrm>
            <a:off x="719958" y="2429461"/>
            <a:ext cx="7566203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28A5B1-1A88-22ED-D793-E2156357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385771"/>
              </p:ext>
            </p:extLst>
          </p:nvPr>
        </p:nvGraphicFramePr>
        <p:xfrm>
          <a:off x="857833" y="2509672"/>
          <a:ext cx="72860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604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728604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'a'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'b'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'c'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'e'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F05C0D6-076D-4F35-7B23-BADF38E3AD05}"/>
              </a:ext>
            </a:extLst>
          </p:cNvPr>
          <p:cNvCxnSpPr/>
          <p:nvPr/>
        </p:nvCxnSpPr>
        <p:spPr>
          <a:xfrm flipV="1">
            <a:off x="1152525" y="32099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C9BD94-29EB-E7EB-4DFC-864ECF7DB962}"/>
              </a:ext>
            </a:extLst>
          </p:cNvPr>
          <p:cNvCxnSpPr/>
          <p:nvPr/>
        </p:nvCxnSpPr>
        <p:spPr>
          <a:xfrm flipV="1">
            <a:off x="5591175" y="320992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9218871-9D58-8B25-D476-93095CDFCE7B}"/>
              </a:ext>
            </a:extLst>
          </p:cNvPr>
          <p:cNvSpPr txBox="1"/>
          <p:nvPr/>
        </p:nvSpPr>
        <p:spPr>
          <a:xfrm>
            <a:off x="248276" y="3252321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E8E176-E9D5-33B2-33D5-FD9418358C3F}"/>
              </a:ext>
            </a:extLst>
          </p:cNvPr>
          <p:cNvSpPr txBox="1"/>
          <p:nvPr/>
        </p:nvSpPr>
        <p:spPr>
          <a:xfrm>
            <a:off x="5667374" y="3250192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3CC52B-C02A-3258-AEC5-BD3828BABE76}"/>
              </a:ext>
            </a:extLst>
          </p:cNvPr>
          <p:cNvSpPr txBox="1"/>
          <p:nvPr/>
        </p:nvSpPr>
        <p:spPr>
          <a:xfrm>
            <a:off x="719959" y="3916209"/>
            <a:ext cx="825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내부 배열에서 글자를 하나씩 꺼내서 포맷문자열에 </a:t>
            </a:r>
            <a:endParaRPr lang="en-US" altLang="ko-KR" sz="24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적혀있는 규칙에 따라 작업을 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모든 규칙을 처리한</a:t>
            </a:r>
            <a:endParaRPr lang="en-US" altLang="ko-KR" sz="24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후 함수를 종료한다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중간에 문제가 있어도 종료한다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803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1CED-65B3-3AE0-4A67-072C2BCB1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00E90-CDBB-6ADE-A738-0A68EE8BD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232B1-75AB-F31C-192F-90687AAD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/>
              <a:t>포맷문자열에서 </a:t>
            </a:r>
            <a:r>
              <a:rPr lang="en-US" altLang="ko-KR" sz="2800"/>
              <a:t>%</a:t>
            </a:r>
            <a:r>
              <a:rPr lang="ko-KR" altLang="en-US" sz="2800"/>
              <a:t>가 아닌 일반 문자들 중 </a:t>
            </a:r>
            <a:br>
              <a:rPr lang="en-US" altLang="ko-KR" sz="2800"/>
            </a:br>
            <a:r>
              <a:rPr lang="ko-KR" altLang="en-US" sz="2800"/>
              <a:t>공백문자가 아닌 문자들은 내부 배열의 첫문자와</a:t>
            </a:r>
            <a:br>
              <a:rPr lang="en-US" altLang="ko-KR" sz="2800"/>
            </a:br>
            <a:r>
              <a:rPr lang="ko-KR" altLang="en-US" sz="2800"/>
              <a:t>비교된다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비교 결과 같으면</a:t>
            </a:r>
            <a:r>
              <a:rPr lang="en-US" altLang="ko-KR" sz="2800"/>
              <a:t>, </a:t>
            </a:r>
            <a:r>
              <a:rPr lang="ko-KR" altLang="en-US" sz="2800"/>
              <a:t>내부 배열의 첫문자를</a:t>
            </a:r>
            <a:br>
              <a:rPr lang="en-US" altLang="ko-KR" sz="2800"/>
            </a:br>
            <a:r>
              <a:rPr lang="ko-KR" altLang="en-US" sz="2800"/>
              <a:t>제거하고</a:t>
            </a:r>
            <a:r>
              <a:rPr lang="en-US" altLang="ko-KR" sz="2800"/>
              <a:t>, </a:t>
            </a:r>
            <a:r>
              <a:rPr lang="ko-KR" altLang="en-US" sz="2800"/>
              <a:t>포맷문자열에서 다음 문자로 넘어간다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비교 결과 다르면</a:t>
            </a:r>
            <a:r>
              <a:rPr lang="en-US" altLang="ko-KR" sz="2800"/>
              <a:t>, </a:t>
            </a:r>
            <a:r>
              <a:rPr lang="ko-KR" altLang="en-US" sz="2800"/>
              <a:t>내부 배열의 첫문자는 그대로</a:t>
            </a:r>
            <a:br>
              <a:rPr lang="en-US" altLang="ko-KR" sz="2800"/>
            </a:br>
            <a:r>
              <a:rPr lang="ko-KR" altLang="en-US" sz="2800"/>
              <a:t>두고 함수를 종료한다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737061-0F6E-B852-E188-E3440F10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9EC55-F182-32D2-38D7-EF7BDDBA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01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1838F-E7AB-71E8-FD31-F34FABE2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83FCA-5B04-32A4-CF37-55C4AE5A0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E1A7EF-70C4-D6BE-166B-BBF508BDD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68573F-2CF5-70AC-8B9B-78803629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21523C6E-39D5-2676-280D-964BD537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4400"/>
              <a:t> x;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scanf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%d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&amp;x);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3DAF26-A2B0-25BF-A180-08061E9938A0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567388-0CE1-ED24-4B0A-C93D649CADD3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E2828-92D4-397F-CEC9-0F04B6F5E93E}"/>
              </a:ext>
            </a:extLst>
          </p:cNvPr>
          <p:cNvSpPr txBox="1"/>
          <p:nvPr/>
        </p:nvSpPr>
        <p:spPr>
          <a:xfrm>
            <a:off x="655025" y="52164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04F45BD-1D73-3479-78F1-FD81F7C9D9CB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3D920F-34D3-24AA-EEC4-879E41D1EC49}"/>
              </a:ext>
            </a:extLst>
          </p:cNvPr>
          <p:cNvSpPr txBox="1"/>
          <p:nvPr/>
        </p:nvSpPr>
        <p:spPr>
          <a:xfrm>
            <a:off x="1324757" y="6091406"/>
            <a:ext cx="7516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키보드 입력의 첫 문자부터 정수로 해석할 수 있는 만큼의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문자들에 해당하는 정수값을 계산해서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값을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88CEE-E07C-2AD4-7D97-476F40332DB5}"/>
              </a:ext>
            </a:extLst>
          </p:cNvPr>
          <p:cNvSpPr txBox="1"/>
          <p:nvPr/>
        </p:nvSpPr>
        <p:spPr>
          <a:xfrm>
            <a:off x="666900" y="3911286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6660CB-3F63-9A6E-21E3-F0B964D4783C}"/>
              </a:ext>
            </a:extLst>
          </p:cNvPr>
          <p:cNvSpPr txBox="1"/>
          <p:nvPr/>
        </p:nvSpPr>
        <p:spPr>
          <a:xfrm>
            <a:off x="2820419" y="3911286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“%d”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숫자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주소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FE9EA-6855-BBB5-FB2D-D66B90FB0B3A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66F85-6F6E-F762-2D2B-B35F60DAEBE1}"/>
              </a:ext>
            </a:extLst>
          </p:cNvPr>
          <p:cNvSpPr txBox="1"/>
          <p:nvPr/>
        </p:nvSpPr>
        <p:spPr>
          <a:xfrm>
            <a:off x="666900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22A007-4C23-65B6-AD68-835BA343834B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15F9C0-6D78-2183-6DD7-CC38314CAE69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04447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725AC-605D-59CD-DDE8-D35E93B0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18A9-9E3E-3062-215F-AECB628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 </a:t>
            </a:r>
            <a:r>
              <a:rPr lang="ko-KR" altLang="en-US" u="sng"/>
              <a:t>관련 규칙</a:t>
            </a:r>
            <a:r>
              <a:rPr lang="ko-KR" altLang="en-US"/>
              <a:t> 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9CC34-2B75-5DA5-E357-32A4A35A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%d</a:t>
            </a:r>
            <a:r>
              <a:rPr lang="ko-KR" altLang="en-US" sz="2800"/>
              <a:t>는 내부 배열에서 정수 하나로 취급가능한 </a:t>
            </a:r>
            <a:br>
              <a:rPr lang="en-US" altLang="ko-KR" sz="2800"/>
            </a:br>
            <a:r>
              <a:rPr lang="ko-KR" altLang="en-US" sz="2800"/>
              <a:t>문자들을 최대한 길게 꺼내온다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그리고 정수의 값을 계산한다</a:t>
            </a:r>
            <a:r>
              <a:rPr lang="en-US" altLang="ko-KR" sz="280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인자로 받은 포인터 중 아직 값을 저장하지 않은</a:t>
            </a:r>
            <a:br>
              <a:rPr lang="en-US" altLang="ko-KR" sz="2800"/>
            </a:br>
            <a:r>
              <a:rPr lang="ko-KR" altLang="en-US" sz="2800"/>
              <a:t>첫번째 포인터에 저장된 주소에</a:t>
            </a:r>
            <a:r>
              <a:rPr lang="en-US" altLang="ko-KR" sz="2800"/>
              <a:t>, </a:t>
            </a:r>
            <a:r>
              <a:rPr lang="ko-KR" altLang="en-US" sz="2800"/>
              <a:t>계산한 정수 </a:t>
            </a:r>
            <a:br>
              <a:rPr lang="en-US" altLang="ko-KR" sz="2800"/>
            </a:br>
            <a:r>
              <a:rPr lang="ko-KR" altLang="en-US" sz="2800"/>
              <a:t>값을 저장한다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284E6E-4DAA-532B-AF11-6845CAA1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139905-7B39-07F6-974F-0BB16B5F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344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260AA-321F-327E-D54E-521D9A04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29D8E-8BDC-4B1B-24C9-2FA063A6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0C080A-9784-2E29-53AC-94E7ABB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70A3E-ABDE-162F-E25D-7801ACD4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344A-7764-93F0-140E-DC3D5F495F0D}"/>
              </a:ext>
            </a:extLst>
          </p:cNvPr>
          <p:cNvSpPr txBox="1"/>
          <p:nvPr/>
        </p:nvSpPr>
        <p:spPr>
          <a:xfrm>
            <a:off x="719959" y="1446893"/>
            <a:ext cx="825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내부 배열에서 공백문자를 모두 스킵한다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(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공백문자는 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스페이스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탭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줄바꿈문자 등을 의미한다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)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3D85BE8-7547-0276-32BA-73E44EF8B154}"/>
              </a:ext>
            </a:extLst>
          </p:cNvPr>
          <p:cNvSpPr/>
          <p:nvPr/>
        </p:nvSpPr>
        <p:spPr>
          <a:xfrm>
            <a:off x="719958" y="2962211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B2FE2B-DC48-7527-8009-97325077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81519"/>
              </p:ext>
            </p:extLst>
          </p:nvPr>
        </p:nvGraphicFramePr>
        <p:xfrm>
          <a:off x="856234" y="3039084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3D4F6C3-74CF-9416-043D-6386F4B1A73D}"/>
              </a:ext>
            </a:extLst>
          </p:cNvPr>
          <p:cNvCxnSpPr/>
          <p:nvPr/>
        </p:nvCxnSpPr>
        <p:spPr>
          <a:xfrm flipV="1">
            <a:off x="1123950" y="374267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0C8FC1-236C-7821-0F5C-22CCF41956CD}"/>
              </a:ext>
            </a:extLst>
          </p:cNvPr>
          <p:cNvCxnSpPr/>
          <p:nvPr/>
        </p:nvCxnSpPr>
        <p:spPr>
          <a:xfrm flipV="1">
            <a:off x="8152384" y="3742675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056E2E-9B57-2B52-A1F0-7EB3160A148B}"/>
              </a:ext>
            </a:extLst>
          </p:cNvPr>
          <p:cNvSpPr txBox="1"/>
          <p:nvPr/>
        </p:nvSpPr>
        <p:spPr>
          <a:xfrm>
            <a:off x="219701" y="3785071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4D797-9E6C-FF6F-5B3A-8C0D08759F00}"/>
              </a:ext>
            </a:extLst>
          </p:cNvPr>
          <p:cNvSpPr txBox="1"/>
          <p:nvPr/>
        </p:nvSpPr>
        <p:spPr>
          <a:xfrm>
            <a:off x="8228583" y="3782942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3D4CED-6B0C-735A-16F6-E201F1D59EAC}"/>
              </a:ext>
            </a:extLst>
          </p:cNvPr>
          <p:cNvSpPr txBox="1"/>
          <p:nvPr/>
        </p:nvSpPr>
        <p:spPr>
          <a:xfrm>
            <a:off x="219700" y="2443109"/>
            <a:ext cx="454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공백문자 스킵 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7CAF6FC-D37E-8C40-A1E3-1E9D5C8EBF64}"/>
              </a:ext>
            </a:extLst>
          </p:cNvPr>
          <p:cNvCxnSpPr/>
          <p:nvPr/>
        </p:nvCxnSpPr>
        <p:spPr>
          <a:xfrm flipV="1">
            <a:off x="3980240" y="5709392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6D6A19-5D84-A3AE-7ADC-96E0F60D153D}"/>
              </a:ext>
            </a:extLst>
          </p:cNvPr>
          <p:cNvCxnSpPr/>
          <p:nvPr/>
        </p:nvCxnSpPr>
        <p:spPr>
          <a:xfrm flipV="1">
            <a:off x="8152384" y="5709392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99E7300-5F2D-270A-5F8C-BB3A8F9D223C}"/>
              </a:ext>
            </a:extLst>
          </p:cNvPr>
          <p:cNvSpPr txBox="1"/>
          <p:nvPr/>
        </p:nvSpPr>
        <p:spPr>
          <a:xfrm>
            <a:off x="3075991" y="5751788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08199F-4DF9-A184-D32B-09FAE06C8D3C}"/>
              </a:ext>
            </a:extLst>
          </p:cNvPr>
          <p:cNvSpPr txBox="1"/>
          <p:nvPr/>
        </p:nvSpPr>
        <p:spPr>
          <a:xfrm>
            <a:off x="8228583" y="5749659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E16BF6-BC05-3A0A-00FB-1C5E2BE1EF2A}"/>
              </a:ext>
            </a:extLst>
          </p:cNvPr>
          <p:cNvSpPr txBox="1"/>
          <p:nvPr/>
        </p:nvSpPr>
        <p:spPr>
          <a:xfrm>
            <a:off x="219700" y="4409826"/>
            <a:ext cx="454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공백문자 스킵 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17B809C-2966-6178-DB62-082F75A1CAFC}"/>
              </a:ext>
            </a:extLst>
          </p:cNvPr>
          <p:cNvSpPr/>
          <p:nvPr/>
        </p:nvSpPr>
        <p:spPr>
          <a:xfrm>
            <a:off x="719958" y="4933367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9D57C69-9847-3BC3-78F5-ECB6EDEBF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88688"/>
              </p:ext>
            </p:extLst>
          </p:nvPr>
        </p:nvGraphicFramePr>
        <p:xfrm>
          <a:off x="856234" y="5010240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892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CAB7-595C-00F6-122E-991E97C3C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BAFCE-E6CC-74A2-5F87-1ED69C27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02140-15EE-5DF2-31B0-A5362B7062A7}"/>
              </a:ext>
            </a:extLst>
          </p:cNvPr>
          <p:cNvSpPr txBox="1"/>
          <p:nvPr/>
        </p:nvSpPr>
        <p:spPr>
          <a:xfrm>
            <a:off x="719958" y="1446893"/>
            <a:ext cx="8424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정수로 해석할 수 있는 만큼 가장 긴 문자들을 읽는다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뒤에 글자가 있었으면 읽지 않은 그대로 둔다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해석할 수 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있는 문자의 개수가 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0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개면 포맷에 대한 해석이 실패한</a:t>
            </a:r>
            <a:b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</a:b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것이다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8A63D-6E67-E51E-98B2-C74DE5C18F17}"/>
              </a:ext>
            </a:extLst>
          </p:cNvPr>
          <p:cNvSpPr txBox="1"/>
          <p:nvPr/>
        </p:nvSpPr>
        <p:spPr>
          <a:xfrm>
            <a:off x="219700" y="2998163"/>
            <a:ext cx="49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정수에 해당하는 문자들 읽기 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DA1D6-0469-7665-20AA-1A0A1D6C1292}"/>
              </a:ext>
            </a:extLst>
          </p:cNvPr>
          <p:cNvSpPr txBox="1"/>
          <p:nvPr/>
        </p:nvSpPr>
        <p:spPr>
          <a:xfrm>
            <a:off x="219700" y="4957372"/>
            <a:ext cx="49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정수에 해당하는 문자들 읽은 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9AFF2EE-7B7A-76B6-7DDA-BC441BE83CFC}"/>
              </a:ext>
            </a:extLst>
          </p:cNvPr>
          <p:cNvSpPr/>
          <p:nvPr/>
        </p:nvSpPr>
        <p:spPr>
          <a:xfrm>
            <a:off x="719958" y="3606758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5E3E89A-2541-EC80-2DA2-C9AF90849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3336"/>
              </p:ext>
            </p:extLst>
          </p:nvPr>
        </p:nvGraphicFramePr>
        <p:xfrm>
          <a:off x="856234" y="3683631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2D95F6D-99B8-B4E9-D9AA-35A9BAB9D3F1}"/>
              </a:ext>
            </a:extLst>
          </p:cNvPr>
          <p:cNvCxnSpPr/>
          <p:nvPr/>
        </p:nvCxnSpPr>
        <p:spPr>
          <a:xfrm flipV="1">
            <a:off x="3980240" y="4387222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CB8417-463A-E181-9919-728511D99C5E}"/>
              </a:ext>
            </a:extLst>
          </p:cNvPr>
          <p:cNvCxnSpPr/>
          <p:nvPr/>
        </p:nvCxnSpPr>
        <p:spPr>
          <a:xfrm flipV="1">
            <a:off x="8152384" y="4387222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47F546-C172-A133-83D8-69DD9A6BA7C0}"/>
              </a:ext>
            </a:extLst>
          </p:cNvPr>
          <p:cNvSpPr txBox="1"/>
          <p:nvPr/>
        </p:nvSpPr>
        <p:spPr>
          <a:xfrm>
            <a:off x="3075991" y="4429618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143875-5CE9-281D-0C00-EA89B61DE62B}"/>
              </a:ext>
            </a:extLst>
          </p:cNvPr>
          <p:cNvSpPr txBox="1"/>
          <p:nvPr/>
        </p:nvSpPr>
        <p:spPr>
          <a:xfrm>
            <a:off x="8228583" y="4427489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5A7E5AD-0A07-4BBB-56E3-D34E1A3E3A15}"/>
              </a:ext>
            </a:extLst>
          </p:cNvPr>
          <p:cNvCxnSpPr/>
          <p:nvPr/>
        </p:nvCxnSpPr>
        <p:spPr>
          <a:xfrm flipV="1">
            <a:off x="6076324" y="6353939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BD80C4A-1073-EA9F-6B5E-CB739C66630D}"/>
              </a:ext>
            </a:extLst>
          </p:cNvPr>
          <p:cNvCxnSpPr/>
          <p:nvPr/>
        </p:nvCxnSpPr>
        <p:spPr>
          <a:xfrm flipV="1">
            <a:off x="8152384" y="6353939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4BF952-62DA-BD5F-41CC-908564179A03}"/>
              </a:ext>
            </a:extLst>
          </p:cNvPr>
          <p:cNvSpPr txBox="1"/>
          <p:nvPr/>
        </p:nvSpPr>
        <p:spPr>
          <a:xfrm>
            <a:off x="5172075" y="6396335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3B5274-7AD2-D2A9-5FE4-E4B1BD7EB60E}"/>
              </a:ext>
            </a:extLst>
          </p:cNvPr>
          <p:cNvSpPr txBox="1"/>
          <p:nvPr/>
        </p:nvSpPr>
        <p:spPr>
          <a:xfrm>
            <a:off x="8228583" y="6394206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AC4D878F-D059-A46B-D547-08FECEBADEE9}"/>
              </a:ext>
            </a:extLst>
          </p:cNvPr>
          <p:cNvSpPr/>
          <p:nvPr/>
        </p:nvSpPr>
        <p:spPr>
          <a:xfrm>
            <a:off x="719958" y="5577914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87231923-DC44-6985-A523-740F9F5AD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28399"/>
              </p:ext>
            </p:extLst>
          </p:nvPr>
        </p:nvGraphicFramePr>
        <p:xfrm>
          <a:off x="856234" y="5654787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83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3BB64-C0B9-7DCF-ED17-0DE38C90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D20CB-510C-97AC-D5E7-ADB3DAF5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75875B-916D-9402-48DA-9B06B6886C1E}"/>
              </a:ext>
            </a:extLst>
          </p:cNvPr>
          <p:cNvSpPr txBox="1"/>
          <p:nvPr/>
        </p:nvSpPr>
        <p:spPr>
          <a:xfrm>
            <a:off x="719958" y="1446893"/>
            <a:ext cx="84240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3.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읽은 문자들이 의미하는 정수값을 계산한다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정수값을 계산할 수 없으면 매칭이 실패한다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 </a:t>
            </a: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계산했으면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인자로 받은 포인터의 주소로 가서 저장한다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포인터 타입이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int*, long int *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이 아니면 오동작한다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 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903D80-6900-F6E2-F168-D9B14F2B2DA8}"/>
              </a:ext>
            </a:extLst>
          </p:cNvPr>
          <p:cNvSpPr/>
          <p:nvPr/>
        </p:nvSpPr>
        <p:spPr>
          <a:xfrm>
            <a:off x="719959" y="4369065"/>
            <a:ext cx="6368554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CAC6778-FB65-0861-CC2A-C0E69E2FB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346131"/>
              </p:ext>
            </p:extLst>
          </p:nvPr>
        </p:nvGraphicFramePr>
        <p:xfrm>
          <a:off x="856235" y="4445938"/>
          <a:ext cx="6096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548825E-01EF-5677-7043-8CD7895BAAF3}"/>
              </a:ext>
            </a:extLst>
          </p:cNvPr>
          <p:cNvCxnSpPr>
            <a:cxnSpLocks/>
          </p:cNvCxnSpPr>
          <p:nvPr/>
        </p:nvCxnSpPr>
        <p:spPr>
          <a:xfrm>
            <a:off x="1132265" y="386739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A07236-DF9B-A77D-7879-3FCBD34E37BE}"/>
              </a:ext>
            </a:extLst>
          </p:cNvPr>
          <p:cNvCxnSpPr>
            <a:cxnSpLocks/>
          </p:cNvCxnSpPr>
          <p:nvPr/>
        </p:nvCxnSpPr>
        <p:spPr>
          <a:xfrm flipH="1">
            <a:off x="875285" y="5249636"/>
            <a:ext cx="214414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86BEAA-4873-F3C5-DDED-FB553233C2E6}"/>
              </a:ext>
            </a:extLst>
          </p:cNvPr>
          <p:cNvSpPr txBox="1"/>
          <p:nvPr/>
        </p:nvSpPr>
        <p:spPr>
          <a:xfrm>
            <a:off x="1256715" y="3823851"/>
            <a:ext cx="176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저장할주소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5A1AB-E3E4-6A1A-91B4-3295405E7FFC}"/>
              </a:ext>
            </a:extLst>
          </p:cNvPr>
          <p:cNvSpPr txBox="1"/>
          <p:nvPr/>
        </p:nvSpPr>
        <p:spPr>
          <a:xfrm>
            <a:off x="390059" y="5413526"/>
            <a:ext cx="322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자료형에서 정한 크기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E48CC-77BC-C51A-FDAA-4E5251A77E9B}"/>
              </a:ext>
            </a:extLst>
          </p:cNvPr>
          <p:cNvSpPr txBox="1"/>
          <p:nvPr/>
        </p:nvSpPr>
        <p:spPr>
          <a:xfrm>
            <a:off x="200650" y="3272797"/>
            <a:ext cx="60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ko-KR" sz="2400">
                <a:solidFill>
                  <a:srgbClr val="FAA700"/>
                </a:solidFill>
              </a:rPr>
              <a:t>scanf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rgbClr val="FF0000"/>
                </a:solidFill>
              </a:rPr>
              <a:t>“</a:t>
            </a:r>
            <a:r>
              <a:rPr lang="en-US" altLang="ko-KR" sz="2400">
                <a:solidFill>
                  <a:srgbClr val="C00000"/>
                </a:solidFill>
              </a:rPr>
              <a:t>%d</a:t>
            </a:r>
            <a:r>
              <a:rPr lang="en-US" altLang="ko-KR" sz="2400">
                <a:solidFill>
                  <a:srgbClr val="FF0000"/>
                </a:solidFill>
              </a:rPr>
              <a:t>”</a:t>
            </a:r>
            <a:r>
              <a:rPr lang="en-US" altLang="ko-KR" sz="2400"/>
              <a:t> , (</a:t>
            </a:r>
            <a:r>
              <a:rPr lang="ko-KR" altLang="en-US" sz="2400"/>
              <a:t>자료형 </a:t>
            </a:r>
            <a:r>
              <a:rPr lang="en-US" altLang="ko-KR" sz="2400"/>
              <a:t>*)</a:t>
            </a:r>
            <a:r>
              <a:rPr lang="ko-KR" altLang="en-US" sz="2400"/>
              <a:t>저장할주소</a:t>
            </a:r>
            <a:r>
              <a:rPr lang="en-US" altLang="ko-KR" sz="2400"/>
              <a:t>);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52BEFD-82B0-5448-A525-598DE15E2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97919"/>
              </p:ext>
            </p:extLst>
          </p:nvPr>
        </p:nvGraphicFramePr>
        <p:xfrm>
          <a:off x="4457855" y="5357031"/>
          <a:ext cx="21631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185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E24211-7471-1479-89C9-19FAE264B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19507"/>
              </p:ext>
            </p:extLst>
          </p:nvPr>
        </p:nvGraphicFramePr>
        <p:xfrm>
          <a:off x="894335" y="4443822"/>
          <a:ext cx="214413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135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123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243565E-3F9C-DBA4-DB96-0995C35A90BA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038470" y="4702902"/>
            <a:ext cx="1438436" cy="9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33349A-BE69-50C0-61E4-A8CEF61F5DCE}"/>
              </a:ext>
            </a:extLst>
          </p:cNvPr>
          <p:cNvSpPr txBox="1"/>
          <p:nvPr/>
        </p:nvSpPr>
        <p:spPr>
          <a:xfrm>
            <a:off x="4782716" y="5925792"/>
            <a:ext cx="183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계산된 값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6628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2B4D7-EE30-6851-B730-62E6E58C7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46658-CFE7-8DE4-26D7-AFB3A333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반환값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053ED-9133-9C35-C331-403532B7A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256732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/>
              <a:t>scanf</a:t>
            </a:r>
            <a:r>
              <a:rPr lang="ko-KR" altLang="en-US" sz="2800"/>
              <a:t>의 반환값은 인자로 받은 포인터들 중에 </a:t>
            </a:r>
            <a:br>
              <a:rPr lang="en-US" altLang="ko-KR" sz="2800"/>
            </a:br>
            <a:r>
              <a:rPr lang="ko-KR" altLang="en-US" sz="2800"/>
              <a:t>몇개의 포인터에 값이 저장되었는지 개수다</a:t>
            </a:r>
            <a:r>
              <a:rPr lang="en-US" altLang="ko-KR" sz="280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800"/>
              <a:t>내부 배열에 값이 없었고</a:t>
            </a:r>
            <a:r>
              <a:rPr lang="en-US" altLang="ko-KR" sz="2800"/>
              <a:t>, </a:t>
            </a:r>
            <a:r>
              <a:rPr lang="ko-KR" altLang="en-US" sz="2800"/>
              <a:t>키보드 입력을 더 </a:t>
            </a:r>
            <a:br>
              <a:rPr lang="en-US" altLang="ko-KR" sz="2800"/>
            </a:br>
            <a:r>
              <a:rPr lang="ko-KR" altLang="en-US" sz="2800"/>
              <a:t>받을 수도 없었으면 </a:t>
            </a:r>
            <a:r>
              <a:rPr lang="en-US" altLang="ko-KR" sz="2800"/>
              <a:t>EOF</a:t>
            </a:r>
            <a:r>
              <a:rPr lang="ko-KR" altLang="en-US" sz="2800"/>
              <a:t>로 정의된 값이 반환된다</a:t>
            </a:r>
            <a:r>
              <a:rPr lang="en-US" altLang="ko-KR" sz="280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786994-CACE-20C1-63C3-C865A336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3299B-F8BB-1419-1C47-7E60C44E4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50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153DA-D3C6-379A-FAD6-50ACB87F5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65F19-3225-41A1-A572-B446D33B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예제코드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93776A-8486-B968-74FD-0E913AE0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213DE2-6631-DE46-162C-5396156F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F009503-364F-CE82-EFAE-2737D079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4400"/>
              <a:t> x;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Enter an integer: 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);</a:t>
            </a:r>
          </a:p>
          <a:p>
            <a:pPr marL="457200" lvl="1" indent="0">
              <a:buNone/>
            </a:pPr>
            <a:endParaRPr lang="en-US" altLang="ko-KR" sz="4000">
              <a:solidFill>
                <a:srgbClr val="FAA700"/>
              </a:solidFill>
            </a:endParaRPr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scanf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%d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&amp;x); 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520FEB-D3A0-D9DC-8E18-891836D71167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3CA69-83E5-FB91-A382-E54CBFE567FF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D77B99-7115-494B-D0E3-4E953A3B3AB6}"/>
              </a:ext>
            </a:extLst>
          </p:cNvPr>
          <p:cNvSpPr txBox="1"/>
          <p:nvPr/>
        </p:nvSpPr>
        <p:spPr>
          <a:xfrm>
            <a:off x="655025" y="52164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2AE74F-3544-57A6-426A-4C659B11AB6C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5B4E53-580C-6547-726B-8FA144CCC1F8}"/>
              </a:ext>
            </a:extLst>
          </p:cNvPr>
          <p:cNvSpPr txBox="1"/>
          <p:nvPr/>
        </p:nvSpPr>
        <p:spPr>
          <a:xfrm>
            <a:off x="1324757" y="5952907"/>
            <a:ext cx="7568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먼저 입력 안내 메시지를 화면에 출력한다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그리고 키보드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입력의 첫 문자부터 정수로 해석할 수 있는 만큼의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문자들에 해당하는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정수값을 계산해서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값을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21F8F-D464-E45C-9D57-3FF83ABEFCEB}"/>
              </a:ext>
            </a:extLst>
          </p:cNvPr>
          <p:cNvSpPr txBox="1"/>
          <p:nvPr/>
        </p:nvSpPr>
        <p:spPr>
          <a:xfrm>
            <a:off x="666900" y="4535421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217E0-5777-4E55-2D09-05B4AC02CF12}"/>
              </a:ext>
            </a:extLst>
          </p:cNvPr>
          <p:cNvSpPr txBox="1"/>
          <p:nvPr/>
        </p:nvSpPr>
        <p:spPr>
          <a:xfrm>
            <a:off x="2820419" y="4535421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“%d”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정수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주소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B833F-DA1D-7036-53AE-E1EB2AF36617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C3C22-5765-11EC-F2DF-B61AC6807140}"/>
              </a:ext>
            </a:extLst>
          </p:cNvPr>
          <p:cNvSpPr txBox="1"/>
          <p:nvPr/>
        </p:nvSpPr>
        <p:spPr>
          <a:xfrm>
            <a:off x="666900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5F2D0-54E5-1F1B-6965-303BA52E3593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DE743-2364-C517-F4B9-45C3EBCE496A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3C179F-0BCF-9BCB-2D6D-C83BA4774D86}"/>
              </a:ext>
            </a:extLst>
          </p:cNvPr>
          <p:cNvSpPr txBox="1"/>
          <p:nvPr/>
        </p:nvSpPr>
        <p:spPr>
          <a:xfrm>
            <a:off x="666900" y="3355911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A08E6-3F98-7A91-1EEE-C7B3A7D227EC}"/>
              </a:ext>
            </a:extLst>
          </p:cNvPr>
          <p:cNvSpPr txBox="1"/>
          <p:nvPr/>
        </p:nvSpPr>
        <p:spPr>
          <a:xfrm>
            <a:off x="2820419" y="3355911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“Enter an integer: 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382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35677-7102-709F-F98C-7B0C302D8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FE93-3C79-54D0-2A9B-2AA66732B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%d</a:t>
            </a:r>
            <a:r>
              <a:rPr lang="ko-KR" altLang="en-US" u="sng"/>
              <a:t> 퀴즈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060E7-C2FC-0FC3-AFDE-C1C178B6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scanf</a:t>
            </a:r>
            <a:r>
              <a:rPr lang="ko-KR" altLang="en-US"/>
              <a:t>로 정수를 입력받은 다음에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값을 </a:t>
            </a:r>
            <a:r>
              <a:rPr lang="en-US" altLang="ko-KR"/>
              <a:t>1 </a:t>
            </a:r>
            <a:r>
              <a:rPr lang="ko-KR" altLang="en-US"/>
              <a:t>증가시켜서 출력하는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프로그램을 작성해보세요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EED61-372C-668E-7243-F48E11F06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841ACA-5BAE-8CE1-3ACC-83C51D32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3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58D79-30A0-C541-2337-72EAA029D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B6B0E-EE53-7142-FB2B-A35BA28E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u="sng"/>
              <a:t>타입 한정자 </a:t>
            </a:r>
            <a:r>
              <a:rPr lang="ko-KR" altLang="en-US" u="sng" dirty="0"/>
              <a:t>예시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6743C8-A2EA-278A-2373-529D5122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D09F3E-CD3A-88A0-9512-1614384A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97C82167-2C5C-6226-3905-72212C61A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868" y="2051070"/>
            <a:ext cx="6216264" cy="343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1">
                    <a:lumMod val="60000"/>
                    <a:lumOff val="40000"/>
                  </a:schemeClr>
                </a:solidFill>
              </a:rPr>
              <a:t>const int </a:t>
            </a:r>
            <a:r>
              <a:rPr lang="en-US" altLang="ko-KR"/>
              <a:t>x;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AE9550-F6FB-73E2-AF66-6C24784C7607}"/>
              </a:ext>
            </a:extLst>
          </p:cNvPr>
          <p:cNvSpPr txBox="1"/>
          <p:nvPr/>
        </p:nvSpPr>
        <p:spPr>
          <a:xfrm>
            <a:off x="1885214" y="1694755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const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B48DB8-0CA0-A8B5-F3D2-A6347DD1BCEA}"/>
              </a:ext>
            </a:extLst>
          </p:cNvPr>
          <p:cNvSpPr txBox="1"/>
          <p:nvPr/>
        </p:nvSpPr>
        <p:spPr>
          <a:xfrm>
            <a:off x="3656853" y="1694534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전역변수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0375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6A115-368C-72CE-25D5-B7CE2DA9B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448C0-DFE8-9E1E-2297-72BC043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예시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35F1A4-3188-586D-F560-55915E6D0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B68AA2-09CB-9DF9-9AA3-CE43AD2E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B46BC271-33ED-66F6-655A-A7988B9DF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400">
                <a:solidFill>
                  <a:schemeClr val="accent1">
                    <a:lumMod val="60000"/>
                    <a:lumOff val="40000"/>
                  </a:schemeClr>
                </a:solidFill>
              </a:rPr>
              <a:t>char</a:t>
            </a:r>
            <a:r>
              <a:rPr lang="en-US" altLang="ko-KR" sz="4400"/>
              <a:t> c;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printf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Enter a character: 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);</a:t>
            </a:r>
          </a:p>
          <a:p>
            <a:pPr marL="457200" lvl="1" indent="0">
              <a:buNone/>
            </a:pPr>
            <a:endParaRPr lang="en-US" altLang="ko-KR" sz="4000">
              <a:solidFill>
                <a:srgbClr val="FAA700"/>
              </a:solidFill>
            </a:endParaRPr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scanf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%c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&amp;c); 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297047-47B3-C4E4-61CC-CA1367122B7D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9EDD75-456A-C8E5-F9EC-9FCFF7DF96F7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54B13-A4D0-BE34-A104-3F302059CE5D}"/>
              </a:ext>
            </a:extLst>
          </p:cNvPr>
          <p:cNvSpPr txBox="1"/>
          <p:nvPr/>
        </p:nvSpPr>
        <p:spPr>
          <a:xfrm>
            <a:off x="655025" y="52164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8A23C76-3EEB-D5C9-07A7-2AE6E9DFD91F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238422D-082E-55F7-6E1A-7EDE87F08C94}"/>
              </a:ext>
            </a:extLst>
          </p:cNvPr>
          <p:cNvSpPr txBox="1"/>
          <p:nvPr/>
        </p:nvSpPr>
        <p:spPr>
          <a:xfrm>
            <a:off x="1324757" y="6067207"/>
            <a:ext cx="7568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먼저 입력 안내 메시지를 화면에 출력한다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그리고 키보드 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입력의 첫 문자를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2BAEA-BC20-C181-A448-71DCF3342854}"/>
              </a:ext>
            </a:extLst>
          </p:cNvPr>
          <p:cNvSpPr txBox="1"/>
          <p:nvPr/>
        </p:nvSpPr>
        <p:spPr>
          <a:xfrm>
            <a:off x="666900" y="4535421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57989-ECC9-7156-8EB8-0C1B42B0F948}"/>
              </a:ext>
            </a:extLst>
          </p:cNvPr>
          <p:cNvSpPr txBox="1"/>
          <p:nvPr/>
        </p:nvSpPr>
        <p:spPr>
          <a:xfrm>
            <a:off x="2820419" y="4535421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“%c”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문자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주소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C9EA3-3E62-2867-AD03-BDA27B233CE6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A5092-6812-D3F7-FDEA-FCBFD964F190}"/>
              </a:ext>
            </a:extLst>
          </p:cNvPr>
          <p:cNvSpPr txBox="1"/>
          <p:nvPr/>
        </p:nvSpPr>
        <p:spPr>
          <a:xfrm>
            <a:off x="666900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char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B96DC-AE5E-B112-4A8F-CE6FA1C7D0CE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c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EEAA5-B94D-106B-0EF1-DCA2DDE5418C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없음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7E3FE-601A-2665-84F3-C6659E2B0AD1}"/>
              </a:ext>
            </a:extLst>
          </p:cNvPr>
          <p:cNvSpPr txBox="1"/>
          <p:nvPr/>
        </p:nvSpPr>
        <p:spPr>
          <a:xfrm>
            <a:off x="666900" y="3355911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printf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FD862-6AB8-1557-A94A-FAE5B3E99DD2}"/>
              </a:ext>
            </a:extLst>
          </p:cNvPr>
          <p:cNvSpPr txBox="1"/>
          <p:nvPr/>
        </p:nvSpPr>
        <p:spPr>
          <a:xfrm>
            <a:off x="2820419" y="3355911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“Enter a character: ”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398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E5B93-8B9C-09EB-C0A4-C7258103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96B2C-20C0-86D5-E4EC-84182F9C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5B00A-1FEE-E5AE-68B6-9CB8A1ED4EB9}"/>
              </a:ext>
            </a:extLst>
          </p:cNvPr>
          <p:cNvSpPr txBox="1"/>
          <p:nvPr/>
        </p:nvSpPr>
        <p:spPr>
          <a:xfrm>
            <a:off x="719958" y="1446893"/>
            <a:ext cx="842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문자 하나를 읽는다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529C5A-6C1A-6E49-9A3D-A31884371AC1}"/>
              </a:ext>
            </a:extLst>
          </p:cNvPr>
          <p:cNvSpPr txBox="1"/>
          <p:nvPr/>
        </p:nvSpPr>
        <p:spPr>
          <a:xfrm>
            <a:off x="219700" y="2350463"/>
            <a:ext cx="49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문자 하나를 읽기 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9B003-1B26-C4D5-BA7C-9DFB6BE19912}"/>
              </a:ext>
            </a:extLst>
          </p:cNvPr>
          <p:cNvSpPr txBox="1"/>
          <p:nvPr/>
        </p:nvSpPr>
        <p:spPr>
          <a:xfrm>
            <a:off x="219700" y="4414447"/>
            <a:ext cx="49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문자 하나를 읽은 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DD97253-B35B-D6F7-1F32-812AC1E55042}"/>
              </a:ext>
            </a:extLst>
          </p:cNvPr>
          <p:cNvSpPr/>
          <p:nvPr/>
        </p:nvSpPr>
        <p:spPr>
          <a:xfrm>
            <a:off x="719958" y="2819336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11E93E2-03AD-CD77-532C-7B629F82B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594618"/>
              </p:ext>
            </p:extLst>
          </p:nvPr>
        </p:nvGraphicFramePr>
        <p:xfrm>
          <a:off x="856234" y="2896209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70D5283-A668-69F0-EF6D-3F90587D3815}"/>
              </a:ext>
            </a:extLst>
          </p:cNvPr>
          <p:cNvCxnSpPr/>
          <p:nvPr/>
        </p:nvCxnSpPr>
        <p:spPr>
          <a:xfrm flipV="1">
            <a:off x="1123950" y="359980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EE5015A-0BC7-CFBD-7B5B-48508D39790F}"/>
              </a:ext>
            </a:extLst>
          </p:cNvPr>
          <p:cNvCxnSpPr/>
          <p:nvPr/>
        </p:nvCxnSpPr>
        <p:spPr>
          <a:xfrm flipV="1">
            <a:off x="8152384" y="359980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EE6CA4-A9D6-9B27-2469-2E8991DC9D01}"/>
              </a:ext>
            </a:extLst>
          </p:cNvPr>
          <p:cNvSpPr txBox="1"/>
          <p:nvPr/>
        </p:nvSpPr>
        <p:spPr>
          <a:xfrm>
            <a:off x="219701" y="3642196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DBF86-CBA8-FD7B-1DDF-0B6FA8D199B6}"/>
              </a:ext>
            </a:extLst>
          </p:cNvPr>
          <p:cNvSpPr txBox="1"/>
          <p:nvPr/>
        </p:nvSpPr>
        <p:spPr>
          <a:xfrm>
            <a:off x="8228583" y="3640067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942F4B-985D-641F-99DC-84F4FC0E7DCA}"/>
              </a:ext>
            </a:extLst>
          </p:cNvPr>
          <p:cNvCxnSpPr/>
          <p:nvPr/>
        </p:nvCxnSpPr>
        <p:spPr>
          <a:xfrm flipV="1">
            <a:off x="1895864" y="5661767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987046-1351-B8BE-C2EE-E3E97405C9E0}"/>
              </a:ext>
            </a:extLst>
          </p:cNvPr>
          <p:cNvCxnSpPr/>
          <p:nvPr/>
        </p:nvCxnSpPr>
        <p:spPr>
          <a:xfrm flipV="1">
            <a:off x="8152384" y="5661767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DA4F20-8508-ED83-E10C-FA9AEE960F86}"/>
              </a:ext>
            </a:extLst>
          </p:cNvPr>
          <p:cNvSpPr txBox="1"/>
          <p:nvPr/>
        </p:nvSpPr>
        <p:spPr>
          <a:xfrm>
            <a:off x="991615" y="5704163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B7FD0D-F12A-3FCF-2E00-1D0627AE201A}"/>
              </a:ext>
            </a:extLst>
          </p:cNvPr>
          <p:cNvSpPr txBox="1"/>
          <p:nvPr/>
        </p:nvSpPr>
        <p:spPr>
          <a:xfrm>
            <a:off x="8228583" y="5702034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2E00538-CDB4-2B20-E471-6BF7F947CE97}"/>
              </a:ext>
            </a:extLst>
          </p:cNvPr>
          <p:cNvSpPr/>
          <p:nvPr/>
        </p:nvSpPr>
        <p:spPr>
          <a:xfrm>
            <a:off x="719958" y="4885742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1A2DBDE-B732-7701-D929-0A50222EA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1130"/>
              </p:ext>
            </p:extLst>
          </p:nvPr>
        </p:nvGraphicFramePr>
        <p:xfrm>
          <a:off x="856234" y="4962615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953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8DEB7-ECCD-838F-4CE7-74C424520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81E2B-6867-B986-8F5D-CEE78FC69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49FAB2-8F62-E4D8-9938-97E0C62EDC72}"/>
              </a:ext>
            </a:extLst>
          </p:cNvPr>
          <p:cNvSpPr txBox="1"/>
          <p:nvPr/>
        </p:nvSpPr>
        <p:spPr>
          <a:xfrm>
            <a:off x="719958" y="1446893"/>
            <a:ext cx="8424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2.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읽은 문자를 인자로 받은 포인터의 주소로 가서 저장한다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저장할 때 타입이 문자자료형 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(char, signed char, </a:t>
            </a:r>
          </a:p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   unsigned char)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이 아니면 정해지지 않은 동작을 한다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B19137-2F5A-84A6-EA54-A068F98A9CC3}"/>
              </a:ext>
            </a:extLst>
          </p:cNvPr>
          <p:cNvSpPr/>
          <p:nvPr/>
        </p:nvSpPr>
        <p:spPr>
          <a:xfrm>
            <a:off x="719959" y="4369065"/>
            <a:ext cx="6368554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7AA55D5-77CD-F080-3B4F-64627F15FB7E}"/>
              </a:ext>
            </a:extLst>
          </p:cNvPr>
          <p:cNvGraphicFramePr>
            <a:graphicFrameLocks noGrp="1"/>
          </p:cNvGraphicFramePr>
          <p:nvPr/>
        </p:nvGraphicFramePr>
        <p:xfrm>
          <a:off x="856235" y="4445938"/>
          <a:ext cx="60960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7AC8444-8838-E85C-58C8-871ED60923FF}"/>
              </a:ext>
            </a:extLst>
          </p:cNvPr>
          <p:cNvCxnSpPr>
            <a:cxnSpLocks/>
          </p:cNvCxnSpPr>
          <p:nvPr/>
        </p:nvCxnSpPr>
        <p:spPr>
          <a:xfrm>
            <a:off x="1132265" y="386739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DFF81A6-94F9-1B54-6DE5-84B1CBDC6C48}"/>
              </a:ext>
            </a:extLst>
          </p:cNvPr>
          <p:cNvCxnSpPr>
            <a:cxnSpLocks/>
          </p:cNvCxnSpPr>
          <p:nvPr/>
        </p:nvCxnSpPr>
        <p:spPr>
          <a:xfrm flipH="1">
            <a:off x="875285" y="5249636"/>
            <a:ext cx="214414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CB61E4-A700-1AEC-7965-0896D8FB3B37}"/>
              </a:ext>
            </a:extLst>
          </p:cNvPr>
          <p:cNvSpPr txBox="1"/>
          <p:nvPr/>
        </p:nvSpPr>
        <p:spPr>
          <a:xfrm>
            <a:off x="1256715" y="3823851"/>
            <a:ext cx="176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저장할주소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BAF8C1-6F58-0E2B-AF4C-955884493974}"/>
              </a:ext>
            </a:extLst>
          </p:cNvPr>
          <p:cNvSpPr txBox="1"/>
          <p:nvPr/>
        </p:nvSpPr>
        <p:spPr>
          <a:xfrm>
            <a:off x="390059" y="5413526"/>
            <a:ext cx="3227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자료형에서 정한 크기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6189C-A36C-F767-60A1-99434513128B}"/>
              </a:ext>
            </a:extLst>
          </p:cNvPr>
          <p:cNvSpPr txBox="1"/>
          <p:nvPr/>
        </p:nvSpPr>
        <p:spPr>
          <a:xfrm>
            <a:off x="200650" y="3272797"/>
            <a:ext cx="608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altLang="ko-KR" sz="2400">
                <a:solidFill>
                  <a:srgbClr val="FAA700"/>
                </a:solidFill>
              </a:rPr>
              <a:t>scanf</a:t>
            </a:r>
            <a:r>
              <a:rPr lang="en-US" altLang="ko-KR" sz="2400"/>
              <a:t>(</a:t>
            </a:r>
            <a:r>
              <a:rPr lang="en-US" altLang="ko-KR" sz="2400">
                <a:solidFill>
                  <a:srgbClr val="FF0000"/>
                </a:solidFill>
              </a:rPr>
              <a:t>“</a:t>
            </a:r>
            <a:r>
              <a:rPr lang="en-US" altLang="ko-KR" sz="2400">
                <a:solidFill>
                  <a:srgbClr val="C00000"/>
                </a:solidFill>
              </a:rPr>
              <a:t>%c</a:t>
            </a:r>
            <a:r>
              <a:rPr lang="en-US" altLang="ko-KR" sz="2400">
                <a:solidFill>
                  <a:srgbClr val="FF0000"/>
                </a:solidFill>
              </a:rPr>
              <a:t>”</a:t>
            </a:r>
            <a:r>
              <a:rPr lang="en-US" altLang="ko-KR" sz="2400"/>
              <a:t> , (</a:t>
            </a:r>
            <a:r>
              <a:rPr lang="ko-KR" altLang="en-US" sz="2400"/>
              <a:t>자료형 </a:t>
            </a:r>
            <a:r>
              <a:rPr lang="en-US" altLang="ko-KR" sz="2400"/>
              <a:t>*)</a:t>
            </a:r>
            <a:r>
              <a:rPr lang="ko-KR" altLang="en-US" sz="2400"/>
              <a:t>저장할주소</a:t>
            </a:r>
            <a:r>
              <a:rPr lang="en-US" altLang="ko-KR" sz="2400"/>
              <a:t>);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9E6BB4-2736-7E14-8526-58C50904E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152472"/>
              </p:ext>
            </p:extLst>
          </p:nvPr>
        </p:nvGraphicFramePr>
        <p:xfrm>
          <a:off x="4457856" y="5357031"/>
          <a:ext cx="56591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16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B495220-75EA-78B4-CD79-869D8C4C1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244428"/>
              </p:ext>
            </p:extLst>
          </p:nvPr>
        </p:nvGraphicFramePr>
        <p:xfrm>
          <a:off x="876455" y="4443822"/>
          <a:ext cx="51419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95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2BFFBA-169D-6A56-7223-F003ACF5A036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90650" y="4702902"/>
            <a:ext cx="2962431" cy="91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719EE0-54E9-AFDC-E0E0-35EC33021535}"/>
              </a:ext>
            </a:extLst>
          </p:cNvPr>
          <p:cNvSpPr txBox="1"/>
          <p:nvPr/>
        </p:nvSpPr>
        <p:spPr>
          <a:xfrm>
            <a:off x="3990975" y="5925792"/>
            <a:ext cx="1533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읽은 문자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657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4AE92-00B2-DF44-2853-77BDB7F16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D959A-B63A-9543-5E5B-2E2324E1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</a:t>
            </a:r>
            <a:r>
              <a:rPr lang="en-US" altLang="ko-KR" u="sng"/>
              <a:t>%c</a:t>
            </a:r>
            <a:r>
              <a:rPr lang="ko-KR" altLang="en-US" u="sng"/>
              <a:t> 퀴즈</a:t>
            </a:r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2D2BA-868A-4C2C-442C-15DA3717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scanf</a:t>
            </a:r>
            <a:r>
              <a:rPr lang="ko-KR" altLang="en-US"/>
              <a:t>로 정수와 문자를 입력받고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그대로 출력하는 프로그램을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작성해보세요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F56C1-0A74-BD79-8A62-E1BA227C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991104-7135-79C0-4ACA-874B048C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516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33DC-335A-E7F5-4A53-50D9514B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3AFD9-CC84-3192-951A-05050178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공백문자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1B4423-4D89-2BDF-4171-F7483C2C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8436C9-2262-0E1F-2152-5C02F3B1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4A15FCA6-7CD3-0E14-0510-A9F15F1E5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endParaRPr lang="en-US" altLang="ko-KR" sz="4000">
              <a:solidFill>
                <a:srgbClr val="FAA700"/>
              </a:solidFill>
            </a:endParaRPr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scanf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 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); </a:t>
            </a:r>
          </a:p>
          <a:p>
            <a:pPr marL="457200" lvl="1" indent="0">
              <a:buNone/>
            </a:pPr>
            <a:endParaRPr lang="en-US" altLang="ko-KR" sz="4000">
              <a:solidFill>
                <a:schemeClr val="accent5"/>
              </a:solidFill>
            </a:endParaRPr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D48E37-8015-8700-45E8-7041BCFF02B1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EDF6A-01C6-D3FA-1C86-C185D3024938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AE0CDE-75CF-CC4B-73B0-426CD76D943F}"/>
              </a:ext>
            </a:extLst>
          </p:cNvPr>
          <p:cNvSpPr txBox="1"/>
          <p:nvPr/>
        </p:nvSpPr>
        <p:spPr>
          <a:xfrm>
            <a:off x="655025" y="4497741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363385-9F2E-AC8F-02E0-0264B3237329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C956E7D-9766-1A50-AF81-B4B73C5F87B2}"/>
              </a:ext>
            </a:extLst>
          </p:cNvPr>
          <p:cNvSpPr txBox="1"/>
          <p:nvPr/>
        </p:nvSpPr>
        <p:spPr>
          <a:xfrm>
            <a:off x="1324757" y="6067207"/>
            <a:ext cx="7486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공백문자가 아닌 문자를 읽을 때까지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또는 더이상 문자를</a:t>
            </a:r>
            <a:endParaRPr lang="en-US" altLang="ko-KR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읽을 수 없을 때까지 키보드 입력을 받아서 문자를 읽는다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F68793-7FFB-BF38-8859-3CCA3E012657}"/>
              </a:ext>
            </a:extLst>
          </p:cNvPr>
          <p:cNvSpPr txBox="1"/>
          <p:nvPr/>
        </p:nvSpPr>
        <p:spPr>
          <a:xfrm>
            <a:off x="666900" y="3229478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903D5-1D62-246D-2ED8-20E3868FF5C6}"/>
              </a:ext>
            </a:extLst>
          </p:cNvPr>
          <p:cNvSpPr txBox="1"/>
          <p:nvPr/>
        </p:nvSpPr>
        <p:spPr>
          <a:xfrm>
            <a:off x="2820419" y="3229478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“%c”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문자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c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주소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070DF-3551-C96E-FAB1-BD894C150702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884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E72E1-675F-001E-E8E1-A2B271CA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5A004-89EF-C3E7-2FF0-EB805D33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scanf</a:t>
            </a:r>
            <a:r>
              <a:rPr lang="ko-KR" altLang="en-US" u="sng"/>
              <a:t>의 포맷문자열 공백문자의 동작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FA837-C2B3-9906-32C6-9287D2B75D86}"/>
              </a:ext>
            </a:extLst>
          </p:cNvPr>
          <p:cNvSpPr txBox="1"/>
          <p:nvPr/>
        </p:nvSpPr>
        <p:spPr>
          <a:xfrm>
            <a:off x="719958" y="1446893"/>
            <a:ext cx="842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1. </a:t>
            </a:r>
            <a:r>
              <a:rPr lang="ko-KR" altLang="en-US" sz="2400">
                <a:solidFill>
                  <a:srgbClr val="00B050"/>
                </a:solidFill>
                <a:latin typeface="맑은 고딕" panose="020B0503020000020004" pitchFamily="50" charset="-127"/>
              </a:rPr>
              <a:t>공백문자가 아닌 문자를 읽을 때까지 문자를 읽는다</a:t>
            </a:r>
            <a:r>
              <a:rPr lang="en-US" altLang="ko-KR" sz="2400">
                <a:solidFill>
                  <a:srgbClr val="00B050"/>
                </a:solidFill>
                <a:latin typeface="맑은 고딕" panose="020B0503020000020004" pitchFamily="50" charset="-127"/>
              </a:rPr>
              <a:t>.</a:t>
            </a:r>
            <a:endParaRPr lang="ko-KR" altLang="en-US" sz="24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F8FD79-3563-17E8-B22B-F793F3E33130}"/>
              </a:ext>
            </a:extLst>
          </p:cNvPr>
          <p:cNvSpPr txBox="1"/>
          <p:nvPr/>
        </p:nvSpPr>
        <p:spPr>
          <a:xfrm>
            <a:off x="219700" y="2350463"/>
            <a:ext cx="49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공백문자들을 읽기 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4FEE1-68F8-2F14-DEC1-1F4FE0691CEA}"/>
              </a:ext>
            </a:extLst>
          </p:cNvPr>
          <p:cNvSpPr txBox="1"/>
          <p:nvPr/>
        </p:nvSpPr>
        <p:spPr>
          <a:xfrm>
            <a:off x="219700" y="4414447"/>
            <a:ext cx="495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공백문자들을 읽은 후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</a:rPr>
              <a:t>:</a:t>
            </a:r>
            <a:endParaRPr lang="ko-KR" altLang="en-US" sz="24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1B4A84-AF82-08D1-CD8B-102029BC3D27}"/>
              </a:ext>
            </a:extLst>
          </p:cNvPr>
          <p:cNvSpPr/>
          <p:nvPr/>
        </p:nvSpPr>
        <p:spPr>
          <a:xfrm>
            <a:off x="719958" y="2819336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C5EFEE-E91F-65B8-ED3A-D672EC5336BD}"/>
              </a:ext>
            </a:extLst>
          </p:cNvPr>
          <p:cNvGraphicFramePr>
            <a:graphicFrameLocks noGrp="1"/>
          </p:cNvGraphicFramePr>
          <p:nvPr/>
        </p:nvGraphicFramePr>
        <p:xfrm>
          <a:off x="856234" y="2896209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56CBC13-B194-F9D7-702A-0C86D7448C90}"/>
              </a:ext>
            </a:extLst>
          </p:cNvPr>
          <p:cNvCxnSpPr/>
          <p:nvPr/>
        </p:nvCxnSpPr>
        <p:spPr>
          <a:xfrm flipV="1">
            <a:off x="1123950" y="359980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9C83656-99DB-EC56-4F3B-985D5AC706D3}"/>
              </a:ext>
            </a:extLst>
          </p:cNvPr>
          <p:cNvCxnSpPr/>
          <p:nvPr/>
        </p:nvCxnSpPr>
        <p:spPr>
          <a:xfrm flipV="1">
            <a:off x="8152384" y="3599800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5EAADDA-C24C-F661-A4BC-3B483BE1378F}"/>
              </a:ext>
            </a:extLst>
          </p:cNvPr>
          <p:cNvSpPr txBox="1"/>
          <p:nvPr/>
        </p:nvSpPr>
        <p:spPr>
          <a:xfrm>
            <a:off x="219701" y="3642196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5F44F-0649-DA37-3869-04AC8FB74DDE}"/>
              </a:ext>
            </a:extLst>
          </p:cNvPr>
          <p:cNvSpPr txBox="1"/>
          <p:nvPr/>
        </p:nvSpPr>
        <p:spPr>
          <a:xfrm>
            <a:off x="8228583" y="3640067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02F065B-CE9A-36B0-1B0C-E760B5E808B0}"/>
              </a:ext>
            </a:extLst>
          </p:cNvPr>
          <p:cNvCxnSpPr/>
          <p:nvPr/>
        </p:nvCxnSpPr>
        <p:spPr>
          <a:xfrm flipV="1">
            <a:off x="4000889" y="5661767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6D4A08-6A56-3034-77CA-94CA02C43D63}"/>
              </a:ext>
            </a:extLst>
          </p:cNvPr>
          <p:cNvCxnSpPr/>
          <p:nvPr/>
        </p:nvCxnSpPr>
        <p:spPr>
          <a:xfrm flipV="1">
            <a:off x="8152384" y="5661767"/>
            <a:ext cx="0" cy="40005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6A276D-C446-34B0-D26C-022A16DF10E8}"/>
              </a:ext>
            </a:extLst>
          </p:cNvPr>
          <p:cNvSpPr txBox="1"/>
          <p:nvPr/>
        </p:nvSpPr>
        <p:spPr>
          <a:xfrm>
            <a:off x="3096640" y="5704163"/>
            <a:ext cx="82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시작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536F3-28B6-91A3-43A8-E3B44EE60AC7}"/>
              </a:ext>
            </a:extLst>
          </p:cNvPr>
          <p:cNvSpPr txBox="1"/>
          <p:nvPr/>
        </p:nvSpPr>
        <p:spPr>
          <a:xfrm>
            <a:off x="8228583" y="5702034"/>
            <a:ext cx="45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2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끝</a:t>
            </a:r>
            <a:endParaRPr lang="ko-KR" altLang="en-US" sz="2400" dirty="0">
              <a:solidFill>
                <a:schemeClr val="tx2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3FE39C9-D1DE-FD22-A0F7-37FACE495DB2}"/>
              </a:ext>
            </a:extLst>
          </p:cNvPr>
          <p:cNvSpPr/>
          <p:nvPr/>
        </p:nvSpPr>
        <p:spPr>
          <a:xfrm>
            <a:off x="719958" y="4885742"/>
            <a:ext cx="7947789" cy="678582"/>
          </a:xfrm>
          <a:prstGeom prst="roundRect">
            <a:avLst>
              <a:gd name="adj" fmla="val 4290"/>
            </a:avLst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sz="360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2ADA56F-3277-742E-DC45-98A07D5A932A}"/>
              </a:ext>
            </a:extLst>
          </p:cNvPr>
          <p:cNvGraphicFramePr>
            <a:graphicFrameLocks noGrp="1"/>
          </p:cNvGraphicFramePr>
          <p:nvPr/>
        </p:nvGraphicFramePr>
        <p:xfrm>
          <a:off x="856234" y="4962615"/>
          <a:ext cx="765911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83">
                  <a:extLst>
                    <a:ext uri="{9D8B030D-6E8A-4147-A177-3AD203B41FA5}">
                      <a16:colId xmlns:a16="http://schemas.microsoft.com/office/drawing/2014/main" val="151883501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2265219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624049731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619805689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149197252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46875074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110785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385700666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2160870208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3163451927"/>
                    </a:ext>
                  </a:extLst>
                </a:gridCol>
                <a:gridCol w="696283">
                  <a:extLst>
                    <a:ext uri="{9D8B030D-6E8A-4147-A177-3AD203B41FA5}">
                      <a16:colId xmlns:a16="http://schemas.microsoft.com/office/drawing/2014/main" val="426112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'\t'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'1'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'2'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>
                          <a:solidFill>
                            <a:schemeClr val="tx1"/>
                          </a:solidFill>
                        </a:rPr>
                        <a:t>'3'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 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'd'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>
                          <a:solidFill>
                            <a:schemeClr val="tx1"/>
                          </a:solidFill>
                        </a:rPr>
                        <a:t>'\n'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85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038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14F1-7410-47DA-80EE-EBC8643B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214-857A-0AFA-0E27-904A2DE9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162925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공백 문자 </a:t>
            </a:r>
            <a:br>
              <a:rPr lang="en-US" altLang="ko-KR" u="sng"/>
            </a:br>
            <a:r>
              <a:rPr lang="ko-KR" altLang="en-US" u="sng"/>
              <a:t>예제 코드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BAF6B2-2D20-5A16-6F10-7342DFF8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460" y="6356351"/>
            <a:ext cx="3086100" cy="365125"/>
          </a:xfr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E0C15-1687-5554-E3F5-FC38E5A2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48460" y="6356351"/>
            <a:ext cx="2057400" cy="365125"/>
          </a:xfrm>
        </p:spPr>
        <p:txBody>
          <a:bodyPr/>
          <a:lstStyle/>
          <a:p>
            <a:fld id="{C5E34F3F-6B99-4636-8969-C84AC0DE006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9129A6E-E498-B75F-C1F0-649EF0C5D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55" y="1297820"/>
            <a:ext cx="8813753" cy="5560179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40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4000" dirty="0">
                <a:solidFill>
                  <a:srgbClr val="FF0000"/>
                </a:solidFill>
              </a:rPr>
              <a:t>&lt;</a:t>
            </a:r>
            <a:r>
              <a:rPr lang="en-US" altLang="ko-KR" sz="4000" dirty="0" err="1">
                <a:solidFill>
                  <a:srgbClr val="C00000"/>
                </a:solidFill>
              </a:rPr>
              <a:t>stdio.h</a:t>
            </a:r>
            <a:r>
              <a:rPr lang="en-US" altLang="ko-KR" sz="4000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ko-KR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AA700"/>
                </a:solidFill>
              </a:rPr>
              <a:t>main</a:t>
            </a:r>
            <a:r>
              <a:rPr lang="en-US" altLang="ko-KR"/>
              <a:t>() {</a:t>
            </a:r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4000"/>
              <a:t> x;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rgbClr val="FAA700"/>
                </a:solidFill>
              </a:rPr>
              <a:t>scanf</a:t>
            </a:r>
            <a:r>
              <a:rPr lang="en-US" altLang="ko-KR" sz="4000"/>
              <a:t>(</a:t>
            </a:r>
            <a:r>
              <a:rPr lang="en-US" altLang="ko-KR" sz="4000">
                <a:solidFill>
                  <a:srgbClr val="FF0000"/>
                </a:solidFill>
              </a:rPr>
              <a:t>“</a:t>
            </a:r>
            <a:r>
              <a:rPr lang="en-US" altLang="ko-KR" sz="4000">
                <a:solidFill>
                  <a:srgbClr val="C00000"/>
                </a:solidFill>
              </a:rPr>
              <a:t>%d </a:t>
            </a:r>
            <a:r>
              <a:rPr lang="en-US" altLang="ko-KR" sz="4000">
                <a:solidFill>
                  <a:srgbClr val="FF0000"/>
                </a:solidFill>
              </a:rPr>
              <a:t>”</a:t>
            </a:r>
            <a:r>
              <a:rPr lang="en-US" altLang="ko-KR" sz="4000"/>
              <a:t> , &amp;x); </a:t>
            </a:r>
          </a:p>
          <a:p>
            <a:pPr marL="457200" lvl="1" indent="0">
              <a:buNone/>
            </a:pPr>
            <a:endParaRPr lang="en-US" altLang="ko-KR" sz="4000"/>
          </a:p>
          <a:p>
            <a:pPr marL="457200" lvl="1" indent="0">
              <a:buNone/>
            </a:pPr>
            <a:r>
              <a:rPr lang="en-US" altLang="ko-KR" sz="4000">
                <a:solidFill>
                  <a:schemeClr val="accent5"/>
                </a:solidFill>
              </a:rPr>
              <a:t>return</a:t>
            </a:r>
            <a:r>
              <a:rPr lang="en-US" altLang="ko-KR" sz="4000"/>
              <a:t> 0;</a:t>
            </a:r>
          </a:p>
          <a:p>
            <a:pPr marL="0" indent="0">
              <a:buNone/>
            </a:pPr>
            <a:r>
              <a:rPr lang="en-US" altLang="ko-KR"/>
              <a:t>}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967FB-1D78-E641-E855-127D3B31B90C}"/>
              </a:ext>
            </a:extLst>
          </p:cNvPr>
          <p:cNvSpPr txBox="1"/>
          <p:nvPr/>
        </p:nvSpPr>
        <p:spPr>
          <a:xfrm>
            <a:off x="165124" y="203138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타입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BFDE0-C2DE-70C8-03AE-1967D328EE2C}"/>
              </a:ext>
            </a:extLst>
          </p:cNvPr>
          <p:cNvSpPr txBox="1"/>
          <p:nvPr/>
        </p:nvSpPr>
        <p:spPr>
          <a:xfrm>
            <a:off x="1844020" y="204420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5F60E-3125-4833-9C16-588C0BD0A711}"/>
              </a:ext>
            </a:extLst>
          </p:cNvPr>
          <p:cNvSpPr txBox="1"/>
          <p:nvPr/>
        </p:nvSpPr>
        <p:spPr>
          <a:xfrm>
            <a:off x="655025" y="517837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반환 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0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176332E-3B1F-D983-AE58-125B96F75163}"/>
              </a:ext>
            </a:extLst>
          </p:cNvPr>
          <p:cNvCxnSpPr/>
          <p:nvPr/>
        </p:nvCxnSpPr>
        <p:spPr>
          <a:xfrm>
            <a:off x="659264" y="6414572"/>
            <a:ext cx="54665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F3A8B3F-2800-7A80-F099-DC492CA868AE}"/>
              </a:ext>
            </a:extLst>
          </p:cNvPr>
          <p:cNvSpPr txBox="1"/>
          <p:nvPr/>
        </p:nvSpPr>
        <p:spPr>
          <a:xfrm>
            <a:off x="1324757" y="5877109"/>
            <a:ext cx="7598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main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함수는 키보드 입력의 첫 문자부터 정수로 해석할 수 있는 만큼의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 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문자들에 해당하는 정수값을 계산해서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에 값을 저장한다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해석한 문자 </a:t>
            </a:r>
          </a:p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다음에 이어서 나오는 공백문자들을 읽는다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. 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DF246-2C85-6984-0965-B82699DB2191}"/>
              </a:ext>
            </a:extLst>
          </p:cNvPr>
          <p:cNvSpPr txBox="1"/>
          <p:nvPr/>
        </p:nvSpPr>
        <p:spPr>
          <a:xfrm>
            <a:off x="666900" y="3873186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함수 이름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scanf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DC6BD-9325-633B-1265-B65DD373899E}"/>
              </a:ext>
            </a:extLst>
          </p:cNvPr>
          <p:cNvSpPr txBox="1"/>
          <p:nvPr/>
        </p:nvSpPr>
        <p:spPr>
          <a:xfrm>
            <a:off x="2820419" y="3873186"/>
            <a:ext cx="479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“%d ”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와 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의 주소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0EAD0-4463-F307-0F49-67E473F1C506}"/>
              </a:ext>
            </a:extLst>
          </p:cNvPr>
          <p:cNvSpPr txBox="1"/>
          <p:nvPr/>
        </p:nvSpPr>
        <p:spPr>
          <a:xfrm>
            <a:off x="165124" y="1089195"/>
            <a:ext cx="208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헤더 파일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stdio.h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9C104-4F13-3C97-4930-BC2D177FE7C0}"/>
              </a:ext>
            </a:extLst>
          </p:cNvPr>
          <p:cNvSpPr txBox="1"/>
          <p:nvPr/>
        </p:nvSpPr>
        <p:spPr>
          <a:xfrm>
            <a:off x="666900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타입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BCD3C-0D29-912A-4E75-3502D9CD906B}"/>
              </a:ext>
            </a:extLst>
          </p:cNvPr>
          <p:cNvSpPr txBox="1"/>
          <p:nvPr/>
        </p:nvSpPr>
        <p:spPr>
          <a:xfrm>
            <a:off x="1743336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i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B33C9-581E-A6FF-C3CF-C26F6FBDA188}"/>
              </a:ext>
            </a:extLst>
          </p:cNvPr>
          <p:cNvSpPr txBox="1"/>
          <p:nvPr/>
        </p:nvSpPr>
        <p:spPr>
          <a:xfrm>
            <a:off x="2769249" y="2695645"/>
            <a:ext cx="221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초기값</a:t>
            </a:r>
            <a:r>
              <a:rPr lang="en-US" altLang="ko-KR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: 97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683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822BB-119C-4637-E722-0FD4DA708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12BBE-1A38-BFCF-CF90-40A47ACF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448675" cy="678582"/>
          </a:xfrm>
        </p:spPr>
        <p:txBody>
          <a:bodyPr>
            <a:normAutofit fontScale="90000"/>
          </a:bodyPr>
          <a:lstStyle/>
          <a:p>
            <a:r>
              <a:rPr lang="en-US" altLang="ko-KR" u="sng"/>
              <a:t>printf</a:t>
            </a:r>
            <a:r>
              <a:rPr lang="ko-KR" altLang="en-US" u="sng"/>
              <a:t>의 포맷문자열 공백 문자 퀴즈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AEDA0-05D4-E1DA-EEF6-D92EFFBB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8069301" cy="48823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/>
              <a:t>scanf</a:t>
            </a:r>
            <a:r>
              <a:rPr lang="ko-KR" altLang="en-US"/>
              <a:t>로 정수를 입력받고</a:t>
            </a:r>
            <a:r>
              <a:rPr lang="en-US" altLang="ko-KR"/>
              <a:t>, </a:t>
            </a:r>
          </a:p>
          <a:p>
            <a:pPr marL="0" indent="0">
              <a:buNone/>
            </a:pPr>
            <a:r>
              <a:rPr lang="ko-KR" altLang="en-US"/>
              <a:t>공백문자가 아닌 문자를 입력받아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그대로 출력하는 프로그램을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작성해보세요</a:t>
            </a:r>
            <a:r>
              <a:rPr lang="en-US" altLang="ko-KR"/>
              <a:t>.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입력</a:t>
            </a:r>
            <a:r>
              <a:rPr lang="en-US" altLang="ko-KR"/>
              <a:t>			</a:t>
            </a:r>
            <a:r>
              <a:rPr lang="ko-KR" altLang="en-US"/>
              <a:t>출력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123   abc  		123a</a:t>
            </a:r>
          </a:p>
          <a:p>
            <a:pPr marL="0" indent="0">
              <a:buNone/>
            </a:pPr>
            <a:r>
              <a:rPr lang="en-US" altLang="ko-KR"/>
              <a:t>1abc			1a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FD6CDF-0936-7961-431C-C6DF0F85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4BE8CF-68B8-1698-AFE6-D5C906CD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47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FDBF-326A-A1F7-95D4-D4FF882F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97D6E-BCD6-6AA8-9E7C-D28891D2A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0450"/>
            <a:ext cx="9144000" cy="1487052"/>
          </a:xfrm>
        </p:spPr>
        <p:txBody>
          <a:bodyPr/>
          <a:lstStyle/>
          <a:p>
            <a:r>
              <a:rPr lang="ko-KR" altLang="en-US" b="1">
                <a:latin typeface="+mj-ea"/>
                <a:ea typeface="+mj-ea"/>
              </a:rPr>
              <a:t>헤더파일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3696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E0FF-4F1B-A05A-9005-0AF6E716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4F38B-F753-CC7E-A6DD-F53748E10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예시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FC4A4D-3644-6CA5-9BE6-ED1268C7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2C0A51-AAC9-AB63-978F-D523EAC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218444E-BA7F-42FC-7278-3955CDE7C805}"/>
              </a:ext>
            </a:extLst>
          </p:cNvPr>
          <p:cNvCxnSpPr/>
          <p:nvPr/>
        </p:nvCxnSpPr>
        <p:spPr>
          <a:xfrm>
            <a:off x="4625610" y="1420989"/>
            <a:ext cx="0" cy="46074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5D8D6-8E19-F92A-5F42-3868D01FF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91" y="2444806"/>
            <a:ext cx="3684814" cy="2668519"/>
          </a:xfr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3"/>
                </a:solidFill>
              </a:rPr>
              <a:t>/* </a:t>
            </a:r>
            <a:r>
              <a:rPr lang="ko-KR" altLang="en-US" sz="3200" dirty="0">
                <a:solidFill>
                  <a:schemeClr val="accent3"/>
                </a:solidFill>
              </a:rPr>
              <a:t>메인 함수 </a:t>
            </a:r>
            <a:r>
              <a:rPr lang="en-US" altLang="ko-KR" sz="3200" dirty="0">
                <a:solidFill>
                  <a:schemeClr val="accent3"/>
                </a:solidFill>
              </a:rPr>
              <a:t>*/</a:t>
            </a:r>
            <a:endParaRPr lang="en-US" altLang="ko-KR" sz="3200" dirty="0"/>
          </a:p>
          <a:p>
            <a:pPr marL="0" indent="0"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main</a:t>
            </a:r>
            <a:r>
              <a:rPr lang="en-US" altLang="ko-KR" sz="3200" dirty="0"/>
              <a:t>() {</a:t>
            </a:r>
          </a:p>
          <a:p>
            <a:pPr marL="457200" lvl="1" indent="0">
              <a:buNone/>
            </a:pPr>
            <a:r>
              <a:rPr lang="en-US" altLang="ko-KR" sz="3200" dirty="0">
                <a:solidFill>
                  <a:schemeClr val="accent5"/>
                </a:solidFill>
              </a:rPr>
              <a:t>return</a:t>
            </a:r>
            <a:r>
              <a:rPr lang="en-US" altLang="ko-KR" sz="3200" dirty="0"/>
              <a:t> </a:t>
            </a:r>
            <a:r>
              <a:rPr lang="en-US" altLang="ko-KR" sz="3200" dirty="0">
                <a:solidFill>
                  <a:srgbClr val="FAA700"/>
                </a:solidFill>
              </a:rPr>
              <a:t>add1</a:t>
            </a:r>
            <a:r>
              <a:rPr lang="en-US" altLang="ko-KR" sz="3200" dirty="0"/>
              <a:t>(1);</a:t>
            </a:r>
          </a:p>
          <a:p>
            <a:pPr marL="0" indent="0">
              <a:buNone/>
            </a:pPr>
            <a:r>
              <a:rPr lang="en-US" altLang="ko-KR" sz="3200" dirty="0"/>
              <a:t>}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576E7C3-8750-C077-EDB0-6CA79640C260}"/>
              </a:ext>
            </a:extLst>
          </p:cNvPr>
          <p:cNvSpPr txBox="1">
            <a:spLocks/>
          </p:cNvSpPr>
          <p:nvPr/>
        </p:nvSpPr>
        <p:spPr>
          <a:xfrm>
            <a:off x="5170718" y="4065814"/>
            <a:ext cx="3684814" cy="26778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#include 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“</a:t>
            </a:r>
            <a:r>
              <a:rPr lang="en-US" altLang="ko-KR" sz="3200" dirty="0">
                <a:solidFill>
                  <a:srgbClr val="C00000"/>
                </a:solidFill>
                <a:latin typeface="맑은 고딕" panose="020B0503020000020004" pitchFamily="50" charset="-127"/>
              </a:rPr>
              <a:t>add1.h</a:t>
            </a:r>
            <a:r>
              <a:rPr lang="en-US" altLang="ko-KR" sz="3200" dirty="0">
                <a:solidFill>
                  <a:srgbClr val="FF0000"/>
                </a:solidFill>
                <a:latin typeface="맑은 고딕" panose="020B0503020000020004" pitchFamily="50" charset="-127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 {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5"/>
                </a:solidFill>
                <a:latin typeface="맑은 고딕" panose="020B0503020000020004" pitchFamily="50" charset="-127"/>
              </a:rPr>
              <a:t>return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 </a:t>
            </a:r>
            <a:r>
              <a:rPr lang="en-US" altLang="ko-KR" sz="3200" dirty="0">
                <a:latin typeface="맑은 고딕" panose="020B0503020000020004" pitchFamily="50" charset="-127"/>
              </a:rPr>
              <a:t>+ 1;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맑은 고딕" panose="020B0503020000020004" pitchFamily="50" charset="-127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A1D67-2C90-036F-6B6B-2AA075001D5A}"/>
              </a:ext>
            </a:extLst>
          </p:cNvPr>
          <p:cNvSpPr/>
          <p:nvPr/>
        </p:nvSpPr>
        <p:spPr>
          <a:xfrm>
            <a:off x="391891" y="1928273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 err="1">
                <a:solidFill>
                  <a:schemeClr val="tx1"/>
                </a:solidFill>
                <a:latin typeface="맑은 고딕" panose="020B0503020000020004" pitchFamily="50" charset="-127"/>
              </a:rPr>
              <a:t>main.c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BABC3A-CD59-66AA-3A18-D0E7C5611562}"/>
              </a:ext>
            </a:extLst>
          </p:cNvPr>
          <p:cNvSpPr/>
          <p:nvPr/>
        </p:nvSpPr>
        <p:spPr>
          <a:xfrm>
            <a:off x="5170717" y="3549280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add1.c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B3E31A0-25E9-8A97-820F-D16F02944442}"/>
              </a:ext>
            </a:extLst>
          </p:cNvPr>
          <p:cNvSpPr txBox="1">
            <a:spLocks/>
          </p:cNvSpPr>
          <p:nvPr/>
        </p:nvSpPr>
        <p:spPr>
          <a:xfrm>
            <a:off x="5170717" y="1932211"/>
            <a:ext cx="3684814" cy="1338947"/>
          </a:xfrm>
          <a:prstGeom prst="rect">
            <a:avLst/>
          </a:prstGeom>
          <a:solidFill>
            <a:srgbClr val="FFFFFF">
              <a:alpha val="89804"/>
            </a:srgbClr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/* 1 </a:t>
            </a:r>
            <a:r>
              <a:rPr lang="ko-KR" altLang="en-US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증가시키기 </a:t>
            </a:r>
            <a:r>
              <a:rPr lang="en-US" altLang="ko-KR" sz="3200" dirty="0">
                <a:solidFill>
                  <a:schemeClr val="accent3"/>
                </a:solidFill>
                <a:latin typeface="맑은 고딕" panose="020B0503020000020004" pitchFamily="50" charset="-127"/>
              </a:rPr>
              <a:t>*/</a:t>
            </a:r>
            <a:endParaRPr lang="en-US" altLang="ko-KR" sz="3200" dirty="0">
              <a:latin typeface="맑은 고딕" panose="020B050302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</a:t>
            </a:r>
            <a:r>
              <a:rPr lang="en-US" altLang="ko-KR" sz="3200" dirty="0">
                <a:latin typeface="맑은 고딕" panose="020B0503020000020004" pitchFamily="50" charset="-127"/>
              </a:rPr>
              <a:t> </a:t>
            </a:r>
            <a:r>
              <a:rPr lang="en-US" altLang="ko-KR" sz="3200" dirty="0">
                <a:solidFill>
                  <a:srgbClr val="FAA700"/>
                </a:solidFill>
                <a:latin typeface="맑은 고딕" panose="020B0503020000020004" pitchFamily="50" charset="-127"/>
              </a:rPr>
              <a:t>add1</a:t>
            </a:r>
            <a:r>
              <a:rPr lang="en-US" altLang="ko-KR" sz="3200" dirty="0">
                <a:latin typeface="맑은 고딕" panose="020B0503020000020004" pitchFamily="50" charset="-127"/>
              </a:rPr>
              <a:t>(</a:t>
            </a:r>
            <a:r>
              <a:rPr lang="en-US" altLang="ko-KR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맑은 고딕" panose="020B0503020000020004" pitchFamily="50" charset="-127"/>
              </a:rPr>
              <a:t>int </a:t>
            </a:r>
            <a:r>
              <a:rPr lang="en-US" altLang="ko-KR" sz="3200" dirty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x</a:t>
            </a:r>
            <a:r>
              <a:rPr lang="en-US" altLang="ko-KR" sz="3200" dirty="0">
                <a:latin typeface="맑은 고딕" panose="020B0503020000020004" pitchFamily="50" charset="-127"/>
              </a:rPr>
              <a:t>);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E93AC-9297-F7A9-BEA9-403D62A7EB0D}"/>
              </a:ext>
            </a:extLst>
          </p:cNvPr>
          <p:cNvSpPr/>
          <p:nvPr/>
        </p:nvSpPr>
        <p:spPr>
          <a:xfrm>
            <a:off x="5172165" y="1415677"/>
            <a:ext cx="1555199" cy="37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  <a:latin typeface="맑은 고딕" panose="020B0503020000020004" pitchFamily="50" charset="-127"/>
              </a:rPr>
              <a:t>add1.h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520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EF38-8ED2-497D-25AE-A535E0FF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8A0F1-572A-447B-554D-E770A76B2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396080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문법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2F6CA3-72F1-7D0B-FE3D-0C86B3D6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1696AF-4966-9832-F8F4-1C52D261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CABF9-5F78-2BFB-8580-582E6AA4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6"/>
            <a:ext cx="8396079" cy="4459848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/>
              <a:t>#include</a:t>
            </a:r>
            <a:r>
              <a:rPr lang="ko-KR" altLang="en-US" sz="2800" b="1" dirty="0"/>
              <a:t>지시어</a:t>
            </a:r>
            <a:br>
              <a:rPr lang="en-US" altLang="ko-KR" sz="2800" b="1" dirty="0"/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” </a:t>
            </a:r>
            <a:r>
              <a:rPr lang="ko-KR" altLang="en-US" sz="2800" dirty="0" err="1"/>
              <a:t>줄바꿈</a:t>
            </a:r>
            <a:r>
              <a:rPr lang="ko-KR" altLang="en-US" sz="2800" dirty="0"/>
              <a:t> </a:t>
            </a:r>
            <a:r>
              <a:rPr kumimoji="0" lang="ko-KR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  <a:t>또는  </a:t>
            </a:r>
            <a:br>
              <a:rPr kumimoji="0" lang="en-US" altLang="ko-KR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rPr>
            </a:br>
            <a:r>
              <a:rPr lang="en-US" altLang="ko-KR" sz="2800" b="1" dirty="0"/>
              <a:t>#</a:t>
            </a:r>
            <a:r>
              <a:rPr lang="en-US" altLang="ko-KR" sz="2800" dirty="0"/>
              <a:t> include</a:t>
            </a:r>
            <a:r>
              <a:rPr lang="ko-KR" altLang="en-US" sz="2800" dirty="0"/>
              <a:t> </a:t>
            </a:r>
            <a:r>
              <a:rPr lang="en-US" altLang="ko-KR" sz="2800" b="1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b="1" dirty="0"/>
              <a:t>&gt; </a:t>
            </a:r>
            <a:r>
              <a:rPr lang="ko-KR" altLang="en-US" sz="2800" dirty="0" err="1"/>
              <a:t>줄바꿈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385129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EF4EC-79B9-5207-B66D-EBDCDA9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FE77F-5258-B2EA-9741-6476185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256732" cy="678582"/>
          </a:xfrm>
        </p:spPr>
        <p:txBody>
          <a:bodyPr>
            <a:normAutofit fontScale="90000"/>
          </a:bodyPr>
          <a:lstStyle/>
          <a:p>
            <a:r>
              <a:rPr lang="ko-KR" altLang="en-US" u="sng" dirty="0"/>
              <a:t>헤더파일 관련 규칙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FD774-DCFC-8D8D-B705-A26FA7C56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94567"/>
            <a:ext cx="7774371" cy="48823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>#include </a:t>
            </a:r>
            <a:r>
              <a:rPr lang="ko-KR" altLang="en-US" sz="2800" dirty="0"/>
              <a:t>지시어는 파일이름과 같은 이름의 파일을 찾아서 내용을 모두 해당 줄에 포함시킨다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“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” </a:t>
            </a:r>
            <a:r>
              <a:rPr lang="ko-KR" altLang="en-US" sz="2800" dirty="0"/>
              <a:t>형식은 파일을 현재 폴더에서 찾는다</a:t>
            </a:r>
            <a:r>
              <a:rPr lang="en-US" altLang="ko-KR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800" dirty="0"/>
              <a:t>&lt; </a:t>
            </a:r>
            <a:r>
              <a:rPr lang="ko-KR" altLang="en-US" sz="2800" dirty="0"/>
              <a:t>파일이름 </a:t>
            </a:r>
            <a:r>
              <a:rPr lang="en-US" altLang="ko-KR" sz="2800" dirty="0"/>
              <a:t>&gt; </a:t>
            </a:r>
            <a:r>
              <a:rPr lang="ko-KR" altLang="en-US" sz="2800" dirty="0"/>
              <a:t>형식은 파일을 </a:t>
            </a:r>
            <a:r>
              <a:rPr lang="en-US" altLang="ko-KR" sz="2800" dirty="0"/>
              <a:t>C</a:t>
            </a:r>
            <a:r>
              <a:rPr lang="ko-KR" altLang="en-US" sz="2800" dirty="0"/>
              <a:t>에서 제공하는 헤더 파일들이 있는 폴더에서 찾는다</a:t>
            </a:r>
            <a:r>
              <a:rPr lang="en-US" altLang="ko-KR" sz="2800" dirty="0"/>
              <a:t>.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8E239C-3215-CF7F-3DAB-03A76DA6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FAC25-789C-34B3-FAA3-3FE97A1C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4F3F-6B99-4636-8969-C84AC0DE006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8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BA8B3-BFE4-20AA-3C3B-14A09DAB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4E5AF-FF07-280A-E07C-E8FD4271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515350" cy="678582"/>
          </a:xfrm>
        </p:spPr>
        <p:txBody>
          <a:bodyPr>
            <a:normAutofit fontScale="90000"/>
          </a:bodyPr>
          <a:lstStyle/>
          <a:p>
            <a:r>
              <a:rPr lang="ko-KR" altLang="en-US" u="sng"/>
              <a:t>라이브러리 헤더파일 예제 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584654-2D45-FF01-A37A-402B6DE1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67585"/>
            <a:ext cx="9132251" cy="1031835"/>
          </a:xfrm>
          <a:solidFill>
            <a:srgbClr val="FFFFFF">
              <a:alpha val="89804"/>
            </a:srgbClr>
          </a:solidFill>
          <a:ln w="12700">
            <a:noFill/>
          </a:ln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int </a:t>
            </a:r>
            <a:r>
              <a:rPr lang="en-US" altLang="ko-KR" sz="3200">
                <a:solidFill>
                  <a:srgbClr val="FAA700"/>
                </a:solidFill>
              </a:rPr>
              <a:t>printf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char const</a:t>
            </a:r>
            <a:r>
              <a:rPr lang="en-US" altLang="ko-KR" sz="3200"/>
              <a:t>* </a:t>
            </a:r>
            <a:r>
              <a:rPr lang="en-US" altLang="ko-KR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const </a:t>
            </a:r>
            <a:r>
              <a:rPr lang="en-US" altLang="ko-KR" sz="3200">
                <a:solidFill>
                  <a:schemeClr val="bg1">
                    <a:lumMod val="50000"/>
                  </a:schemeClr>
                </a:solidFill>
              </a:rPr>
              <a:t>_Format</a:t>
            </a:r>
            <a:r>
              <a:rPr lang="en-US" altLang="ko-KR" sz="3200"/>
              <a:t>, ... ) ;</a:t>
            </a:r>
            <a:endParaRPr lang="en-US" altLang="ko-KR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93EE9B-F29E-3739-D9A7-6DD0A3BA8BED}"/>
              </a:ext>
            </a:extLst>
          </p:cNvPr>
          <p:cNvSpPr/>
          <p:nvPr/>
        </p:nvSpPr>
        <p:spPr>
          <a:xfrm>
            <a:off x="391891" y="1370132"/>
            <a:ext cx="7837709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</a:rPr>
              <a:t>stdio.h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</a:rPr>
              <a:t>의 </a:t>
            </a:r>
            <a:r>
              <a:rPr lang="en-US" altLang="ko-KR" sz="3200">
                <a:solidFill>
                  <a:schemeClr val="tx1"/>
                </a:solidFill>
                <a:latin typeface="맑은 고딕" panose="020B0503020000020004" pitchFamily="50" charset="-127"/>
              </a:rPr>
              <a:t>printf </a:t>
            </a:r>
            <a:r>
              <a:rPr lang="ko-KR" altLang="en-US" sz="3200">
                <a:solidFill>
                  <a:schemeClr val="tx1"/>
                </a:solidFill>
                <a:latin typeface="맑은 고딕" panose="020B0503020000020004" pitchFamily="50" charset="-127"/>
              </a:rPr>
              <a:t>선언</a:t>
            </a:r>
            <a:endParaRPr lang="ko-KR" altLang="en-US" sz="32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E09A1C-1532-A4AB-59C5-DD929ABAEDA1}"/>
              </a:ext>
            </a:extLst>
          </p:cNvPr>
          <p:cNvSpPr/>
          <p:nvPr/>
        </p:nvSpPr>
        <p:spPr>
          <a:xfrm>
            <a:off x="11749" y="2213088"/>
            <a:ext cx="1710911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반환타입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 int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D99936-9C4A-C1BF-D8AB-3CE8423D9115}"/>
              </a:ext>
            </a:extLst>
          </p:cNvPr>
          <p:cNvSpPr/>
          <p:nvPr/>
        </p:nvSpPr>
        <p:spPr>
          <a:xfrm>
            <a:off x="1865044" y="2213088"/>
            <a:ext cx="2053811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함수이름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 printf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A4A7E-FBC1-2795-4676-A185F3BDE353}"/>
              </a:ext>
            </a:extLst>
          </p:cNvPr>
          <p:cNvSpPr/>
          <p:nvPr/>
        </p:nvSpPr>
        <p:spPr>
          <a:xfrm>
            <a:off x="4150423" y="2213088"/>
            <a:ext cx="4858862" cy="5165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매개변수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문자열 </a:t>
            </a:r>
            <a:r>
              <a:rPr lang="en-US" altLang="ko-KR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_Format, </a:t>
            </a:r>
            <a:r>
              <a:rPr lang="ko-KR" altLang="en-US" sz="200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</a:rPr>
              <a:t>가변매개변수</a:t>
            </a:r>
            <a:endParaRPr lang="ko-KR" altLang="en-US" sz="20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86463FA-6A07-1926-F075-15BC53E5E197}"/>
              </a:ext>
            </a:extLst>
          </p:cNvPr>
          <p:cNvCxnSpPr>
            <a:cxnSpLocks/>
          </p:cNvCxnSpPr>
          <p:nvPr/>
        </p:nvCxnSpPr>
        <p:spPr>
          <a:xfrm flipV="1">
            <a:off x="2910570" y="3133811"/>
            <a:ext cx="236759" cy="2381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4B0B5D-BB1E-281A-CD41-D472F7591DC2}"/>
              </a:ext>
            </a:extLst>
          </p:cNvPr>
          <p:cNvSpPr/>
          <p:nvPr/>
        </p:nvSpPr>
        <p:spPr>
          <a:xfrm>
            <a:off x="11749" y="3399420"/>
            <a:ext cx="4979598" cy="2816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const: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자료형의 추가 제약 조건으로 값이 변하지 않는다</a:t>
            </a:r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char const *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문자 메모리공간의 주소를 저장하는 변수인데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저장된 주소의 메모리 공간의 값은 이름을 통해서 읽을 수만 있고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저장할 수는 없다</a:t>
            </a:r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endParaRPr lang="en-US" altLang="ko-KR" sz="2000">
              <a:solidFill>
                <a:srgbClr val="00B050"/>
              </a:solidFill>
              <a:latin typeface="맑은 고딕" panose="020B0503020000020004" pitchFamily="50" charset="-127"/>
            </a:endParaRPr>
          </a:p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char * const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: 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주소가 바뀌지 않는다</a:t>
            </a:r>
            <a:endParaRPr lang="ko-KR" altLang="en-US" sz="20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85EAC6A-BA5F-BBE7-892C-7A9DE7F53C23}"/>
              </a:ext>
            </a:extLst>
          </p:cNvPr>
          <p:cNvCxnSpPr>
            <a:cxnSpLocks/>
          </p:cNvCxnSpPr>
          <p:nvPr/>
        </p:nvCxnSpPr>
        <p:spPr>
          <a:xfrm flipV="1">
            <a:off x="6777720" y="3133811"/>
            <a:ext cx="236759" cy="2381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B59BAA-4244-3D24-3E19-5DA6F0C8B5BC}"/>
              </a:ext>
            </a:extLst>
          </p:cNvPr>
          <p:cNvSpPr/>
          <p:nvPr/>
        </p:nvSpPr>
        <p:spPr>
          <a:xfrm>
            <a:off x="5374324" y="3399420"/>
            <a:ext cx="3634961" cy="654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... : 0</a:t>
            </a:r>
            <a:r>
              <a:rPr lang="ko-KR" altLang="en-US" sz="2000">
                <a:solidFill>
                  <a:srgbClr val="00B050"/>
                </a:solidFill>
                <a:latin typeface="맑은 고딕" panose="020B0503020000020004" pitchFamily="50" charset="-127"/>
              </a:rPr>
              <a:t>개 이상의 매개변수를 받을 수 있다</a:t>
            </a:r>
            <a:r>
              <a:rPr lang="en-US" altLang="ko-KR" sz="2000">
                <a:solidFill>
                  <a:srgbClr val="00B050"/>
                </a:solidFill>
                <a:latin typeface="맑은 고딕" panose="020B0503020000020004" pitchFamily="50" charset="-127"/>
              </a:rPr>
              <a:t> </a:t>
            </a:r>
            <a:endParaRPr lang="ko-KR" altLang="en-US" sz="2000" dirty="0">
              <a:solidFill>
                <a:srgbClr val="00B05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4376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29236</TotalTime>
  <Words>2729</Words>
  <Application>Microsoft Office PowerPoint</Application>
  <PresentationFormat>화면 슬라이드 쇼(4:3)</PresentationFormat>
  <Paragraphs>637</Paragraphs>
  <Slides>47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컴퓨터 프로그래밍 및 실습</vt:lpstr>
      <vt:lpstr>타입 정의 예시 </vt:lpstr>
      <vt:lpstr>매크로 치환 예시 </vt:lpstr>
      <vt:lpstr>타입 한정자 예시 </vt:lpstr>
      <vt:lpstr>헤더파일</vt:lpstr>
      <vt:lpstr>헤더파일 예시</vt:lpstr>
      <vt:lpstr>헤더파일 관련 문법</vt:lpstr>
      <vt:lpstr>헤더파일 관련 규칙</vt:lpstr>
      <vt:lpstr>라이브러리 헤더파일 예제 코드</vt:lpstr>
      <vt:lpstr>라이브러리 헤더파일 예제 코드</vt:lpstr>
      <vt:lpstr>헤더파일 관련 오류</vt:lpstr>
      <vt:lpstr>헤더파일 퀴즈</vt:lpstr>
      <vt:lpstr>printf 함수</vt:lpstr>
      <vt:lpstr>printf 함수 예시 </vt:lpstr>
      <vt:lpstr>printf의 포맷문자열 %d 예시 </vt:lpstr>
      <vt:lpstr>printf의 포맷문자열 관련 규칙 </vt:lpstr>
      <vt:lpstr>printf의 포맷문자열 %d 관련 규칙 </vt:lpstr>
      <vt:lpstr>printf의 포맷문자열 %d 예제 코드</vt:lpstr>
      <vt:lpstr>printf의 포맷문자열 관련 오류</vt:lpstr>
      <vt:lpstr>printf의 포맷문자열 %d 퀴즈 </vt:lpstr>
      <vt:lpstr>printf의 포맷문자열 %c 예시 </vt:lpstr>
      <vt:lpstr>printf의 포맷문자열 관련 규칙 </vt:lpstr>
      <vt:lpstr>printf의 포맷문자열 %c 관련 규칙 </vt:lpstr>
      <vt:lpstr>printf의 포맷문자열 %c 예제 코드</vt:lpstr>
      <vt:lpstr>printf의 포맷문자열 %c 관련 오류</vt:lpstr>
      <vt:lpstr>printf의 포맷문자열 %c 퀴즈 </vt:lpstr>
      <vt:lpstr>scanf 함수</vt:lpstr>
      <vt:lpstr>scanf 함수 예시 </vt:lpstr>
      <vt:lpstr>scanf의 동작</vt:lpstr>
      <vt:lpstr>scanf의 동작</vt:lpstr>
      <vt:lpstr>scanf의 포맷문자열 관련 규칙 </vt:lpstr>
      <vt:lpstr>scanf의 포맷문자열 %d 예시 </vt:lpstr>
      <vt:lpstr>scanf의 포맷문자열 %d 관련 규칙 </vt:lpstr>
      <vt:lpstr>scanf의 포맷문자열 %d의 동작</vt:lpstr>
      <vt:lpstr>scanf의 포맷문자열 %d의 동작</vt:lpstr>
      <vt:lpstr>scanf의 포맷문자열 %d의 동작</vt:lpstr>
      <vt:lpstr>scanf의 반환값</vt:lpstr>
      <vt:lpstr>scanf의 포맷문자열 %d 예제코드 </vt:lpstr>
      <vt:lpstr>scanf의 포맷문자열 %d 퀴즈 </vt:lpstr>
      <vt:lpstr>scanf의 포맷문자열 %c 예시 </vt:lpstr>
      <vt:lpstr>scanf의 포맷문자열 %c의 동작</vt:lpstr>
      <vt:lpstr>scanf의 포맷문자열 %c의 동작</vt:lpstr>
      <vt:lpstr>scanf의 포맷문자열 %c 퀴즈 </vt:lpstr>
      <vt:lpstr>scanf의 포맷문자열 공백문자</vt:lpstr>
      <vt:lpstr>scanf의 포맷문자열 공백문자의 동작</vt:lpstr>
      <vt:lpstr>printf의 포맷문자열 공백 문자  예제 코드</vt:lpstr>
      <vt:lpstr>printf의 포맷문자열 공백 문자 퀴즈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46</cp:revision>
  <cp:lastPrinted>2025-04-07T10:58:28Z</cp:lastPrinted>
  <dcterms:created xsi:type="dcterms:W3CDTF">2025-02-03T08:57:37Z</dcterms:created>
  <dcterms:modified xsi:type="dcterms:W3CDTF">2025-04-07T13:54:19Z</dcterms:modified>
</cp:coreProperties>
</file>