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3"/>
  </p:notesMasterIdLst>
  <p:sldIdLst>
    <p:sldId id="414" r:id="rId2"/>
    <p:sldId id="664" r:id="rId3"/>
    <p:sldId id="714" r:id="rId4"/>
    <p:sldId id="898" r:id="rId5"/>
    <p:sldId id="711" r:id="rId6"/>
    <p:sldId id="713" r:id="rId7"/>
    <p:sldId id="715" r:id="rId8"/>
    <p:sldId id="899" r:id="rId9"/>
    <p:sldId id="712" r:id="rId10"/>
    <p:sldId id="719" r:id="rId11"/>
    <p:sldId id="721" r:id="rId12"/>
    <p:sldId id="722" r:id="rId13"/>
    <p:sldId id="718" r:id="rId14"/>
    <p:sldId id="723" r:id="rId15"/>
    <p:sldId id="748" r:id="rId16"/>
    <p:sldId id="724" r:id="rId17"/>
    <p:sldId id="725" r:id="rId18"/>
    <p:sldId id="726" r:id="rId19"/>
    <p:sldId id="771" r:id="rId20"/>
    <p:sldId id="727" r:id="rId21"/>
    <p:sldId id="728" r:id="rId22"/>
    <p:sldId id="729" r:id="rId23"/>
    <p:sldId id="772" r:id="rId24"/>
    <p:sldId id="900" r:id="rId25"/>
    <p:sldId id="745" r:id="rId26"/>
    <p:sldId id="730" r:id="rId27"/>
    <p:sldId id="731" r:id="rId28"/>
    <p:sldId id="737" r:id="rId29"/>
    <p:sldId id="738" r:id="rId30"/>
    <p:sldId id="732" r:id="rId31"/>
    <p:sldId id="739" r:id="rId32"/>
    <p:sldId id="740" r:id="rId33"/>
    <p:sldId id="746" r:id="rId34"/>
    <p:sldId id="741" r:id="rId35"/>
    <p:sldId id="742" r:id="rId36"/>
    <p:sldId id="743" r:id="rId37"/>
    <p:sldId id="744" r:id="rId38"/>
    <p:sldId id="747" r:id="rId39"/>
    <p:sldId id="734" r:id="rId40"/>
    <p:sldId id="736" r:id="rId41"/>
    <p:sldId id="901" r:id="rId42"/>
    <p:sldId id="710" r:id="rId43"/>
    <p:sldId id="749" r:id="rId44"/>
    <p:sldId id="902" r:id="rId45"/>
    <p:sldId id="757" r:id="rId46"/>
    <p:sldId id="768" r:id="rId47"/>
    <p:sldId id="770" r:id="rId48"/>
    <p:sldId id="769" r:id="rId49"/>
    <p:sldId id="758" r:id="rId50"/>
    <p:sldId id="759" r:id="rId51"/>
    <p:sldId id="417" r:id="rId52"/>
    <p:sldId id="760" r:id="rId53"/>
    <p:sldId id="761" r:id="rId54"/>
    <p:sldId id="762" r:id="rId55"/>
    <p:sldId id="763" r:id="rId56"/>
    <p:sldId id="764" r:id="rId57"/>
    <p:sldId id="765" r:id="rId58"/>
    <p:sldId id="766" r:id="rId59"/>
    <p:sldId id="767" r:id="rId60"/>
    <p:sldId id="841" r:id="rId61"/>
    <p:sldId id="966" r:id="rId62"/>
    <p:sldId id="961" r:id="rId63"/>
    <p:sldId id="773" r:id="rId64"/>
    <p:sldId id="963" r:id="rId65"/>
    <p:sldId id="962" r:id="rId66"/>
    <p:sldId id="789" r:id="rId67"/>
    <p:sldId id="790" r:id="rId68"/>
    <p:sldId id="964" r:id="rId69"/>
    <p:sldId id="965" r:id="rId70"/>
    <p:sldId id="774" r:id="rId71"/>
    <p:sldId id="780" r:id="rId72"/>
    <p:sldId id="776" r:id="rId73"/>
    <p:sldId id="777" r:id="rId74"/>
    <p:sldId id="904" r:id="rId75"/>
    <p:sldId id="905" r:id="rId76"/>
    <p:sldId id="906" r:id="rId77"/>
    <p:sldId id="779" r:id="rId78"/>
    <p:sldId id="786" r:id="rId79"/>
    <p:sldId id="787" r:id="rId80"/>
    <p:sldId id="783" r:id="rId81"/>
    <p:sldId id="784" r:id="rId82"/>
    <p:sldId id="907" r:id="rId83"/>
    <p:sldId id="788" r:id="rId84"/>
    <p:sldId id="791" r:id="rId85"/>
    <p:sldId id="799" r:id="rId86"/>
    <p:sldId id="785" r:id="rId87"/>
    <p:sldId id="908" r:id="rId88"/>
    <p:sldId id="792" r:id="rId89"/>
    <p:sldId id="794" r:id="rId90"/>
    <p:sldId id="795" r:id="rId91"/>
    <p:sldId id="796" r:id="rId92"/>
    <p:sldId id="909" r:id="rId93"/>
    <p:sldId id="800" r:id="rId94"/>
    <p:sldId id="910" r:id="rId95"/>
    <p:sldId id="911" r:id="rId96"/>
    <p:sldId id="840" r:id="rId97"/>
    <p:sldId id="801" r:id="rId98"/>
    <p:sldId id="912" r:id="rId99"/>
    <p:sldId id="802" r:id="rId100"/>
    <p:sldId id="913" r:id="rId101"/>
    <p:sldId id="797" r:id="rId102"/>
    <p:sldId id="798" r:id="rId103"/>
    <p:sldId id="803" r:id="rId104"/>
    <p:sldId id="804" r:id="rId105"/>
    <p:sldId id="806" r:id="rId106"/>
    <p:sldId id="750" r:id="rId107"/>
    <p:sldId id="754" r:id="rId108"/>
    <p:sldId id="756" r:id="rId109"/>
    <p:sldId id="810" r:id="rId110"/>
    <p:sldId id="914" r:id="rId111"/>
    <p:sldId id="811" r:id="rId112"/>
    <p:sldId id="821" r:id="rId113"/>
    <p:sldId id="822" r:id="rId114"/>
    <p:sldId id="823" r:id="rId115"/>
    <p:sldId id="829" r:id="rId116"/>
    <p:sldId id="916" r:id="rId117"/>
    <p:sldId id="915" r:id="rId118"/>
    <p:sldId id="812" r:id="rId119"/>
    <p:sldId id="813" r:id="rId120"/>
    <p:sldId id="815" r:id="rId121"/>
    <p:sldId id="917" r:id="rId122"/>
    <p:sldId id="918" r:id="rId123"/>
    <p:sldId id="816" r:id="rId124"/>
    <p:sldId id="919" r:id="rId125"/>
    <p:sldId id="838" r:id="rId126"/>
    <p:sldId id="819" r:id="rId127"/>
    <p:sldId id="839" r:id="rId128"/>
    <p:sldId id="820" r:id="rId129"/>
    <p:sldId id="830" r:id="rId130"/>
    <p:sldId id="831" r:id="rId131"/>
    <p:sldId id="832" r:id="rId132"/>
    <p:sldId id="920" r:id="rId133"/>
    <p:sldId id="836" r:id="rId134"/>
    <p:sldId id="921" r:id="rId135"/>
    <p:sldId id="837" r:id="rId136"/>
    <p:sldId id="834" r:id="rId137"/>
    <p:sldId id="835" r:id="rId138"/>
    <p:sldId id="922" r:id="rId139"/>
    <p:sldId id="923" r:id="rId140"/>
    <p:sldId id="924" r:id="rId141"/>
    <p:sldId id="926" r:id="rId142"/>
    <p:sldId id="928" r:id="rId143"/>
    <p:sldId id="927" r:id="rId144"/>
    <p:sldId id="929" r:id="rId145"/>
    <p:sldId id="930" r:id="rId146"/>
    <p:sldId id="925" r:id="rId147"/>
    <p:sldId id="842" r:id="rId148"/>
    <p:sldId id="843" r:id="rId149"/>
    <p:sldId id="844" r:id="rId150"/>
    <p:sldId id="932" r:id="rId151"/>
    <p:sldId id="933" r:id="rId152"/>
    <p:sldId id="934" r:id="rId153"/>
    <p:sldId id="935" r:id="rId154"/>
    <p:sldId id="848" r:id="rId155"/>
    <p:sldId id="849" r:id="rId156"/>
    <p:sldId id="850" r:id="rId157"/>
    <p:sldId id="851" r:id="rId158"/>
    <p:sldId id="936" r:id="rId159"/>
    <p:sldId id="937" r:id="rId160"/>
    <p:sldId id="852" r:id="rId161"/>
    <p:sldId id="853" r:id="rId162"/>
    <p:sldId id="854" r:id="rId163"/>
    <p:sldId id="855" r:id="rId164"/>
    <p:sldId id="938" r:id="rId165"/>
    <p:sldId id="856" r:id="rId166"/>
    <p:sldId id="857" r:id="rId167"/>
    <p:sldId id="858" r:id="rId168"/>
    <p:sldId id="859" r:id="rId169"/>
    <p:sldId id="939" r:id="rId170"/>
    <p:sldId id="860" r:id="rId171"/>
    <p:sldId id="861" r:id="rId172"/>
    <p:sldId id="862" r:id="rId173"/>
    <p:sldId id="863" r:id="rId174"/>
    <p:sldId id="940" r:id="rId175"/>
    <p:sldId id="864" r:id="rId176"/>
    <p:sldId id="865" r:id="rId177"/>
    <p:sldId id="866" r:id="rId178"/>
    <p:sldId id="867" r:id="rId179"/>
    <p:sldId id="942" r:id="rId180"/>
    <p:sldId id="946" r:id="rId181"/>
    <p:sldId id="868" r:id="rId182"/>
    <p:sldId id="869" r:id="rId183"/>
    <p:sldId id="870" r:id="rId184"/>
    <p:sldId id="871" r:id="rId185"/>
    <p:sldId id="944" r:id="rId186"/>
    <p:sldId id="947" r:id="rId187"/>
    <p:sldId id="872" r:id="rId188"/>
    <p:sldId id="873" r:id="rId189"/>
    <p:sldId id="874" r:id="rId190"/>
    <p:sldId id="875" r:id="rId191"/>
    <p:sldId id="877" r:id="rId192"/>
    <p:sldId id="878" r:id="rId193"/>
    <p:sldId id="948" r:id="rId194"/>
    <p:sldId id="949" r:id="rId195"/>
    <p:sldId id="876" r:id="rId196"/>
    <p:sldId id="950" r:id="rId197"/>
    <p:sldId id="951" r:id="rId198"/>
    <p:sldId id="952" r:id="rId199"/>
    <p:sldId id="953" r:id="rId200"/>
    <p:sldId id="954" r:id="rId201"/>
    <p:sldId id="955" r:id="rId202"/>
    <p:sldId id="956" r:id="rId203"/>
    <p:sldId id="957" r:id="rId204"/>
    <p:sldId id="879" r:id="rId205"/>
    <p:sldId id="880" r:id="rId206"/>
    <p:sldId id="881" r:id="rId207"/>
    <p:sldId id="958" r:id="rId208"/>
    <p:sldId id="960" r:id="rId209"/>
    <p:sldId id="882" r:id="rId210"/>
    <p:sldId id="883" r:id="rId211"/>
    <p:sldId id="959" r:id="rId212"/>
    <p:sldId id="884" r:id="rId213"/>
    <p:sldId id="887" r:id="rId214"/>
    <p:sldId id="888" r:id="rId215"/>
    <p:sldId id="889" r:id="rId216"/>
    <p:sldId id="890" r:id="rId217"/>
    <p:sldId id="891" r:id="rId218"/>
    <p:sldId id="892" r:id="rId219"/>
    <p:sldId id="893" r:id="rId220"/>
    <p:sldId id="894" r:id="rId221"/>
    <p:sldId id="897" r:id="rId2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700"/>
    <a:srgbClr val="4EA72E"/>
    <a:srgbClr val="FFF8E7"/>
    <a:srgbClr val="FFCC66"/>
    <a:srgbClr val="FFFFFF"/>
    <a:srgbClr val="25FFFF"/>
    <a:srgbClr val="FF6D09"/>
    <a:srgbClr val="0F9ED5"/>
    <a:srgbClr val="98DC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89853" autoAdjust="0"/>
  </p:normalViewPr>
  <p:slideViewPr>
    <p:cSldViewPr snapToGrid="0">
      <p:cViewPr>
        <p:scale>
          <a:sx n="55" d="100"/>
          <a:sy n="55" d="100"/>
        </p:scale>
        <p:origin x="8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8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presProps" Target="pres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8788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D3E903A0-CC60-4CDC-B2BC-4C38FACC8886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5" rIns="91429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29" tIns="45715" rIns="91429" bIns="45715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85214"/>
            <a:ext cx="2971800" cy="458787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211584FA-8658-468E-901C-B6B00170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4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BF7E7-141F-73A9-0B3B-AF127C245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FE62E3-77FD-56A0-8CC7-83067FD150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E1FE93-2AB6-7D6F-4D39-32D785ED4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32561C-9010-E6B6-0038-1DE9A030BE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415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D64D8-8C8F-CAC9-D500-F8F8D2318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1EFE53-9A64-FD34-4006-48FC5B8D8B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5CA5E3A-22E3-D71C-F391-D4740F70D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E262B1-5C4E-BB0B-7775-5EF642A99F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37418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0E235-E9DE-51E1-78E6-99C3EF0AA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CDCC41-B9EA-7B5E-D547-2D25A9D90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FB72C73-E540-D154-07EF-60BA19CB1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9838A2-2A99-0728-EBC2-C896418F47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50035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07BA2-3691-011A-D9B7-5881B1096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7A9B7-D0D9-730F-287C-E079C4E024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1762B95-8CE1-9EAC-2B20-4044EA0D1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C6470F-D8C2-2811-AD25-BF1D701554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84692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4FEEF-6673-06B8-369A-A62499D7E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282B98-6B77-633D-E377-985C80102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21F5E9-973C-74C1-4216-8EA5EFAB0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FECB4-1E8F-4A8D-B431-3A9356C45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5928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33956-6382-69E2-7D0B-7499A3FAE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6774BF-050B-5316-D803-0E996CA21F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DE2A7E-65E0-D32B-D8F0-B22A717D6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52A4AF-B960-E484-3750-F7EC7D327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56986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F74C1-A5D0-0005-2ADC-ED50F4FD6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01EF56-3B7E-0764-2E45-BDF0B3D5F5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727F40-461B-2A44-4EB7-FB055F595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DA4953-58A5-DFAC-A598-0F2A77ABB3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319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C93D1-89D5-5457-BBC8-317C2C54E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180F06-19A7-B4A2-52B5-695473BBD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ED23CF-8ED5-9064-D22E-72F41AADD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7C4579-465E-52D7-98B4-906B9216F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92082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AF9D4-A752-3839-8189-2D80E87DE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4D51B0-30E4-11D4-ABCE-90147EEA83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F0CD75-14BE-5BD8-A1BD-A17280B3F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F6F847-FDAA-70E3-7C11-1ED6F3BE4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92415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D2582-B526-E903-1087-3635BF084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112391-7676-E973-0704-4F645F43C2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9C34AC-8C3B-8361-0EE2-99A5E062A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E7EFE4-275E-656F-2D3C-C82FD30BF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06499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16CA5-ED71-1D9E-3D84-D0FBE390B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36B441-26C4-45A6-70B1-62DC6E10B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BBAC42-ECA2-C372-7257-70AFDA78F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9AAB97-60EB-8E20-9DD5-3781813BB6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19536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D4B19-927F-85CB-F60E-54E2C3C01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44B78C-ACD5-3757-7CB4-C499E469E9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1F4C0E-F3A7-9A30-7DAB-DF6AC842D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C76121-04F7-DA8C-6679-E5E2A8DE34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219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638DA-6D46-8B04-066F-D84B95EB2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4DB652-AE14-F4DF-13A0-0046A44BF9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C8291C-ED15-A490-4BAA-F51447B2B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DEE0F2-A5D8-69A4-BFF5-D759E604E7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18616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72EFE-5396-A356-56CB-393699F7E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17F204-2493-FAC8-C65E-D07428F3E8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DC075-D619-580B-B60C-8AB5F262D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72153F-41B6-EF8F-8FA8-6A18AE52A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2276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9B209-B1A1-1A50-46CB-C0C4A2550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CE179FE-5BDD-32FD-6375-577F77F0A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BA96A4-BBFD-2016-73B9-3E66C1EF0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DEE67C-85DC-3106-63D8-20186E8A9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47414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464FA-3CE2-CB32-0D76-FBEF3DAAD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028BE3-5AB6-3C2A-506C-A209BF30C3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82F8C0-392C-D5B4-975A-DE4A151CF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51E9C3-A525-93BF-2504-E676486B6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55464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5A69F-344B-ECDC-78C3-0189A6CB2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A8859F-7539-7116-F7C6-3B78BAC0EF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D82133-1AB5-F9A8-F01C-36D0D4191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367568-CB2F-0126-1A2A-E1A118C9D4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4104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D2833-DAE5-F003-F004-A267DF582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AD9B5A1-9082-5CAE-D0D7-20458F60A4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931C4C-F221-F9AC-CEAD-DAE88B99A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356016-D720-A633-C09E-AFA87A8BDE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1419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E9F7F-2CA9-0B38-90BC-D954AF19C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2C37432-C997-BB28-DCE1-4654C16D53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594CA0-D813-8627-DAA5-14EFC3A7A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858C11-A6C2-0061-A66E-DA8291A0D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74254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C4653-7166-9C1F-CABB-FC77037F5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86E81D-278A-6E9F-60F1-B2861C3F73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1F38F1-CFC3-69FD-FD4A-3A23EF155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19B75-EF32-3EE6-62CB-FE8226873F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24779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B3F9E-CE03-748A-8302-40BA9E6EC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03228E-D089-49C2-A833-D6A928BDAD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0B5E946-F93F-3EAD-0A70-797796BB4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6BA2FE-8547-97BD-1043-85E2313BFA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78624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06208-98C0-FA13-88AA-E35AE2802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066E4B-D9AB-2479-700C-2C9826AF18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8E19E1-8A01-CC73-5914-B3363CC64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D3B25B-45E2-93A3-D08A-FB052CA47E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1849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49EBC-3CBF-1310-D429-6E306C99F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D3D3C7-C0E8-B606-9C8F-42DDA5C27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A76EDA-BEDC-9AB1-3DBF-C61899C62A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995CA-80C9-06A6-6C14-BBEB5226C7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48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B6111-BA82-63C6-C75C-DA0A3D9C7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E026DB-CDEC-379A-A465-69D1ACCC70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207EE5-3826-2183-C0C3-DF9514F00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14B194-2366-3261-2A28-F624F0F641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6831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E4E6A-3E6A-4C64-6AA2-6FAF54406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67B163-434F-9D82-336A-3F6FFA686F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7A75F7-47A3-5DF0-C34F-6B595CC19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DBAC06-0CA5-C69A-E717-83D4B5842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56513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B4083-C628-895C-EBF4-E1F3BCECE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995079-0389-FC71-4455-BA5C452D0A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102CB2-6FB7-7069-D679-5B97D7C07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CFE09F-5DE0-23E0-B374-BF3DFEE8F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7270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2B269-689F-7AF0-BBD0-852B5D670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2835E3-823C-5EB1-E6C0-60A3B334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AF0A191-2790-41A8-109A-DDA795460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5705C8-2AF9-23CE-E949-1A6F67F69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21743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88122-4F85-AF41-4107-7B79BDB07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BC4B8B2-65C0-A375-2C81-B2026AAAC7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816CF0-A0DF-CB39-7AB9-3E655ECD9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25B066-7F15-A49A-D1BD-61D2E0201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4674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00DEA-E6E3-0866-92ED-3C373574E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00E685-F20B-B487-4E04-EE5B77436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1CF3A5F-1E4E-2928-BB42-0061CA0F6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D87411-E855-56FF-00C0-2F648E1E6D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5514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8561E-E810-1E9E-79F4-AAEE23077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AFB042E-8263-FD90-7658-5F5487FD35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CF0A03-54F2-6FA4-831B-354479524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6440E9-EE92-4D50-C293-26B6218FD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72375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03E1D-1929-FE57-2CD5-C0339ED91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7B6B64-52BB-87AD-F7FD-A0B2DD7457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49938E-6C9A-9132-0136-E5952263C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5D643-62F0-2ADE-5A35-FCF279ECE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81031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2D11E-1261-48B2-E662-675EC045D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7885E3-4BE9-FC5B-E629-15C5ECCB43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C06956-9F4D-37AF-2153-4757728D3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A50BC9-1445-1068-977C-CE062FF4E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6683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01A88-2FB1-B023-F600-A0D3D605E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E1062C-AFB3-070C-B9CD-24EF40D3E0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01AB81D-11DE-1283-D9C9-09774F154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7B994F-A9C0-C8D3-63D6-1DF6803EF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8964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5A8A4-DC54-DF07-C638-4F440E4B3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0D9A08-3D17-74D9-EA32-C624EBC4DC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DA2BA7-62AC-A76D-CBCE-71ECFF912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0219D2-F80D-5E57-2ADD-E7722A72AC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49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A1A58-6BDF-800F-4660-626DFA801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A5BD47-7359-40CE-274B-4351DC292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18A06D-CD15-4959-3E66-13EC1BE0F9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76FC5C-2670-2DE9-C570-33D60C2C3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25555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16835-76C4-EB5C-967F-48F74618B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C421BCB-8438-F8E9-5EC2-DBF592C260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4AE552-A5AC-2F37-8A4B-2CE6C9A79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B1B2AE-779D-38EE-1584-C02543E6F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261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9CEB1-C07B-4E82-A57E-5725969D8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B8BA564-2FAD-7C55-0FBD-7F7A756508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39C22F-427D-3FED-8DBD-3EEA611C9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1EFF96-86EF-683B-54BA-4A499044F6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9408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D044D-3968-B8D5-4157-59AEDADAB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25D524-80DC-CEEA-A64B-898C59ABD6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84A70B-04B6-388A-3F97-A934B9E89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6567B-7284-E052-2D3D-5466C536CD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13011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16EA4-58A3-8C99-4BCA-C806EA3C5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EF9BEB-0DB4-4D47-236A-32B5A24E6D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2DF153-CAFB-04D8-7438-FCE17C8FA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AADCFE-D669-7997-5DCC-6FC563F72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8251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E4628-4E71-FC96-30AF-51298027C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820211-1A5E-820C-F3C6-4BD16B128F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765ADAC-FC68-C316-6821-32607BAC2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222519-B854-96B6-9AAD-2033CB9EF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24704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FFE9D-330E-403F-C2C3-FE9AA27A3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3A5A82-FE84-227E-F60E-EE2BE3E22C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BE1F3E-3367-DD16-E90F-BCFDA39AB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9A241-9A39-909F-5DF6-2554A2613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652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392D0-D0E7-CB42-C721-30B1993C0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2A8B14-9F48-925D-A25F-33418F607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B04B35-DEF4-04D8-78F1-AF8F34EE1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2A895F-FE46-480F-660F-E7DEB26C7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45874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CC49A-A834-88D2-56DC-C1328FFAE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7B5B49-A897-861A-F5CA-96B4EE4214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B2C439-806F-BB36-7635-682B4DF59A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E7BA19-0DB0-5899-CC23-C66D6D406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3722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554DE-590E-CFF3-21B5-4761753E8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9A26ACB-9A9F-6B52-87D6-BC5993364A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A528397-C762-749F-D959-74909A748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1F9A9F-769C-43DC-C291-3797E4277D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85737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77BE1-8F0B-BD93-3433-6ADEC4F5A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43EE7E-7F4A-F3B2-5840-F1CC2A7B2D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B5ED727-E718-A562-391C-5EFA9C2A9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C0179D-CA78-C16C-F8CD-4009969EA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330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C6309-7AB3-82BF-F72F-9B16FE103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407CC8-CFF1-74C7-0BA7-AC8A83E55C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B26747A-5FD9-C1FB-6EAE-A144628FD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703AA0-6ACA-E091-1522-1E8D59A7D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444705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234E6-D904-06FB-3977-3EDE5414C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4C6DE0-8FB9-FC24-00DC-D4FFFD5EDE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595E11-5002-DAB1-9107-BB9A77F9D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CCCCB-6AD0-86D9-D3AF-228D952CE1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68869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34B5D-D401-0E29-9DCD-741DAA049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D2F0DA-14BD-C04A-F45F-4BBBA4BE3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DDE326F-ABA0-6464-C7B1-E4F56F090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C4125D-0E84-558B-C536-708AA0C717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96349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E24F6-F34F-3521-7DD4-2FC944471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1D9207F-8B0D-5D15-0513-230F82C271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837665-4A7C-D8D4-FB14-D69E6909F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AB2205-3CBE-5DC0-6334-B37E79F44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20342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BE900-6283-67CC-600A-58E0A0A67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469818-66F5-0AA8-77E3-CD8F07F596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8C545BA-A22B-68FE-206A-617D97F95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FF3298-15B5-81B6-FD58-261FCB6590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798669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C63FB-D2CD-DAB1-847C-D50DB39DB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651E5D-2DF2-8B61-36B2-32A8AC88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6FCA838-5018-0F5B-9393-297949146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C0195C-DDE4-88A4-902A-EF86B086AA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2364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B8DFA-077E-F715-99E6-1E46D83A2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A58B9D6-C90E-D257-C287-9F9AB19AD9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77C33B-F0AF-371F-C9B9-A16FA903C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E0DEA-C148-5E6B-BFCC-9B2944389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658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80113-BCD4-A426-E5AF-3FB74B440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AC3471-3834-B403-383B-55B35B3A3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36D8AE-3BDF-D279-2956-D625BC512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00B61E-FB53-C4C2-CFF1-8E3A8F998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81117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DA349-AE1B-5C2E-91C0-F2A3B64DC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BCA606C-5B2D-31D9-40C9-F909043AE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8128A7-B1AE-E579-41A9-F9677AC52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35F153-074B-E31F-F893-27EDF6E98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59900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E72B5-AEB9-F419-EC8D-8FB4FB619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4F65C35-4AB5-11AD-9499-C9B45AD2A6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DE578E-AF05-9F52-BA55-30266085C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0B5565-3B17-FD84-CC87-79E43CC6E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592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74E57-BE8B-60F3-2EB0-7EB44B227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3181D6-61A4-F51E-62E6-75355BE62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4B931F-A72B-2C44-5E84-F3C7248DE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4102F9-F33E-9ED8-F33A-A5A6619BC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67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D418A-0368-83AE-921E-D98108951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4C4307-DC4E-1CA9-48F1-9B147F6C2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E2F6DA-1674-2E87-F0E6-E47A84CA0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A6A909-29AB-7DB6-69CF-2E51FC747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91024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5459C-E5DE-D366-08F1-3EFB71867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47B6920-4783-8C50-2297-7D3D907D7B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9FE077-7AA9-0974-FDF4-BCDCE2B97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F297D8-84B3-D8C0-7555-4538D2AC76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232896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6149E-A1DE-3628-D938-49387C2BF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962D79-7735-9BC6-C800-23A189D266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D2C266-D60B-CA50-1AD2-1288E1A2F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802DBD-6F22-45CC-C9E3-E9129AAFB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35167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FFE8A-CC20-2551-F134-81684599D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C45E5E-74CF-CD25-2E5C-38B54ACC8A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C68D28-2B12-AA33-0A58-A2798F7F3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74638C-6460-26F8-07CC-01C61DF04A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8937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1D99D-6D94-9E1E-3984-926CD1D77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4011EFE-2A47-E486-D627-7914E8E109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13AF888-C6B8-9D4C-3A89-91FF88857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2B91C0-5AAC-424B-2F55-895131F4A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5568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F15D9-EF56-5162-7F90-0B708AD23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03B804-6CBC-7CAC-94D7-AA66A53E87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2DE2AC-6885-2DFB-5C24-3712AE286F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EF334A-C356-B83B-2AD3-1509CCF1B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19823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53045-82AA-6AF5-09BC-279D9C99D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7AD888-3132-241B-77F3-C256A1DDB9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BBEE0B-F26F-D066-EE11-BF69D714E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C05336-8AD9-70BE-1588-932940925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168462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4C0FF-B6F1-9280-FFB1-10BB3414A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3A72A36-B7D0-0CF9-CAE8-357D4F8499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373BD52-CB56-B39C-2E00-A400300C9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7748A1-0B4C-1516-984F-8A6A9FB56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320967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68839-DFA1-A1B4-5C0F-D4FF490B9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3B05AE-217D-222C-B739-25B4CAD49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E68F0B8-52BB-E29B-CA47-1BA5C38CA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7F3E7A-F318-07B1-39C1-19189F9B3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2410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896AA-55D2-0611-3E0B-D94CD872C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E88023-FDBE-1C0C-E643-8AEFF187B1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1CEBF7-6FFC-FFA3-2588-5D72A01AE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9DBB27-0AA6-678D-C8C9-561E0DBE6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708785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A5A42-9423-43A4-70CD-641CCE157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F9A1DB-E777-77B4-E178-8DDD13D36D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A295E1-5946-7410-6280-CE321737F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1B0CB-F7FB-027B-9ABD-60150093E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104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0740D-2FD3-D24A-7EE0-067F23486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37A186-6479-98F6-24EE-1D2AE3E46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217B1F-422C-A542-2C34-DA53D7F8A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BD583B-7FF1-C360-FA5D-9F2AFBC48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47000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741E7-8C7E-73C1-B025-B872386AA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93B822-29F0-99FD-E216-52A88864E0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079987-2FD0-9AFD-31F2-FD1531C41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73FCFB-BA92-3A0C-745B-33995CD144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626272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2EF07-CEC0-BA89-2687-6298B2CBF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6F18ED-158B-4850-F981-771F72DA6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04420D0-D717-DD07-25D1-EF0BD020E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E965DD-B352-4FA6-3527-149CB8697F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251309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A6ADB-FDC0-FC17-1F1D-AC3FF81AD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8455CB-91BC-1C46-81C6-EA25B58CA4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A05CDE-8E37-2645-AF5F-211C6E8EC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B05BD5-CF6B-60D1-7776-55768147C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16792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A4080-85F0-341F-D343-B42CDED53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0B42B04-F61C-18F6-D08B-1A4E536A4A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EF7B62-73D4-B445-1DAC-135DA5B9F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471A34-FC82-7E05-E508-002FB7A7B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29259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B6C45-4019-0264-2AAF-5596669B0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A08F130-E83D-79C4-B371-58BE2DE5B1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BB5BC9-54CA-EDC8-EC4A-3F4C40F1BF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95A8F2-66C3-E34A-F0A3-E24BB4D6C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78283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CD809-9B37-FE2C-5002-0BDF71B5A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60642C-B10E-9B3D-DC40-B6ECB16204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DF6916-034B-4D52-B87B-CD1799685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90F0C8-9B2A-BA70-172F-EFA49C8000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289524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78D44-CAF9-C0D9-A53E-EAF6A88A3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8DF498-EECD-3558-4AA9-031229D9B8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94639E-8B19-CDCF-7F90-143BD1E05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438C8A-19A7-A6DE-FF65-8FA9FECBF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627724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B1404-10E3-357C-521C-3AB31332D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B7BCC0-5462-B01B-E515-7C2CA10BA0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71AE10-59AD-46D5-16A5-8514779C4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95D6A5-CBBD-DE31-B6C8-A19C0AFF5A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59064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F76EA-33A6-7C23-C16E-C3E32295A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B4D6C85-09A2-A279-6909-8543F61A97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41B68FB-0892-86B0-75EC-F6E6EAB99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3EEE5F-1930-A540-4B91-FBF4B7736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5648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28DD0-C6D8-B30D-3050-EC56F1C93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EC0CBCD-8213-8078-4082-09DE83AB3A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C4AE842-1091-145E-9722-CE8BC8647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340BEC-9892-8403-F1D1-ADAAE1422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589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F5781-D374-1CCF-6451-E63DFDF84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F4D33A8-DBE0-52B3-C311-9A5AD5E84A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8B5F9D-84FF-27E1-B871-2C2CE9BAC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CAFCB1-C680-8E58-8A77-5E319837C0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0233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44D76-0800-3DDE-4F54-CEB6CD013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3C4582-9BC6-44D5-CAFD-D6AE49907D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09302C4-D022-EDA6-04BC-D8A3F1085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1D3CBF-15E0-863D-1DFC-EC034A57AF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90229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65FA1-2BFE-4F28-BFFF-54DB3E471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2BB634-5335-2D9D-AB39-AB11218BE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036E7E-CC74-8AC8-8AD5-3F03E40ED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00832-6CE7-F13D-352F-FBB2FAC5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72745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78B74-D74D-C0D8-A338-9C0FA9C71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60E6180-FC20-390F-173C-1E1FAFEB3A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702BAD-182C-C36C-6DFA-BB352E1E9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3B1359-B9B9-4B76-7BEE-49DB0F5C9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757758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00FB1-926C-B20D-8837-D09FA4B62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01CAD87-0424-FCF5-229D-7934EEED3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ADC61B-6167-B101-9931-FFF4C0F783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AB835-5302-F539-E0DB-6F4E23FE5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621610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33D63-92F4-3B98-E2BA-9BFE7FCBC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2DE1A4-A57A-7B4F-424C-33A8E8D0C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2B126A3-FBFB-A75D-3E71-214E3351E0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486233-F548-540D-73A9-8084FE609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15172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C2AE7-E384-EBC2-94CE-4BAEE7FE4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A67EC4-9394-27B5-5C52-B8A9DD353D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2EFABB-C3F4-1C4E-8A7F-B790FC6F2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022D71-BC4D-B16F-3EFC-5B24509C91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527954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A5DE2-A9CB-4DF1-9EB1-68872004A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F02097-7D40-5FBC-410B-D7E1D98D6C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4F60507-A1A6-0CBE-217A-EBDD23D91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EB3235-36AD-9148-02AC-57B7105EC7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106528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C2E1E-A722-88DB-182E-3994AD7DC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919F51-D635-ADF9-670B-BE956A40AF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C388366-96F3-0B5B-9FD4-46427B15A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AD48AD-8099-B84E-CB24-C461B45B5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25873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20CC3-973D-D573-DF89-462E45F40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451CDE-F0C1-FAF6-A6DD-4D908B082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CF8243-CFFE-286C-BA68-B60660D7EF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3237D1-F6A5-D249-7F22-56FE820FE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87306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35B72-E840-9193-A2E1-4CAC680B3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A4C433-2138-250E-AE19-EBAEC5B62A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AA458B-634A-1CFE-9FE0-48C8783310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AF9D2-17B4-AEDD-71A4-4AE9D51C30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9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93F8D-E3F8-F6DB-1330-7B942BCC1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03632E-7ADE-8B00-F25C-2770020C9B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68A6A7-F325-CAF0-CBD1-C86B254D8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613F95-0E49-6EA1-38F9-EC1A59A43E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23874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487BD-13F4-4E5B-C422-997F1F6CC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03F8B8-4AD6-523D-14A5-2D2F1CB77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7099CA-E309-9CC6-D1E7-2FDC3C324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BFF5B6-5564-9C45-E58A-440149ABF4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615345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65BD5-47DB-1765-3580-B59443FFF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A0895C2-39F7-3A1A-702D-B57A925CD1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A636E82-F81F-CD06-91BE-947D964C9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3F8F01-E14A-6546-7659-4B1307059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385307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CE484-9B95-6A1C-0EFC-D78D76EF7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A665068-F3CC-7490-375C-BA6F48CA11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4C694A-C0E9-63B7-C4C6-F3A624CAC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A63FB-D041-84E7-79EC-56CF7BDF9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03070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4BE54-43E6-4D63-BDC7-5F6B2E00F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2CAB959-3A57-9323-C6A0-E82FE4A345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40E793B-5617-BBC6-13F3-C3560AC6A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0BAE37-E74B-A511-8F0F-B05BF8461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26922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62FD8-284E-6BFF-D443-086EC58F4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419E9E-C05B-5335-A188-E7630CBAE5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D8DEFAF-5457-147C-EE80-F7FD62BA9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9C1926-0F09-D13D-0795-EA982FCC1C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46670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3EECE-ECA6-849D-0AB1-28922EEEA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6CB27F-0C79-54A7-41B8-EBA6DB66CD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23B65E-8C6E-539B-0BF0-7DF9FA4A4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2E179B-A902-5A6F-DADD-99E2EF435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7841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7A317-C7AB-DD6D-3A21-1EE449F94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8B80F1-C713-6A75-AB0F-2AF27B56A2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EF7594-1A69-82DD-6931-BCB557F64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FB1D06-F599-F5F1-4D59-276C81D25C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76170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8CE26-9F57-6333-EE46-0B4276959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53679C-1D84-D0A5-4AB2-BE217D633C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6568C0-AB6E-7028-EC37-3C4E244C4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8ACDF8-E6A5-369F-9AEA-883BB446E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75000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C4E7D-9C70-34D2-48B0-E8047C020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F75889-340F-DCF3-B757-C70EDBFAEC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20AE79-AEAF-1DD0-79D0-6139A1B01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35144-1767-C7A3-4AF6-6F86112E4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52385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F557D-F891-3F78-D44A-7BBB644A9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07C240-8968-28CD-D493-B9104DBDE9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0F0D585-F5BA-E38A-D4D6-BE658D528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C12CE5-0EEF-6528-659B-6C21DBC50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25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00AB4-4C10-9077-1718-B6D71F2A2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4EF4BF-1DA1-A979-EA37-1E9446809D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0F7E87-6FD0-99A3-9239-C3B0CC817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C188C1-E0EC-C092-9D7C-F19EA1F4A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97387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8ED46-834C-FDEF-256E-435AF1EAD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DD8272-FE2F-9E02-ACA4-07D7350928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719816-9A43-EC2C-82A0-9F059D6FA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F7143B-1261-BA1B-C602-A1995C529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433209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74752-6EA3-E9E8-F24A-2741B566C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0BF067-BCBC-2350-C7BC-66911128B8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5FB221-777A-DCCD-2FBC-BCA5B6279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CF85D5-FC17-6300-3FD6-3E8F5329B8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6316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3C89C-1686-4774-76E9-3B6CD2A6A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041B8D-FF33-9EED-C040-9A6B48BD3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EE9971-6F58-84C8-9348-06EA9D94D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145ED9-93C0-A7EE-E3FD-94854ACB46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59832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ABD7B-422F-BF7E-1154-F10BA734B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AEEFD9B-26D5-B017-8F72-6C80D1479C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44E5F6-D625-FAD4-886C-18EA96D57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E01DE-CE49-17E3-1549-9D5CDFB05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92677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3D6B7-5651-9E30-8C72-B08BE99C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BB4089-DBFF-191C-BEF6-339C3340F6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598415-8662-7DF0-86FF-FAF661F39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CC7FE9-AE3E-8628-E871-6A8C03187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487588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C91DE-BEF4-3792-0A09-C8A78E9BF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0299B1-9039-7BCB-823F-DA7C847F17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2BE199-C5D5-5B2D-865D-689C2E14F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E81F44-B14D-F0BA-C2DE-415DB74DC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53796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7F787-1D89-4099-DE96-6334A75C8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FFF493-41D0-F1AB-FD38-5AF56E6C2A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1F9C46-8928-B4B8-DDA6-A661214F5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7FA640-67AB-4A48-4F27-D4E4B4D1B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872113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7C2B-DC7A-69AE-6E0C-1C398F1CA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97119D4-57B3-FA9F-4061-9CA75807DA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F9B788-56B0-9627-52A3-C1686A267C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D8398E-83A8-E55C-FFB7-B059940689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24278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15B69-184C-2440-79D2-1D0FBBD0D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AEE4AF7-513A-F599-F28A-9881E8250D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A4D158-5B77-85BB-684B-623F14BE0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222C86-CED3-F6D5-29D1-78D31F6B2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2621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262C8-8535-06B6-9D1B-1E3705CEC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3FD1B0-8089-6B84-60A6-1237653811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BF824E-56AD-936A-91C6-BD22E58E5A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E3D36C-6D6D-76FC-D9C3-234DEE976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360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B1786-2655-0CFE-8F15-B4AAAA0E7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E8BC3A-9AFA-E3E7-85F2-7A64536D3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9CE820-385B-6DE9-14FC-DDFF7BB39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011D-D8FB-62BC-7297-F82556122A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280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15C0E-4A19-6E68-F47A-38F6C5B5D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5935735-B83F-4893-D9B2-7F6A58BB8D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5F288A9-5EE3-B6ED-CAB2-4C5DF0B8D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C4284E-BEBA-144E-555B-DB61A8885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25051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52BE0-B769-95DD-BE34-9B3882713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2E2A8F-1BA3-4A3C-89F4-6B8751E5D7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1BE85B7-20B2-9BB7-7E86-C31EAFBE4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E587DF-B383-757B-65CB-F3101D2F58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062700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018B3-B959-D0C8-E890-7DBC56584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03FAF5-B8DB-290B-C064-230B065983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9D43BFB-880E-49B4-CBC1-A57DD02CF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BA69A3-4B6A-8A5F-7408-C433E843EF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13293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D97CD-42DB-9722-C612-CD4907C38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10F633-F379-3D0B-3A95-7B3E851EF8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4E476B6-8690-68E6-465E-1E698FC85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DB4DD-A9D3-AA4F-58C8-6C91BB3B3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10752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BAF0A-F19E-332E-3B76-2AD1FD5FC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E7273B-2FF5-BE31-9EB2-E683AD6469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191326-0C9E-0000-3C26-46246B307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DD4712-C251-CDF4-3FA0-480ED7C3C7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96427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EEA13-FE57-C518-6CCB-E75B0FA25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C9A4094-8CF6-A517-3454-A9CAFC878D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35C377-764B-BA21-6250-770ACAB2A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6E934-5C72-B204-A9DA-8ECB647989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201293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C3EC7-695F-CF42-5F76-2CA78664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53F070-2BDE-7FCE-C79C-5D9DF1BD73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CA5D96-CDBA-14F2-19AD-259A46AA3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A4F8B6-7C41-FF1B-5B67-EB864D2E5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45355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08DAE-1E51-44B0-D6D1-00B347B2D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DB1F87-669A-03F1-8E46-A53CF0FC11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8D5EAB5-614E-CA04-3C03-AE0B8E44E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D46C71-17D9-633E-6E31-F35B46D85F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42150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06989-7DFF-3725-B9E7-3C46DA76B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335302-A47B-A918-259F-CD33A7DC08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07ECDF1-6658-E4A8-513F-705774AF8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77EEBB-0B30-173C-C867-FFDC6FF750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31733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75907-5051-E3AF-E38F-DFBC2D6E5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43DC63-973A-ECFE-8AE1-F32E73A0C0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BA1D9B-903E-D70A-EBAD-8A722F3A4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6DDD9E-45B6-A36A-283B-D76BA68F7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528781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F23D7-C99D-98C4-4A4A-57B17988E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16844F-262D-415F-FB1A-E2E28210C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1632FBB-AC56-B941-F4A6-CC4997B82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00A0CB-2BD3-36B3-6841-F85D481FD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60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6A20F-71F9-EB8A-2C35-E8C12506F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D54D10-EDE6-C12F-CDB0-DCE2FF3E7E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F5B115-621F-1E06-4B13-5773941AE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C264D0-4E88-64CD-D40D-5F857C5A7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872135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CED6F-D1B1-E1EB-63DE-3CFFAFA6F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BD98AD6-32AD-9E38-7873-90E5DF1391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F396C0-395A-3223-D4B0-6A3418BBB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22F8CA-27E1-9D8B-A364-0B6D60420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827148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22D77-F69B-D030-301E-677E633A7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3265577-08E6-EE3D-A76B-FBC91AE4D3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7EA946A-17DE-6A3B-D2A5-2BA3BC076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3CC520-725D-8D4D-01A5-9F7FC3706E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087815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FBEC1-6B82-A763-0D22-AC81EAF5E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64250D-CFDA-CD2C-90BC-DD2049B6A6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222659-19AC-4842-2552-C71F3E6BD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91AD6C-C599-DE70-694A-BAC616B1F2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47971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EDB09-8BE6-FCB1-F219-F4B9F79F8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E4A718E-9D23-1A11-0025-193AFF8A38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FD5A1A3-CF33-886F-BDD4-36B041C5B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99660-10B8-4D5D-D9B5-BB72221959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553799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B72B2-0986-DF00-8345-FFA297EB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9E15F1-C751-FB1C-99F7-B4BC698936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17ADA5-D7DE-46FB-C67C-CE31FEAD7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18950-FA9F-7799-42E8-A280DA099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416451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75BA9-CF69-C722-F37A-68E9ED73C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C6C829C-82BD-2A0F-6A44-65BF9FB99F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ABBAEC-2286-3370-9FA7-29F884091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88A81A-EE32-4FDB-533A-BE68DA116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371918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49352-FC55-F543-F832-B6FC90A02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7C2B49-302A-0046-6C90-EAA2FD9059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670FD5-20E7-7FD2-87EA-D53F43B2B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95D739-BEA4-379B-1243-84CFF0A99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40428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84308-884A-7EB2-AF17-291FC0BBF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B44A08-F682-9C2E-9173-8231009DBA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87B4B9-B349-C619-817F-E4B7DBCCF0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C09713-5DF5-987C-370A-6EE3830C64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33921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DEA3F-846B-E298-CDE5-C67ACF5C6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B18ABD-2ED8-CC7B-C761-0972FFAA1E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1D0789-4462-6082-7E9E-AB5B5E974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E60546-7251-6978-7ECC-18B318DFED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888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A6FAD-EBAB-3D0E-D09C-61758B02A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AE764F-FE50-EC4E-BA9F-D8573FD64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B866B6-6171-ADC7-833B-18B29211E4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6FDAE3-76BB-3626-304F-7B3545574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3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D87B0-6CF1-BAA9-2048-008E00D6D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F901187-30E0-F258-BEA0-C58D64E47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4FC8FB-2DAF-2304-AA95-DA117684E6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FF592-145B-0580-3626-71A14D8FA2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26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9961A-F989-FF4E-D164-A6B160CE7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91E782-5E0D-3A5D-7D95-B99AA18700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1EA3D2-DC5D-C6FC-B03C-C68BF4A14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F3EE93-0F8B-34DF-0543-847062804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409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C2623-FD8E-9130-44E3-A5BFFADD0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703B75-46F8-475C-1AEE-EECE7647F1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96FD41E-B50A-9432-EE86-62F0CF99D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E115D4-FF70-059F-CEE3-9DC487A65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668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4EF78-807D-AD6A-0C1C-A6B81BB77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19893C-7458-9A07-5D10-30D6DF71C1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84636D-0E65-F94D-B5C7-B740C11440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8F7108-9008-4B08-C6E6-DE4052CA6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06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8E188-07AD-2817-9AFD-7C9769D4B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C490FC-E3D7-444A-90D4-A43BBE7B7C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CF8395-A683-58AF-4F23-2BF278525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E8E03E-4E6F-91CF-4D10-E8EF5C4B5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2906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F1A71-52D4-E582-5C30-333C6376E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60445A-A3C1-AE3D-9EAC-68F5F25FE5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11F5302-3D1C-3E33-DD21-D98720E1F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2250FC-7358-19B5-81E5-3736E4D243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060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F52E2-4BB7-BFD2-B21C-5A41DC1D0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D2A6EF-6FFD-BCAD-EEC7-C5FA5D15E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72F52F-BE5C-34A1-CCE2-C6856E121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0F0C6-9C5C-9C75-3DE9-90B91EBD3E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113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DA520-F0C0-7DF5-D22D-76239167C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50E8CC-C08B-5DB7-D439-4B5E4B08B9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9B3B96-53F5-67AD-5578-95A24D4C5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399BA-701A-AF7B-8CA5-0D6546EA2A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901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14865-4AAE-0D9E-6413-3FA4E628A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4D0D210-A9B0-0246-F808-4F50F2DFB1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62BEDC-07AE-6FB5-D2B1-7D65DE598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63ABB4-EA89-5B42-FFD3-D1CBB571C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8923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E0A5-FFAC-3637-2FF4-BA28B42EE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747990-BC11-F49C-35BA-9E0A4431BC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1A4C046-CBCB-4A62-03F2-343AED12C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A7B135-5162-FBB8-C71A-194E57A61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99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3382F-4BF7-3AD3-073E-DBF090A87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D6A7A32-2C18-1078-3F93-82B8E560D8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D3C242F-9CF6-A635-8CE1-A4BE29E0C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ABE004-535A-016E-A06E-B056BDBB8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245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0BE17-B7D1-C292-8541-9BF23AEC2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688975-BE99-4116-3E96-75FAEAE4C2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28FA9C8-5829-0A62-C3EA-7787FE2FF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F1127E-551F-812C-9D2E-4F8DFD444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0895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69882-9612-627D-AD0F-618012FA1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2DB5CF-C155-FA28-5EA0-58D92CCC59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2EEB51-EDE5-F517-885F-80707FABC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EC0E7-49B4-AAC3-30E1-1D0E956E8F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7022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2AFAF-5EBC-715B-C54E-ECFC9ABB7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8BCCAF-A5E2-74D0-2781-ED3B647355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012E539-AD00-B479-4685-4CE2E9B15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41FD3B-D064-9A38-E2E9-CE6949F9B6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28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23B86-71B3-B42C-A51A-AF98F5294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8765FA-C2AC-DA1E-9B76-C96A43CC53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55875E-8B9C-AAB7-B47F-8D4AF5182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5A06B-1102-BF9D-A795-C963559B8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146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47026-5773-4D26-2160-778BAD2B1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2A214E-7E81-43E9-EFE7-C7E7A655B2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58E94C-C30C-C509-50FB-2C94167FBA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BF589B-6A49-95AB-4C53-F0F58C5C6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626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4017A-9830-0565-4504-C4F9F490F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F92B5B-01D2-97C8-1BA3-B573FA8EC2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B5F28C-6FEA-C1EA-3D53-495905E57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CE77B6-673A-11B6-41FF-213AFDFA1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8466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EA493-B9FC-63F3-4C48-0799AA19E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646C2A-8A08-066D-0E43-0D451CCBBC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9A8F66E-B934-50FC-23F7-3135595AA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318A37-DA75-1B99-5E00-FF4D8804E0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58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2D687-36BD-D8FB-91FD-A475AF3B9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0040F2-D57E-56DB-A333-078333A56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A61EC9-8793-FF8A-B936-3A5355EF6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3F17D8-31DB-3A00-578D-9A46453E1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6579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D0860-156B-E14D-507E-EEB07D3A5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7AEE9E2-09BD-6D4C-98F4-13AE4649C6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B9FBDB-00DB-7551-B922-502AD6BFC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81D038-4BE5-B251-574D-F026DC18D2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038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D9C28-FA40-5FEE-AEF7-FC76D4B6B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8EB150F-E0F6-FE99-625D-C4185941B1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6C6D540-1769-FAE9-3472-2C244FA0B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F29D2E-FD58-50F8-70F6-E7B6D34B1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10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F7FF8-79C2-D0E7-A2E5-A59F2C53A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5653FB1-5BE3-A8FB-2FD5-0A46A98A0D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8F3870-B2AA-4417-5C96-D3A5952F7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95797C-1411-F79F-7BC5-FC845A0C8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353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F29E7-2E13-436B-9609-A33BF86D2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6BB394-3667-815E-68B7-DF40431E12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CE43CD-44E1-58B0-7CF5-397B4DBF6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916284-2E24-2F23-8694-F57A17665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771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16E10-325F-F5F4-E235-E75EBBC17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15F574C-C8E7-05CE-6BE1-AB55FA9B73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0ADF98F-42B7-767A-4D88-FB901C439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E0837F-900B-A089-4681-2B06EE550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1652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06EFC-3788-2B32-D916-DA0398FE5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A16E17-E746-FC2C-F17D-1A9F4FD691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B736DA-54F2-1786-33C0-D846FC148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284925-3BEE-1546-C2C5-23EEC4E8E4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287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74E3D-C68C-8DF4-2A19-960F44D6B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99C5D7-904E-7624-147F-C9D29C870E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9B55A5-A710-0CD5-51F0-4A480E985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266625-1760-EC7A-6B22-355421412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986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6BDDE-D18B-37F1-31F0-ACBFE6B02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D03283-D6F0-AD97-3D83-3C87E0A1E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7BC92D-D559-0759-6A28-0F2F03FFB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095F98-E24F-CC95-A6B7-28867AB874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5556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6B8D6-5524-9913-273F-1F71AC098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15830A6-E9CE-14FD-6A83-3F04570C9B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40C69A-B058-4AE3-6C50-2FCA3F518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53C91-2496-6F45-74CC-21D0B553BE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4245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967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573CE-504D-852C-9DF0-E89624893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4F4CAE-255A-2E38-F423-BA977E2315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57DAEB-2E17-B0A4-E641-D55D2A214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FC29E3-DBEE-4E7E-A32D-9F4072BD2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349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3B62C-89E2-8BB3-7E1A-BD01ACFFE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A41F6A-8470-D901-A8D1-30A92EC043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00BF37-C557-FCBC-83AA-F5FA472ED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70F0DE-0D2B-C6E0-B6AF-7B8AA6D27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9442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D9C88-308E-AFB8-87C4-EEAA34195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DD0877-B1C4-9C5C-B7B6-455D91E14C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84086A-275E-ADAF-4AE4-E8CA94258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DC10B9-B9A3-D672-3C6E-B478E9593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412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4B57B-9C23-1E90-EC0E-2BFBC0C32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C494A2-7EAD-F9AF-508C-FB3CA60377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4CB78F4-9789-E19A-11AD-A363F82DF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16DBB2-C733-C2AF-816F-26F63A92B0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6340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53336-BC25-DE45-296A-5797A5E00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4458BC-4891-7DB5-A5CD-128C8652B3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59B624-1B05-D735-8560-CCEBD3AE3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CE4F37-7831-5C1C-4736-12838AE4F0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0995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F4300-E2F9-CF95-35EA-64068E45E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C90366-C0E4-1B97-7E50-E5CE2ECA9C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72C2AD-4987-D569-2FC9-1BDEF433D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F96B05-EF43-3E53-A436-A2842A639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916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15E18-F46C-C575-8069-ADA408A95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644A52-6B29-069E-B4BE-35B119AA65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2DF34A-0153-F6E4-6EAC-AF07A40E6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BC906-09CF-96C7-B1ED-0043DB6E6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0066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72CF3-C40C-F166-6347-E4F40F1B4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2CA66A-684A-9FAA-93CD-7B4B71F52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B8D279-2253-AB06-05EA-CE0AE68ED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27E84-996D-9480-2552-EB96DBEC80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988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D3FEC-8945-1C2C-7DAA-E3AD56CDE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681886C-545C-5C73-0191-306C461146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57478E-A509-02A0-1890-F32E8C262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4D16F9-0DE0-08DE-CBA2-D0329DB8E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504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C455A-8E02-0CC4-5E2B-602A42CF4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020173-0261-FE5C-34CB-2D59FF8E4E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1FC9688-ABF9-0AB5-B8B9-DB8006961E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3C2085-B1AF-8C71-CA36-0EA74435B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5021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D42E7-CAC5-0ED7-A09A-EA42F2C1F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1FD50F-1269-95F4-2D88-2200AFD27F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7BBAAE-7CF1-CBD1-2385-A3261E39E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538D35-C63F-2A3D-FC65-9385A1B14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22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74EED-E157-8811-5EF3-1799ED1F6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B7D55BF-9716-60A2-607E-9F3CAF2E3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254A62-7AC6-33D7-E283-67079DCD5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C5C374-5ECF-AF3A-F88E-474B9305A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634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D6A3E-96FD-5C39-522F-B117F1D11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1CCCD07-D78C-819E-0BC0-4563A1112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D11F08-27F9-297D-5855-4D56C40B8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49A4B8-B8B6-5523-98A3-6EA077A52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675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42F6B-44DA-A823-AA08-983D66BB8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876594-2784-D992-6170-B84F97B311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C68C6CD-9294-DF22-8DD0-88E504216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4B06F7-F6C2-EDC6-C275-751A5119DD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79056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49D9B-C0F8-3357-EBE4-E769AED5F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4AAE51-032B-0994-CA8C-18E21C146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41DCF94-E579-B88E-7BC1-5A8A17A3A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614603-05ED-48FC-771A-276CBFAC4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04499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14C2E-5542-58F5-0FE5-C5C9AD840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45A2FD-30AE-F334-0C8D-2C03CF277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CE63C18-3D97-CCEA-D1AC-30544E43B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B77840-E665-3974-77CF-33351CAF7D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552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2AE99-0A15-FEE5-DC4A-33C1B3A24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8479FB-CAA6-4A07-6980-7AD7F9B04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C4DFC95-C3CE-085D-457B-1B4DB6804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A94DB0-13E5-536B-28D3-56CA8E177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2073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69F9E-22CF-94BD-E0A9-8CF6C7535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6ABDC5-66BB-6321-F3D5-D6A313B9A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100A86-BF0E-6196-B4B8-0D3DEAB3F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B9ECED-5092-744F-17DF-6155905506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882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BE717-8B53-5823-EF22-EE61CCB87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F5C9F69-32E7-5E6F-33CE-7DE103EE67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DFB116-9411-480F-E472-72807EE03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B6D9CC-7654-46BE-9F9F-FA651B928B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00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59024-FB91-30A1-9233-44E93F59D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D9A97B-EB0F-955C-46C8-B498137B4F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5E14AB-1500-9B00-CB45-36AC6A346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6BE401-8346-C6F4-1102-9FC2684E3D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9768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25A41-15C5-9292-1995-1F5387D2C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7ACA82-6A1B-4F41-2DE6-184C62734E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CCAC533-87B7-FFD6-D59F-D8BBA9ACE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077FC5-E11D-678A-CD3B-54129513B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8965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584D5-9288-28E1-1065-9097E4A19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03D853-AD66-6B99-0EB4-95B91F7B55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1A6C4B1-97E8-CDF2-CE3B-ADCCA9AB1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0248CC-DA41-31BD-4A63-3FB9CC1348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638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B988B-803A-C73D-A752-C05F3C5E0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EF32F8-87BD-0F61-EF3D-E441AF0DAF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FF4752-B203-76F4-6231-4B9FCCB21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ED315B-3B76-EA86-3999-7C3EEEA15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6061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90169-0F05-7E29-7226-3A0FDC157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D341144-7A18-82BC-6EB7-85B78001BA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9279A1E-B60B-7B36-6A04-9FB61A4C3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C62519-43FC-89B1-0498-F9E1E4EB7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3441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E9BBC-2379-A4C3-FAE6-9BAE9CEC7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E3CB72-51BF-F6CE-22AD-7BEC3E9AD3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298B24-77CC-18F3-6D69-E035BFD87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53432-2E03-8FBE-CF72-AFF4D495DC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58560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48111-6D26-4DC1-2DE5-4DBE7CAF0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7873C6-E238-336C-1DF7-7CA52A22F1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9F9F38B-3A09-1F29-E159-29FD64EF9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DE0613-7237-9D61-D6A8-E6726EAE7E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5482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C2438-823D-3F94-4C56-BE429B141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C16EF3-6473-C9B3-7604-881A5951A9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51198C2-7A02-F699-6353-AAF80E54D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A5E6CA-0008-03C7-AE38-FC40C5FE7B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2807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76B96-1FB2-45F8-C538-2AA92E361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F26040-BBE1-456D-637A-04801A9925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022847-4DD9-7F92-2150-9B8A29872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C57A9E-E9FC-AFEB-517C-B304D5343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4297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DEE23-C8BC-3AFA-5DB5-AA2FC1720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8409C9-7A15-FF13-E5E3-9F43794128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5F1F88-E538-01E2-B919-EDA53278F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0B8BC0-29CD-8E08-CC6F-CC8502EBB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3456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49846-0C51-0953-858F-23B7AE9B3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AC10A6-0904-9075-CE16-15D501AE02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046B63-793C-EC17-54D2-779775D6F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4D6FEF-ABF1-C478-8299-5037CC8A11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94468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AC6FC-4D6E-5C74-6CEE-B68E41676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25958C-1D97-2A3B-A11D-11EB76F711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132073-8DF0-FB32-183E-4617F5FA4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3A53A6-1A2F-8B4A-7E74-E6DA70028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6060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09DB5-2B84-53E7-41AE-11884CA56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E910F8-F320-DE5F-43D0-65D1CC15CC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65B8F1F-D8BF-C687-D32A-C29DF9160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CF60E3-37A6-D23F-CDB8-0C5ACF3B8A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09039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FB95C-E373-4EDA-5C7B-C0744ED8C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2BBE27B-2D11-2180-337D-E44E85EE67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40C6E3-1E15-CBA4-37BD-42062E5E3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B9F788-26A6-3C1F-61E3-6AD59F904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334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578F1-3660-270E-8E09-4B4C82D14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81C995-0324-9102-68B2-3D1D6EFF4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F44FCD-0980-C640-9AF7-401A36722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1625BF-9999-D2DA-5A88-6EDB953776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7561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357DC-0B86-54B0-697A-EB445E531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6CFE13-376F-69A7-73A6-50436141F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E15BFEB-8180-952E-93D1-A71C6C450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D98A0F-2485-6F7A-10C1-8EE0B12A2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4909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35867-5A53-49C6-837D-A2ACE95F9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F928BC-BCAE-F03D-CD76-51AFCD537E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616A48-BE76-EED3-6EB5-0934C7D08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85B5EF-90E4-B215-625F-CED1B737DC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4419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8618D-2DA4-C3E2-7430-AE2628473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BCFF603-C8F3-444C-7FAD-5F126CEB0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6AFF2F7-89B8-9F0E-9888-1012E733D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A5F5FC-AA6F-5C3A-145A-6C7DF48229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5488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11DEC-B6A9-9B9F-2E85-C5D844827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2DE84FE-2D32-4F2C-6ACB-CE443ADD0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7372BAC-4EFC-F7D5-4009-9C431FF9F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70B2A9-FD75-696E-374F-1513E90194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30233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7F64C-4A3D-C272-5803-A4F14E60D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773DA6-3DB5-DDE5-A33B-4FB4091453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1CED5D-2B21-34AD-C0CB-1CCE00DD8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A57913-6BA0-BE57-613D-82C667570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49814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38120-4706-6B6C-05A9-E1A3F339F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8AA4E2-BAA1-C140-AA1B-E2A9F6B614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4EF902-2A92-5DC8-37EE-A7C4CF39C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BE43DC-C28C-6933-D54A-00927332B1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93843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7C7C9-4FC4-53DC-DAF9-F86A985B4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7BD452-B33E-0144-6343-E7B378946B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465B2B-EF86-536B-2FF9-45D6211F7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DBAD28-68AA-0D4D-05A0-E5A5BD055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83394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1135A-08C1-CF03-4CA9-63AEEA580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767983-B9D4-696D-2648-6C21FE32A3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FCBF52-EF60-2CA6-E944-07D649BF6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704B21-66FE-7E42-4CEA-B73EBCEE5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33758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B817B-A2A8-0AC9-DD31-36291ECBF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99C9BA-6647-C174-5C9C-9CDAC924A1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EFCC983-A770-8962-D3A3-AC93F3176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124C38-63DE-C0AF-1FDA-F6FE33AE9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43917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E8C95-AC42-3E0C-A0CC-0D831452E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ABEC43C-2831-7D1B-1495-223922656D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36FA4E-111E-D3F1-70E3-D905495C1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D50AFE-16D3-58EA-C51E-E6E2645589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06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BB1BB-9FA3-64FD-7606-1E2BF2FC9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CE96A7-7662-56CA-68CE-D896420EF6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1366E0-CAA2-98C8-052D-FE16459A1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9B0B78-C9EE-8377-6E64-7C286B012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8708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D3DF3-E3B3-12F0-1436-FE120E672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D22DB7-6F05-D27E-98F2-23684BDC43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69AB2B-429B-ECD2-988B-096676BB9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03905C-E92A-66A7-FC6F-2ADF93A66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79306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5A5B2-67BA-5789-A0F2-99F4EA1EB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AC7E0C-5360-65F3-341F-4E3F494684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E2E1E2-4753-999B-4CBA-A662D40F5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1AD5CE-49CA-7307-4383-66C29347D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0376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91AFA-9760-3E86-F221-68CAEA284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B81C9F-D115-9EBD-F733-C25AB91802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A05B98-84AA-1AFF-7FAC-B12BE53E2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AFC249-B0CB-0534-90A4-453BFF7EF8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1913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E7AA2-E346-57DD-3064-D20B595B4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1D122E-22A1-0455-15F5-4E5148754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E0185C4-7845-31D5-4ACE-61AE5526C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8BF16B-6773-645C-2BD8-80BE66EA4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364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D5D77-BC9D-8AF8-B4F7-1A18F089D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492AE37-038F-C087-4509-701D7F7408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DE4835-82F1-6E8E-7AD2-FDA29D10D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956E0-5815-1534-A598-52747CCDAA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6233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D4811-4BB5-2737-E6CC-C55623BB8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AC71790-A3B0-2087-988A-63A372C0B1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353FD8D-2AC5-44D8-F01F-0F7FA9FE1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BC9B06-9B5E-4409-D83F-7E34CEA457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05237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5E2BC-A3CC-9737-C74C-26966B689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5EAF23-D750-E73B-4FB9-82A29F32C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8A45F6-8AC5-CD87-65C2-8CBBFBF32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034E13-99A9-BB3F-3EFD-0FE677EAF4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9447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1CA53-69EC-77EE-96E2-9FF0CAF3F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91F229-47B2-309E-90AC-0C8A099848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D70C62C-DBB3-F6E8-EC0A-DC6ABFDA3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AB98C-D650-50CE-B7A4-9FAACA287C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117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EFD5D-9FC6-D98E-63BC-0D504AF2D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D19CE6-C660-0BE2-B348-23795E71A9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A72524-8F2D-A04A-3558-761AE6073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BAEC4B-1079-4C6F-30DB-B758FA3C0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13643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AE4B3-5D8D-AE5A-89ED-AF3460B7D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6E1A5E-EA6A-B4E6-2271-9A2D75BDAF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5837344-0BC6-A5E6-0C33-EE18190139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A2931-0C09-3FE0-9032-FFDB38CEB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94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6400"/>
            <a:ext cx="9144000" cy="1487052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055" y="2752439"/>
            <a:ext cx="6437746" cy="3264313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0F8678-ABD0-58BF-820E-47C01C14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BE93F9-CDBD-0482-BA89-0B330905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A44422-D911-694E-7011-AF1A0AFAFC95}"/>
              </a:ext>
            </a:extLst>
          </p:cNvPr>
          <p:cNvCxnSpPr>
            <a:cxnSpLocks/>
          </p:cNvCxnSpPr>
          <p:nvPr userDrawn="1"/>
        </p:nvCxnSpPr>
        <p:spPr>
          <a:xfrm>
            <a:off x="276514" y="6105492"/>
            <a:ext cx="85626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5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6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7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3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2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0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8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6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4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94567"/>
            <a:ext cx="7886700" cy="488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7">
            <a:extLst>
              <a:ext uri="{FF2B5EF4-FFF2-40B4-BE49-F238E27FC236}">
                <a16:creationId xmlns:a16="http://schemas.microsoft.com/office/drawing/2014/main" id="{06D9478A-A167-4ED1-6E19-17AB72DB5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 (2025)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B14AB-733C-E242-B263-83DCB0C6D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latin typeface="+mj-ea"/>
                <a:ea typeface="+mj-ea"/>
              </a:rPr>
              <a:t>컴퓨터 프로그래밍 및 실습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883723-9A6E-BC23-6D34-71DB96FC4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054" y="2752439"/>
            <a:ext cx="7656945" cy="3264313"/>
          </a:xfrm>
        </p:spPr>
        <p:txBody>
          <a:bodyPr/>
          <a:lstStyle/>
          <a:p>
            <a:pPr algn="l"/>
            <a:r>
              <a:rPr lang="en-US" altLang="ko-KR"/>
              <a:t>2</a:t>
            </a:r>
            <a:r>
              <a:rPr lang="ko-KR" altLang="en-US"/>
              <a:t>장</a:t>
            </a:r>
            <a:r>
              <a:rPr lang="en-US" altLang="ko-KR" dirty="0"/>
              <a:t>.	</a:t>
            </a:r>
            <a:r>
              <a:rPr lang="en-US" altLang="ko-KR"/>
              <a:t> </a:t>
            </a:r>
            <a:r>
              <a:rPr lang="ko-KR" altLang="en-US"/>
              <a:t>문자 집합</a:t>
            </a:r>
            <a:r>
              <a:rPr lang="en-US" altLang="ko-KR"/>
              <a:t>, </a:t>
            </a:r>
            <a:endParaRPr lang="en-US" altLang="ko-KR" dirty="0"/>
          </a:p>
          <a:p>
            <a:pPr algn="l"/>
            <a:r>
              <a:rPr lang="en-US" altLang="ko-KR" dirty="0"/>
              <a:t>	</a:t>
            </a:r>
            <a:r>
              <a:rPr lang="en-US" altLang="ko-KR"/>
              <a:t> </a:t>
            </a:r>
            <a:r>
              <a:rPr lang="ko-KR" altLang="en-US"/>
              <a:t>소스의 구성 요소</a:t>
            </a:r>
            <a:r>
              <a:rPr lang="en-US" altLang="ko-KR"/>
              <a:t>, </a:t>
            </a:r>
            <a:endParaRPr lang="en-US" altLang="ko-KR" dirty="0"/>
          </a:p>
          <a:p>
            <a:pPr algn="l"/>
            <a:r>
              <a:rPr lang="en-US" altLang="ko-KR" dirty="0"/>
              <a:t>	</a:t>
            </a:r>
            <a:r>
              <a:rPr lang="en-US" altLang="ko-KR"/>
              <a:t> </a:t>
            </a:r>
            <a:r>
              <a:rPr lang="ko-KR" altLang="en-US"/>
              <a:t>자료형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49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EDA05-E1AB-11B4-87FD-0BBD6A3FE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40538-C1F6-4301-F6A3-F8788822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콘솔 화면의 동작 방식</a:t>
            </a:r>
            <a:r>
              <a:rPr lang="en-US" altLang="ko-KR" u="sng"/>
              <a:t>. </a:t>
            </a:r>
            <a:r>
              <a:rPr lang="ko-KR" altLang="en-US" u="sng"/>
              <a:t>출력하기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F549B92-8696-BA1D-64FD-4459DC1882B2}"/>
              </a:ext>
            </a:extLst>
          </p:cNvPr>
          <p:cNvSpPr/>
          <p:nvPr/>
        </p:nvSpPr>
        <p:spPr>
          <a:xfrm>
            <a:off x="726906" y="2067223"/>
            <a:ext cx="6368554" cy="1491140"/>
          </a:xfrm>
          <a:prstGeom prst="roundRect">
            <a:avLst>
              <a:gd name="adj" fmla="val 429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360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2A2C47C-F3DE-0D0B-273C-A6391C17E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46121"/>
              </p:ext>
            </p:extLst>
          </p:nvPr>
        </p:nvGraphicFramePr>
        <p:xfrm>
          <a:off x="864781" y="225102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1883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26521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40497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198056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1972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8750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10785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57006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08702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6345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852267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CB0F4B-7C3F-4E1C-CF7B-12725AB723E4}"/>
              </a:ext>
            </a:extLst>
          </p:cNvPr>
          <p:cNvCxnSpPr>
            <a:cxnSpLocks/>
          </p:cNvCxnSpPr>
          <p:nvPr/>
        </p:nvCxnSpPr>
        <p:spPr>
          <a:xfrm flipV="1">
            <a:off x="1169581" y="2760792"/>
            <a:ext cx="0" cy="294296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E3DB36-DFAC-C0F0-00C8-0949EE7DB2A0}"/>
              </a:ext>
            </a:extLst>
          </p:cNvPr>
          <p:cNvSpPr txBox="1"/>
          <p:nvPr/>
        </p:nvSpPr>
        <p:spPr>
          <a:xfrm>
            <a:off x="864782" y="3111716"/>
            <a:ext cx="277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2"/>
                </a:solidFill>
                <a:latin typeface="맑은 고딕" panose="020B0503020000020004" pitchFamily="50" charset="-127"/>
              </a:rPr>
              <a:t>커서</a:t>
            </a:r>
            <a:r>
              <a:rPr lang="en-US" altLang="ko-KR">
                <a:solidFill>
                  <a:schemeClr val="accent2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>
                <a:solidFill>
                  <a:schemeClr val="accent2"/>
                </a:solidFill>
                <a:latin typeface="맑은 고딕" panose="020B0503020000020004" pitchFamily="50" charset="-127"/>
              </a:rPr>
              <a:t>문자를 표시할 위치</a:t>
            </a:r>
            <a:endParaRPr lang="ko-KR" altLang="en-US" dirty="0">
              <a:solidFill>
                <a:schemeClr val="accent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E9919E-D548-B68C-37EF-30B01A03F9B7}"/>
              </a:ext>
            </a:extLst>
          </p:cNvPr>
          <p:cNvSpPr txBox="1"/>
          <p:nvPr/>
        </p:nvSpPr>
        <p:spPr>
          <a:xfrm>
            <a:off x="733994" y="1473989"/>
            <a:ext cx="7963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콘솔 화면의 처음 상태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커서가 첫번째 줄 가장 앞에 있음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9AEE632-6267-FDAC-EB79-7BDDEFBAC839}"/>
              </a:ext>
            </a:extLst>
          </p:cNvPr>
          <p:cNvSpPr/>
          <p:nvPr/>
        </p:nvSpPr>
        <p:spPr>
          <a:xfrm>
            <a:off x="726906" y="5017527"/>
            <a:ext cx="6368554" cy="1491140"/>
          </a:xfrm>
          <a:prstGeom prst="roundRect">
            <a:avLst>
              <a:gd name="adj" fmla="val 429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360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579790-70C1-4416-2632-5935D3FB4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14547"/>
              </p:ext>
            </p:extLst>
          </p:nvPr>
        </p:nvGraphicFramePr>
        <p:xfrm>
          <a:off x="864781" y="520132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1883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26521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40497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198056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1972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8750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10785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57006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08702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6345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852267"/>
                  </a:ext>
                </a:extLst>
              </a:tr>
            </a:tbl>
          </a:graphicData>
        </a:graphic>
      </p:graphicFrame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8F44A16-CD9D-B50B-3182-2268C6D552E2}"/>
              </a:ext>
            </a:extLst>
          </p:cNvPr>
          <p:cNvCxnSpPr>
            <a:cxnSpLocks/>
          </p:cNvCxnSpPr>
          <p:nvPr/>
        </p:nvCxnSpPr>
        <p:spPr>
          <a:xfrm flipV="1">
            <a:off x="1779181" y="5711096"/>
            <a:ext cx="0" cy="294296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C15969-6AC2-7222-9DC0-4939687081B2}"/>
              </a:ext>
            </a:extLst>
          </p:cNvPr>
          <p:cNvSpPr txBox="1"/>
          <p:nvPr/>
        </p:nvSpPr>
        <p:spPr>
          <a:xfrm>
            <a:off x="1474382" y="6062020"/>
            <a:ext cx="277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2"/>
                </a:solidFill>
                <a:latin typeface="맑은 고딕" panose="020B0503020000020004" pitchFamily="50" charset="-127"/>
              </a:rPr>
              <a:t>커서</a:t>
            </a:r>
            <a:r>
              <a:rPr lang="en-US" altLang="ko-KR">
                <a:solidFill>
                  <a:schemeClr val="accent2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>
                <a:solidFill>
                  <a:schemeClr val="accent2"/>
                </a:solidFill>
                <a:latin typeface="맑은 고딕" panose="020B0503020000020004" pitchFamily="50" charset="-127"/>
              </a:rPr>
              <a:t>문자를 표시할 위치</a:t>
            </a:r>
            <a:endParaRPr lang="ko-KR" altLang="en-US" dirty="0">
              <a:solidFill>
                <a:schemeClr val="accent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248D49-D80D-949A-0DCA-E25808EAA63D}"/>
              </a:ext>
            </a:extLst>
          </p:cNvPr>
          <p:cNvSpPr txBox="1"/>
          <p:nvPr/>
        </p:nvSpPr>
        <p:spPr>
          <a:xfrm>
            <a:off x="733994" y="3988643"/>
            <a:ext cx="7963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출력 가능한 문자를 출력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현재 커서에 문자를 표시하고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,</a:t>
            </a:r>
          </a:p>
          <a:p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같은 줄의 다음 위치로 커서를 이동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7862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8F8A5-BE5B-9CFB-0908-A4490D5B1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31677-3DF1-39A7-C11F-5E47C776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단항연산자 </a:t>
            </a:r>
            <a:r>
              <a:rPr lang="en-US" altLang="ko-KR" u="sng"/>
              <a:t>! </a:t>
            </a:r>
            <a:r>
              <a:rPr lang="ko-KR" altLang="en-US" u="sng"/>
              <a:t>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274DC79-E2EE-5FDF-E3E0-B7123D35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158483"/>
            <a:ext cx="2815194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a = ! x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3A9E71A-CD33-19C7-756F-3E149CF3A876}"/>
              </a:ext>
            </a:extLst>
          </p:cNvPr>
          <p:cNvSpPr txBox="1">
            <a:spLocks/>
          </p:cNvSpPr>
          <p:nvPr/>
        </p:nvSpPr>
        <p:spPr>
          <a:xfrm>
            <a:off x="393601" y="1919588"/>
            <a:ext cx="8750399" cy="4388001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cmp		dword ptr[x],		0 </a:t>
            </a:r>
          </a:p>
          <a:p>
            <a:pPr marL="0" indent="0">
              <a:buNone/>
            </a:pPr>
            <a:r>
              <a:rPr lang="en-US" altLang="ko-KR" sz="3600"/>
              <a:t>jne		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/>
              <a:t>mov		dword ptr[tm],	1</a:t>
            </a:r>
          </a:p>
          <a:p>
            <a:pPr marL="0" indent="0">
              <a:buNone/>
            </a:pPr>
            <a:r>
              <a:rPr lang="en-US" altLang="ko-KR" sz="3600"/>
              <a:t>jmp		6</a:t>
            </a:r>
          </a:p>
          <a:p>
            <a:pPr marL="0" indent="0">
              <a:buNone/>
            </a:pPr>
            <a:r>
              <a:rPr lang="en-US" altLang="ko-KR" sz="3600"/>
              <a:t>mov		dword ptr[tm],	0</a:t>
            </a:r>
          </a:p>
          <a:p>
            <a:pPr marL="0" indent="0">
              <a:buNone/>
            </a:pPr>
            <a:r>
              <a:rPr lang="en-US" altLang="ko-KR" sz="3600"/>
              <a:t>mov		eax,				dword ptr[tm]</a:t>
            </a:r>
          </a:p>
          <a:p>
            <a:pPr marL="0" indent="0">
              <a:buNone/>
            </a:pPr>
            <a:r>
              <a:rPr lang="en-US" altLang="ko-KR" sz="3600"/>
              <a:t>mov		dword ptr[a],		eax 	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602EC0-511C-EC9F-C58B-A2897904BC72}"/>
              </a:ext>
            </a:extLst>
          </p:cNvPr>
          <p:cNvSpPr/>
          <p:nvPr/>
        </p:nvSpPr>
        <p:spPr>
          <a:xfrm>
            <a:off x="2468879" y="1158483"/>
            <a:ext cx="760457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AF9BB-AAAB-EEF0-18D6-A3EDBB875D09}"/>
              </a:ext>
            </a:extLst>
          </p:cNvPr>
          <p:cNvSpPr txBox="1">
            <a:spLocks/>
          </p:cNvSpPr>
          <p:nvPr/>
        </p:nvSpPr>
        <p:spPr>
          <a:xfrm>
            <a:off x="-18063" y="1982319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E44BC4A-CD8D-3EC7-0BEF-9D0D55D5400E}"/>
              </a:ext>
            </a:extLst>
          </p:cNvPr>
          <p:cNvSpPr txBox="1">
            <a:spLocks/>
          </p:cNvSpPr>
          <p:nvPr/>
        </p:nvSpPr>
        <p:spPr>
          <a:xfrm>
            <a:off x="-18063" y="258058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3774B54-4CC7-6894-363F-6C7A4121A261}"/>
              </a:ext>
            </a:extLst>
          </p:cNvPr>
          <p:cNvSpPr txBox="1">
            <a:spLocks/>
          </p:cNvSpPr>
          <p:nvPr/>
        </p:nvSpPr>
        <p:spPr>
          <a:xfrm>
            <a:off x="-18063" y="3178843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8C94E7F-2E1D-9400-F68D-CC43C8FC81E1}"/>
              </a:ext>
            </a:extLst>
          </p:cNvPr>
          <p:cNvSpPr txBox="1">
            <a:spLocks/>
          </p:cNvSpPr>
          <p:nvPr/>
        </p:nvSpPr>
        <p:spPr>
          <a:xfrm>
            <a:off x="-18063" y="3829148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A1B3CB6-7D01-7D33-FEA2-E111F050AB16}"/>
              </a:ext>
            </a:extLst>
          </p:cNvPr>
          <p:cNvSpPr txBox="1">
            <a:spLocks/>
          </p:cNvSpPr>
          <p:nvPr/>
        </p:nvSpPr>
        <p:spPr>
          <a:xfrm>
            <a:off x="-18063" y="4447202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0404DB3-1515-46E8-B36D-2397C7E0D44F}"/>
              </a:ext>
            </a:extLst>
          </p:cNvPr>
          <p:cNvSpPr txBox="1">
            <a:spLocks/>
          </p:cNvSpPr>
          <p:nvPr/>
        </p:nvSpPr>
        <p:spPr>
          <a:xfrm>
            <a:off x="-18063" y="5065256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A822AAD-E30D-90AF-5C60-B284250854E7}"/>
              </a:ext>
            </a:extLst>
          </p:cNvPr>
          <p:cNvSpPr txBox="1">
            <a:spLocks/>
          </p:cNvSpPr>
          <p:nvPr/>
        </p:nvSpPr>
        <p:spPr>
          <a:xfrm>
            <a:off x="-18063" y="5694885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5EF75D-3556-D58D-9CB4-AD81853D6727}"/>
              </a:ext>
            </a:extLst>
          </p:cNvPr>
          <p:cNvSpPr/>
          <p:nvPr/>
        </p:nvSpPr>
        <p:spPr>
          <a:xfrm>
            <a:off x="392626" y="1937306"/>
            <a:ext cx="8577753" cy="3680406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2DD614-0139-7A7D-5BD5-5153B960C0DA}"/>
              </a:ext>
            </a:extLst>
          </p:cNvPr>
          <p:cNvSpPr txBox="1"/>
          <p:nvPr/>
        </p:nvSpPr>
        <p:spPr>
          <a:xfrm>
            <a:off x="0" y="6384762"/>
            <a:ext cx="91439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200">
                <a:solidFill>
                  <a:srgbClr val="4EA72E"/>
                </a:solidFill>
              </a:rPr>
              <a:t>CMP—Compare Two Operands, JNE —Jump If Not Equal, JMP—Jump</a:t>
            </a:r>
            <a:endParaRPr lang="ko-KR" altLang="en-US" sz="22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2827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00C81-8EBF-A1D6-74B2-BE89CB5E3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650ED-A229-1C03-5487-51FCF28D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/>
              <a:t>단항연산자 관련 </a:t>
            </a:r>
            <a:r>
              <a:rPr lang="ko-KR" altLang="en-US" u="sng" dirty="0"/>
              <a:t>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BF4DE1-E5D5-27C4-13F1-46325424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14FA74-0904-ADBD-3EB1-74693465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101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2DB7A01-5675-1F1E-96B7-D3D5AAB6FCF9}"/>
              </a:ext>
            </a:extLst>
          </p:cNvPr>
          <p:cNvSpPr txBox="1">
            <a:spLocks/>
          </p:cNvSpPr>
          <p:nvPr/>
        </p:nvSpPr>
        <p:spPr>
          <a:xfrm>
            <a:off x="4040776" y="1439830"/>
            <a:ext cx="4923693" cy="2610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결과값이 </a:t>
            </a:r>
            <a:r>
              <a:rPr lang="en-US" altLang="ko-KR" sz="3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ko-KR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의 범위를 벗어나서 부정확한 동작을 한다</a:t>
            </a:r>
            <a:r>
              <a:rPr lang="en-US" altLang="ko-KR" sz="3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1"/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4 byte </a:t>
            </a: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크기의 </a:t>
            </a:r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의 최대값은 </a:t>
            </a:r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2147483647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8AC1EA6-AD07-FD32-059D-8306EDAC1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5" y="3349334"/>
            <a:ext cx="7247751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wrong</a:t>
            </a:r>
            <a:r>
              <a:rPr lang="en-US" altLang="ko-KR"/>
              <a:t>()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4400"/>
              <a:t>  </a:t>
            </a: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4400"/>
              <a:t>a = -2147483647 - 1</a:t>
            </a:r>
            <a:r>
              <a:rPr lang="en-US" altLang="ko-KR" sz="4000"/>
              <a:t>;</a:t>
            </a:r>
            <a:endParaRPr lang="en-US" altLang="ko-KR" sz="4400"/>
          </a:p>
          <a:p>
            <a:pPr marL="0" indent="0">
              <a:buNone/>
            </a:pPr>
            <a:r>
              <a:rPr lang="en-US" altLang="ko-KR" sz="4400"/>
              <a:t>  </a:t>
            </a: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4400"/>
              <a:t>b = </a:t>
            </a:r>
            <a:r>
              <a:rPr lang="en-US" altLang="ko-KR" sz="4000"/>
              <a:t>-a;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6AA91D-F902-2DE0-CAF7-896C561DB16B}"/>
              </a:ext>
            </a:extLst>
          </p:cNvPr>
          <p:cNvSpPr txBox="1"/>
          <p:nvPr/>
        </p:nvSpPr>
        <p:spPr>
          <a:xfrm>
            <a:off x="36368" y="3112536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5B8A3-7085-95C6-4A0A-A1D55224E4C6}"/>
              </a:ext>
            </a:extLst>
          </p:cNvPr>
          <p:cNvSpPr txBox="1"/>
          <p:nvPr/>
        </p:nvSpPr>
        <p:spPr>
          <a:xfrm>
            <a:off x="1826574" y="3118694"/>
            <a:ext cx="206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wrong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28AC2-7E15-6BBC-E43F-1B5E2D87D892}"/>
              </a:ext>
            </a:extLst>
          </p:cNvPr>
          <p:cNvSpPr txBox="1"/>
          <p:nvPr/>
        </p:nvSpPr>
        <p:spPr>
          <a:xfrm>
            <a:off x="456913" y="4357695"/>
            <a:ext cx="555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 변수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a,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타입의 가장 작은 값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7F08322-B855-C636-C022-D5ED5672F9EB}"/>
              </a:ext>
            </a:extLst>
          </p:cNvPr>
          <p:cNvGrpSpPr/>
          <p:nvPr/>
        </p:nvGrpSpPr>
        <p:grpSpPr>
          <a:xfrm>
            <a:off x="3672307" y="1560031"/>
            <a:ext cx="248586" cy="248586"/>
            <a:chOff x="3673217" y="2216426"/>
            <a:chExt cx="248586" cy="24858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6C7C23E-740B-21EE-027A-7D73C7AEE432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6" name="십자형 25">
              <a:extLst>
                <a:ext uri="{FF2B5EF4-FFF2-40B4-BE49-F238E27FC236}">
                  <a16:creationId xmlns:a16="http://schemas.microsoft.com/office/drawing/2014/main" id="{98F462F8-3F42-3A03-9278-4EB3D0815280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67616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3A3C8-8535-41EE-FB41-C0EDA8A4A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F8D44-C6EC-2A65-6432-C764839D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/>
              <a:t>단항연산자 </a:t>
            </a:r>
            <a:r>
              <a:rPr lang="ko-KR" altLang="en-US" u="sng" dirty="0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0184A6-5926-EFD7-C11A-8A0405CA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a</a:t>
            </a:r>
            <a:r>
              <a:rPr lang="ko-KR" altLang="en-US" sz="3600"/>
              <a:t>의 초기값을 </a:t>
            </a:r>
            <a:r>
              <a:rPr lang="en-US" altLang="ko-KR" sz="3600"/>
              <a:t>&amp;x</a:t>
            </a:r>
            <a:r>
              <a:rPr lang="ko-KR" altLang="en-US" sz="3600"/>
              <a:t>로</a:t>
            </a:r>
            <a:r>
              <a:rPr lang="en-US" altLang="ko-KR" sz="3600"/>
              <a:t>, b</a:t>
            </a:r>
            <a:r>
              <a:rPr lang="ko-KR" altLang="en-US" sz="3600"/>
              <a:t>의 초기값을 </a:t>
            </a:r>
            <a:r>
              <a:rPr lang="en-US" altLang="ko-KR" sz="3600"/>
              <a:t>+x</a:t>
            </a:r>
            <a:r>
              <a:rPr lang="ko-KR" altLang="en-US" sz="3600"/>
              <a:t>로</a:t>
            </a:r>
            <a:r>
              <a:rPr lang="en-US" altLang="ko-KR" sz="3600"/>
              <a:t>, c</a:t>
            </a:r>
            <a:r>
              <a:rPr lang="ko-KR" altLang="en-US" sz="3600"/>
              <a:t>의 초기값을 </a:t>
            </a:r>
            <a:r>
              <a:rPr lang="en-US" altLang="ko-KR" sz="3600"/>
              <a:t>-x</a:t>
            </a:r>
            <a:r>
              <a:rPr lang="ko-KR" altLang="en-US" sz="3600"/>
              <a:t>로</a:t>
            </a:r>
            <a:r>
              <a:rPr lang="en-US" altLang="ko-KR" sz="3600"/>
              <a:t>, d</a:t>
            </a:r>
            <a:r>
              <a:rPr lang="ko-KR" altLang="en-US" sz="3600"/>
              <a:t>의 초기값을 </a:t>
            </a:r>
            <a:r>
              <a:rPr lang="en-US" altLang="ko-KR" sz="3600"/>
              <a:t>~x</a:t>
            </a:r>
            <a:r>
              <a:rPr lang="ko-KR" altLang="en-US" sz="3600"/>
              <a:t>로</a:t>
            </a:r>
            <a:r>
              <a:rPr lang="en-US" altLang="ko-KR" sz="3600"/>
              <a:t>, e</a:t>
            </a:r>
            <a:r>
              <a:rPr lang="ko-KR" altLang="en-US" sz="3600"/>
              <a:t>의 초기값을 </a:t>
            </a:r>
            <a:r>
              <a:rPr lang="en-US" altLang="ko-KR" sz="3600"/>
              <a:t>!x</a:t>
            </a:r>
            <a:r>
              <a:rPr lang="ko-KR" altLang="en-US" sz="3600"/>
              <a:t>로 바꿔보세요</a:t>
            </a: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void f2 (unsigned int x)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unsigned int *a, b, c, d, 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37691-50B4-7FB0-A3E9-DF04144D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5207FC-EEB5-69C3-EEBB-4EF4FE02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70567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699E8-E612-61C5-C9C7-02B28EE21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57920-2109-EB79-3FFB-3BA4E090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cast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자료형변환식</a:t>
            </a:r>
            <a:r>
              <a:rPr lang="en-US" altLang="ko-KR" u="sng"/>
              <a:t>) </a:t>
            </a:r>
            <a:r>
              <a:rPr lang="ko-KR" altLang="en-US" u="sng"/>
              <a:t>예시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A16068C-615C-D11F-7AA8-F92DEEB9F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4" y="1400024"/>
            <a:ext cx="9084872" cy="5457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cast_expression </a:t>
            </a:r>
            <a:r>
              <a:rPr lang="en-US" altLang="ko-KR"/>
              <a:t>()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signed char </a:t>
            </a:r>
            <a:r>
              <a:rPr lang="en-US" altLang="ko-KR"/>
              <a:t>a = -1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unsigned int </a:t>
            </a:r>
            <a:r>
              <a:rPr lang="en-US" altLang="ko-KR"/>
              <a:t>b = a</a:t>
            </a:r>
            <a:r>
              <a:rPr lang="en-US" altLang="ko-KR" sz="4400"/>
              <a:t>;</a:t>
            </a:r>
            <a:endParaRPr lang="en-US" altLang="ko-KR" sz="400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unsigned int </a:t>
            </a:r>
            <a:r>
              <a:rPr lang="en-US" altLang="ko-KR"/>
              <a:t>c = 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unsigned char</a:t>
            </a:r>
            <a:r>
              <a:rPr lang="en-US" altLang="ko-KR"/>
              <a:t>) a</a:t>
            </a:r>
            <a:r>
              <a:rPr lang="en-US" altLang="ko-KR" sz="4400"/>
              <a:t>;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ADF805-DF02-8F9E-93B2-8BB702C57101}"/>
              </a:ext>
            </a:extLst>
          </p:cNvPr>
          <p:cNvSpPr txBox="1"/>
          <p:nvPr/>
        </p:nvSpPr>
        <p:spPr>
          <a:xfrm>
            <a:off x="49063" y="1148213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6D0C32-EB55-1304-45AF-5D494CCE39A6}"/>
              </a:ext>
            </a:extLst>
          </p:cNvPr>
          <p:cNvSpPr txBox="1"/>
          <p:nvPr/>
        </p:nvSpPr>
        <p:spPr>
          <a:xfrm>
            <a:off x="2083194" y="1161042"/>
            <a:ext cx="300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cast_expression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DECB74-DC81-3FA9-24C4-B557860243D3}"/>
              </a:ext>
            </a:extLst>
          </p:cNvPr>
          <p:cNvSpPr txBox="1"/>
          <p:nvPr/>
        </p:nvSpPr>
        <p:spPr>
          <a:xfrm>
            <a:off x="603652" y="2514259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는 메모리에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0xFF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로 저장되어 있다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75C18-062A-8597-5AB9-739F6D923F0E}"/>
              </a:ext>
            </a:extLst>
          </p:cNvPr>
          <p:cNvSpPr txBox="1"/>
          <p:nvPr/>
        </p:nvSpPr>
        <p:spPr>
          <a:xfrm>
            <a:off x="5440969" y="1161042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없음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32356-6BDC-BA9E-875C-9AFE1755E9DA}"/>
              </a:ext>
            </a:extLst>
          </p:cNvPr>
          <p:cNvSpPr txBox="1"/>
          <p:nvPr/>
        </p:nvSpPr>
        <p:spPr>
          <a:xfrm>
            <a:off x="603652" y="5027915"/>
            <a:ext cx="823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값을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unsigned char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로 변환한 후에 다시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unsigned</a:t>
            </a:r>
          </a:p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로 변환한 값이다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C61ED-8255-1D5C-CC3F-EB1E53EF659A}"/>
              </a:ext>
            </a:extLst>
          </p:cNvPr>
          <p:cNvSpPr txBox="1"/>
          <p:nvPr/>
        </p:nvSpPr>
        <p:spPr>
          <a:xfrm>
            <a:off x="603652" y="3867514"/>
            <a:ext cx="673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값을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unsigned int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로 변환한 값이다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35366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A7F69-56DB-6CB0-0276-81061BD4D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6CE96-7CF6-6EEA-6B97-5D42183E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자료형변환식</a:t>
            </a:r>
            <a:r>
              <a:rPr lang="en-US" altLang="ko-KR" u="sng"/>
              <a:t> </a:t>
            </a:r>
            <a:r>
              <a:rPr lang="ko-KR" altLang="en-US" u="sng"/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C9375-73EB-9BB8-6746-7FE493567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35878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자료형변환식</a:t>
            </a:r>
            <a:r>
              <a:rPr lang="en-US" altLang="ko-KR" sz="2800"/>
              <a:t>:</a:t>
            </a:r>
            <a:br>
              <a:rPr lang="en-US" altLang="ko-KR" sz="2800"/>
            </a:br>
            <a:r>
              <a:rPr lang="ko-KR" altLang="en-US" sz="2800"/>
              <a:t>단항식</a:t>
            </a:r>
            <a:br>
              <a:rPr lang="en-US" altLang="ko-KR" sz="2800" b="1"/>
            </a:br>
            <a:r>
              <a:rPr lang="en-US" altLang="ko-KR" sz="2800" b="1"/>
              <a:t>( </a:t>
            </a:r>
            <a:r>
              <a:rPr lang="ko-KR" altLang="en-US" sz="2800"/>
              <a:t>타입</a:t>
            </a:r>
            <a:r>
              <a:rPr lang="ko-KR" altLang="en-US" sz="2800" b="1"/>
              <a:t> </a:t>
            </a:r>
            <a:r>
              <a:rPr lang="en-US" altLang="ko-KR" sz="2800" b="1"/>
              <a:t>) </a:t>
            </a:r>
            <a:r>
              <a:rPr lang="ko-KR" altLang="en-US" sz="2800"/>
              <a:t>자료형변환식</a:t>
            </a:r>
            <a:br>
              <a:rPr lang="en-US" altLang="ko-KR" sz="2800"/>
            </a:br>
            <a:endParaRPr lang="en-US" altLang="ko-KR" sz="2800" b="1" i="1"/>
          </a:p>
        </p:txBody>
      </p:sp>
    </p:spTree>
    <p:extLst>
      <p:ext uri="{BB962C8B-B14F-4D97-AF65-F5344CB8AC3E}">
        <p14:creationId xmlns:p14="http://schemas.microsoft.com/office/powerpoint/2010/main" val="362036921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BD75A-95F7-8518-2079-46B6636E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DB664-CC07-45E5-0F0E-1BB16505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자료형변환식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98665-567A-FEA0-F2E3-2F5363812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자료형 변환 연산의 피연산자의 타입은 정수</a:t>
            </a:r>
            <a:r>
              <a:rPr lang="en-US" altLang="ko-KR" sz="2800"/>
              <a:t>, </a:t>
            </a:r>
            <a:r>
              <a:rPr lang="ko-KR" altLang="en-US" sz="2800"/>
              <a:t>실수</a:t>
            </a:r>
            <a:r>
              <a:rPr lang="en-US" altLang="ko-KR" sz="2800"/>
              <a:t>, </a:t>
            </a:r>
            <a:r>
              <a:rPr lang="ko-KR" altLang="en-US" sz="2800"/>
              <a:t>포인터가 가능하다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자료형 변환 연산에서 변환하려는 대상 타입은 정수</a:t>
            </a:r>
            <a:r>
              <a:rPr lang="en-US" altLang="ko-KR" sz="2800"/>
              <a:t>, </a:t>
            </a:r>
            <a:r>
              <a:rPr lang="ko-KR" altLang="en-US" sz="2800"/>
              <a:t>실수</a:t>
            </a:r>
            <a:r>
              <a:rPr lang="en-US" altLang="ko-KR" sz="2800"/>
              <a:t>, </a:t>
            </a:r>
            <a:r>
              <a:rPr lang="ko-KR" altLang="en-US" sz="2800"/>
              <a:t>포인터</a:t>
            </a:r>
            <a:r>
              <a:rPr lang="en-US" altLang="ko-KR" sz="2800"/>
              <a:t>, void</a:t>
            </a:r>
            <a:r>
              <a:rPr lang="ko-KR" altLang="en-US" sz="2800"/>
              <a:t>가 가능하다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연산 결과는 피연산자의 값을 대상 타입으로 변환한 것이다</a:t>
            </a:r>
            <a:r>
              <a:rPr lang="en-US" altLang="ko-KR" sz="2800"/>
              <a:t>. 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1920136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C7C3F-13A9-B2CD-F3A2-011B7F9F8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E7B17-668C-B0C0-7AA9-467A04D20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자료형 변환 규칙 </a:t>
            </a:r>
            <a:r>
              <a:rPr lang="en-US" altLang="ko-KR" u="sng"/>
              <a:t>(</a:t>
            </a:r>
            <a:r>
              <a:rPr lang="ko-KR" altLang="en-US" u="sng"/>
              <a:t>정수</a:t>
            </a:r>
            <a:r>
              <a:rPr lang="en-US" altLang="ko-KR" u="sng"/>
              <a:t>)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C3E91-8D14-3197-0571-A630CB584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정수를 다른 정수 타입으로 바꿀 때</a:t>
            </a:r>
            <a:r>
              <a:rPr lang="en-US" altLang="ko-KR" sz="2800"/>
              <a:t>, </a:t>
            </a:r>
            <a:r>
              <a:rPr lang="ko-KR" altLang="en-US" sz="2800"/>
              <a:t>새로운 타입으로 표현 가능하면 값이 바뀌지 않는다</a:t>
            </a:r>
            <a:r>
              <a:rPr lang="en-US" altLang="ko-KR" sz="2800"/>
              <a:t>.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A8AD35A-F49B-7E6A-4EEB-63A314441C6F}"/>
              </a:ext>
            </a:extLst>
          </p:cNvPr>
          <p:cNvSpPr txBox="1">
            <a:spLocks/>
          </p:cNvSpPr>
          <p:nvPr/>
        </p:nvSpPr>
        <p:spPr>
          <a:xfrm>
            <a:off x="0" y="4209220"/>
            <a:ext cx="8412480" cy="7926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/>
              <a:t>0x0000007fU → (char) 127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78E22-5EC1-F087-1952-00A1A656015C}"/>
              </a:ext>
            </a:extLst>
          </p:cNvPr>
          <p:cNvSpPr txBox="1"/>
          <p:nvPr/>
        </p:nvSpPr>
        <p:spPr>
          <a:xfrm>
            <a:off x="1125412" y="5001848"/>
            <a:ext cx="3185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unsigned int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타입의 값 중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 byte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크기인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char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로 표현가능한 최대값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88FE120-D019-EAE3-8B87-CB1EC410C0AD}"/>
              </a:ext>
            </a:extLst>
          </p:cNvPr>
          <p:cNvSpPr txBox="1">
            <a:spLocks/>
          </p:cNvSpPr>
          <p:nvPr/>
        </p:nvSpPr>
        <p:spPr>
          <a:xfrm>
            <a:off x="0" y="3563560"/>
            <a:ext cx="9144000" cy="7926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(char)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9D210-F528-9087-F4C7-8D16F653DF6C}"/>
              </a:ext>
            </a:extLst>
          </p:cNvPr>
          <p:cNvSpPr txBox="1"/>
          <p:nvPr/>
        </p:nvSpPr>
        <p:spPr>
          <a:xfrm>
            <a:off x="2979334" y="3293705"/>
            <a:ext cx="336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 byte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크기인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char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로 표현가능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11A216-34AC-AF37-DD3F-CE5C7AFCD37C}"/>
              </a:ext>
            </a:extLst>
          </p:cNvPr>
          <p:cNvSpPr txBox="1"/>
          <p:nvPr/>
        </p:nvSpPr>
        <p:spPr>
          <a:xfrm>
            <a:off x="4622408" y="5001848"/>
            <a:ext cx="3790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 byte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크기인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char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값으로 변환됨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90645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236AC-9A29-4B0F-402F-4478BD548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D7CB0-714A-6834-04C3-B793D4E1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자료형 변환 규칙 </a:t>
            </a:r>
            <a:r>
              <a:rPr lang="en-US" altLang="ko-KR" u="sng"/>
              <a:t>(</a:t>
            </a:r>
            <a:r>
              <a:rPr lang="ko-KR" altLang="en-US" u="sng"/>
              <a:t>정수</a:t>
            </a:r>
            <a:r>
              <a:rPr lang="en-US" altLang="ko-KR" u="sng"/>
              <a:t>)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6716B-4C59-D09F-3B43-74E639BFC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부호 없는 정수 타입으로 바꿀 때</a:t>
            </a:r>
            <a:r>
              <a:rPr lang="en-US" altLang="ko-KR" sz="2800"/>
              <a:t>, </a:t>
            </a:r>
            <a:r>
              <a:rPr lang="ko-KR" altLang="en-US" sz="2800"/>
              <a:t>값이 표현할 수 있는 범위를 벗어나면</a:t>
            </a:r>
            <a:r>
              <a:rPr lang="en-US" altLang="ko-KR" sz="2800"/>
              <a:t>, </a:t>
            </a:r>
            <a:r>
              <a:rPr lang="ko-KR" altLang="en-US" sz="2800"/>
              <a:t>표현 범위의 크기만큼 더하거나 빼는 것을 반복해서 표현 범위 안으로 만든다</a:t>
            </a:r>
            <a:r>
              <a:rPr lang="en-US" altLang="ko-KR" sz="2800"/>
              <a:t>.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8EB6961-A43C-42CD-2895-11230DA13E48}"/>
              </a:ext>
            </a:extLst>
          </p:cNvPr>
          <p:cNvSpPr txBox="1">
            <a:spLocks/>
          </p:cNvSpPr>
          <p:nvPr/>
        </p:nvSpPr>
        <p:spPr>
          <a:xfrm>
            <a:off x="0" y="5158454"/>
            <a:ext cx="9144000" cy="7926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/>
              <a:t>(signed char) -1 → 0xffffffffU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16B71-C22F-3967-3ECF-8CF678BD182E}"/>
              </a:ext>
            </a:extLst>
          </p:cNvPr>
          <p:cNvSpPr txBox="1"/>
          <p:nvPr/>
        </p:nvSpPr>
        <p:spPr>
          <a:xfrm>
            <a:off x="1320199" y="5951082"/>
            <a:ext cx="2955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 byte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크기인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signed char</a:t>
            </a: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비트패턴은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0xff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5DD3154-5F87-3A38-AA6D-049C5A4C0E3D}"/>
              </a:ext>
            </a:extLst>
          </p:cNvPr>
          <p:cNvSpPr txBox="1">
            <a:spLocks/>
          </p:cNvSpPr>
          <p:nvPr/>
        </p:nvSpPr>
        <p:spPr>
          <a:xfrm>
            <a:off x="0" y="4512794"/>
            <a:ext cx="9144000" cy="7926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(unsigned int)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ADE43-DBA3-1F29-E6C6-B40D67D4764F}"/>
              </a:ext>
            </a:extLst>
          </p:cNvPr>
          <p:cNvSpPr txBox="1"/>
          <p:nvPr/>
        </p:nvSpPr>
        <p:spPr>
          <a:xfrm>
            <a:off x="2979334" y="4063529"/>
            <a:ext cx="3360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4 byte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크기인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unsigned int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표현 범위를 벗어남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2849B-43D4-F72D-049F-359EF5124D7C}"/>
              </a:ext>
            </a:extLst>
          </p:cNvPr>
          <p:cNvSpPr txBox="1"/>
          <p:nvPr/>
        </p:nvSpPr>
        <p:spPr>
          <a:xfrm>
            <a:off x="5081112" y="5951082"/>
            <a:ext cx="354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4 byte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크기인 같은 비트 패턴의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unsigned int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로 변환됨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7334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2A02B-B092-7284-C751-839BB315A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79A3D-E32C-4003-2DD0-3CB00FBD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자료형 변환 규칙 </a:t>
            </a:r>
            <a:r>
              <a:rPr lang="en-US" altLang="ko-KR" u="sng"/>
              <a:t>(</a:t>
            </a:r>
            <a:r>
              <a:rPr lang="ko-KR" altLang="en-US" u="sng"/>
              <a:t>정수</a:t>
            </a:r>
            <a:r>
              <a:rPr lang="en-US" altLang="ko-KR" u="sng"/>
              <a:t>)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414C8-94C7-0755-4BF2-C868A79FE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정수를 더 작은 크기의 부호 있는 정수로 바꾸거나</a:t>
            </a:r>
            <a:r>
              <a:rPr lang="en-US" altLang="ko-KR" sz="2800"/>
              <a:t>, </a:t>
            </a:r>
            <a:r>
              <a:rPr lang="ko-KR" altLang="en-US" sz="2800"/>
              <a:t>부호 없는 정수를 같은 크기의 부호 있는 정수로 바꿀 때</a:t>
            </a:r>
            <a:r>
              <a:rPr lang="en-US" altLang="ko-KR" sz="2800"/>
              <a:t>, </a:t>
            </a:r>
            <a:r>
              <a:rPr lang="ko-KR" altLang="en-US" sz="2800"/>
              <a:t>값이 표현 범위를 벗어나는 경우</a:t>
            </a:r>
            <a:r>
              <a:rPr lang="en-US" altLang="ko-KR" sz="2800"/>
              <a:t>, </a:t>
            </a:r>
            <a:r>
              <a:rPr lang="ko-KR" altLang="en-US" sz="2800"/>
              <a:t>동작은 컴파일러마다 다르다</a:t>
            </a:r>
            <a:endParaRPr lang="en-US" altLang="ko-KR" sz="280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EA88B87-9807-B048-B17F-119177C93A21}"/>
              </a:ext>
            </a:extLst>
          </p:cNvPr>
          <p:cNvSpPr txBox="1">
            <a:spLocks/>
          </p:cNvSpPr>
          <p:nvPr/>
        </p:nvSpPr>
        <p:spPr>
          <a:xfrm>
            <a:off x="0" y="5158454"/>
            <a:ext cx="9144000" cy="7926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/>
              <a:t>0xffffffffU →              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FCF9F-8960-0ED5-E5BC-8FFDB8AAEB35}"/>
              </a:ext>
            </a:extLst>
          </p:cNvPr>
          <p:cNvSpPr txBox="1"/>
          <p:nvPr/>
        </p:nvSpPr>
        <p:spPr>
          <a:xfrm>
            <a:off x="1026277" y="5951082"/>
            <a:ext cx="3130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4 byte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크기인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unsigned int</a:t>
            </a: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비트패턴은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0xffffffff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410F6CF-DBD4-740B-8250-B1D31A44EB94}"/>
              </a:ext>
            </a:extLst>
          </p:cNvPr>
          <p:cNvSpPr txBox="1">
            <a:spLocks/>
          </p:cNvSpPr>
          <p:nvPr/>
        </p:nvSpPr>
        <p:spPr>
          <a:xfrm>
            <a:off x="0" y="4512794"/>
            <a:ext cx="9144000" cy="7926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(int)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03AEB-CCB6-2173-9128-8D6577477717}"/>
              </a:ext>
            </a:extLst>
          </p:cNvPr>
          <p:cNvSpPr txBox="1"/>
          <p:nvPr/>
        </p:nvSpPr>
        <p:spPr>
          <a:xfrm>
            <a:off x="2979334" y="4063529"/>
            <a:ext cx="336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4 byte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크기인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int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로 표현불가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B9804-E792-9264-456A-C935170B485E}"/>
              </a:ext>
            </a:extLst>
          </p:cNvPr>
          <p:cNvSpPr txBox="1"/>
          <p:nvPr/>
        </p:nvSpPr>
        <p:spPr>
          <a:xfrm>
            <a:off x="4554583" y="5951082"/>
            <a:ext cx="433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4 byte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크기인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표현 범위를 벗어나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변환하면 안된다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십자형 6">
            <a:extLst>
              <a:ext uri="{FF2B5EF4-FFF2-40B4-BE49-F238E27FC236}">
                <a16:creationId xmlns:a16="http://schemas.microsoft.com/office/drawing/2014/main" id="{B493064C-A36D-5A35-EDAA-69A36EC2CAC7}"/>
              </a:ext>
            </a:extLst>
          </p:cNvPr>
          <p:cNvSpPr/>
          <p:nvPr/>
        </p:nvSpPr>
        <p:spPr>
          <a:xfrm rot="2700000">
            <a:off x="4090975" y="5293111"/>
            <a:ext cx="650178" cy="650178"/>
          </a:xfrm>
          <a:prstGeom prst="plus">
            <a:avLst>
              <a:gd name="adj" fmla="val 4107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19372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421B5-FCB0-5D84-7BFB-BAF1C6577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68158-753E-8FD0-C069-96D68920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/>
              <a:t>자료형변환식 관련 </a:t>
            </a:r>
            <a:r>
              <a:rPr lang="ko-KR" altLang="en-US" u="sng" dirty="0"/>
              <a:t>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6DF8B7-6CC6-739B-DC04-0B20160B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737DF2-AFC9-74DD-3C7D-E64D6D54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109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8F74154-F547-8328-A0E0-04A6BB26081F}"/>
              </a:ext>
            </a:extLst>
          </p:cNvPr>
          <p:cNvSpPr txBox="1">
            <a:spLocks/>
          </p:cNvSpPr>
          <p:nvPr/>
        </p:nvSpPr>
        <p:spPr>
          <a:xfrm>
            <a:off x="4040776" y="1439830"/>
            <a:ext cx="4923693" cy="2610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결과값이 </a:t>
            </a:r>
            <a:r>
              <a:rPr lang="en-US" altLang="ko-KR" sz="3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ko-KR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의 범위를 벗어나서 부정확한 동작을 한다</a:t>
            </a:r>
            <a:r>
              <a:rPr lang="en-US" altLang="ko-KR" sz="3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1"/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4 byte </a:t>
            </a: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크기의 </a:t>
            </a:r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의 최대값은 </a:t>
            </a:r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0x7fffffff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5ED47F5-74E7-5DA2-6859-5C0F3980C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5" y="3349334"/>
            <a:ext cx="8516976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wrong</a:t>
            </a:r>
            <a:r>
              <a:rPr lang="en-US" altLang="ko-KR"/>
              <a:t>()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4400"/>
              <a:t>  </a:t>
            </a: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unsigned int </a:t>
            </a:r>
            <a:r>
              <a:rPr lang="en-US" altLang="ko-KR" sz="4400"/>
              <a:t>a = 0xffffffff</a:t>
            </a:r>
            <a:r>
              <a:rPr lang="en-US" altLang="ko-KR" sz="4000"/>
              <a:t>;</a:t>
            </a:r>
            <a:endParaRPr lang="en-US" altLang="ko-KR" sz="4400"/>
          </a:p>
          <a:p>
            <a:pPr marL="0" indent="0">
              <a:buNone/>
            </a:pPr>
            <a:r>
              <a:rPr lang="en-US" altLang="ko-KR" sz="4400"/>
              <a:t>  </a:t>
            </a: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4400"/>
              <a:t>b = (</a:t>
            </a: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4400"/>
              <a:t>)</a:t>
            </a:r>
            <a:r>
              <a:rPr lang="en-US" altLang="ko-KR"/>
              <a:t> </a:t>
            </a:r>
            <a:r>
              <a:rPr lang="en-US" altLang="ko-KR" sz="4000"/>
              <a:t>a;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92445F-E4B1-4CEC-1978-430FABB6B39B}"/>
              </a:ext>
            </a:extLst>
          </p:cNvPr>
          <p:cNvSpPr txBox="1"/>
          <p:nvPr/>
        </p:nvSpPr>
        <p:spPr>
          <a:xfrm>
            <a:off x="36368" y="3112536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8BF3A2-CC20-ABDC-38B1-4CC8484FD141}"/>
              </a:ext>
            </a:extLst>
          </p:cNvPr>
          <p:cNvSpPr txBox="1"/>
          <p:nvPr/>
        </p:nvSpPr>
        <p:spPr>
          <a:xfrm>
            <a:off x="1826574" y="3118694"/>
            <a:ext cx="206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wrong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146F37-65F1-B979-8422-3401795CC7A9}"/>
              </a:ext>
            </a:extLst>
          </p:cNvPr>
          <p:cNvSpPr txBox="1"/>
          <p:nvPr/>
        </p:nvSpPr>
        <p:spPr>
          <a:xfrm>
            <a:off x="456913" y="4357695"/>
            <a:ext cx="555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 변수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a,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타입의 가장 작은 값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4D7D15A-0497-5CF4-01A6-C9B0C7BB8849}"/>
              </a:ext>
            </a:extLst>
          </p:cNvPr>
          <p:cNvGrpSpPr/>
          <p:nvPr/>
        </p:nvGrpSpPr>
        <p:grpSpPr>
          <a:xfrm>
            <a:off x="3672307" y="1560031"/>
            <a:ext cx="248586" cy="248586"/>
            <a:chOff x="3673217" y="2216426"/>
            <a:chExt cx="248586" cy="24858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3A5A183-5846-B51E-1BCC-6DA4B8C34497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6" name="십자형 25">
              <a:extLst>
                <a:ext uri="{FF2B5EF4-FFF2-40B4-BE49-F238E27FC236}">
                  <a16:creationId xmlns:a16="http://schemas.microsoft.com/office/drawing/2014/main" id="{08A207A1-EF5A-9C3D-7145-BCB7161C15D0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791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32DFB-6C1E-246F-D82D-E17FDC624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52598-7E2D-2B62-0BBC-46ADA8B2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콘솔 화면의 동작 방식</a:t>
            </a:r>
            <a:r>
              <a:rPr lang="en-US" altLang="ko-KR" u="sng"/>
              <a:t>. </a:t>
            </a:r>
            <a:r>
              <a:rPr lang="ko-KR" altLang="en-US" u="sng"/>
              <a:t>탭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9EB95BC-D790-CF28-5C6F-BF88E279B2E6}"/>
              </a:ext>
            </a:extLst>
          </p:cNvPr>
          <p:cNvSpPr/>
          <p:nvPr/>
        </p:nvSpPr>
        <p:spPr>
          <a:xfrm>
            <a:off x="726906" y="2067223"/>
            <a:ext cx="6368554" cy="1647084"/>
          </a:xfrm>
          <a:prstGeom prst="roundRect">
            <a:avLst>
              <a:gd name="adj" fmla="val 429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360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C6118FA-E98D-00D3-F23D-405DC446B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04841"/>
              </p:ext>
            </p:extLst>
          </p:nvPr>
        </p:nvGraphicFramePr>
        <p:xfrm>
          <a:off x="864781" y="28233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1883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26521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40497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198056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1972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8750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10785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57006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08702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6345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852267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FDE870-2C95-4EC2-B9C5-541B16AAEA23}"/>
              </a:ext>
            </a:extLst>
          </p:cNvPr>
          <p:cNvCxnSpPr>
            <a:cxnSpLocks/>
          </p:cNvCxnSpPr>
          <p:nvPr/>
        </p:nvCxnSpPr>
        <p:spPr>
          <a:xfrm flipV="1">
            <a:off x="1169581" y="3333135"/>
            <a:ext cx="0" cy="294296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142EC3-CCF0-31BE-1AEB-33525D85E3C6}"/>
              </a:ext>
            </a:extLst>
          </p:cNvPr>
          <p:cNvSpPr txBox="1"/>
          <p:nvPr/>
        </p:nvSpPr>
        <p:spPr>
          <a:xfrm>
            <a:off x="864781" y="2114180"/>
            <a:ext cx="46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  <a:latin typeface="맑은 고딕" panose="020B0503020000020004" pitchFamily="50" charset="-127"/>
              </a:rPr>
              <a:t>탭 위치</a:t>
            </a:r>
            <a:r>
              <a:rPr lang="en-US" altLang="ko-KR">
                <a:solidFill>
                  <a:schemeClr val="accent3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>
                <a:solidFill>
                  <a:schemeClr val="accent3"/>
                </a:solidFill>
                <a:latin typeface="맑은 고딕" panose="020B0503020000020004" pitchFamily="50" charset="-127"/>
              </a:rPr>
              <a:t>일정한 간격으로 표시된 위치</a:t>
            </a:r>
            <a:r>
              <a:rPr lang="en-US" altLang="ko-KR">
                <a:solidFill>
                  <a:schemeClr val="accent3"/>
                </a:solidFill>
                <a:latin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accent3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0F982-4A11-A118-E45A-F6229DFA3AEC}"/>
              </a:ext>
            </a:extLst>
          </p:cNvPr>
          <p:cNvSpPr txBox="1"/>
          <p:nvPr/>
        </p:nvSpPr>
        <p:spPr>
          <a:xfrm>
            <a:off x="733994" y="1473989"/>
            <a:ext cx="7963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가로로 일정한 간격으로 탭 위치가 정해져 있음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12C801-3E67-F884-586C-C086D766314A}"/>
              </a:ext>
            </a:extLst>
          </p:cNvPr>
          <p:cNvSpPr txBox="1"/>
          <p:nvPr/>
        </p:nvSpPr>
        <p:spPr>
          <a:xfrm>
            <a:off x="733994" y="4278504"/>
            <a:ext cx="7963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탭을 출력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다음 탭위치로 커서를 이동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7F32772-9091-B5AE-A01E-A53ED8345A24}"/>
              </a:ext>
            </a:extLst>
          </p:cNvPr>
          <p:cNvCxnSpPr>
            <a:cxnSpLocks/>
          </p:cNvCxnSpPr>
          <p:nvPr/>
        </p:nvCxnSpPr>
        <p:spPr>
          <a:xfrm>
            <a:off x="1169581" y="2516372"/>
            <a:ext cx="0" cy="20408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6FBB182-1204-8B6A-BAAB-72D4A4497BAA}"/>
              </a:ext>
            </a:extLst>
          </p:cNvPr>
          <p:cNvCxnSpPr>
            <a:cxnSpLocks/>
          </p:cNvCxnSpPr>
          <p:nvPr/>
        </p:nvCxnSpPr>
        <p:spPr>
          <a:xfrm>
            <a:off x="3643424" y="2516372"/>
            <a:ext cx="0" cy="20408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6D57000-A2AF-41EC-3808-7984C03327C6}"/>
              </a:ext>
            </a:extLst>
          </p:cNvPr>
          <p:cNvCxnSpPr>
            <a:cxnSpLocks/>
          </p:cNvCxnSpPr>
          <p:nvPr/>
        </p:nvCxnSpPr>
        <p:spPr>
          <a:xfrm>
            <a:off x="6641805" y="2516372"/>
            <a:ext cx="0" cy="20408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AC60DD-12F2-E557-84D4-EB7F5AB22DD4}"/>
              </a:ext>
            </a:extLst>
          </p:cNvPr>
          <p:cNvSpPr txBox="1"/>
          <p:nvPr/>
        </p:nvSpPr>
        <p:spPr>
          <a:xfrm>
            <a:off x="1240466" y="3300673"/>
            <a:ext cx="277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2"/>
                </a:solidFill>
                <a:latin typeface="맑은 고딕" panose="020B0503020000020004" pitchFamily="50" charset="-127"/>
              </a:rPr>
              <a:t>커서</a:t>
            </a:r>
            <a:r>
              <a:rPr lang="en-US" altLang="ko-KR">
                <a:solidFill>
                  <a:schemeClr val="accent2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>
                <a:solidFill>
                  <a:schemeClr val="accent2"/>
                </a:solidFill>
                <a:latin typeface="맑은 고딕" panose="020B0503020000020004" pitchFamily="50" charset="-127"/>
              </a:rPr>
              <a:t>문자를 표시할 위치</a:t>
            </a:r>
            <a:endParaRPr lang="ko-KR" altLang="en-US" dirty="0">
              <a:solidFill>
                <a:schemeClr val="accent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ECF9FC-710D-2E20-1D1B-CD41D4762BA5}"/>
              </a:ext>
            </a:extLst>
          </p:cNvPr>
          <p:cNvSpPr/>
          <p:nvPr/>
        </p:nvSpPr>
        <p:spPr>
          <a:xfrm>
            <a:off x="726906" y="4845789"/>
            <a:ext cx="6368554" cy="1647084"/>
          </a:xfrm>
          <a:prstGeom prst="roundRect">
            <a:avLst>
              <a:gd name="adj" fmla="val 429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360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C30E269-D7AD-83D3-8602-22E038F62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04841"/>
              </p:ext>
            </p:extLst>
          </p:nvPr>
        </p:nvGraphicFramePr>
        <p:xfrm>
          <a:off x="864781" y="560193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1883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26521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40497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198056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1972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8750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10785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57006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08702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6345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852267"/>
                  </a:ext>
                </a:extLst>
              </a:tr>
            </a:tbl>
          </a:graphicData>
        </a:graphic>
      </p:graphicFrame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5645427-A120-49A7-CE8E-5A405CC1EA5A}"/>
              </a:ext>
            </a:extLst>
          </p:cNvPr>
          <p:cNvCxnSpPr>
            <a:cxnSpLocks/>
          </p:cNvCxnSpPr>
          <p:nvPr/>
        </p:nvCxnSpPr>
        <p:spPr>
          <a:xfrm flipV="1">
            <a:off x="3636335" y="6111701"/>
            <a:ext cx="0" cy="294296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4E8A9B-E0D3-0C91-DE79-7AB99B576D14}"/>
              </a:ext>
            </a:extLst>
          </p:cNvPr>
          <p:cNvSpPr txBox="1"/>
          <p:nvPr/>
        </p:nvSpPr>
        <p:spPr>
          <a:xfrm>
            <a:off x="864781" y="4892746"/>
            <a:ext cx="464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3"/>
                </a:solidFill>
                <a:latin typeface="맑은 고딕" panose="020B0503020000020004" pitchFamily="50" charset="-127"/>
              </a:rPr>
              <a:t>탭 위치</a:t>
            </a:r>
            <a:r>
              <a:rPr lang="en-US" altLang="ko-KR">
                <a:solidFill>
                  <a:schemeClr val="accent3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>
                <a:solidFill>
                  <a:schemeClr val="accent3"/>
                </a:solidFill>
                <a:latin typeface="맑은 고딕" panose="020B0503020000020004" pitchFamily="50" charset="-127"/>
              </a:rPr>
              <a:t>일정한 간격으로 표시된 위치</a:t>
            </a:r>
            <a:r>
              <a:rPr lang="en-US" altLang="ko-KR">
                <a:solidFill>
                  <a:schemeClr val="accent3"/>
                </a:solidFill>
                <a:latin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accent3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B98847D-C849-9BB8-A97D-95098092D68C}"/>
              </a:ext>
            </a:extLst>
          </p:cNvPr>
          <p:cNvCxnSpPr>
            <a:cxnSpLocks/>
          </p:cNvCxnSpPr>
          <p:nvPr/>
        </p:nvCxnSpPr>
        <p:spPr>
          <a:xfrm>
            <a:off x="1169581" y="5294938"/>
            <a:ext cx="0" cy="20408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798EA21-F529-27D4-177A-6E154BA60084}"/>
              </a:ext>
            </a:extLst>
          </p:cNvPr>
          <p:cNvCxnSpPr>
            <a:cxnSpLocks/>
          </p:cNvCxnSpPr>
          <p:nvPr/>
        </p:nvCxnSpPr>
        <p:spPr>
          <a:xfrm>
            <a:off x="3643424" y="5294938"/>
            <a:ext cx="0" cy="20408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E4B129A-C465-8E9E-9B16-E641BE098CC2}"/>
              </a:ext>
            </a:extLst>
          </p:cNvPr>
          <p:cNvCxnSpPr>
            <a:cxnSpLocks/>
          </p:cNvCxnSpPr>
          <p:nvPr/>
        </p:nvCxnSpPr>
        <p:spPr>
          <a:xfrm>
            <a:off x="6641805" y="5294938"/>
            <a:ext cx="0" cy="20408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0CCB80D-E2F7-1AEC-1ECB-37652DECE1C3}"/>
              </a:ext>
            </a:extLst>
          </p:cNvPr>
          <p:cNvSpPr txBox="1"/>
          <p:nvPr/>
        </p:nvSpPr>
        <p:spPr>
          <a:xfrm>
            <a:off x="3707220" y="6079239"/>
            <a:ext cx="277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2"/>
                </a:solidFill>
                <a:latin typeface="맑은 고딕" panose="020B0503020000020004" pitchFamily="50" charset="-127"/>
              </a:rPr>
              <a:t>커서</a:t>
            </a:r>
            <a:r>
              <a:rPr lang="en-US" altLang="ko-KR">
                <a:solidFill>
                  <a:schemeClr val="accent2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>
                <a:solidFill>
                  <a:schemeClr val="accent2"/>
                </a:solidFill>
                <a:latin typeface="맑은 고딕" panose="020B0503020000020004" pitchFamily="50" charset="-127"/>
              </a:rPr>
              <a:t>문자를 표시할 위치</a:t>
            </a:r>
            <a:endParaRPr lang="ko-KR" altLang="en-US" dirty="0">
              <a:solidFill>
                <a:schemeClr val="accent2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1350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82E2B-DAE5-F62C-2D86-66B520FE3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AD6F7-057B-BC9F-77E1-1AD188A7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자료형변환식 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92F7470-F493-1417-A80D-E5B32EAAC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844161"/>
            <a:ext cx="6405921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a = 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unsigned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char</a:t>
            </a:r>
            <a:r>
              <a:rPr lang="en-US" altLang="ko-KR"/>
              <a:t>) x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F3BA06-7FBE-2F2D-367F-07515DE6AB31}"/>
              </a:ext>
            </a:extLst>
          </p:cNvPr>
          <p:cNvSpPr txBox="1">
            <a:spLocks/>
          </p:cNvSpPr>
          <p:nvPr/>
        </p:nvSpPr>
        <p:spPr>
          <a:xfrm>
            <a:off x="134983" y="3334330"/>
            <a:ext cx="8874034" cy="1446783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movzx	eax,				byte ptr [x] </a:t>
            </a:r>
          </a:p>
          <a:p>
            <a:pPr marL="0" indent="0">
              <a:buNone/>
            </a:pPr>
            <a:r>
              <a:rPr lang="en-US" altLang="ko-KR"/>
              <a:t>mov	dword ptr[a],	eax 	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D0CE2B-3947-806C-E45E-242ED0AB89C2}"/>
              </a:ext>
            </a:extLst>
          </p:cNvPr>
          <p:cNvSpPr/>
          <p:nvPr/>
        </p:nvSpPr>
        <p:spPr>
          <a:xfrm>
            <a:off x="2468879" y="1844161"/>
            <a:ext cx="4174989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3FDE08-C6EE-8BAD-4670-A63F4C80CB9D}"/>
              </a:ext>
            </a:extLst>
          </p:cNvPr>
          <p:cNvSpPr/>
          <p:nvPr/>
        </p:nvSpPr>
        <p:spPr>
          <a:xfrm>
            <a:off x="60960" y="3302079"/>
            <a:ext cx="9004662" cy="76841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BAC03-F3F7-3FD3-6459-AFBFF55CF89A}"/>
              </a:ext>
            </a:extLst>
          </p:cNvPr>
          <p:cNvSpPr txBox="1"/>
          <p:nvPr/>
        </p:nvSpPr>
        <p:spPr>
          <a:xfrm>
            <a:off x="1370511" y="6134293"/>
            <a:ext cx="638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>
                <a:solidFill>
                  <a:srgbClr val="4EA72E"/>
                </a:solidFill>
              </a:rPr>
              <a:t>MOVZX—Move With Zero-Extend</a:t>
            </a:r>
            <a:endParaRPr lang="ko-KR" altLang="en-US" sz="32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6798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0C496-53C0-CA14-ED60-6A7988A8F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A6423-1CD6-9ACB-3AFE-5D6CE198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/>
              <a:t>자료형변환식 </a:t>
            </a:r>
            <a:r>
              <a:rPr lang="ko-KR" altLang="en-US" u="sng" dirty="0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486B3-26DC-898F-807A-023050AAC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505" y="1304192"/>
            <a:ext cx="8636990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z</a:t>
            </a:r>
            <a:r>
              <a:rPr lang="ko-KR" altLang="en-US" sz="3600"/>
              <a:t>의 초기값을 </a:t>
            </a:r>
            <a:r>
              <a:rPr lang="en-US" altLang="ko-KR" sz="3600"/>
              <a:t>x</a:t>
            </a:r>
            <a:r>
              <a:rPr lang="ko-KR" altLang="en-US" sz="3600"/>
              <a:t>를 </a:t>
            </a:r>
            <a:r>
              <a:rPr lang="en-US" altLang="ko-KR" sz="3600"/>
              <a:t>unsigned char </a:t>
            </a:r>
            <a:r>
              <a:rPr lang="ko-KR" altLang="en-US" sz="3600"/>
              <a:t>자료형으로 변환한 값으로 바꿔보세요</a:t>
            </a: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void f3 (signed char x)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unsigned int y = x;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unsigned int z = x;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AC6D63-AA2C-DDCD-1EC4-D7BC94E0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65FF6-7D01-376D-76C7-24015F31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043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EC16B-7DCB-5F3B-9DB7-046628949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B157C-0DC4-3142-2D35-3E2C1781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implicit conversion(</a:t>
            </a:r>
            <a:r>
              <a:rPr lang="ko-KR" altLang="en-US" u="sng"/>
              <a:t>자동 자료형변환</a:t>
            </a:r>
            <a:r>
              <a:rPr lang="en-US" altLang="ko-KR" u="sng"/>
              <a:t>) </a:t>
            </a:r>
            <a:r>
              <a:rPr lang="ko-KR" altLang="en-US" u="sng"/>
              <a:t>예시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C0409236-FBBC-C989-1538-3A00C71E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962360"/>
            <a:ext cx="8095533" cy="4722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implicit_conversion </a:t>
            </a:r>
            <a:r>
              <a:rPr lang="en-US" altLang="ko-KR"/>
              <a:t>()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signed char </a:t>
            </a:r>
            <a:r>
              <a:rPr lang="en-US" altLang="ko-KR"/>
              <a:t>a = -2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b = ~a</a:t>
            </a:r>
            <a:r>
              <a:rPr lang="en-US" altLang="ko-KR" sz="4400"/>
              <a:t>;</a:t>
            </a:r>
            <a:endParaRPr lang="en-US" altLang="ko-KR" sz="400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0CBDBF-8CED-41FE-FF05-11049B1CF9FC}"/>
              </a:ext>
            </a:extLst>
          </p:cNvPr>
          <p:cNvSpPr txBox="1"/>
          <p:nvPr/>
        </p:nvSpPr>
        <p:spPr>
          <a:xfrm>
            <a:off x="648148" y="1710549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57A140-D4A9-1371-4DF4-6F01E994E4EB}"/>
              </a:ext>
            </a:extLst>
          </p:cNvPr>
          <p:cNvSpPr txBox="1"/>
          <p:nvPr/>
        </p:nvSpPr>
        <p:spPr>
          <a:xfrm>
            <a:off x="2647443" y="1723378"/>
            <a:ext cx="3381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implicit_conversion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27144F-D850-26CD-BAA3-71E853E3CED4}"/>
              </a:ext>
            </a:extLst>
          </p:cNvPr>
          <p:cNvSpPr txBox="1"/>
          <p:nvPr/>
        </p:nvSpPr>
        <p:spPr>
          <a:xfrm>
            <a:off x="1202737" y="3076595"/>
            <a:ext cx="500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는 메모리에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0xFE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로 저장되어 있다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EAADD-52FD-A2E5-A2F6-E0BAD2AF0995}"/>
              </a:ext>
            </a:extLst>
          </p:cNvPr>
          <p:cNvSpPr txBox="1"/>
          <p:nvPr/>
        </p:nvSpPr>
        <p:spPr>
          <a:xfrm>
            <a:off x="6149604" y="1723378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없음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E4235-B284-EAFC-FF76-D10E2BB950A2}"/>
              </a:ext>
            </a:extLst>
          </p:cNvPr>
          <p:cNvSpPr txBox="1"/>
          <p:nvPr/>
        </p:nvSpPr>
        <p:spPr>
          <a:xfrm>
            <a:off x="1202737" y="4429850"/>
            <a:ext cx="7351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값을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로 변환한 후 비트 반전한 값이다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51123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46ABD-15A3-C473-726F-FFA4239D3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E87BE-B3D1-115D-85C2-4DD2DB7B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implicit conversion(</a:t>
            </a:r>
            <a:r>
              <a:rPr lang="ko-KR" altLang="en-US" u="sng"/>
              <a:t>자동 자료형변환</a:t>
            </a:r>
            <a:r>
              <a:rPr lang="en-US" altLang="ko-KR" u="sng"/>
              <a:t>) </a:t>
            </a:r>
            <a:r>
              <a:rPr lang="ko-KR" altLang="en-US" u="sng"/>
              <a:t>종류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54457-B1B3-1943-0B59-A97A55A9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818664" cy="535878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Integral promotion (char,</a:t>
            </a:r>
            <a:r>
              <a:rPr lang="ko-KR" altLang="en-US" sz="2800"/>
              <a:t> </a:t>
            </a:r>
            <a:r>
              <a:rPr lang="en-US" altLang="ko-KR" sz="2800"/>
              <a:t>short</a:t>
            </a:r>
            <a:r>
              <a:rPr lang="ko-KR" altLang="en-US" sz="2800"/>
              <a:t> </a:t>
            </a:r>
            <a:r>
              <a:rPr lang="en-US" altLang="ko-KR" sz="2800"/>
              <a:t>int</a:t>
            </a:r>
            <a:r>
              <a:rPr lang="ko-KR" altLang="en-US" sz="2800"/>
              <a:t>의 변환</a:t>
            </a:r>
            <a:r>
              <a:rPr lang="en-US" altLang="ko-KR" sz="280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Usual arithmetic conversion (</a:t>
            </a:r>
            <a:r>
              <a:rPr lang="ko-KR" altLang="en-US" sz="2800"/>
              <a:t>산술 연산에서의 자동 자료형 변환</a:t>
            </a:r>
            <a:r>
              <a:rPr lang="en-US" altLang="ko-KR" sz="2800"/>
              <a:t>)</a:t>
            </a:r>
            <a:r>
              <a:rPr lang="ko-KR" altLang="en-US" sz="2800"/>
              <a:t> 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4682011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68D0D-23D8-E356-AA91-74930C696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147FC-1F89-2BCA-87C5-2AD38AF6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Integral promotion</a:t>
            </a:r>
            <a:r>
              <a:rPr lang="ko-KR" altLang="en-US" u="sng"/>
              <a:t>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E0206-1D00-2081-EF95-6FA7A1F2B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연산자에 해당하는 하드웨어는 대부분 </a:t>
            </a:r>
            <a:r>
              <a:rPr lang="en-US" altLang="ko-KR" sz="2800"/>
              <a:t>int, unsigned int</a:t>
            </a:r>
            <a:r>
              <a:rPr lang="ko-KR" altLang="en-US" sz="2800"/>
              <a:t> 또는 그보다 더 큰 크기의 값에 대해서만 처리를 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char, signed char, unsigned char, short int, unsigned short int</a:t>
            </a:r>
            <a:r>
              <a:rPr lang="ko-KR" altLang="en-US" sz="2800"/>
              <a:t>로 연산을 할 때</a:t>
            </a:r>
            <a:r>
              <a:rPr lang="en-US" altLang="ko-KR" sz="2800"/>
              <a:t>, </a:t>
            </a:r>
            <a:r>
              <a:rPr lang="ko-KR" altLang="en-US" sz="2800"/>
              <a:t>값이 </a:t>
            </a:r>
            <a:r>
              <a:rPr lang="en-US" altLang="ko-KR" sz="2800"/>
              <a:t>int</a:t>
            </a:r>
            <a:r>
              <a:rPr lang="ko-KR" altLang="en-US" sz="2800"/>
              <a:t>로 표현 가능하면 </a:t>
            </a:r>
            <a:r>
              <a:rPr lang="en-US" altLang="ko-KR" sz="2800"/>
              <a:t>int</a:t>
            </a:r>
            <a:r>
              <a:rPr lang="ko-KR" altLang="en-US" sz="2800"/>
              <a:t>로 바꾼다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int</a:t>
            </a:r>
            <a:r>
              <a:rPr lang="ko-KR" altLang="en-US" sz="2800"/>
              <a:t>의 표현 범위를 벗어난 값은 </a:t>
            </a:r>
            <a:r>
              <a:rPr lang="en-US" altLang="ko-KR" sz="2800"/>
              <a:t>unsigned int</a:t>
            </a:r>
            <a:r>
              <a:rPr lang="ko-KR" altLang="en-US" sz="2800"/>
              <a:t>로 바꾼다</a:t>
            </a:r>
            <a:r>
              <a:rPr lang="en-US" altLang="ko-KR" sz="2800"/>
              <a:t>.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63046110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38039-8BD3-E9AD-B415-2B2F45B09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435A-06F7-66A0-B466-E304F081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Usual arithmetic conversion</a:t>
            </a:r>
            <a:r>
              <a:rPr lang="ko-KR" altLang="en-US" u="sng"/>
              <a:t>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92DB1-E1AE-E596-89D0-3B9F62BA1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이항 연산자에 해당하는 하드웨어는 두 피연산자의 타입이 동일하게 만들어져있다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이항 연산을 하기 전에 두 피연산자들의 값을 양쪽 모두 표현 가능한 타입으로 변환한다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실수가 있으면 그중에 큰 실수로 변환한다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정수들만 있으면 먼저 </a:t>
            </a:r>
            <a:r>
              <a:rPr lang="en-US" altLang="ko-KR" sz="2800"/>
              <a:t>integer promotion</a:t>
            </a:r>
            <a:r>
              <a:rPr lang="ko-KR" altLang="en-US" sz="2800"/>
              <a:t>을 하고</a:t>
            </a:r>
            <a:r>
              <a:rPr lang="en-US" altLang="ko-KR" sz="2800"/>
              <a:t>, unsigned</a:t>
            </a:r>
            <a:r>
              <a:rPr lang="ko-KR" altLang="en-US" sz="2800"/>
              <a:t>가 있으면 둘다 표현 가능한 </a:t>
            </a:r>
            <a:r>
              <a:rPr lang="en-US" altLang="ko-KR" sz="2800"/>
              <a:t>unsigned</a:t>
            </a:r>
            <a:r>
              <a:rPr lang="ko-KR" altLang="en-US" sz="2800"/>
              <a:t>로</a:t>
            </a:r>
            <a:r>
              <a:rPr lang="en-US" altLang="ko-KR" sz="2800"/>
              <a:t>, </a:t>
            </a:r>
            <a:r>
              <a:rPr lang="ko-KR" altLang="en-US" sz="2800"/>
              <a:t>둘다 </a:t>
            </a:r>
            <a:r>
              <a:rPr lang="en-US" altLang="ko-KR" sz="2800"/>
              <a:t>signed</a:t>
            </a:r>
            <a:r>
              <a:rPr lang="ko-KR" altLang="en-US" sz="2800"/>
              <a:t>면</a:t>
            </a:r>
            <a:r>
              <a:rPr lang="en-US" altLang="ko-KR" sz="2800"/>
              <a:t>, </a:t>
            </a:r>
            <a:r>
              <a:rPr lang="ko-KR" altLang="en-US" sz="2800"/>
              <a:t>그중에 큰 </a:t>
            </a:r>
            <a:r>
              <a:rPr lang="en-US" altLang="ko-KR" sz="2800"/>
              <a:t>signed</a:t>
            </a:r>
            <a:r>
              <a:rPr lang="ko-KR" altLang="en-US" sz="2800"/>
              <a:t>로 변환한다</a:t>
            </a:r>
            <a:r>
              <a:rPr lang="en-US" altLang="ko-KR" sz="2800"/>
              <a:t>.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24700463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1FE51-3C65-FA6C-F497-5917A2368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44182-980C-F315-E90A-DD4059DF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자동 자료형변환식 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DDD9A84-84D7-292C-7C44-56CF5605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844161"/>
            <a:ext cx="4844596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signed char</a:t>
            </a:r>
            <a:r>
              <a:rPr lang="en-US" altLang="ko-KR"/>
              <a:t> a = -2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19BC7E3-A2A8-4E58-473E-15CB635204D7}"/>
              </a:ext>
            </a:extLst>
          </p:cNvPr>
          <p:cNvSpPr txBox="1">
            <a:spLocks/>
          </p:cNvSpPr>
          <p:nvPr/>
        </p:nvSpPr>
        <p:spPr>
          <a:xfrm>
            <a:off x="134983" y="3334331"/>
            <a:ext cx="8874034" cy="768410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mov	byte ptr[a],	0FEh 	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FAB835-6D81-F5F4-F236-CD157B488C80}"/>
              </a:ext>
            </a:extLst>
          </p:cNvPr>
          <p:cNvSpPr/>
          <p:nvPr/>
        </p:nvSpPr>
        <p:spPr>
          <a:xfrm>
            <a:off x="708661" y="1844161"/>
            <a:ext cx="2856342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C034A9-0C27-E68F-D2DD-6391395220D5}"/>
              </a:ext>
            </a:extLst>
          </p:cNvPr>
          <p:cNvSpPr/>
          <p:nvPr/>
        </p:nvSpPr>
        <p:spPr>
          <a:xfrm>
            <a:off x="1932972" y="3302079"/>
            <a:ext cx="1238491" cy="76841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C0C7B-2EF3-0A71-CE38-507660D7E965}"/>
              </a:ext>
            </a:extLst>
          </p:cNvPr>
          <p:cNvSpPr txBox="1"/>
          <p:nvPr/>
        </p:nvSpPr>
        <p:spPr>
          <a:xfrm>
            <a:off x="1370511" y="6134293"/>
            <a:ext cx="638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>
                <a:solidFill>
                  <a:srgbClr val="4EA72E"/>
                </a:solidFill>
              </a:rPr>
              <a:t>MOV—Move</a:t>
            </a:r>
            <a:endParaRPr lang="ko-KR" altLang="en-US" sz="32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19508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AF273-88DE-DE88-172D-B25F4F587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00B65-AD22-5332-F0DB-31F8D830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자동 자료형변환식 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5AE7AE0-ACF9-383A-F8A7-4F88B361A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844161"/>
            <a:ext cx="2912977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b = ~a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5DF0C04-79E0-22A9-8193-1C771A04BB4C}"/>
              </a:ext>
            </a:extLst>
          </p:cNvPr>
          <p:cNvSpPr txBox="1">
            <a:spLocks/>
          </p:cNvSpPr>
          <p:nvPr/>
        </p:nvSpPr>
        <p:spPr>
          <a:xfrm>
            <a:off x="134983" y="3334331"/>
            <a:ext cx="8874034" cy="1932150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movsx	eax,				byte ptr [a] </a:t>
            </a:r>
          </a:p>
          <a:p>
            <a:pPr marL="0" indent="0">
              <a:buNone/>
            </a:pPr>
            <a:r>
              <a:rPr lang="en-US" altLang="ko-KR"/>
              <a:t>not		eax</a:t>
            </a:r>
          </a:p>
          <a:p>
            <a:pPr marL="0" indent="0">
              <a:buNone/>
            </a:pPr>
            <a:r>
              <a:rPr lang="en-US" altLang="ko-KR"/>
              <a:t>mov	dword ptr [b],	eax 	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2E4769-603D-36DA-A79D-A77E971438C6}"/>
              </a:ext>
            </a:extLst>
          </p:cNvPr>
          <p:cNvSpPr/>
          <p:nvPr/>
        </p:nvSpPr>
        <p:spPr>
          <a:xfrm>
            <a:off x="2500132" y="1844161"/>
            <a:ext cx="833378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F75B59-BC15-52FC-6026-84A062FE4666}"/>
              </a:ext>
            </a:extLst>
          </p:cNvPr>
          <p:cNvSpPr/>
          <p:nvPr/>
        </p:nvSpPr>
        <p:spPr>
          <a:xfrm>
            <a:off x="60960" y="3302079"/>
            <a:ext cx="9004662" cy="1350944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FF63F-8A49-3558-51DA-3AB32E596559}"/>
              </a:ext>
            </a:extLst>
          </p:cNvPr>
          <p:cNvSpPr txBox="1"/>
          <p:nvPr/>
        </p:nvSpPr>
        <p:spPr>
          <a:xfrm>
            <a:off x="1370511" y="6134293"/>
            <a:ext cx="638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>
                <a:solidFill>
                  <a:srgbClr val="4EA72E"/>
                </a:solidFill>
              </a:rPr>
              <a:t>MOVSX—Move With Sign-Extension</a:t>
            </a:r>
            <a:endParaRPr lang="ko-KR" altLang="en-US" sz="32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53421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6A782-1C20-4A6C-1D5A-3FF505B6F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691E7-7E55-C562-F67F-7C4E5B1C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multiplicative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곱셈식</a:t>
            </a:r>
            <a:r>
              <a:rPr lang="en-US" altLang="ko-KR" u="sng"/>
              <a:t>) </a:t>
            </a:r>
            <a:r>
              <a:rPr lang="ko-KR" altLang="en-US" u="sng"/>
              <a:t>예시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9D0E3C6E-7518-ED19-308C-CEF88B26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6" y="1400024"/>
            <a:ext cx="8943703" cy="5457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multiplicative_expression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x)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a = x * 3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b = </a:t>
            </a:r>
            <a:r>
              <a:rPr lang="en-US" altLang="ko-KR" sz="4400"/>
              <a:t>x / 3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c = x % 3</a:t>
            </a:r>
            <a:r>
              <a:rPr lang="en-US" altLang="ko-KR" sz="4000"/>
              <a:t>;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BA9B7B-CB17-14FE-1D53-739C59E0C59A}"/>
              </a:ext>
            </a:extLst>
          </p:cNvPr>
          <p:cNvSpPr txBox="1"/>
          <p:nvPr/>
        </p:nvSpPr>
        <p:spPr>
          <a:xfrm>
            <a:off x="200297" y="1148213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55F6E9-B449-2BCA-234A-4231AAAB19C1}"/>
              </a:ext>
            </a:extLst>
          </p:cNvPr>
          <p:cNvSpPr txBox="1"/>
          <p:nvPr/>
        </p:nvSpPr>
        <p:spPr>
          <a:xfrm>
            <a:off x="2234428" y="1161042"/>
            <a:ext cx="3977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multiplicative_expression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DE7891-BB2F-227F-9C23-C8D8092D3860}"/>
              </a:ext>
            </a:extLst>
          </p:cNvPr>
          <p:cNvSpPr txBox="1"/>
          <p:nvPr/>
        </p:nvSpPr>
        <p:spPr>
          <a:xfrm>
            <a:off x="727089" y="2488132"/>
            <a:ext cx="477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곱한 값이다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9DA29-6D15-B77B-9626-8D21D018C703}"/>
              </a:ext>
            </a:extLst>
          </p:cNvPr>
          <p:cNvSpPr txBox="1"/>
          <p:nvPr/>
        </p:nvSpPr>
        <p:spPr>
          <a:xfrm>
            <a:off x="6397283" y="1161042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없음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6D750B-7616-31A5-136D-670C7C7BFE44}"/>
              </a:ext>
            </a:extLst>
          </p:cNvPr>
          <p:cNvSpPr txBox="1"/>
          <p:nvPr/>
        </p:nvSpPr>
        <p:spPr>
          <a:xfrm>
            <a:off x="727089" y="3862887"/>
            <a:ext cx="487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로 나눈 몫이다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E3D7D-820A-C46E-D689-5E3CCFE32FC3}"/>
              </a:ext>
            </a:extLst>
          </p:cNvPr>
          <p:cNvSpPr txBox="1"/>
          <p:nvPr/>
        </p:nvSpPr>
        <p:spPr>
          <a:xfrm>
            <a:off x="727089" y="5238474"/>
            <a:ext cx="507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로 나눈 나머지다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46995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B941C-054C-5C84-3572-5AD8D8E55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48CB4-66E6-33AE-5684-B07B7C11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곱셈식</a:t>
            </a:r>
            <a:r>
              <a:rPr lang="en-US" altLang="ko-KR" u="sng"/>
              <a:t> </a:t>
            </a:r>
            <a:r>
              <a:rPr lang="ko-KR" altLang="en-US" u="sng"/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7316A-72A6-3144-4165-3393C078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35878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곱셈식</a:t>
            </a:r>
            <a:r>
              <a:rPr lang="en-US" altLang="ko-KR" sz="2800"/>
              <a:t>:</a:t>
            </a:r>
            <a:br>
              <a:rPr lang="en-US" altLang="ko-KR" sz="2800" b="1"/>
            </a:br>
            <a:r>
              <a:rPr lang="ko-KR" altLang="en-US" sz="2800"/>
              <a:t>자료형변환식</a:t>
            </a:r>
            <a:br>
              <a:rPr lang="en-US" altLang="ko-KR" sz="2800"/>
            </a:br>
            <a:r>
              <a:rPr lang="ko-KR" altLang="en-US" sz="2800"/>
              <a:t>곱셈식 </a:t>
            </a:r>
            <a:r>
              <a:rPr lang="en-US" altLang="ko-KR" sz="2800" b="1"/>
              <a:t>*</a:t>
            </a:r>
            <a:r>
              <a:rPr lang="en-US" altLang="ko-KR" sz="2800"/>
              <a:t> </a:t>
            </a:r>
            <a:r>
              <a:rPr lang="ko-KR" altLang="en-US" sz="2800"/>
              <a:t>자료형변환식</a:t>
            </a:r>
            <a:br>
              <a:rPr lang="en-US" altLang="ko-KR" sz="2800"/>
            </a:br>
            <a:r>
              <a:rPr lang="ko-KR" altLang="en-US" sz="2800"/>
              <a:t>곱셈식 </a:t>
            </a:r>
            <a:r>
              <a:rPr lang="en-US" altLang="ko-KR" sz="2800" b="1"/>
              <a:t>/</a:t>
            </a:r>
            <a:r>
              <a:rPr lang="en-US" altLang="ko-KR" sz="2800"/>
              <a:t> </a:t>
            </a:r>
            <a:r>
              <a:rPr lang="ko-KR" altLang="en-US" sz="2800"/>
              <a:t>자료형변환식</a:t>
            </a:r>
            <a:br>
              <a:rPr lang="en-US" altLang="ko-KR" sz="2800"/>
            </a:br>
            <a:r>
              <a:rPr lang="ko-KR" altLang="en-US" sz="2800"/>
              <a:t>곱셈식 </a:t>
            </a:r>
            <a:r>
              <a:rPr lang="en-US" altLang="ko-KR" sz="2800" b="1"/>
              <a:t>%</a:t>
            </a:r>
            <a:r>
              <a:rPr lang="en-US" altLang="ko-KR" sz="2800"/>
              <a:t> </a:t>
            </a:r>
            <a:r>
              <a:rPr lang="ko-KR" altLang="en-US" sz="2800"/>
              <a:t>자료형변환식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215607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7E339-4735-2E83-A75A-2C4FF781F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5AE7-C13C-0975-9F77-B68B6765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콘솔 화면의 동작 방식</a:t>
            </a:r>
            <a:r>
              <a:rPr lang="en-US" altLang="ko-KR" u="sng"/>
              <a:t>. </a:t>
            </a:r>
            <a:r>
              <a:rPr lang="ko-KR" altLang="en-US" u="sng"/>
              <a:t>줄바꿈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F9AC18D-43D2-2930-8E8B-5195342EC118}"/>
              </a:ext>
            </a:extLst>
          </p:cNvPr>
          <p:cNvSpPr/>
          <p:nvPr/>
        </p:nvSpPr>
        <p:spPr>
          <a:xfrm>
            <a:off x="726906" y="1214984"/>
            <a:ext cx="6368554" cy="1134811"/>
          </a:xfrm>
          <a:prstGeom prst="roundRect">
            <a:avLst>
              <a:gd name="adj" fmla="val 429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360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8557CEA-F696-B733-7C2C-71B81ABE8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988313"/>
              </p:ext>
            </p:extLst>
          </p:nvPr>
        </p:nvGraphicFramePr>
        <p:xfrm>
          <a:off x="864781" y="145885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1883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26521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40497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198056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1972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8750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10785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57006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08702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6345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852267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40AE53-EB59-72A2-EFC9-26A13CEC622B}"/>
              </a:ext>
            </a:extLst>
          </p:cNvPr>
          <p:cNvCxnSpPr>
            <a:cxnSpLocks/>
          </p:cNvCxnSpPr>
          <p:nvPr/>
        </p:nvCxnSpPr>
        <p:spPr>
          <a:xfrm flipV="1">
            <a:off x="4245933" y="1968624"/>
            <a:ext cx="0" cy="294296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79D6A3-7A3B-F33F-16B5-8C788A30EEBC}"/>
              </a:ext>
            </a:extLst>
          </p:cNvPr>
          <p:cNvSpPr txBox="1"/>
          <p:nvPr/>
        </p:nvSpPr>
        <p:spPr>
          <a:xfrm>
            <a:off x="733994" y="2604376"/>
            <a:ext cx="7963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캐리지 리턴을 출력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현재줄의 시작으로 커서를 이동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F2FB90-6A56-3E69-D7E2-69A275D030F9}"/>
              </a:ext>
            </a:extLst>
          </p:cNvPr>
          <p:cNvSpPr txBox="1"/>
          <p:nvPr/>
        </p:nvSpPr>
        <p:spPr>
          <a:xfrm>
            <a:off x="4316818" y="1936162"/>
            <a:ext cx="277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2"/>
                </a:solidFill>
                <a:latin typeface="맑은 고딕" panose="020B0503020000020004" pitchFamily="50" charset="-127"/>
              </a:rPr>
              <a:t>커서</a:t>
            </a:r>
            <a:r>
              <a:rPr lang="en-US" altLang="ko-KR">
                <a:solidFill>
                  <a:schemeClr val="accent2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>
                <a:solidFill>
                  <a:schemeClr val="accent2"/>
                </a:solidFill>
                <a:latin typeface="맑은 고딕" panose="020B0503020000020004" pitchFamily="50" charset="-127"/>
              </a:rPr>
              <a:t>문자를 표시할 위치</a:t>
            </a:r>
            <a:endParaRPr lang="ko-KR" altLang="en-US" dirty="0">
              <a:solidFill>
                <a:schemeClr val="accent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29B10A4-6BD1-34E3-6A15-A67D74C233F4}"/>
              </a:ext>
            </a:extLst>
          </p:cNvPr>
          <p:cNvSpPr/>
          <p:nvPr/>
        </p:nvSpPr>
        <p:spPr>
          <a:xfrm>
            <a:off x="726906" y="3077240"/>
            <a:ext cx="6368554" cy="1134811"/>
          </a:xfrm>
          <a:prstGeom prst="roundRect">
            <a:avLst>
              <a:gd name="adj" fmla="val 429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360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C6D7BB0-A164-0B48-BE77-10F4957C3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23855"/>
              </p:ext>
            </p:extLst>
          </p:nvPr>
        </p:nvGraphicFramePr>
        <p:xfrm>
          <a:off x="864781" y="332110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1883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26521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40497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198056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1972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8750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10785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57006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08702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6345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852267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172A983-C5D7-A37E-D830-BF588EF2DA8B}"/>
              </a:ext>
            </a:extLst>
          </p:cNvPr>
          <p:cNvCxnSpPr>
            <a:cxnSpLocks/>
          </p:cNvCxnSpPr>
          <p:nvPr/>
        </p:nvCxnSpPr>
        <p:spPr>
          <a:xfrm flipV="1">
            <a:off x="1183757" y="3830880"/>
            <a:ext cx="0" cy="294296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CDE381-FB6B-E7CF-39DE-826EB3AD9D43}"/>
              </a:ext>
            </a:extLst>
          </p:cNvPr>
          <p:cNvSpPr txBox="1"/>
          <p:nvPr/>
        </p:nvSpPr>
        <p:spPr>
          <a:xfrm>
            <a:off x="1254642" y="3798418"/>
            <a:ext cx="277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2"/>
                </a:solidFill>
                <a:latin typeface="맑은 고딕" panose="020B0503020000020004" pitchFamily="50" charset="-127"/>
              </a:rPr>
              <a:t>커서</a:t>
            </a:r>
            <a:r>
              <a:rPr lang="en-US" altLang="ko-KR">
                <a:solidFill>
                  <a:schemeClr val="accent2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>
                <a:solidFill>
                  <a:schemeClr val="accent2"/>
                </a:solidFill>
                <a:latin typeface="맑은 고딕" panose="020B0503020000020004" pitchFamily="50" charset="-127"/>
              </a:rPr>
              <a:t>문자를 표시할 위치</a:t>
            </a:r>
            <a:endParaRPr lang="ko-KR" altLang="en-US" dirty="0">
              <a:solidFill>
                <a:schemeClr val="accent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107484-05D1-4BCE-2BF8-ED8C9586154B}"/>
              </a:ext>
            </a:extLst>
          </p:cNvPr>
          <p:cNvSpPr txBox="1"/>
          <p:nvPr/>
        </p:nvSpPr>
        <p:spPr>
          <a:xfrm>
            <a:off x="733994" y="4477831"/>
            <a:ext cx="7963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줄바꿈을 출력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다음줄의 시작으로 커서를 이동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7DBE38C-1AD1-E7C8-CBDD-7644EF6C27FB}"/>
              </a:ext>
            </a:extLst>
          </p:cNvPr>
          <p:cNvSpPr/>
          <p:nvPr/>
        </p:nvSpPr>
        <p:spPr>
          <a:xfrm>
            <a:off x="726906" y="4939497"/>
            <a:ext cx="6368554" cy="1753694"/>
          </a:xfrm>
          <a:prstGeom prst="roundRect">
            <a:avLst>
              <a:gd name="adj" fmla="val 429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360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94F2822F-FFCC-15EC-2B4D-C88DB4BF8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425830"/>
              </p:ext>
            </p:extLst>
          </p:nvPr>
        </p:nvGraphicFramePr>
        <p:xfrm>
          <a:off x="864781" y="580224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1883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26521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40497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198056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1972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8750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10785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57006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08702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6345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852267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27634BB-3FE9-2268-0B8A-ED9C2CF42C84}"/>
              </a:ext>
            </a:extLst>
          </p:cNvPr>
          <p:cNvCxnSpPr>
            <a:cxnSpLocks/>
          </p:cNvCxnSpPr>
          <p:nvPr/>
        </p:nvCxnSpPr>
        <p:spPr>
          <a:xfrm flipV="1">
            <a:off x="1183757" y="6312019"/>
            <a:ext cx="0" cy="294296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7569E8-0D71-78AF-5E2A-0E14F2B57545}"/>
              </a:ext>
            </a:extLst>
          </p:cNvPr>
          <p:cNvSpPr txBox="1"/>
          <p:nvPr/>
        </p:nvSpPr>
        <p:spPr>
          <a:xfrm>
            <a:off x="1254642" y="6279557"/>
            <a:ext cx="277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2"/>
                </a:solidFill>
                <a:latin typeface="맑은 고딕" panose="020B0503020000020004" pitchFamily="50" charset="-127"/>
              </a:rPr>
              <a:t>커서</a:t>
            </a:r>
            <a:r>
              <a:rPr lang="en-US" altLang="ko-KR">
                <a:solidFill>
                  <a:schemeClr val="accent2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>
                <a:solidFill>
                  <a:schemeClr val="accent2"/>
                </a:solidFill>
                <a:latin typeface="맑은 고딕" panose="020B0503020000020004" pitchFamily="50" charset="-127"/>
              </a:rPr>
              <a:t>문자를 표시할 위치</a:t>
            </a:r>
            <a:endParaRPr lang="ko-KR" altLang="en-US" dirty="0">
              <a:solidFill>
                <a:schemeClr val="accent2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74D2BCE-40AE-94C2-9610-FDE101357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531661"/>
              </p:ext>
            </p:extLst>
          </p:nvPr>
        </p:nvGraphicFramePr>
        <p:xfrm>
          <a:off x="864781" y="522492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1883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26521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40497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198056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1972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8750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10785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57006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08702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6345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852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39716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E8728-46EF-62AF-1E6C-E78BE660B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9389A-BDDD-9B48-C73E-D0646217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곱셈식 </a:t>
            </a:r>
            <a:r>
              <a:rPr lang="en-US" altLang="ko-KR" u="sng"/>
              <a:t>*, /</a:t>
            </a:r>
            <a:r>
              <a:rPr lang="ko-KR" altLang="en-US" u="sng"/>
              <a:t>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E24FD-568C-BC9B-9632-D29F32F29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*, / </a:t>
            </a:r>
            <a:r>
              <a:rPr lang="ko-KR" altLang="en-US" sz="2800"/>
              <a:t>연산의 피연산자는 실수</a:t>
            </a:r>
            <a:r>
              <a:rPr lang="en-US" altLang="ko-KR" sz="2800"/>
              <a:t>, </a:t>
            </a:r>
            <a:r>
              <a:rPr lang="ko-KR" altLang="en-US" sz="2800"/>
              <a:t>정수가 가능하다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연산을 하기 전 피연산자들에 </a:t>
            </a:r>
            <a:r>
              <a:rPr lang="en-US" altLang="ko-KR" sz="2800"/>
              <a:t>usual arithmetic conversion</a:t>
            </a:r>
            <a:r>
              <a:rPr lang="ko-KR" altLang="en-US" sz="2800"/>
              <a:t>이 실행된다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* </a:t>
            </a:r>
            <a:r>
              <a:rPr lang="ko-KR" altLang="en-US" sz="2800"/>
              <a:t>연산은 두 피연산자를 곱한다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/ </a:t>
            </a:r>
            <a:r>
              <a:rPr lang="ko-KR" altLang="en-US" sz="2800"/>
              <a:t>연산자는 두 피연산자에 나누기를 한 몫이다</a:t>
            </a:r>
            <a:r>
              <a:rPr lang="en-US" altLang="ko-KR" sz="2800"/>
              <a:t>. </a:t>
            </a:r>
            <a:r>
              <a:rPr lang="ko-KR" altLang="en-US" sz="2800"/>
              <a:t>둘중 하나가 음수면 몫을 구할 때 </a:t>
            </a:r>
            <a:r>
              <a:rPr lang="en-US" altLang="ko-KR" sz="2800"/>
              <a:t>0</a:t>
            </a:r>
            <a:r>
              <a:rPr lang="ko-KR" altLang="en-US" sz="2800"/>
              <a:t>에 가깝게 올림 또는 내림을 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/ </a:t>
            </a:r>
            <a:r>
              <a:rPr lang="ko-KR" altLang="en-US" sz="2800"/>
              <a:t>연산에서 제수가 </a:t>
            </a:r>
            <a:r>
              <a:rPr lang="en-US" altLang="ko-KR" sz="2800"/>
              <a:t>0</a:t>
            </a:r>
            <a:r>
              <a:rPr lang="ko-KR" altLang="en-US" sz="2800"/>
              <a:t>인 동작은 정해지지 않았다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634734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D9ACF-F822-769C-D73E-0C57B0015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15EA0-7A10-C5D2-910A-4378E69F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곱셈식 </a:t>
            </a:r>
            <a:r>
              <a:rPr lang="en-US" altLang="ko-KR" u="sng"/>
              <a:t>* </a:t>
            </a:r>
            <a:r>
              <a:rPr lang="ko-KR" altLang="en-US" u="sng"/>
              <a:t>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649C88D-E47D-A252-E6DA-9B3295436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844161"/>
            <a:ext cx="3347391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a = x * 3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BBD923A-DADE-5999-8F53-38AC9998AA3B}"/>
              </a:ext>
            </a:extLst>
          </p:cNvPr>
          <p:cNvSpPr txBox="1">
            <a:spLocks/>
          </p:cNvSpPr>
          <p:nvPr/>
        </p:nvSpPr>
        <p:spPr>
          <a:xfrm>
            <a:off x="134983" y="3334331"/>
            <a:ext cx="8874034" cy="1446782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imul	eax,		dword ptr [x], 	3 </a:t>
            </a:r>
          </a:p>
          <a:p>
            <a:pPr marL="0" indent="0">
              <a:buNone/>
            </a:pPr>
            <a:r>
              <a:rPr lang="en-US" altLang="ko-KR"/>
              <a:t>mov	dword ptr [a],	eax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BF4E86-E8D4-41AB-7135-1B1B965CBEFB}"/>
              </a:ext>
            </a:extLst>
          </p:cNvPr>
          <p:cNvSpPr/>
          <p:nvPr/>
        </p:nvSpPr>
        <p:spPr>
          <a:xfrm>
            <a:off x="2430684" y="1844161"/>
            <a:ext cx="1261640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96E56A-9BCD-0DF2-AD00-D2DFAB9F895B}"/>
              </a:ext>
            </a:extLst>
          </p:cNvPr>
          <p:cNvSpPr/>
          <p:nvPr/>
        </p:nvSpPr>
        <p:spPr>
          <a:xfrm>
            <a:off x="60960" y="3302079"/>
            <a:ext cx="9004662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D82E5-476A-A639-1FEE-7F04D228592A}"/>
              </a:ext>
            </a:extLst>
          </p:cNvPr>
          <p:cNvSpPr txBox="1"/>
          <p:nvPr/>
        </p:nvSpPr>
        <p:spPr>
          <a:xfrm>
            <a:off x="1370511" y="6134293"/>
            <a:ext cx="638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>
                <a:solidFill>
                  <a:srgbClr val="4EA72E"/>
                </a:solidFill>
              </a:rPr>
              <a:t>IMUL—Signed Multiply</a:t>
            </a:r>
            <a:endParaRPr lang="ko-KR" altLang="en-US" sz="32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7817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C6315-528E-AA97-4F20-0A33C6161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0A455-39E7-02F0-9347-7633454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곱셈식 </a:t>
            </a:r>
            <a:r>
              <a:rPr lang="en-US" altLang="ko-KR" u="sng"/>
              <a:t>/ </a:t>
            </a:r>
            <a:r>
              <a:rPr lang="ko-KR" altLang="en-US" u="sng"/>
              <a:t>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CFA6105-21C3-8574-7E86-0C58B007F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615289"/>
            <a:ext cx="3347391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b = x / 3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E34290-E12A-C0BC-61A5-89068B75C365}"/>
              </a:ext>
            </a:extLst>
          </p:cNvPr>
          <p:cNvSpPr txBox="1">
            <a:spLocks/>
          </p:cNvSpPr>
          <p:nvPr/>
        </p:nvSpPr>
        <p:spPr>
          <a:xfrm>
            <a:off x="134983" y="2672227"/>
            <a:ext cx="8874034" cy="3274813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mov	eax,				dword ptr [x]</a:t>
            </a:r>
          </a:p>
          <a:p>
            <a:pPr marL="0" indent="0">
              <a:buNone/>
            </a:pPr>
            <a:r>
              <a:rPr lang="en-US" altLang="ko-KR"/>
              <a:t>cdq </a:t>
            </a:r>
          </a:p>
          <a:p>
            <a:pPr marL="0" indent="0">
              <a:buNone/>
            </a:pPr>
            <a:r>
              <a:rPr lang="en-US" altLang="ko-KR"/>
              <a:t>mov	ecx,				3</a:t>
            </a:r>
          </a:p>
          <a:p>
            <a:pPr marL="0" indent="0">
              <a:buNone/>
            </a:pPr>
            <a:r>
              <a:rPr lang="en-US" altLang="ko-KR"/>
              <a:t>idiv		eax,				ecx</a:t>
            </a:r>
          </a:p>
          <a:p>
            <a:pPr marL="0" indent="0">
              <a:buNone/>
            </a:pPr>
            <a:r>
              <a:rPr lang="en-US" altLang="ko-KR"/>
              <a:t>mov	dword ptr [b],	eax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83C88B-87FF-2CAE-4AA4-6CF84177E1E0}"/>
              </a:ext>
            </a:extLst>
          </p:cNvPr>
          <p:cNvSpPr/>
          <p:nvPr/>
        </p:nvSpPr>
        <p:spPr>
          <a:xfrm>
            <a:off x="2488559" y="1603714"/>
            <a:ext cx="1261640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6E2A53-38E5-CAC0-FC0E-C41ED4EEA660}"/>
              </a:ext>
            </a:extLst>
          </p:cNvPr>
          <p:cNvSpPr/>
          <p:nvPr/>
        </p:nvSpPr>
        <p:spPr>
          <a:xfrm>
            <a:off x="60960" y="2639976"/>
            <a:ext cx="9004662" cy="271910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44350-3998-AAC9-5B86-80E00D613C3E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CDQ—Convert Doubleword to Quadword, IDIV—Signed Divide</a:t>
            </a:r>
            <a:endParaRPr lang="ko-KR" altLang="en-US" sz="24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2405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96B5C-C804-F418-B486-917E2E46A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BC702-A0A0-9297-9953-1999487E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곱셈식 </a:t>
            </a:r>
            <a:r>
              <a:rPr lang="en-US" altLang="ko-KR" u="sng"/>
              <a:t>%</a:t>
            </a:r>
            <a:r>
              <a:rPr lang="ko-KR" altLang="en-US" u="sng"/>
              <a:t>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52613-E3DD-6C51-6FC8-F65F88B17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%</a:t>
            </a:r>
            <a:r>
              <a:rPr lang="ko-KR" altLang="en-US" sz="2800"/>
              <a:t>의 피연산자는 정수 타입이어야 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연산을 하기 전 피연산자들에 </a:t>
            </a:r>
            <a:r>
              <a:rPr lang="en-US" altLang="ko-KR" sz="2800"/>
              <a:t>usual arithmetic conversion</a:t>
            </a:r>
            <a:r>
              <a:rPr lang="ko-KR" altLang="en-US" sz="2800"/>
              <a:t>이 실행된다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% </a:t>
            </a:r>
            <a:r>
              <a:rPr lang="ko-KR" altLang="en-US" sz="2800"/>
              <a:t>연산자는 두 피연산자에 나누기를 한 나머지다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a/b</a:t>
            </a:r>
            <a:r>
              <a:rPr lang="ko-KR" altLang="en-US" sz="2800"/>
              <a:t>가 있을 때</a:t>
            </a:r>
            <a:r>
              <a:rPr lang="en-US" altLang="ko-KR" sz="2800"/>
              <a:t>, (a/b)*b</a:t>
            </a:r>
            <a:r>
              <a:rPr lang="ko-KR" altLang="en-US" sz="2800"/>
              <a:t> </a:t>
            </a:r>
            <a:r>
              <a:rPr lang="en-US" altLang="ko-KR" sz="2800"/>
              <a:t>+</a:t>
            </a:r>
            <a:r>
              <a:rPr lang="ko-KR" altLang="en-US" sz="2800"/>
              <a:t> </a:t>
            </a:r>
            <a:r>
              <a:rPr lang="en-US" altLang="ko-KR" sz="2800"/>
              <a:t>a%b</a:t>
            </a:r>
            <a:r>
              <a:rPr lang="ko-KR" altLang="en-US" sz="2800"/>
              <a:t>는 항상 </a:t>
            </a:r>
            <a:r>
              <a:rPr lang="en-US" altLang="ko-KR" sz="2800"/>
              <a:t>a</a:t>
            </a:r>
            <a:r>
              <a:rPr lang="ko-KR" altLang="en-US" sz="2800"/>
              <a:t>와 같다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제수가 </a:t>
            </a:r>
            <a:r>
              <a:rPr lang="en-US" altLang="ko-KR" sz="2800"/>
              <a:t>0</a:t>
            </a:r>
            <a:r>
              <a:rPr lang="ko-KR" altLang="en-US" sz="2800"/>
              <a:t>일 때 동작은 정해지지 않았다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9344098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1980C-E63A-E784-CFB9-310A89D51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26711-1B32-1D74-842E-1E2AEA28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곱셈식 </a:t>
            </a:r>
            <a:r>
              <a:rPr lang="en-US" altLang="ko-KR" u="sng"/>
              <a:t>% </a:t>
            </a:r>
            <a:r>
              <a:rPr lang="ko-KR" altLang="en-US" u="sng"/>
              <a:t>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2BAF021-AD91-73B7-30B6-377528754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214448"/>
            <a:ext cx="3534942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c = x % 3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D853F89-DF1B-57E9-D33E-745A23314B2B}"/>
              </a:ext>
            </a:extLst>
          </p:cNvPr>
          <p:cNvSpPr txBox="1">
            <a:spLocks/>
          </p:cNvSpPr>
          <p:nvPr/>
        </p:nvSpPr>
        <p:spPr>
          <a:xfrm>
            <a:off x="134983" y="2133220"/>
            <a:ext cx="8874034" cy="4093962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mov	eax,				dword ptr [x]</a:t>
            </a:r>
          </a:p>
          <a:p>
            <a:pPr marL="0" indent="0">
              <a:buNone/>
            </a:pPr>
            <a:r>
              <a:rPr lang="en-US" altLang="ko-KR"/>
              <a:t>cdq </a:t>
            </a:r>
          </a:p>
          <a:p>
            <a:pPr marL="0" indent="0">
              <a:buNone/>
            </a:pPr>
            <a:r>
              <a:rPr lang="en-US" altLang="ko-KR"/>
              <a:t>mov	ecx,				3</a:t>
            </a:r>
          </a:p>
          <a:p>
            <a:pPr marL="0" indent="0">
              <a:buNone/>
            </a:pPr>
            <a:r>
              <a:rPr lang="en-US" altLang="ko-KR"/>
              <a:t>idiv		eax,				ecx</a:t>
            </a:r>
          </a:p>
          <a:p>
            <a:pPr marL="0" indent="0">
              <a:buNone/>
            </a:pPr>
            <a:r>
              <a:rPr lang="en-US" altLang="ko-KR"/>
              <a:t>mov	eax,				edx</a:t>
            </a:r>
          </a:p>
          <a:p>
            <a:pPr marL="0" indent="0">
              <a:buNone/>
            </a:pPr>
            <a:r>
              <a:rPr lang="en-US" altLang="ko-KR"/>
              <a:t>mov	dword ptr [c],	eax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03814D-56B9-3467-B90D-881D94F9E48C}"/>
              </a:ext>
            </a:extLst>
          </p:cNvPr>
          <p:cNvSpPr/>
          <p:nvPr/>
        </p:nvSpPr>
        <p:spPr>
          <a:xfrm>
            <a:off x="2384383" y="1202873"/>
            <a:ext cx="1527859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FB76B4-A6A0-1AFF-EFED-CFBBC4EDDDA5}"/>
              </a:ext>
            </a:extLst>
          </p:cNvPr>
          <p:cNvSpPr/>
          <p:nvPr/>
        </p:nvSpPr>
        <p:spPr>
          <a:xfrm>
            <a:off x="60960" y="2153895"/>
            <a:ext cx="9004662" cy="3344079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C617E-97FE-FF31-51F5-F0F33E7EC764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CDQ—Convert Doubleword to Quadword, IDIV—Signed Divide</a:t>
            </a:r>
            <a:endParaRPr lang="ko-KR" altLang="en-US" sz="24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18894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9ADB6-2651-5C23-039F-529ABF0F5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D63C3-D422-4253-5B8A-967BA9F9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곱셈식 해석해보기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125EF-1C62-E370-F295-9B2039F75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256731" cy="8129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곱셈식</a:t>
            </a:r>
            <a:r>
              <a:rPr lang="en-US" altLang="ko-KR" sz="2800"/>
              <a:t>: 1 * 2 / 3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907777-9229-0586-FE22-3BAF96423670}"/>
              </a:ext>
            </a:extLst>
          </p:cNvPr>
          <p:cNvCxnSpPr/>
          <p:nvPr/>
        </p:nvCxnSpPr>
        <p:spPr>
          <a:xfrm>
            <a:off x="2168433" y="1968137"/>
            <a:ext cx="26125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852A8C5-38F7-61FB-8887-8EFABED58C09}"/>
              </a:ext>
            </a:extLst>
          </p:cNvPr>
          <p:cNvCxnSpPr>
            <a:cxnSpLocks/>
          </p:cNvCxnSpPr>
          <p:nvPr/>
        </p:nvCxnSpPr>
        <p:spPr>
          <a:xfrm>
            <a:off x="2865119" y="1968137"/>
            <a:ext cx="92310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E8415B-8FE3-C2E3-4FAE-CECF0E608FC3}"/>
              </a:ext>
            </a:extLst>
          </p:cNvPr>
          <p:cNvSpPr txBox="1"/>
          <p:nvPr/>
        </p:nvSpPr>
        <p:spPr>
          <a:xfrm>
            <a:off x="1280160" y="2257825"/>
            <a:ext cx="1291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곱셈식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B2C05A-9F9A-EE3D-6591-AD2D052C0FF3}"/>
              </a:ext>
            </a:extLst>
          </p:cNvPr>
          <p:cNvSpPr txBox="1"/>
          <p:nvPr/>
        </p:nvSpPr>
        <p:spPr>
          <a:xfrm>
            <a:off x="2917367" y="2257825"/>
            <a:ext cx="2392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자료형변환식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26F2FC-7808-220D-47C4-F0B50B7C28A9}"/>
              </a:ext>
            </a:extLst>
          </p:cNvPr>
          <p:cNvSpPr txBox="1"/>
          <p:nvPr/>
        </p:nvSpPr>
        <p:spPr>
          <a:xfrm>
            <a:off x="2497184" y="2257825"/>
            <a:ext cx="367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*</a:t>
            </a:r>
            <a:endParaRPr lang="ko-KR" altLang="en-US" sz="28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C936A11-CF5C-040B-1CA2-9AD3951701F5}"/>
              </a:ext>
            </a:extLst>
          </p:cNvPr>
          <p:cNvSpPr txBox="1">
            <a:spLocks/>
          </p:cNvSpPr>
          <p:nvPr/>
        </p:nvSpPr>
        <p:spPr>
          <a:xfrm>
            <a:off x="1762938" y="4366005"/>
            <a:ext cx="1038494" cy="81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800"/>
              <a:t>1 * 2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360E71-6C2C-932A-E941-E0D115D9AF22}"/>
              </a:ext>
            </a:extLst>
          </p:cNvPr>
          <p:cNvCxnSpPr/>
          <p:nvPr/>
        </p:nvCxnSpPr>
        <p:spPr>
          <a:xfrm>
            <a:off x="1823897" y="5033554"/>
            <a:ext cx="26125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65CC427-D418-E18C-E3C0-A836B86E5F14}"/>
              </a:ext>
            </a:extLst>
          </p:cNvPr>
          <p:cNvSpPr txBox="1"/>
          <p:nvPr/>
        </p:nvSpPr>
        <p:spPr>
          <a:xfrm>
            <a:off x="924733" y="5153297"/>
            <a:ext cx="1291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곱셈식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1A913C-F5E0-985A-DCDE-FDC3225C0BC0}"/>
              </a:ext>
            </a:extLst>
          </p:cNvPr>
          <p:cNvSpPr txBox="1"/>
          <p:nvPr/>
        </p:nvSpPr>
        <p:spPr>
          <a:xfrm>
            <a:off x="2085154" y="5136910"/>
            <a:ext cx="367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*</a:t>
            </a:r>
            <a:endParaRPr lang="ko-KR" altLang="en-US" sz="28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275353-CFE1-031A-714B-750EA2244B2D}"/>
              </a:ext>
            </a:extLst>
          </p:cNvPr>
          <p:cNvSpPr txBox="1"/>
          <p:nvPr/>
        </p:nvSpPr>
        <p:spPr>
          <a:xfrm>
            <a:off x="2354042" y="5151316"/>
            <a:ext cx="2392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자료형변환식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0DE6BA-68C3-D827-B03F-24C1058841F0}"/>
              </a:ext>
            </a:extLst>
          </p:cNvPr>
          <p:cNvSpPr txBox="1"/>
          <p:nvPr/>
        </p:nvSpPr>
        <p:spPr>
          <a:xfrm>
            <a:off x="1762938" y="6027222"/>
            <a:ext cx="3348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4EA72E"/>
                </a:solidFill>
              </a:rPr>
              <a:t>1*2</a:t>
            </a:r>
            <a:r>
              <a:rPr lang="ko-KR" altLang="en-US" sz="2800">
                <a:solidFill>
                  <a:srgbClr val="4EA72E"/>
                </a:solidFill>
              </a:rPr>
              <a:t>와 </a:t>
            </a:r>
            <a:r>
              <a:rPr lang="en-US" altLang="ko-KR" sz="2800">
                <a:solidFill>
                  <a:srgbClr val="4EA72E"/>
                </a:solidFill>
              </a:rPr>
              <a:t>3</a:t>
            </a:r>
            <a:r>
              <a:rPr lang="ko-KR" altLang="en-US" sz="2800">
                <a:solidFill>
                  <a:srgbClr val="4EA72E"/>
                </a:solidFill>
              </a:rPr>
              <a:t>이 나눠진다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A3CF8DA-E5E1-AE83-63E2-75923860ABB8}"/>
              </a:ext>
            </a:extLst>
          </p:cNvPr>
          <p:cNvGrpSpPr/>
          <p:nvPr/>
        </p:nvGrpSpPr>
        <p:grpSpPr>
          <a:xfrm>
            <a:off x="5237458" y="2387856"/>
            <a:ext cx="248586" cy="248586"/>
            <a:chOff x="3673217" y="2216426"/>
            <a:chExt cx="248586" cy="24858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88AA568-E3B9-01A1-09D2-E3F454D01881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" name="십자형 7">
              <a:extLst>
                <a:ext uri="{FF2B5EF4-FFF2-40B4-BE49-F238E27FC236}">
                  <a16:creationId xmlns:a16="http://schemas.microsoft.com/office/drawing/2014/main" id="{35641766-36F5-19EC-2D99-80E719C816A4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705BADF-B1DC-7587-0877-897F34EA4245}"/>
              </a:ext>
            </a:extLst>
          </p:cNvPr>
          <p:cNvSpPr txBox="1">
            <a:spLocks/>
          </p:cNvSpPr>
          <p:nvPr/>
        </p:nvSpPr>
        <p:spPr>
          <a:xfrm>
            <a:off x="628649" y="2923336"/>
            <a:ext cx="8256731" cy="81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/>
              <a:t>곱셈식</a:t>
            </a:r>
            <a:r>
              <a:rPr lang="en-US" altLang="ko-KR" sz="2800"/>
              <a:t>: 1 * 2 / 3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374D65D-32DE-F961-E8B0-47A0DE419B40}"/>
              </a:ext>
            </a:extLst>
          </p:cNvPr>
          <p:cNvCxnSpPr>
            <a:cxnSpLocks/>
          </p:cNvCxnSpPr>
          <p:nvPr/>
        </p:nvCxnSpPr>
        <p:spPr>
          <a:xfrm>
            <a:off x="2168433" y="3596906"/>
            <a:ext cx="81860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2ADC8B6-E7DB-3D91-AE2F-6CAD8A01E3D5}"/>
              </a:ext>
            </a:extLst>
          </p:cNvPr>
          <p:cNvCxnSpPr>
            <a:cxnSpLocks/>
          </p:cNvCxnSpPr>
          <p:nvPr/>
        </p:nvCxnSpPr>
        <p:spPr>
          <a:xfrm>
            <a:off x="3370216" y="3596906"/>
            <a:ext cx="23513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9D86E1-1CB6-F14F-5360-9B5F20DCEBE0}"/>
              </a:ext>
            </a:extLst>
          </p:cNvPr>
          <p:cNvSpPr txBox="1"/>
          <p:nvPr/>
        </p:nvSpPr>
        <p:spPr>
          <a:xfrm>
            <a:off x="1823897" y="3737784"/>
            <a:ext cx="1291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곱셈식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0CF1B0-20C0-FF05-70DC-959EA0C6E5CB}"/>
              </a:ext>
            </a:extLst>
          </p:cNvPr>
          <p:cNvSpPr txBox="1"/>
          <p:nvPr/>
        </p:nvSpPr>
        <p:spPr>
          <a:xfrm>
            <a:off x="3257549" y="3737784"/>
            <a:ext cx="2392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자료형변환식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259D9A-0D40-6AF0-620D-34057F14500C}"/>
              </a:ext>
            </a:extLst>
          </p:cNvPr>
          <p:cNvSpPr txBox="1"/>
          <p:nvPr/>
        </p:nvSpPr>
        <p:spPr>
          <a:xfrm>
            <a:off x="3010989" y="3737784"/>
            <a:ext cx="367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/</a:t>
            </a:r>
            <a:endParaRPr lang="ko-KR" altLang="en-US" sz="28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8A2160D-A7D4-D779-0306-B34C68958DEF}"/>
              </a:ext>
            </a:extLst>
          </p:cNvPr>
          <p:cNvCxnSpPr/>
          <p:nvPr/>
        </p:nvCxnSpPr>
        <p:spPr>
          <a:xfrm>
            <a:off x="2419894" y="5033554"/>
            <a:ext cx="26125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81441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8C182-8DFF-2D10-E9E5-2882655C0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4B1AB-4EE0-DCDC-C281-0DEF40E5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/>
              <a:t>곱셈식 관련 </a:t>
            </a:r>
            <a:r>
              <a:rPr lang="ko-KR" altLang="en-US" u="sng" dirty="0"/>
              <a:t>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6DD122-4B0D-D7BF-F938-16FBFC71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A7D007-B2BB-0D4D-CD4C-0D1E2978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126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95F310F-9122-29C0-00BB-B8891547C9D1}"/>
              </a:ext>
            </a:extLst>
          </p:cNvPr>
          <p:cNvSpPr txBox="1">
            <a:spLocks/>
          </p:cNvSpPr>
          <p:nvPr/>
        </p:nvSpPr>
        <p:spPr>
          <a:xfrm>
            <a:off x="4040776" y="1439830"/>
            <a:ext cx="4923693" cy="16727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으로 나눈 몫이나 나머지를 구하려고 하면 오류가 발생한다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08E1EC1-FA11-E870-AB90-95D52AA13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5" y="3349334"/>
            <a:ext cx="6045373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wrong</a:t>
            </a:r>
            <a:r>
              <a:rPr lang="en-US" altLang="ko-KR"/>
              <a:t>()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4400"/>
              <a:t>  </a:t>
            </a: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4400"/>
              <a:t>a = 1 / 0</a:t>
            </a:r>
            <a:r>
              <a:rPr lang="en-US" altLang="ko-KR" sz="4000"/>
              <a:t>;</a:t>
            </a:r>
            <a:endParaRPr lang="en-US" altLang="ko-KR" sz="4400"/>
          </a:p>
          <a:p>
            <a:pPr marL="0" indent="0">
              <a:buNone/>
            </a:pPr>
            <a:r>
              <a:rPr lang="en-US" altLang="ko-KR" sz="4400"/>
              <a:t>  </a:t>
            </a: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4400"/>
              <a:t>b = </a:t>
            </a:r>
            <a:r>
              <a:rPr lang="en-US" altLang="ko-KR" sz="4000"/>
              <a:t>1 % 0;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A3431F-F3B6-84D3-A22A-195317A4D53F}"/>
              </a:ext>
            </a:extLst>
          </p:cNvPr>
          <p:cNvSpPr txBox="1"/>
          <p:nvPr/>
        </p:nvSpPr>
        <p:spPr>
          <a:xfrm>
            <a:off x="36368" y="3112536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AF4A81-F1BF-CFE9-350F-1C9E07835985}"/>
              </a:ext>
            </a:extLst>
          </p:cNvPr>
          <p:cNvSpPr txBox="1"/>
          <p:nvPr/>
        </p:nvSpPr>
        <p:spPr>
          <a:xfrm>
            <a:off x="1826574" y="3118694"/>
            <a:ext cx="206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wrong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F28262-0843-D9AD-A0D2-8EA8C2DE5F7E}"/>
              </a:ext>
            </a:extLst>
          </p:cNvPr>
          <p:cNvSpPr txBox="1"/>
          <p:nvPr/>
        </p:nvSpPr>
        <p:spPr>
          <a:xfrm>
            <a:off x="456913" y="4357695"/>
            <a:ext cx="457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 변수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a,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정해지지 않음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E4192A9-7148-EF3E-E6D6-29F1BC740450}"/>
              </a:ext>
            </a:extLst>
          </p:cNvPr>
          <p:cNvGrpSpPr/>
          <p:nvPr/>
        </p:nvGrpSpPr>
        <p:grpSpPr>
          <a:xfrm>
            <a:off x="3672307" y="1560031"/>
            <a:ext cx="248586" cy="248586"/>
            <a:chOff x="3673217" y="2216426"/>
            <a:chExt cx="248586" cy="24858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9D79D06-EC89-ECF4-10EF-B94AB913A334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6" name="십자형 25">
              <a:extLst>
                <a:ext uri="{FF2B5EF4-FFF2-40B4-BE49-F238E27FC236}">
                  <a16:creationId xmlns:a16="http://schemas.microsoft.com/office/drawing/2014/main" id="{35460219-2EAC-D122-4EB9-32238BCD76C1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68031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A0B6A-B8A4-6F2E-3CDD-8695C0A20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FD8E1-E2F1-C2A5-CE4C-69C0B56D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/>
              <a:t>곱셈식 관련 </a:t>
            </a:r>
            <a:r>
              <a:rPr lang="ko-KR" altLang="en-US" u="sng" dirty="0"/>
              <a:t>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2548A5-1333-FF9F-F5CD-CD418BF8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8B14C-5A86-D4E4-1F2F-FA340A57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127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82FE2CA-C59D-53F3-AAF9-B0B90F335831}"/>
              </a:ext>
            </a:extLst>
          </p:cNvPr>
          <p:cNvSpPr txBox="1">
            <a:spLocks/>
          </p:cNvSpPr>
          <p:nvPr/>
        </p:nvSpPr>
        <p:spPr>
          <a:xfrm>
            <a:off x="4040776" y="1439830"/>
            <a:ext cx="4923693" cy="16727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계산 결과가 범위를 초과하면 오버플로우가 발생한다</a:t>
            </a:r>
            <a:r>
              <a:rPr lang="en-US" altLang="ko-KR" sz="3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B9C37000-F249-3986-8E91-510B111C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5" y="3349334"/>
            <a:ext cx="8238302" cy="28076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wrong</a:t>
            </a:r>
            <a:r>
              <a:rPr lang="en-US" altLang="ko-KR"/>
              <a:t>()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4400"/>
              <a:t>  </a:t>
            </a: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4400"/>
              <a:t>a = 0x10000 * 0x10000</a:t>
            </a:r>
            <a:r>
              <a:rPr lang="en-US" altLang="ko-KR" sz="4000"/>
              <a:t>;</a:t>
            </a:r>
            <a:endParaRPr lang="en-US" altLang="ko-KR" sz="440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DAD00-F353-F334-5106-AC4AAE1060C7}"/>
              </a:ext>
            </a:extLst>
          </p:cNvPr>
          <p:cNvSpPr txBox="1"/>
          <p:nvPr/>
        </p:nvSpPr>
        <p:spPr>
          <a:xfrm>
            <a:off x="36368" y="3112536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1B9D6F-087E-3197-639F-E83CA658768D}"/>
              </a:ext>
            </a:extLst>
          </p:cNvPr>
          <p:cNvSpPr txBox="1"/>
          <p:nvPr/>
        </p:nvSpPr>
        <p:spPr>
          <a:xfrm>
            <a:off x="1826574" y="3118694"/>
            <a:ext cx="206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wrong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016F3D-8819-4CE6-9899-685D0785A1B6}"/>
              </a:ext>
            </a:extLst>
          </p:cNvPr>
          <p:cNvSpPr txBox="1"/>
          <p:nvPr/>
        </p:nvSpPr>
        <p:spPr>
          <a:xfrm>
            <a:off x="456913" y="4357695"/>
            <a:ext cx="457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 변수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a,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정해지지 않음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D07019-ACDE-3279-1A96-417F3F0BE600}"/>
              </a:ext>
            </a:extLst>
          </p:cNvPr>
          <p:cNvGrpSpPr/>
          <p:nvPr/>
        </p:nvGrpSpPr>
        <p:grpSpPr>
          <a:xfrm>
            <a:off x="3672307" y="1560031"/>
            <a:ext cx="248586" cy="248586"/>
            <a:chOff x="3673217" y="2216426"/>
            <a:chExt cx="248586" cy="24858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4CC2FA3-06F6-6E81-C55D-6F8A8D39DAB2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6" name="십자형 25">
              <a:extLst>
                <a:ext uri="{FF2B5EF4-FFF2-40B4-BE49-F238E27FC236}">
                  <a16:creationId xmlns:a16="http://schemas.microsoft.com/office/drawing/2014/main" id="{272DC260-9368-46C0-8BDC-DB416CC26A36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26893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AE480-61E7-DD00-050A-109565E4A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44FA8-6386-E091-D606-E5F547A7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/>
              <a:t>곱셈식 </a:t>
            </a:r>
            <a:r>
              <a:rPr lang="ko-KR" altLang="en-US" u="sng" dirty="0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1F09A-6BC7-8A89-102E-E48799EC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x, y, z</a:t>
            </a:r>
            <a:r>
              <a:rPr lang="ko-KR" altLang="en-US" sz="3600"/>
              <a:t>의 초기값을 </a:t>
            </a:r>
            <a:r>
              <a:rPr lang="en-US" altLang="ko-KR" sz="3600"/>
              <a:t>a * 2, a / 2, a % 2</a:t>
            </a:r>
            <a:r>
              <a:rPr lang="ko-KR" altLang="en-US" sz="3600"/>
              <a:t>로 바꿔보세요</a:t>
            </a: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void f4 (int a)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int x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int y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int z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FC6022-A0C9-ED16-9D39-AA7DB0E5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57B3AF-8247-4279-C215-B95D2861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89966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68507-A733-BF1E-BBFC-5958412E8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54407-EDA0-7BCF-76F6-F1952909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additive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덧셈식</a:t>
            </a:r>
            <a:r>
              <a:rPr lang="en-US" altLang="ko-KR" u="sng"/>
              <a:t>) </a:t>
            </a:r>
            <a:r>
              <a:rPr lang="ko-KR" altLang="en-US" u="sng"/>
              <a:t>예시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803061D-9A3D-637C-409C-A1F5F1A27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1400024"/>
            <a:ext cx="8534400" cy="5457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additive_expression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x)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a = x + 2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b = </a:t>
            </a:r>
            <a:r>
              <a:rPr lang="en-US" altLang="ko-KR" sz="4400"/>
              <a:t>x - 2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471ED5-781E-E650-EB93-073FED66D424}"/>
              </a:ext>
            </a:extLst>
          </p:cNvPr>
          <p:cNvSpPr txBox="1"/>
          <p:nvPr/>
        </p:nvSpPr>
        <p:spPr>
          <a:xfrm>
            <a:off x="200297" y="1148213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A95956-574D-8C3B-0581-14B948C9B5E1}"/>
              </a:ext>
            </a:extLst>
          </p:cNvPr>
          <p:cNvSpPr txBox="1"/>
          <p:nvPr/>
        </p:nvSpPr>
        <p:spPr>
          <a:xfrm>
            <a:off x="2234428" y="1161042"/>
            <a:ext cx="342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additive_expression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F25957-17F3-2492-D642-6C0B05823E9E}"/>
              </a:ext>
            </a:extLst>
          </p:cNvPr>
          <p:cNvSpPr txBox="1"/>
          <p:nvPr/>
        </p:nvSpPr>
        <p:spPr>
          <a:xfrm>
            <a:off x="727089" y="2488132"/>
            <a:ext cx="477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더한 값이다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8283CA-6C61-75BE-9970-A05EE5384855}"/>
              </a:ext>
            </a:extLst>
          </p:cNvPr>
          <p:cNvSpPr txBox="1"/>
          <p:nvPr/>
        </p:nvSpPr>
        <p:spPr>
          <a:xfrm>
            <a:off x="5708911" y="1161042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없음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4B3A9-8633-3578-904B-DB3CAFD92064}"/>
              </a:ext>
            </a:extLst>
          </p:cNvPr>
          <p:cNvSpPr txBox="1"/>
          <p:nvPr/>
        </p:nvSpPr>
        <p:spPr>
          <a:xfrm>
            <a:off x="727089" y="3862887"/>
            <a:ext cx="4873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뺀 값이다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961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E9615-2AC2-D777-561C-F0258126D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F83C6-D3BA-65F9-D81B-3AD2AD90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여러 바이트로 구성된 문자들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58AD0-F8F6-FC73-F380-A8529AA32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8396080" cy="542690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한글을 나타내는 방법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en-US" altLang="ko-KR" sz="2800"/>
              <a:t>UTF-8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/>
              <a:t>ㄱ </a:t>
            </a:r>
            <a:r>
              <a:rPr lang="en-US" altLang="ko-KR" sz="2400"/>
              <a:t>: 0xE3 0x84 0xB1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CP949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/>
              <a:t>ㄱ </a:t>
            </a:r>
            <a:r>
              <a:rPr lang="en-US" altLang="ko-KR" sz="2400"/>
              <a:t>: 0xB0 0xA1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3407609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CFE0F-A969-B0D5-9366-E6F4AB29D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4ED51-C1F9-6EB9-250B-B6BE6EAD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덧셈식</a:t>
            </a:r>
            <a:r>
              <a:rPr lang="en-US" altLang="ko-KR" u="sng"/>
              <a:t> </a:t>
            </a:r>
            <a:r>
              <a:rPr lang="ko-KR" altLang="en-US" u="sng"/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DA2B0-3832-841D-2441-A0A1775C2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35878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덧셈식</a:t>
            </a:r>
            <a:r>
              <a:rPr lang="en-US" altLang="ko-KR" sz="2800"/>
              <a:t>:</a:t>
            </a:r>
            <a:br>
              <a:rPr lang="en-US" altLang="ko-KR" sz="2800"/>
            </a:br>
            <a:r>
              <a:rPr lang="ko-KR" altLang="en-US" sz="2800"/>
              <a:t>곱셈식</a:t>
            </a:r>
            <a:br>
              <a:rPr lang="en-US" altLang="ko-KR" sz="2800"/>
            </a:br>
            <a:r>
              <a:rPr lang="ko-KR" altLang="en-US" sz="2800"/>
              <a:t>덧셈식 </a:t>
            </a:r>
            <a:r>
              <a:rPr lang="en-US" altLang="ko-KR" sz="2800" b="1"/>
              <a:t>+</a:t>
            </a:r>
            <a:r>
              <a:rPr lang="en-US" altLang="ko-KR" sz="2800"/>
              <a:t> </a:t>
            </a:r>
            <a:r>
              <a:rPr lang="ko-KR" altLang="en-US" sz="2800"/>
              <a:t>곱셈식</a:t>
            </a:r>
            <a:br>
              <a:rPr lang="en-US" altLang="ko-KR" sz="2800"/>
            </a:br>
            <a:r>
              <a:rPr lang="ko-KR" altLang="en-US" sz="2800"/>
              <a:t>덧셈식 </a:t>
            </a:r>
            <a:r>
              <a:rPr lang="en-US" altLang="ko-KR" sz="2800" b="1"/>
              <a:t>-</a:t>
            </a:r>
            <a:r>
              <a:rPr lang="en-US" altLang="ko-KR" sz="2800"/>
              <a:t> </a:t>
            </a:r>
            <a:r>
              <a:rPr lang="ko-KR" altLang="en-US" sz="2800"/>
              <a:t>곱셈식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25713454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A1B27-F07D-2107-6542-687AEFEA6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02EAF-6F70-DA18-D1AB-B9066BA4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덧셈식 </a:t>
            </a:r>
            <a:r>
              <a:rPr lang="en-US" altLang="ko-KR" u="sng"/>
              <a:t>+</a:t>
            </a:r>
            <a:r>
              <a:rPr lang="ko-KR" altLang="en-US" u="sng"/>
              <a:t>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38DBFF-7344-8C28-C1FC-3F6AD14F7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+ </a:t>
            </a:r>
            <a:r>
              <a:rPr lang="ko-KR" altLang="en-US" sz="2800"/>
              <a:t>연산의 피연산자는 실수</a:t>
            </a:r>
            <a:r>
              <a:rPr lang="en-US" altLang="ko-KR" sz="2800"/>
              <a:t>, </a:t>
            </a:r>
            <a:r>
              <a:rPr lang="ko-KR" altLang="en-US" sz="2800"/>
              <a:t>정수</a:t>
            </a:r>
            <a:r>
              <a:rPr lang="en-US" altLang="ko-KR" sz="2800"/>
              <a:t>, </a:t>
            </a:r>
            <a:r>
              <a:rPr lang="ko-KR" altLang="en-US" sz="2800"/>
              <a:t>포인터가 가능하다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피연산자 중 포인터가 있으면 다른 피연산자는 정수여야 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두 피연산자가 모두 실수 또는 정수면</a:t>
            </a:r>
            <a:r>
              <a:rPr lang="en-US" altLang="ko-KR" sz="2800"/>
              <a:t>, usual arithmetic conversion</a:t>
            </a:r>
            <a:r>
              <a:rPr lang="ko-KR" altLang="en-US" sz="2800"/>
              <a:t>이 시행된다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이항 </a:t>
            </a:r>
            <a:r>
              <a:rPr lang="en-US" altLang="ko-KR" sz="2800"/>
              <a:t>+ </a:t>
            </a:r>
            <a:r>
              <a:rPr lang="ko-KR" altLang="en-US" sz="2800"/>
              <a:t>연산의 결과는 두 피연산자의 합이다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20501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A3B7F-FC3E-676E-8082-6715B8615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6D6A8-A5F1-F5D2-2133-416A1D3C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덧셈식 </a:t>
            </a:r>
            <a:r>
              <a:rPr lang="en-US" altLang="ko-KR" u="sng"/>
              <a:t>+ </a:t>
            </a:r>
            <a:r>
              <a:rPr lang="ko-KR" altLang="en-US" u="sng"/>
              <a:t>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6734992-B064-D15A-7F80-E20786DA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388070"/>
            <a:ext cx="3534942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a = x + 2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9A0DAF5-4348-9A99-236F-A4C30BC3B382}"/>
              </a:ext>
            </a:extLst>
          </p:cNvPr>
          <p:cNvSpPr txBox="1">
            <a:spLocks/>
          </p:cNvSpPr>
          <p:nvPr/>
        </p:nvSpPr>
        <p:spPr>
          <a:xfrm>
            <a:off x="134983" y="2991641"/>
            <a:ext cx="8874034" cy="2149413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mov	eax,				dword ptr [x]</a:t>
            </a:r>
          </a:p>
          <a:p>
            <a:pPr marL="0" indent="0">
              <a:buNone/>
            </a:pPr>
            <a:r>
              <a:rPr lang="en-US" altLang="ko-KR"/>
              <a:t>add		eax,				2</a:t>
            </a:r>
          </a:p>
          <a:p>
            <a:pPr marL="0" indent="0">
              <a:buNone/>
            </a:pPr>
            <a:r>
              <a:rPr lang="en-US" altLang="ko-KR"/>
              <a:t>mov	dword ptr [a],	eax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36A280-854C-192B-A90D-679A71F79F72}"/>
              </a:ext>
            </a:extLst>
          </p:cNvPr>
          <p:cNvSpPr/>
          <p:nvPr/>
        </p:nvSpPr>
        <p:spPr>
          <a:xfrm>
            <a:off x="2384383" y="1376495"/>
            <a:ext cx="1469987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FC27D7-B984-86D0-A7C8-88DA62245E56}"/>
              </a:ext>
            </a:extLst>
          </p:cNvPr>
          <p:cNvSpPr/>
          <p:nvPr/>
        </p:nvSpPr>
        <p:spPr>
          <a:xfrm>
            <a:off x="60960" y="3012317"/>
            <a:ext cx="9004662" cy="1316615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D70D6-6E93-B8C3-33EB-48F0FA2757B8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ADD—Add</a:t>
            </a:r>
            <a:endParaRPr lang="ko-KR" altLang="en-US" sz="24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4909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DCFEB-4356-2C27-D82A-91C3E23F5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995D2-933F-AC8A-C9BB-BF206D1D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덧셈식 </a:t>
            </a:r>
            <a:r>
              <a:rPr lang="en-US" altLang="ko-KR" u="sng"/>
              <a:t>-</a:t>
            </a:r>
            <a:r>
              <a:rPr lang="ko-KR" altLang="en-US" u="sng"/>
              <a:t>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FF797-E05B-D96B-0922-36350B6CC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- </a:t>
            </a:r>
            <a:r>
              <a:rPr lang="ko-KR" altLang="en-US" sz="2800"/>
              <a:t>연산의 피연산자는 실수</a:t>
            </a:r>
            <a:r>
              <a:rPr lang="en-US" altLang="ko-KR" sz="2800"/>
              <a:t>, </a:t>
            </a:r>
            <a:r>
              <a:rPr lang="ko-KR" altLang="en-US" sz="2800"/>
              <a:t>정수</a:t>
            </a:r>
            <a:r>
              <a:rPr lang="en-US" altLang="ko-KR" sz="2800"/>
              <a:t>, </a:t>
            </a:r>
            <a:r>
              <a:rPr lang="ko-KR" altLang="en-US" sz="2800"/>
              <a:t>포인터가 가능하다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두 피연산자가 모두 포인터가 있으면 같은 자료형에 대한 포인터여야 하고</a:t>
            </a:r>
            <a:r>
              <a:rPr lang="en-US" altLang="ko-KR" sz="2800"/>
              <a:t>, </a:t>
            </a:r>
            <a:r>
              <a:rPr lang="ko-KR" altLang="en-US" sz="2800"/>
              <a:t>포인터가 하나면 왼쪽이 포인터</a:t>
            </a:r>
            <a:r>
              <a:rPr lang="en-US" altLang="ko-KR" sz="2800"/>
              <a:t>, </a:t>
            </a:r>
            <a:r>
              <a:rPr lang="ko-KR" altLang="en-US" sz="2800"/>
              <a:t>오른쪽이 정수여야 한다</a:t>
            </a:r>
            <a:r>
              <a:rPr lang="en-US" altLang="ko-KR" sz="2800"/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두 피연산자가 모두 실수 또는 정수면</a:t>
            </a:r>
            <a:r>
              <a:rPr lang="en-US" altLang="ko-KR" sz="2800"/>
              <a:t>, usual arithmetic conversion</a:t>
            </a:r>
            <a:r>
              <a:rPr lang="ko-KR" altLang="en-US" sz="2800"/>
              <a:t>이 시행된다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이항 </a:t>
            </a:r>
            <a:r>
              <a:rPr lang="en-US" altLang="ko-KR" sz="2800"/>
              <a:t>- </a:t>
            </a:r>
            <a:r>
              <a:rPr lang="ko-KR" altLang="en-US" sz="2800"/>
              <a:t>연산의 결과는 두 피연산자의 차다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244022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BF3AD-8839-9608-E90A-1C3640E29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F80A8-2279-D3DA-949E-E87B8BD5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덧셈식 </a:t>
            </a:r>
            <a:r>
              <a:rPr lang="en-US" altLang="ko-KR" u="sng"/>
              <a:t>- </a:t>
            </a:r>
            <a:r>
              <a:rPr lang="ko-KR" altLang="en-US" u="sng"/>
              <a:t>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4C64619-440D-74A7-4CC8-3AFAC659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388070"/>
            <a:ext cx="3381054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b = x - 2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19C4252-D4EF-C7D6-A953-988A7F81E508}"/>
              </a:ext>
            </a:extLst>
          </p:cNvPr>
          <p:cNvSpPr txBox="1">
            <a:spLocks/>
          </p:cNvSpPr>
          <p:nvPr/>
        </p:nvSpPr>
        <p:spPr>
          <a:xfrm>
            <a:off x="134983" y="2991641"/>
            <a:ext cx="8874034" cy="2149413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mov	eax,				dword ptr [x]</a:t>
            </a:r>
          </a:p>
          <a:p>
            <a:pPr marL="0" indent="0">
              <a:buNone/>
            </a:pPr>
            <a:r>
              <a:rPr lang="en-US" altLang="ko-KR"/>
              <a:t>sub		eax,				2</a:t>
            </a:r>
          </a:p>
          <a:p>
            <a:pPr marL="0" indent="0">
              <a:buNone/>
            </a:pPr>
            <a:r>
              <a:rPr lang="en-US" altLang="ko-KR"/>
              <a:t>mov	dword ptr [a],	eax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D2BF57-EB73-9717-8051-54EF99F1DABD}"/>
              </a:ext>
            </a:extLst>
          </p:cNvPr>
          <p:cNvSpPr/>
          <p:nvPr/>
        </p:nvSpPr>
        <p:spPr>
          <a:xfrm>
            <a:off x="2384383" y="1376495"/>
            <a:ext cx="1469987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A42646-24EA-DC13-0472-95B9F35FC416}"/>
              </a:ext>
            </a:extLst>
          </p:cNvPr>
          <p:cNvSpPr/>
          <p:nvPr/>
        </p:nvSpPr>
        <p:spPr>
          <a:xfrm>
            <a:off x="60960" y="3012317"/>
            <a:ext cx="9004662" cy="1316615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819E1-849B-6FAF-2398-3BF217A5FC82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SUB—Subtract</a:t>
            </a:r>
            <a:endParaRPr lang="ko-KR" altLang="en-US" sz="24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62190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00E12-F64A-D75B-4AF7-83EC56024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EF546-BE0B-8638-0BA5-38E4B85A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덧셈식 해석해보기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C993E-2CED-0D31-1981-EB67D032D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256731" cy="8129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덧셈식</a:t>
            </a:r>
            <a:r>
              <a:rPr lang="en-US" altLang="ko-KR" sz="2800"/>
              <a:t>: 1 + 2 * 3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CC8E09-C83A-409E-1D54-E1F410599FED}"/>
              </a:ext>
            </a:extLst>
          </p:cNvPr>
          <p:cNvCxnSpPr/>
          <p:nvPr/>
        </p:nvCxnSpPr>
        <p:spPr>
          <a:xfrm>
            <a:off x="2168433" y="1968137"/>
            <a:ext cx="26125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D01CBE-17A0-A030-8EE9-B8050B672019}"/>
              </a:ext>
            </a:extLst>
          </p:cNvPr>
          <p:cNvCxnSpPr>
            <a:cxnSpLocks/>
          </p:cNvCxnSpPr>
          <p:nvPr/>
        </p:nvCxnSpPr>
        <p:spPr>
          <a:xfrm>
            <a:off x="2865119" y="1968137"/>
            <a:ext cx="92310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A63C10-08A1-7DBA-B7D2-1F160F2C9A6C}"/>
              </a:ext>
            </a:extLst>
          </p:cNvPr>
          <p:cNvSpPr txBox="1"/>
          <p:nvPr/>
        </p:nvSpPr>
        <p:spPr>
          <a:xfrm>
            <a:off x="1280160" y="2257825"/>
            <a:ext cx="1291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덧셈식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255FB-3890-4EEC-7062-0C7FC3998273}"/>
              </a:ext>
            </a:extLst>
          </p:cNvPr>
          <p:cNvSpPr txBox="1"/>
          <p:nvPr/>
        </p:nvSpPr>
        <p:spPr>
          <a:xfrm>
            <a:off x="2917367" y="2257825"/>
            <a:ext cx="1291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곱셈식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C6169-2FB6-590C-BE30-57839F0CE75E}"/>
              </a:ext>
            </a:extLst>
          </p:cNvPr>
          <p:cNvSpPr txBox="1"/>
          <p:nvPr/>
        </p:nvSpPr>
        <p:spPr>
          <a:xfrm>
            <a:off x="2497184" y="2257825"/>
            <a:ext cx="367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+</a:t>
            </a:r>
            <a:endParaRPr lang="ko-KR" altLang="en-US" sz="28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7A84C52-5F68-8CE4-F3FB-79028322D2AE}"/>
              </a:ext>
            </a:extLst>
          </p:cNvPr>
          <p:cNvSpPr txBox="1">
            <a:spLocks/>
          </p:cNvSpPr>
          <p:nvPr/>
        </p:nvSpPr>
        <p:spPr>
          <a:xfrm>
            <a:off x="1762938" y="2641708"/>
            <a:ext cx="400594" cy="81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800"/>
              <a:t>1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676D5F6-E583-3BBC-42BD-9D899C25EBC4}"/>
              </a:ext>
            </a:extLst>
          </p:cNvPr>
          <p:cNvSpPr txBox="1">
            <a:spLocks/>
          </p:cNvSpPr>
          <p:nvPr/>
        </p:nvSpPr>
        <p:spPr>
          <a:xfrm>
            <a:off x="3762101" y="2641708"/>
            <a:ext cx="2222862" cy="81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800"/>
              <a:t>2 * 3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E7CB158-F231-EDB7-F3AF-0EAF38B42D7C}"/>
              </a:ext>
            </a:extLst>
          </p:cNvPr>
          <p:cNvCxnSpPr/>
          <p:nvPr/>
        </p:nvCxnSpPr>
        <p:spPr>
          <a:xfrm>
            <a:off x="1823897" y="3309257"/>
            <a:ext cx="26125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2499C9-69C0-596F-2038-35FD962DAEAE}"/>
              </a:ext>
            </a:extLst>
          </p:cNvPr>
          <p:cNvSpPr txBox="1"/>
          <p:nvPr/>
        </p:nvSpPr>
        <p:spPr>
          <a:xfrm>
            <a:off x="1280159" y="3429000"/>
            <a:ext cx="1291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곱셈식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6B8F0-7E69-AC13-C6EE-60B3F2290874}"/>
              </a:ext>
            </a:extLst>
          </p:cNvPr>
          <p:cNvSpPr txBox="1"/>
          <p:nvPr/>
        </p:nvSpPr>
        <p:spPr>
          <a:xfrm>
            <a:off x="2917367" y="3427019"/>
            <a:ext cx="1291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곱셈식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CE4D7C6-D64C-0F93-BA92-A26FCFF65032}"/>
              </a:ext>
            </a:extLst>
          </p:cNvPr>
          <p:cNvCxnSpPr/>
          <p:nvPr/>
        </p:nvCxnSpPr>
        <p:spPr>
          <a:xfrm>
            <a:off x="3788228" y="3309257"/>
            <a:ext cx="26125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128E10-40F3-EB82-501E-C32121AC28C6}"/>
              </a:ext>
            </a:extLst>
          </p:cNvPr>
          <p:cNvSpPr txBox="1"/>
          <p:nvPr/>
        </p:nvSpPr>
        <p:spPr>
          <a:xfrm>
            <a:off x="4058193" y="3412613"/>
            <a:ext cx="367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*</a:t>
            </a:r>
            <a:endParaRPr lang="ko-KR" altLang="en-US" sz="28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39BCD30-C32F-FF6D-BAD4-1AB71A33735C}"/>
              </a:ext>
            </a:extLst>
          </p:cNvPr>
          <p:cNvCxnSpPr>
            <a:cxnSpLocks/>
          </p:cNvCxnSpPr>
          <p:nvPr/>
        </p:nvCxnSpPr>
        <p:spPr>
          <a:xfrm>
            <a:off x="4434794" y="3309257"/>
            <a:ext cx="296093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D7B989-CBAE-3680-2DAF-A42B6BD3A1E5}"/>
              </a:ext>
            </a:extLst>
          </p:cNvPr>
          <p:cNvSpPr txBox="1"/>
          <p:nvPr/>
        </p:nvSpPr>
        <p:spPr>
          <a:xfrm>
            <a:off x="4542063" y="3427019"/>
            <a:ext cx="2392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자료형변환식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A59480-5A87-862A-2495-2D835ABA3FBB}"/>
              </a:ext>
            </a:extLst>
          </p:cNvPr>
          <p:cNvSpPr txBox="1"/>
          <p:nvPr/>
        </p:nvSpPr>
        <p:spPr>
          <a:xfrm>
            <a:off x="1762938" y="4512550"/>
            <a:ext cx="3348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4EA72E"/>
                </a:solidFill>
              </a:rPr>
              <a:t>1</a:t>
            </a:r>
            <a:r>
              <a:rPr lang="ko-KR" altLang="en-US" sz="2800">
                <a:solidFill>
                  <a:srgbClr val="4EA72E"/>
                </a:solidFill>
              </a:rPr>
              <a:t>과 </a:t>
            </a:r>
            <a:r>
              <a:rPr lang="en-US" altLang="ko-KR" sz="2800">
                <a:solidFill>
                  <a:srgbClr val="4EA72E"/>
                </a:solidFill>
              </a:rPr>
              <a:t>2*3</a:t>
            </a:r>
            <a:r>
              <a:rPr lang="ko-KR" altLang="en-US" sz="2800">
                <a:solidFill>
                  <a:srgbClr val="4EA72E"/>
                </a:solidFill>
              </a:rPr>
              <a:t>이 더해진다</a:t>
            </a:r>
          </a:p>
        </p:txBody>
      </p:sp>
    </p:spTree>
    <p:extLst>
      <p:ext uri="{BB962C8B-B14F-4D97-AF65-F5344CB8AC3E}">
        <p14:creationId xmlns:p14="http://schemas.microsoft.com/office/powerpoint/2010/main" val="406616921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78D1D-E4CB-2EC1-A797-0BE522F74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64227-A53B-87EE-B5AB-774B8C96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/>
              <a:t>덧셈식 관련 </a:t>
            </a:r>
            <a:r>
              <a:rPr lang="ko-KR" altLang="en-US" u="sng" dirty="0"/>
              <a:t>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10C901-CB7D-70A5-2216-81DFF35A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ED979-B09E-99AB-D405-EA1D5B10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136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EA1509B-4CBE-D4AD-4A72-A43A7CAFCB35}"/>
              </a:ext>
            </a:extLst>
          </p:cNvPr>
          <p:cNvSpPr txBox="1">
            <a:spLocks/>
          </p:cNvSpPr>
          <p:nvPr/>
        </p:nvSpPr>
        <p:spPr>
          <a:xfrm>
            <a:off x="4040776" y="1439830"/>
            <a:ext cx="4923693" cy="16727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부호 있는 정수의 표현 범위를 벗어나면 오류 발생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6FFE1DA4-9670-7465-2926-A932871C0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5" y="3349334"/>
            <a:ext cx="7776748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wrong</a:t>
            </a:r>
            <a:r>
              <a:rPr lang="en-US" altLang="ko-KR"/>
              <a:t>()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4400"/>
              <a:t>  </a:t>
            </a: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4400"/>
              <a:t>a = 2147483647 + 1</a:t>
            </a:r>
            <a:r>
              <a:rPr lang="en-US" altLang="ko-KR" sz="4000"/>
              <a:t>;</a:t>
            </a:r>
            <a:endParaRPr lang="en-US" altLang="ko-KR" sz="4400"/>
          </a:p>
          <a:p>
            <a:pPr marL="0" indent="0">
              <a:buNone/>
            </a:pPr>
            <a:r>
              <a:rPr lang="en-US" altLang="ko-KR" sz="4400"/>
              <a:t>  </a:t>
            </a: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4400"/>
              <a:t>b = -2147483647 - 2;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FA5FF8-64FA-2185-5D6E-AA231E699316}"/>
              </a:ext>
            </a:extLst>
          </p:cNvPr>
          <p:cNvSpPr txBox="1"/>
          <p:nvPr/>
        </p:nvSpPr>
        <p:spPr>
          <a:xfrm>
            <a:off x="36368" y="3112536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701749-4185-7D74-0A08-50ABF6CF0717}"/>
              </a:ext>
            </a:extLst>
          </p:cNvPr>
          <p:cNvSpPr txBox="1"/>
          <p:nvPr/>
        </p:nvSpPr>
        <p:spPr>
          <a:xfrm>
            <a:off x="1826574" y="3118694"/>
            <a:ext cx="206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wrong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FBF4FF-91E6-4AE9-0A0B-8B80D14DF9C6}"/>
              </a:ext>
            </a:extLst>
          </p:cNvPr>
          <p:cNvSpPr txBox="1"/>
          <p:nvPr/>
        </p:nvSpPr>
        <p:spPr>
          <a:xfrm>
            <a:off x="456913" y="4357695"/>
            <a:ext cx="457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 변수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a,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정해지지 않음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13C6B15-3A78-A3B4-04FD-47FABD89D082}"/>
              </a:ext>
            </a:extLst>
          </p:cNvPr>
          <p:cNvGrpSpPr/>
          <p:nvPr/>
        </p:nvGrpSpPr>
        <p:grpSpPr>
          <a:xfrm>
            <a:off x="3672307" y="1560031"/>
            <a:ext cx="248586" cy="248586"/>
            <a:chOff x="3673217" y="2216426"/>
            <a:chExt cx="248586" cy="24858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6AD0687-B087-5447-18E3-23643A01307D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6" name="십자형 25">
              <a:extLst>
                <a:ext uri="{FF2B5EF4-FFF2-40B4-BE49-F238E27FC236}">
                  <a16:creationId xmlns:a16="http://schemas.microsoft.com/office/drawing/2014/main" id="{6767D36C-52D7-37C5-3EA9-701347FEB72A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00309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EE3DB-84EF-928C-F7FD-C9939C7A8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E4930-8CA3-31C7-7DAB-3723D5D2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/>
              <a:t>덧셈식 </a:t>
            </a:r>
            <a:r>
              <a:rPr lang="ko-KR" altLang="en-US" u="sng" dirty="0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F1356-E5DE-F4D3-831E-8757AA531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a</a:t>
            </a:r>
            <a:r>
              <a:rPr lang="ko-KR" altLang="en-US" sz="3600"/>
              <a:t>의 초기값을 </a:t>
            </a:r>
            <a:r>
              <a:rPr lang="en-US" altLang="ko-KR" sz="3600"/>
              <a:t>x + 1</a:t>
            </a:r>
            <a:r>
              <a:rPr lang="ko-KR" altLang="en-US" sz="3600"/>
              <a:t>로</a:t>
            </a:r>
            <a:r>
              <a:rPr lang="en-US" altLang="ko-KR" sz="3600"/>
              <a:t>, b</a:t>
            </a:r>
            <a:r>
              <a:rPr lang="ko-KR" altLang="en-US" sz="3600"/>
              <a:t>의 초기값을 </a:t>
            </a: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x - 1</a:t>
            </a:r>
            <a:r>
              <a:rPr lang="ko-KR" altLang="en-US" sz="3600"/>
              <a:t>로 바꿔보세요</a:t>
            </a: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void f5 (int x)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int a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int b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A9DBF2-A341-233D-004A-1F62543E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65F06C-1C55-14C6-BB6D-7B4DCB51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54705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78C65-C14A-B284-750C-986466AEF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928A9-D3BB-05C6-C2D6-5070D627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shift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시프트식</a:t>
            </a:r>
            <a:r>
              <a:rPr lang="en-US" altLang="ko-KR" u="sng"/>
              <a:t>) </a:t>
            </a:r>
            <a:r>
              <a:rPr lang="ko-KR" altLang="en-US" u="sng"/>
              <a:t>예시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0FAF7A4-7E09-46D0-615F-901B6F695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1400024"/>
            <a:ext cx="8534400" cy="5457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shift_expression </a:t>
            </a:r>
            <a:r>
              <a:rPr lang="en-US" altLang="ko-KR"/>
              <a:t>()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a = 1 &lt;&lt; 2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b = </a:t>
            </a:r>
            <a:r>
              <a:rPr lang="en-US" altLang="ko-KR" sz="4400"/>
              <a:t>3 &gt;&gt; 1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ED079C-060E-AA25-4DF4-A9182FAD24A2}"/>
              </a:ext>
            </a:extLst>
          </p:cNvPr>
          <p:cNvSpPr txBox="1"/>
          <p:nvPr/>
        </p:nvSpPr>
        <p:spPr>
          <a:xfrm>
            <a:off x="200297" y="1148213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2CD140-F00E-E7F1-C0C5-4CE8F79A13D0}"/>
              </a:ext>
            </a:extLst>
          </p:cNvPr>
          <p:cNvSpPr txBox="1"/>
          <p:nvPr/>
        </p:nvSpPr>
        <p:spPr>
          <a:xfrm>
            <a:off x="2431307" y="1161042"/>
            <a:ext cx="304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shift_expression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BD15A5-F24B-5F7E-F1DF-CFFF471E40A3}"/>
              </a:ext>
            </a:extLst>
          </p:cNvPr>
          <p:cNvSpPr txBox="1"/>
          <p:nvPr/>
        </p:nvSpPr>
        <p:spPr>
          <a:xfrm>
            <a:off x="727089" y="2488132"/>
            <a:ext cx="729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비트 패턴을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칸 왼쪽으로 이동한 것이다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84D3F7-032D-CD57-D595-2CFDEEC7C156}"/>
              </a:ext>
            </a:extLst>
          </p:cNvPr>
          <p:cNvSpPr txBox="1"/>
          <p:nvPr/>
        </p:nvSpPr>
        <p:spPr>
          <a:xfrm>
            <a:off x="5980310" y="1195767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없음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F4A90-576E-D748-D98D-0D507F5CC1D6}"/>
              </a:ext>
            </a:extLst>
          </p:cNvPr>
          <p:cNvSpPr txBox="1"/>
          <p:nvPr/>
        </p:nvSpPr>
        <p:spPr>
          <a:xfrm>
            <a:off x="727089" y="3862887"/>
            <a:ext cx="754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비트 패턴을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칸 오른쪽으로 이동한 것이다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17137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29781-4C4D-BCCE-8662-66D387716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F4A1F-851C-BC26-8BBA-8E8D9797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시프트식</a:t>
            </a:r>
            <a:r>
              <a:rPr lang="en-US" altLang="ko-KR" u="sng"/>
              <a:t> </a:t>
            </a:r>
            <a:r>
              <a:rPr lang="ko-KR" altLang="en-US" u="sng"/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66E2B-946B-E745-B3B2-815AC112C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35878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시프트식</a:t>
            </a:r>
            <a:r>
              <a:rPr lang="en-US" altLang="ko-KR" sz="2800"/>
              <a:t>:</a:t>
            </a:r>
            <a:br>
              <a:rPr lang="en-US" altLang="ko-KR" sz="2800"/>
            </a:br>
            <a:r>
              <a:rPr lang="ko-KR" altLang="en-US" sz="2800"/>
              <a:t>덧셈식</a:t>
            </a:r>
            <a:br>
              <a:rPr lang="en-US" altLang="ko-KR" sz="2800"/>
            </a:br>
            <a:r>
              <a:rPr lang="ko-KR" altLang="en-US" sz="2800"/>
              <a:t>시프트식 </a:t>
            </a:r>
            <a:r>
              <a:rPr lang="en-US" altLang="ko-KR" sz="2800" b="1"/>
              <a:t>&lt;&lt;</a:t>
            </a:r>
            <a:r>
              <a:rPr lang="en-US" altLang="ko-KR" sz="2800"/>
              <a:t> </a:t>
            </a:r>
            <a:r>
              <a:rPr lang="ko-KR" altLang="en-US" sz="2800"/>
              <a:t>덧셈식</a:t>
            </a:r>
            <a:br>
              <a:rPr lang="en-US" altLang="ko-KR" sz="2800"/>
            </a:br>
            <a:r>
              <a:rPr lang="ko-KR" altLang="en-US" sz="2800"/>
              <a:t>시프트식 </a:t>
            </a:r>
            <a:r>
              <a:rPr lang="en-US" altLang="ko-KR" sz="2800" b="1"/>
              <a:t>&gt;&gt;</a:t>
            </a:r>
            <a:r>
              <a:rPr lang="en-US" altLang="ko-KR" sz="2800"/>
              <a:t> </a:t>
            </a:r>
            <a:r>
              <a:rPr lang="ko-KR" altLang="en-US" sz="2800"/>
              <a:t>덧셈식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2382096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F88A4-360D-62DF-EC31-FC2ED15FA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EEE77-0CA4-222D-E23E-A71682064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(</a:t>
            </a:r>
            <a:r>
              <a:rPr lang="ko-KR" altLang="en-US" u="sng"/>
              <a:t>전처리 후</a:t>
            </a:r>
            <a:r>
              <a:rPr lang="en-US" altLang="ko-KR" u="sng"/>
              <a:t>) </a:t>
            </a:r>
            <a:r>
              <a:rPr lang="ko-KR" altLang="en-US" u="sng"/>
              <a:t>소스코드의 구성요소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A6781-B738-67FB-C267-F34211723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5393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schemeClr val="bg1">
                    <a:lumMod val="85000"/>
                  </a:schemeClr>
                </a:solidFill>
              </a:rPr>
              <a:t>공백문자</a:t>
            </a:r>
            <a:endParaRPr lang="en-US" altLang="ko-KR" sz="2800" b="1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srgbClr val="00B0F0"/>
                </a:solidFill>
              </a:rPr>
              <a:t>키워드</a:t>
            </a:r>
            <a:endParaRPr lang="en-US" altLang="ko-KR" sz="2800" b="1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srgbClr val="FAA700"/>
                </a:solidFill>
              </a:rPr>
              <a:t>이름</a:t>
            </a:r>
            <a:endParaRPr lang="en-US" altLang="ko-KR" sz="2800" b="1">
              <a:solidFill>
                <a:srgbClr val="FAA7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/>
              <a:t>상수</a:t>
            </a:r>
            <a:endParaRPr lang="en-US" altLang="ko-KR" sz="2800" b="1"/>
          </a:p>
          <a:p>
            <a:pPr>
              <a:lnSpc>
                <a:spcPct val="150000"/>
              </a:lnSpc>
            </a:pPr>
            <a:r>
              <a:rPr lang="ko-KR" altLang="en-US" sz="2800" b="1"/>
              <a:t>연산자</a:t>
            </a:r>
            <a:endParaRPr lang="en-US" altLang="ko-KR" sz="2800" b="1"/>
          </a:p>
          <a:p>
            <a:pPr>
              <a:lnSpc>
                <a:spcPct val="150000"/>
              </a:lnSpc>
            </a:pPr>
            <a:r>
              <a:rPr lang="ko-KR" altLang="en-US" sz="2800" b="1"/>
              <a:t>문장부호</a:t>
            </a:r>
            <a:endParaRPr lang="en-US" altLang="ko-KR" sz="2800" b="1"/>
          </a:p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schemeClr val="bg1">
                    <a:lumMod val="85000"/>
                  </a:schemeClr>
                </a:solidFill>
              </a:rPr>
              <a:t>문자열리터럴</a:t>
            </a:r>
            <a:endParaRPr lang="en-US" altLang="ko-KR" sz="28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2CD1921-56AB-4CA9-6E1A-FEA0FE010EF8}"/>
              </a:ext>
            </a:extLst>
          </p:cNvPr>
          <p:cNvSpPr txBox="1">
            <a:spLocks/>
          </p:cNvSpPr>
          <p:nvPr/>
        </p:nvSpPr>
        <p:spPr>
          <a:xfrm>
            <a:off x="3968092" y="1592965"/>
            <a:ext cx="3518558" cy="4747877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/>
              <a:t> </a:t>
            </a:r>
            <a:r>
              <a:rPr lang="en-US" altLang="ko-KR" sz="3200">
                <a:solidFill>
                  <a:srgbClr val="FAA700"/>
                </a:solidFill>
              </a:rPr>
              <a:t>printf</a:t>
            </a:r>
            <a:r>
              <a:rPr lang="en-US" altLang="ko-KR" sz="320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/>
              <a:t> </a:t>
            </a:r>
            <a:r>
              <a:rPr lang="en-US" altLang="ko-KR" sz="3200">
                <a:solidFill>
                  <a:srgbClr val="FAA700"/>
                </a:solidFill>
              </a:rPr>
              <a:t>main</a:t>
            </a:r>
            <a:r>
              <a:rPr lang="en-US" altLang="ko-KR" sz="3200"/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rgbClr val="FAA700"/>
                </a:solidFill>
              </a:rPr>
              <a:t>printf</a:t>
            </a:r>
            <a:r>
              <a:rPr lang="en-US" altLang="ko-KR" sz="3200"/>
              <a:t>(</a:t>
            </a:r>
            <a:r>
              <a:rPr lang="en-US" altLang="ko-KR" sz="3200">
                <a:solidFill>
                  <a:srgbClr val="FF0000"/>
                </a:solidFill>
              </a:rPr>
              <a:t>“</a:t>
            </a:r>
            <a:r>
              <a:rPr lang="en-US" altLang="ko-KR" sz="3200">
                <a:solidFill>
                  <a:srgbClr val="C00000"/>
                </a:solidFill>
              </a:rPr>
              <a:t>Hello</a:t>
            </a:r>
            <a:r>
              <a:rPr lang="en-US" altLang="ko-KR" sz="3200">
                <a:solidFill>
                  <a:srgbClr val="FF0000"/>
                </a:solidFill>
              </a:rPr>
              <a:t>”</a:t>
            </a:r>
            <a:r>
              <a:rPr lang="en-US" altLang="ko-KR" sz="3200"/>
              <a:t>);</a:t>
            </a:r>
          </a:p>
          <a:p>
            <a:pPr marL="0" indent="0">
              <a:buNone/>
            </a:pPr>
            <a:endParaRPr lang="en-US" altLang="ko-KR" sz="32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ko-KR" sz="3200">
                <a:solidFill>
                  <a:schemeClr val="accent5"/>
                </a:solidFill>
              </a:rPr>
              <a:t>   return</a:t>
            </a:r>
            <a:r>
              <a:rPr lang="en-US" altLang="ko-KR" sz="3200"/>
              <a:t> 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/>
              <a:t>}</a:t>
            </a:r>
            <a:endParaRPr lang="en-US" altLang="ko-KR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6B9F3-C727-0C8A-CF95-20A02B46DA3F}"/>
              </a:ext>
            </a:extLst>
          </p:cNvPr>
          <p:cNvSpPr txBox="1"/>
          <p:nvPr/>
        </p:nvSpPr>
        <p:spPr>
          <a:xfrm>
            <a:off x="3379629" y="1223097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키워드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5DEBA-7961-39D9-78D0-794676B8B4E3}"/>
              </a:ext>
            </a:extLst>
          </p:cNvPr>
          <p:cNvSpPr txBox="1"/>
          <p:nvPr/>
        </p:nvSpPr>
        <p:spPr>
          <a:xfrm>
            <a:off x="4607850" y="122309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printf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24B30-6BA9-2626-1CB9-3CAFECB8EAB4}"/>
              </a:ext>
            </a:extLst>
          </p:cNvPr>
          <p:cNvSpPr txBox="1"/>
          <p:nvPr/>
        </p:nvSpPr>
        <p:spPr>
          <a:xfrm>
            <a:off x="6039666" y="1223097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문장부호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();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4A2CF-50ED-CCD7-DB03-7C54BFEFB511}"/>
              </a:ext>
            </a:extLst>
          </p:cNvPr>
          <p:cNvSpPr txBox="1"/>
          <p:nvPr/>
        </p:nvSpPr>
        <p:spPr>
          <a:xfrm>
            <a:off x="3379629" y="227926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키워드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72BE9-830E-F286-8D3A-63CF0D9FE5AB}"/>
              </a:ext>
            </a:extLst>
          </p:cNvPr>
          <p:cNvSpPr txBox="1"/>
          <p:nvPr/>
        </p:nvSpPr>
        <p:spPr>
          <a:xfrm>
            <a:off x="4607850" y="227926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BAAF19-B24F-99B8-78B5-1F7336AE5EEB}"/>
              </a:ext>
            </a:extLst>
          </p:cNvPr>
          <p:cNvSpPr txBox="1"/>
          <p:nvPr/>
        </p:nvSpPr>
        <p:spPr>
          <a:xfrm>
            <a:off x="6039666" y="2279264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문장부호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(){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AD6017-FBF6-B9F8-6317-CA88C6B7E77D}"/>
              </a:ext>
            </a:extLst>
          </p:cNvPr>
          <p:cNvSpPr txBox="1"/>
          <p:nvPr/>
        </p:nvSpPr>
        <p:spPr>
          <a:xfrm>
            <a:off x="3918476" y="3244334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printf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01C098-28ED-5DAA-339A-04D6FE7C1370}"/>
              </a:ext>
            </a:extLst>
          </p:cNvPr>
          <p:cNvSpPr txBox="1"/>
          <p:nvPr/>
        </p:nvSpPr>
        <p:spPr>
          <a:xfrm>
            <a:off x="5185455" y="324433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연산자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()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BD0003-F9D6-BF99-DEFA-83550EDBEF90}"/>
              </a:ext>
            </a:extLst>
          </p:cNvPr>
          <p:cNvSpPr txBox="1"/>
          <p:nvPr/>
        </p:nvSpPr>
        <p:spPr>
          <a:xfrm>
            <a:off x="6285436" y="3244334"/>
            <a:ext cx="166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문자열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"Hello"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C1535-5C31-5B6A-8F17-5CBE5C566BFD}"/>
              </a:ext>
            </a:extLst>
          </p:cNvPr>
          <p:cNvSpPr txBox="1"/>
          <p:nvPr/>
        </p:nvSpPr>
        <p:spPr>
          <a:xfrm>
            <a:off x="7894827" y="3241083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문장부호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;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4E4DB9-3BE4-8944-618A-723377EE7FB3}"/>
              </a:ext>
            </a:extLst>
          </p:cNvPr>
          <p:cNvSpPr txBox="1"/>
          <p:nvPr/>
        </p:nvSpPr>
        <p:spPr>
          <a:xfrm>
            <a:off x="3968092" y="4338365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키워드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return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17960E-9974-291D-61D3-53DDBC00E44B}"/>
              </a:ext>
            </a:extLst>
          </p:cNvPr>
          <p:cNvSpPr txBox="1"/>
          <p:nvPr/>
        </p:nvSpPr>
        <p:spPr>
          <a:xfrm>
            <a:off x="5481618" y="433836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상수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50DA04-B861-BE5E-FE80-B786BF8193AD}"/>
              </a:ext>
            </a:extLst>
          </p:cNvPr>
          <p:cNvSpPr txBox="1"/>
          <p:nvPr/>
        </p:nvSpPr>
        <p:spPr>
          <a:xfrm>
            <a:off x="6367770" y="433836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문장부호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;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06BBE7-3FBC-9208-6847-AD20BD7E75B3}"/>
              </a:ext>
            </a:extLst>
          </p:cNvPr>
          <p:cNvSpPr txBox="1"/>
          <p:nvPr/>
        </p:nvSpPr>
        <p:spPr>
          <a:xfrm>
            <a:off x="3404003" y="5303435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문장부호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475533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04B3D-51F3-1D73-3EEC-A2CA6E8DE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ED17A-6B01-09B6-2A9B-291BB9C9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시프트식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5BD9C-1DD8-3616-49E8-1A1637D5E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두 피연산자의 타입이 모두 정수여야 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피연산자 각각에 </a:t>
            </a:r>
            <a:r>
              <a:rPr lang="en-US" altLang="ko-KR" sz="2800"/>
              <a:t>integral promotion</a:t>
            </a:r>
            <a:r>
              <a:rPr lang="ko-KR" altLang="en-US" sz="2800"/>
              <a:t>이 실행된다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결과의 타입은 </a:t>
            </a:r>
            <a:r>
              <a:rPr lang="en-US" altLang="ko-KR" sz="2800"/>
              <a:t>promotion</a:t>
            </a:r>
            <a:r>
              <a:rPr lang="ko-KR" altLang="en-US" sz="2800"/>
              <a:t>된 왼쪽 피연산자의 타입이다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오른쪽 피연산자 값이 음수면 동작이 정해지지 않았다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오른쪽 피연산자가 </a:t>
            </a:r>
            <a:r>
              <a:rPr lang="en-US" altLang="ko-KR" sz="2800"/>
              <a:t>promotion</a:t>
            </a:r>
            <a:r>
              <a:rPr lang="ko-KR" altLang="en-US" sz="2800"/>
              <a:t>된 왼쪽 피연산자 타입의 비트수보다 크면 동작이 정해지지 않았다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0703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752FE-F0C6-3C91-8735-B8E5F3C92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3277F-3118-5A8E-2DEB-844D8C9A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시프트연산자 </a:t>
            </a:r>
            <a:r>
              <a:rPr lang="en-US" altLang="ko-KR" u="sng"/>
              <a:t>&lt;&lt;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6FF08-281B-36B6-F4AF-E5DEE2B2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E1 &lt;&lt; E2</a:t>
            </a:r>
            <a:r>
              <a:rPr lang="ko-KR" altLang="en-US" sz="2800"/>
              <a:t>는 </a:t>
            </a:r>
            <a:r>
              <a:rPr lang="en-US" altLang="ko-KR" sz="2800"/>
              <a:t>E1</a:t>
            </a:r>
            <a:r>
              <a:rPr lang="ko-KR" altLang="en-US" sz="2800"/>
              <a:t>의 비트 패턴에서 </a:t>
            </a:r>
            <a:r>
              <a:rPr lang="en-US" altLang="ko-KR" sz="2800"/>
              <a:t>E2 </a:t>
            </a:r>
            <a:r>
              <a:rPr lang="ko-KR" altLang="en-US" sz="2800"/>
              <a:t>비트만큼 왼쪽으로 이동한 결과다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새로운 비트들은 </a:t>
            </a:r>
            <a:r>
              <a:rPr lang="en-US" altLang="ko-KR" sz="2800"/>
              <a:t>0</a:t>
            </a:r>
            <a:r>
              <a:rPr lang="ko-KR" altLang="en-US" sz="2800"/>
              <a:t>으로 채운다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왼쪽 피연산자가 음수면 동작이 정해지지 않았다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왼쪽 피연산자가 </a:t>
            </a:r>
            <a:r>
              <a:rPr lang="en-US" altLang="ko-KR" sz="2800"/>
              <a:t>signed</a:t>
            </a:r>
            <a:r>
              <a:rPr lang="ko-KR" altLang="en-US" sz="2800"/>
              <a:t>인 경우</a:t>
            </a:r>
            <a:r>
              <a:rPr lang="en-US" altLang="ko-KR" sz="2800"/>
              <a:t>, </a:t>
            </a:r>
            <a:r>
              <a:rPr lang="ko-KR" altLang="en-US" sz="2800"/>
              <a:t>계산 결과가 타입에서 표현할 수 있는 범위를 벗어나면</a:t>
            </a:r>
            <a:r>
              <a:rPr lang="en-US" altLang="ko-KR" sz="2800"/>
              <a:t>, </a:t>
            </a:r>
            <a:r>
              <a:rPr lang="ko-KR" altLang="en-US" sz="2800"/>
              <a:t>동작이 정해지지 않았다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99023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4BA4A-9627-0EE2-5103-45FB66F8C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E15C6-86E8-6934-B0EE-7DC600A0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시프트연산자 </a:t>
            </a:r>
            <a:r>
              <a:rPr lang="en-US" altLang="ko-KR" u="sng"/>
              <a:t>&lt;&lt; </a:t>
            </a:r>
            <a:r>
              <a:rPr lang="ko-KR" altLang="en-US" u="sng"/>
              <a:t>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AA3937D-2689-D118-E737-16A4FDD72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388070"/>
            <a:ext cx="3847528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a = x &lt;&lt; 1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A7CCF4E-85C0-D5BD-FDB5-47BA06613B78}"/>
              </a:ext>
            </a:extLst>
          </p:cNvPr>
          <p:cNvSpPr txBox="1">
            <a:spLocks/>
          </p:cNvSpPr>
          <p:nvPr/>
        </p:nvSpPr>
        <p:spPr>
          <a:xfrm>
            <a:off x="134983" y="2991641"/>
            <a:ext cx="8874034" cy="2149413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mov	eax,				dword ptr [x]</a:t>
            </a:r>
          </a:p>
          <a:p>
            <a:pPr marL="0" indent="0">
              <a:buNone/>
            </a:pPr>
            <a:r>
              <a:rPr lang="en-US" altLang="ko-KR"/>
              <a:t>shl		eax,				1</a:t>
            </a:r>
          </a:p>
          <a:p>
            <a:pPr marL="0" indent="0">
              <a:buNone/>
            </a:pPr>
            <a:r>
              <a:rPr lang="en-US" altLang="ko-KR"/>
              <a:t>mov	dword ptr [a],	eax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20C01E-53D3-135E-95E6-866ACE75E17B}"/>
              </a:ext>
            </a:extLst>
          </p:cNvPr>
          <p:cNvSpPr/>
          <p:nvPr/>
        </p:nvSpPr>
        <p:spPr>
          <a:xfrm>
            <a:off x="2384383" y="1376495"/>
            <a:ext cx="2171805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195C21-9563-A277-0ECA-5C89EB835700}"/>
              </a:ext>
            </a:extLst>
          </p:cNvPr>
          <p:cNvSpPr/>
          <p:nvPr/>
        </p:nvSpPr>
        <p:spPr>
          <a:xfrm>
            <a:off x="60960" y="3012317"/>
            <a:ext cx="9004662" cy="1316615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AEDDA-620B-E057-2531-F87E8BF1308A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SHL—Shift Logical Left</a:t>
            </a:r>
            <a:endParaRPr lang="ko-KR" altLang="en-US" sz="24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44732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B871C-09B2-94AB-D3DF-93C22FA24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EF094-888A-9401-1260-0BF216DB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시프트연산자 </a:t>
            </a:r>
            <a:r>
              <a:rPr lang="en-US" altLang="ko-KR" u="sng"/>
              <a:t>&gt;&gt;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08E51-0483-A5C6-897B-ACB52622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E1 &gt;&gt; E2</a:t>
            </a:r>
            <a:r>
              <a:rPr lang="ko-KR" altLang="en-US" sz="2800"/>
              <a:t>는 </a:t>
            </a:r>
            <a:r>
              <a:rPr lang="en-US" altLang="ko-KR" sz="2800"/>
              <a:t>E1</a:t>
            </a:r>
            <a:r>
              <a:rPr lang="ko-KR" altLang="en-US" sz="2800"/>
              <a:t>의 비트 패턴에서 </a:t>
            </a:r>
            <a:r>
              <a:rPr lang="en-US" altLang="ko-KR" sz="2800"/>
              <a:t>E2 </a:t>
            </a:r>
            <a:r>
              <a:rPr lang="ko-KR" altLang="en-US" sz="2800"/>
              <a:t>비트만큼 오른쪽으로 이동한 결과다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왼쪽 피연산자가 음수가 아니면</a:t>
            </a:r>
            <a:r>
              <a:rPr lang="en-US" altLang="ko-KR" sz="2800"/>
              <a:t>, </a:t>
            </a:r>
            <a:r>
              <a:rPr lang="ko-KR" altLang="en-US" sz="2800"/>
              <a:t>새로운 비트들은 </a:t>
            </a:r>
            <a:r>
              <a:rPr lang="en-US" altLang="ko-KR" sz="2800"/>
              <a:t>0</a:t>
            </a:r>
            <a:r>
              <a:rPr lang="ko-KR" altLang="en-US" sz="2800"/>
              <a:t>으로 채운다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왼쪽 피연산자가 음수면 동작이 컴파일러마다 다르다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583046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58F8F-A211-290E-687E-502905CEA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82C7C-3D4D-2C84-E7D0-DA7C6F93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시프트연산자 </a:t>
            </a:r>
            <a:r>
              <a:rPr lang="en-US" altLang="ko-KR" u="sng"/>
              <a:t>&gt;&gt; </a:t>
            </a:r>
            <a:r>
              <a:rPr lang="ko-KR" altLang="en-US" u="sng"/>
              <a:t>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2618D21-DEA2-F44F-4638-F9CD354EA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388070"/>
            <a:ext cx="3889206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b = x &gt;&gt; 1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7C08F01-89F9-F85C-11E6-AE24D506AB3B}"/>
              </a:ext>
            </a:extLst>
          </p:cNvPr>
          <p:cNvSpPr txBox="1">
            <a:spLocks/>
          </p:cNvSpPr>
          <p:nvPr/>
        </p:nvSpPr>
        <p:spPr>
          <a:xfrm>
            <a:off x="134983" y="2991641"/>
            <a:ext cx="8874034" cy="2149413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mov	eax,				dword ptr [x]</a:t>
            </a:r>
          </a:p>
          <a:p>
            <a:pPr marL="0" indent="0">
              <a:buNone/>
            </a:pPr>
            <a:r>
              <a:rPr lang="en-US" altLang="ko-KR"/>
              <a:t>sar		eax,				1</a:t>
            </a:r>
          </a:p>
          <a:p>
            <a:pPr marL="0" indent="0">
              <a:buNone/>
            </a:pPr>
            <a:r>
              <a:rPr lang="en-US" altLang="ko-KR"/>
              <a:t>mov	dword ptr [b],	eax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7798-5CD7-0A53-058B-428ECD660661}"/>
              </a:ext>
            </a:extLst>
          </p:cNvPr>
          <p:cNvSpPr/>
          <p:nvPr/>
        </p:nvSpPr>
        <p:spPr>
          <a:xfrm>
            <a:off x="2384383" y="1376495"/>
            <a:ext cx="2171805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55584-1A39-7F53-77BA-2C65BCCEE319}"/>
              </a:ext>
            </a:extLst>
          </p:cNvPr>
          <p:cNvSpPr/>
          <p:nvPr/>
        </p:nvSpPr>
        <p:spPr>
          <a:xfrm>
            <a:off x="60960" y="3012317"/>
            <a:ext cx="9004662" cy="1316615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3D2FC-84E1-8511-78E2-9E9C92F015E8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SAR—Shift Arithmetic Right</a:t>
            </a:r>
            <a:endParaRPr lang="ko-KR" altLang="en-US" sz="24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63389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ED7A6-298E-E801-9639-380ED1246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E80F5-0BCE-44A5-E232-837A3A20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시프트연산자 </a:t>
            </a:r>
            <a:r>
              <a:rPr lang="en-US" altLang="ko-KR" u="sng"/>
              <a:t>&gt;&gt; </a:t>
            </a:r>
            <a:r>
              <a:rPr lang="ko-KR" altLang="en-US" u="sng"/>
              <a:t>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F3C55C9-F5CF-088B-A3D9-12C21F5B4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388070"/>
            <a:ext cx="7176965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c = 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unsigned int</a:t>
            </a:r>
            <a:r>
              <a:rPr lang="en-US" altLang="ko-KR"/>
              <a:t>) x &gt;&gt; 1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0C32F8C-47BD-9E63-625E-79B9773CC717}"/>
              </a:ext>
            </a:extLst>
          </p:cNvPr>
          <p:cNvSpPr txBox="1">
            <a:spLocks/>
          </p:cNvSpPr>
          <p:nvPr/>
        </p:nvSpPr>
        <p:spPr>
          <a:xfrm>
            <a:off x="134983" y="2991641"/>
            <a:ext cx="8874034" cy="2149413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mov	eax,				dword ptr [x]</a:t>
            </a:r>
          </a:p>
          <a:p>
            <a:pPr marL="0" indent="0">
              <a:buNone/>
            </a:pPr>
            <a:r>
              <a:rPr lang="en-US" altLang="ko-KR"/>
              <a:t>shr		eax,				1</a:t>
            </a:r>
          </a:p>
          <a:p>
            <a:pPr marL="0" indent="0">
              <a:buNone/>
            </a:pPr>
            <a:r>
              <a:rPr lang="en-US" altLang="ko-KR"/>
              <a:t>mov	dword ptr [c],	eax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656251-E208-B06F-ADCD-6656EF50A0D6}"/>
              </a:ext>
            </a:extLst>
          </p:cNvPr>
          <p:cNvSpPr/>
          <p:nvPr/>
        </p:nvSpPr>
        <p:spPr>
          <a:xfrm>
            <a:off x="2430683" y="1376495"/>
            <a:ext cx="5104437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B74D8A-3D32-9F50-F8B9-3A01C60FEB33}"/>
              </a:ext>
            </a:extLst>
          </p:cNvPr>
          <p:cNvSpPr/>
          <p:nvPr/>
        </p:nvSpPr>
        <p:spPr>
          <a:xfrm>
            <a:off x="60960" y="3012317"/>
            <a:ext cx="9004662" cy="1316615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42257-3C7A-5EFA-5BF4-B99A8E8C8D7C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SHR—Shift Logical Right</a:t>
            </a:r>
            <a:endParaRPr lang="ko-KR" altLang="en-US" sz="24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88556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6396C-5EFF-5633-A9F7-558A830E3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7938A-3231-FAC6-C0FF-7F9E0DCF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/>
              <a:t>시프트식 </a:t>
            </a:r>
            <a:r>
              <a:rPr lang="ko-KR" altLang="en-US" u="sng" dirty="0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7C695-E037-2529-C613-73C88BD25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a</a:t>
            </a:r>
            <a:r>
              <a:rPr lang="ko-KR" altLang="en-US" sz="3600"/>
              <a:t>의 초기값을 </a:t>
            </a:r>
            <a:r>
              <a:rPr lang="en-US" altLang="ko-KR" sz="3600"/>
              <a:t>x</a:t>
            </a:r>
            <a:r>
              <a:rPr lang="ko-KR" altLang="en-US" sz="3600"/>
              <a:t> </a:t>
            </a:r>
            <a:r>
              <a:rPr lang="en-US" altLang="ko-KR" sz="3600"/>
              <a:t>&lt;&lt;</a:t>
            </a:r>
            <a:r>
              <a:rPr lang="ko-KR" altLang="en-US" sz="3600"/>
              <a:t> </a:t>
            </a:r>
            <a:r>
              <a:rPr lang="en-US" altLang="ko-KR" sz="3600"/>
              <a:t>1</a:t>
            </a:r>
            <a:r>
              <a:rPr lang="ko-KR" altLang="en-US" sz="3600"/>
              <a:t>로</a:t>
            </a:r>
            <a:r>
              <a:rPr lang="en-US" altLang="ko-KR" sz="3600"/>
              <a:t>, b</a:t>
            </a:r>
            <a:r>
              <a:rPr lang="ko-KR" altLang="en-US" sz="3600"/>
              <a:t>의 초기값을 </a:t>
            </a:r>
            <a:r>
              <a:rPr lang="en-US" altLang="ko-KR" sz="3600"/>
              <a:t>x &gt;&gt; 1</a:t>
            </a:r>
            <a:r>
              <a:rPr lang="ko-KR" altLang="en-US" sz="3600"/>
              <a:t>로 바꿔보세요</a:t>
            </a:r>
            <a:r>
              <a:rPr lang="en-US" altLang="ko-KR" sz="360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void f6 (unsigned int x)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unsigned int a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unsigned int b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02C57C-AC3D-702E-A2C9-AE949B57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EE2F5F-DD61-EE70-241B-8C1E2BE8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5098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BF903-51B7-D427-900F-8CE5931C1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F114E-5C5A-F756-EFCD-E80C22F3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relational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관계식</a:t>
            </a:r>
            <a:r>
              <a:rPr lang="en-US" altLang="ko-KR" u="sng"/>
              <a:t>) </a:t>
            </a:r>
            <a:r>
              <a:rPr lang="ko-KR" altLang="en-US" u="sng"/>
              <a:t>예시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AE998A2-C7B6-EAD7-8A27-1B0D45C65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1400024"/>
            <a:ext cx="8534400" cy="5457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relational_expression </a:t>
            </a:r>
            <a:r>
              <a:rPr lang="en-US" altLang="ko-KR"/>
              <a:t>()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a = (0 &lt; 1)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b = (</a:t>
            </a:r>
            <a:r>
              <a:rPr lang="en-US" altLang="ko-KR" sz="4400"/>
              <a:t>0 &gt;= 1)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210D23-F293-004E-4006-7540006B4B01}"/>
              </a:ext>
            </a:extLst>
          </p:cNvPr>
          <p:cNvSpPr txBox="1"/>
          <p:nvPr/>
        </p:nvSpPr>
        <p:spPr>
          <a:xfrm>
            <a:off x="200297" y="1148213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49D196-45FA-35FF-B470-8F10CE5F9B89}"/>
              </a:ext>
            </a:extLst>
          </p:cNvPr>
          <p:cNvSpPr txBox="1"/>
          <p:nvPr/>
        </p:nvSpPr>
        <p:spPr>
          <a:xfrm>
            <a:off x="2234428" y="1161042"/>
            <a:ext cx="356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relational_expression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CCD7A2-C500-5C19-7635-EAAE1A006879}"/>
              </a:ext>
            </a:extLst>
          </p:cNvPr>
          <p:cNvSpPr txBox="1"/>
          <p:nvPr/>
        </p:nvSpPr>
        <p:spPr>
          <a:xfrm>
            <a:off x="727089" y="2488132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보다 작으면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아니면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524B6-5AE6-996A-8C18-68CC0209F837}"/>
              </a:ext>
            </a:extLst>
          </p:cNvPr>
          <p:cNvSpPr txBox="1"/>
          <p:nvPr/>
        </p:nvSpPr>
        <p:spPr>
          <a:xfrm>
            <a:off x="5980310" y="1161042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없음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CE8B8-B183-08AA-DCCE-F5C29FDB7967}"/>
              </a:ext>
            </a:extLst>
          </p:cNvPr>
          <p:cNvSpPr txBox="1"/>
          <p:nvPr/>
        </p:nvSpPr>
        <p:spPr>
          <a:xfrm>
            <a:off x="727089" y="3862887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보다 크거나 같으면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아니면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500399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55AA0-94BD-31DF-4315-EF9406489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859DF-39A4-0CF4-7456-69F28B1A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관계식</a:t>
            </a:r>
            <a:r>
              <a:rPr lang="en-US" altLang="ko-KR" u="sng"/>
              <a:t> </a:t>
            </a:r>
            <a:r>
              <a:rPr lang="ko-KR" altLang="en-US" u="sng"/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E867F-30AD-1B3C-F9BE-B10237A0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35878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관계식</a:t>
            </a:r>
            <a:r>
              <a:rPr lang="en-US" altLang="ko-KR" sz="2800"/>
              <a:t>:</a:t>
            </a:r>
            <a:br>
              <a:rPr lang="en-US" altLang="ko-KR" sz="2800"/>
            </a:br>
            <a:r>
              <a:rPr lang="ko-KR" altLang="en-US" sz="2800"/>
              <a:t>시프트식</a:t>
            </a:r>
            <a:br>
              <a:rPr lang="en-US" altLang="ko-KR" sz="2800"/>
            </a:br>
            <a:r>
              <a:rPr lang="ko-KR" altLang="en-US" sz="2800"/>
              <a:t>관계식 </a:t>
            </a:r>
            <a:r>
              <a:rPr lang="en-US" altLang="ko-KR" sz="2800" b="1"/>
              <a:t>&lt;</a:t>
            </a:r>
            <a:r>
              <a:rPr lang="en-US" altLang="ko-KR" sz="2800"/>
              <a:t> </a:t>
            </a:r>
            <a:r>
              <a:rPr lang="ko-KR" altLang="en-US" sz="2800"/>
              <a:t>시프트식</a:t>
            </a:r>
            <a:br>
              <a:rPr lang="en-US" altLang="ko-KR" sz="2800"/>
            </a:br>
            <a:r>
              <a:rPr lang="ko-KR" altLang="en-US" sz="2800"/>
              <a:t>관계식 </a:t>
            </a:r>
            <a:r>
              <a:rPr lang="en-US" altLang="ko-KR" sz="2800" b="1"/>
              <a:t>&gt;</a:t>
            </a:r>
            <a:r>
              <a:rPr lang="en-US" altLang="ko-KR" sz="2800"/>
              <a:t> </a:t>
            </a:r>
            <a:r>
              <a:rPr lang="ko-KR" altLang="en-US" sz="2800"/>
              <a:t>시프트식</a:t>
            </a:r>
            <a:br>
              <a:rPr lang="en-US" altLang="ko-KR" sz="2800"/>
            </a:br>
            <a:r>
              <a:rPr lang="ko-KR" altLang="en-US" sz="2800"/>
              <a:t>관계식 </a:t>
            </a:r>
            <a:r>
              <a:rPr lang="en-US" altLang="ko-KR" sz="2800" b="1"/>
              <a:t>&lt;=</a:t>
            </a:r>
            <a:r>
              <a:rPr lang="en-US" altLang="ko-KR" sz="2800"/>
              <a:t> </a:t>
            </a:r>
            <a:r>
              <a:rPr lang="ko-KR" altLang="en-US" sz="2800"/>
              <a:t>시프트식</a:t>
            </a:r>
            <a:br>
              <a:rPr lang="en-US" altLang="ko-KR" sz="2800"/>
            </a:br>
            <a:r>
              <a:rPr lang="ko-KR" altLang="en-US" sz="2800"/>
              <a:t>관계식 </a:t>
            </a:r>
            <a:r>
              <a:rPr lang="en-US" altLang="ko-KR" sz="2800" b="1"/>
              <a:t>&gt;=</a:t>
            </a:r>
            <a:r>
              <a:rPr lang="en-US" altLang="ko-KR" sz="2800"/>
              <a:t> </a:t>
            </a:r>
            <a:r>
              <a:rPr lang="ko-KR" altLang="en-US" sz="2800"/>
              <a:t>시프트식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150413319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65423-FA6A-F1DC-7375-6A411EF76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88D27-318A-BAA9-EF9C-B78CAD48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관계식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364E2-4CC5-8E4E-5715-E0815C6EC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두 피연산자의 타입이 정수</a:t>
            </a:r>
            <a:r>
              <a:rPr lang="en-US" altLang="ko-KR" sz="2800"/>
              <a:t>, </a:t>
            </a:r>
            <a:r>
              <a:rPr lang="ko-KR" altLang="en-US" sz="2800"/>
              <a:t>실수</a:t>
            </a:r>
            <a:r>
              <a:rPr lang="en-US" altLang="ko-KR" sz="2800"/>
              <a:t>, </a:t>
            </a:r>
            <a:r>
              <a:rPr lang="ko-KR" altLang="en-US" sz="2800"/>
              <a:t>또는 포인터여야 한다</a:t>
            </a:r>
            <a:r>
              <a:rPr lang="en-US" altLang="ko-KR" sz="2800"/>
              <a:t>. </a:t>
            </a:r>
            <a:r>
              <a:rPr lang="ko-KR" altLang="en-US" sz="2800"/>
              <a:t>포인터인 타입이 있으면 둘다 함수가 아닌 같은 타입을 가리켜야 한다</a:t>
            </a:r>
            <a:r>
              <a:rPr lang="en-US" altLang="ko-KR" sz="2800"/>
              <a:t>. </a:t>
            </a:r>
            <a:r>
              <a:rPr lang="ko-KR" altLang="en-US" sz="2800"/>
              <a:t> 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정수</a:t>
            </a:r>
            <a:r>
              <a:rPr lang="en-US" altLang="ko-KR" sz="2800"/>
              <a:t>, </a:t>
            </a:r>
            <a:r>
              <a:rPr lang="ko-KR" altLang="en-US" sz="2800"/>
              <a:t>실수 피연산자에는 </a:t>
            </a:r>
            <a:r>
              <a:rPr lang="en-US" altLang="ko-KR" sz="2800"/>
              <a:t>usual arithmetic conversion</a:t>
            </a:r>
            <a:r>
              <a:rPr lang="ko-KR" altLang="en-US" sz="2800"/>
              <a:t>이 실행된다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&lt;</a:t>
            </a:r>
            <a:r>
              <a:rPr lang="ko-KR" altLang="en-US" sz="2800"/>
              <a:t> </a:t>
            </a:r>
            <a:r>
              <a:rPr lang="en-US" altLang="ko-KR" sz="2800"/>
              <a:t>(</a:t>
            </a:r>
            <a:r>
              <a:rPr lang="ko-KR" altLang="en-US" sz="2800"/>
              <a:t>작다</a:t>
            </a:r>
            <a:r>
              <a:rPr lang="en-US" altLang="ko-KR" sz="2800"/>
              <a:t>), &gt; (</a:t>
            </a:r>
            <a:r>
              <a:rPr lang="ko-KR" altLang="en-US" sz="2800"/>
              <a:t>크다</a:t>
            </a:r>
            <a:r>
              <a:rPr lang="en-US" altLang="ko-KR" sz="2800"/>
              <a:t>), &lt;= (</a:t>
            </a:r>
            <a:r>
              <a:rPr lang="ko-KR" altLang="en-US" sz="2800"/>
              <a:t>작거나같다</a:t>
            </a:r>
            <a:r>
              <a:rPr lang="en-US" altLang="ko-KR" sz="2800"/>
              <a:t>), &gt;= (</a:t>
            </a:r>
            <a:r>
              <a:rPr lang="ko-KR" altLang="en-US" sz="2800"/>
              <a:t>크거나같다</a:t>
            </a:r>
            <a:r>
              <a:rPr lang="en-US" altLang="ko-KR" sz="2800"/>
              <a:t>)</a:t>
            </a:r>
            <a:r>
              <a:rPr lang="ko-KR" altLang="en-US" sz="2800"/>
              <a:t>가 참이면 </a:t>
            </a:r>
            <a:r>
              <a:rPr lang="en-US" altLang="ko-KR" sz="2800"/>
              <a:t>1, </a:t>
            </a:r>
            <a:r>
              <a:rPr lang="ko-KR" altLang="en-US" sz="2800"/>
              <a:t>거짓이면 </a:t>
            </a:r>
            <a:r>
              <a:rPr lang="en-US" altLang="ko-KR" sz="2800"/>
              <a:t>0</a:t>
            </a:r>
            <a:r>
              <a:rPr lang="ko-KR" altLang="en-US" sz="2800"/>
              <a:t>이 결과가 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결과의 타입은 </a:t>
            </a:r>
            <a:r>
              <a:rPr lang="en-US" altLang="ko-KR" sz="2800"/>
              <a:t>int</a:t>
            </a:r>
            <a:r>
              <a:rPr lang="ko-KR" altLang="en-US" sz="2800"/>
              <a:t>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958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3B019-6FE5-A0EF-0A10-5150B1D06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B6804-E321-BCC0-A374-7B2C6D15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공백문자의 역할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F2AFB-9C5B-77F1-F54E-657990163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8396080" cy="542690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공백문자</a:t>
            </a:r>
            <a:r>
              <a:rPr lang="en-US" altLang="ko-KR" sz="2800"/>
              <a:t>: </a:t>
            </a:r>
            <a:r>
              <a:rPr lang="ko-KR" altLang="en-US" sz="2800"/>
              <a:t>스페이스키</a:t>
            </a:r>
            <a:r>
              <a:rPr lang="en-US" altLang="ko-KR" sz="2800"/>
              <a:t>, </a:t>
            </a:r>
            <a:r>
              <a:rPr lang="ko-KR" altLang="en-US" sz="2800"/>
              <a:t>엔터키</a:t>
            </a:r>
            <a:r>
              <a:rPr lang="en-US" altLang="ko-KR" sz="2800"/>
              <a:t>, </a:t>
            </a:r>
            <a:r>
              <a:rPr lang="ko-KR" altLang="en-US" sz="2800"/>
              <a:t>탭키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소스파일은 구성요소와 공백문자로 분리된다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공백문자가 아닌 문자들로부터 구성요소를 만들때는 가능한 가장 긴 문자들로 구성요소를 만든다</a:t>
            </a:r>
            <a:r>
              <a:rPr lang="en-US" altLang="ko-KR" sz="2800"/>
              <a:t>. </a:t>
            </a:r>
            <a:endParaRPr lang="en-US" altLang="ko-KR" sz="240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9D26C8C-5449-C1FA-C1DB-FABB899CFB45}"/>
              </a:ext>
            </a:extLst>
          </p:cNvPr>
          <p:cNvSpPr txBox="1">
            <a:spLocks/>
          </p:cNvSpPr>
          <p:nvPr/>
        </p:nvSpPr>
        <p:spPr>
          <a:xfrm>
            <a:off x="2936126" y="4731296"/>
            <a:ext cx="3271748" cy="522044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char</a:t>
            </a:r>
            <a:r>
              <a:rPr lang="en-US" altLang="ko-KR" sz="3200"/>
              <a:t> character1;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AD5D60D-5697-5CC4-82F5-4417315A6931}"/>
              </a:ext>
            </a:extLst>
          </p:cNvPr>
          <p:cNvCxnSpPr>
            <a:cxnSpLocks/>
          </p:cNvCxnSpPr>
          <p:nvPr/>
        </p:nvCxnSpPr>
        <p:spPr>
          <a:xfrm>
            <a:off x="3048000" y="5319594"/>
            <a:ext cx="7489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6F0923-B6FF-5738-25C6-B39B1DA496E7}"/>
              </a:ext>
            </a:extLst>
          </p:cNvPr>
          <p:cNvSpPr txBox="1"/>
          <p:nvPr/>
        </p:nvSpPr>
        <p:spPr>
          <a:xfrm>
            <a:off x="628650" y="5504197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가능한 가장 긴 구성요소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char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317D119-2DFE-7392-6F1A-7501AC7ED528}"/>
              </a:ext>
            </a:extLst>
          </p:cNvPr>
          <p:cNvCxnSpPr>
            <a:cxnSpLocks/>
          </p:cNvCxnSpPr>
          <p:nvPr/>
        </p:nvCxnSpPr>
        <p:spPr>
          <a:xfrm>
            <a:off x="3988526" y="5319594"/>
            <a:ext cx="1802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3569B8-4731-1F8E-85E6-E88082C8BA26}"/>
              </a:ext>
            </a:extLst>
          </p:cNvPr>
          <p:cNvSpPr txBox="1"/>
          <p:nvPr/>
        </p:nvSpPr>
        <p:spPr>
          <a:xfrm>
            <a:off x="3892685" y="5504197"/>
            <a:ext cx="390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가능한 가장 긴 구성요소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character1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5090D4A-FDA7-0250-77A9-626BDB83BA51}"/>
              </a:ext>
            </a:extLst>
          </p:cNvPr>
          <p:cNvCxnSpPr>
            <a:cxnSpLocks/>
          </p:cNvCxnSpPr>
          <p:nvPr/>
        </p:nvCxnSpPr>
        <p:spPr>
          <a:xfrm>
            <a:off x="5844341" y="5319594"/>
            <a:ext cx="2429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B536D6-E63C-BB3B-BD01-E6CB350F59EA}"/>
              </a:ext>
            </a:extLst>
          </p:cNvPr>
          <p:cNvSpPr txBox="1"/>
          <p:nvPr/>
        </p:nvSpPr>
        <p:spPr>
          <a:xfrm>
            <a:off x="5965816" y="4807652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구성요소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;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48485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2CE80-7D2D-EECA-0E8E-5C722ED6B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211CE-653A-E15E-B889-EBF217B5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관계연산자 </a:t>
            </a:r>
            <a:r>
              <a:rPr lang="en-US" altLang="ko-KR" u="sng"/>
              <a:t>&lt; </a:t>
            </a:r>
            <a:r>
              <a:rPr lang="ko-KR" altLang="en-US" u="sng"/>
              <a:t>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744F426-A4E7-ED3B-60E7-9521564F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158483"/>
            <a:ext cx="3669594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a =  x &lt; 1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EEFA261-AFAE-75EB-B14F-CBA4C7D73A94}"/>
              </a:ext>
            </a:extLst>
          </p:cNvPr>
          <p:cNvSpPr txBox="1">
            <a:spLocks/>
          </p:cNvSpPr>
          <p:nvPr/>
        </p:nvSpPr>
        <p:spPr>
          <a:xfrm>
            <a:off x="393601" y="1919588"/>
            <a:ext cx="8750399" cy="4388001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cmp		dword ptr[x],		1 </a:t>
            </a:r>
          </a:p>
          <a:p>
            <a:pPr marL="0" indent="0">
              <a:buNone/>
            </a:pPr>
            <a:r>
              <a:rPr lang="en-US" altLang="ko-KR" sz="3600"/>
              <a:t>jge		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/>
              <a:t>mov		dword ptr[tm],	1</a:t>
            </a:r>
          </a:p>
          <a:p>
            <a:pPr marL="0" indent="0">
              <a:buNone/>
            </a:pPr>
            <a:r>
              <a:rPr lang="en-US" altLang="ko-KR" sz="3600"/>
              <a:t>jmp		6</a:t>
            </a:r>
          </a:p>
          <a:p>
            <a:pPr marL="0" indent="0">
              <a:buNone/>
            </a:pPr>
            <a:r>
              <a:rPr lang="en-US" altLang="ko-KR" sz="3600"/>
              <a:t>mov		dword ptr[tm],	0</a:t>
            </a:r>
          </a:p>
          <a:p>
            <a:pPr marL="0" indent="0">
              <a:buNone/>
            </a:pPr>
            <a:r>
              <a:rPr lang="en-US" altLang="ko-KR" sz="3600"/>
              <a:t>mov		eax,				dword ptr[tm]</a:t>
            </a:r>
          </a:p>
          <a:p>
            <a:pPr marL="0" indent="0">
              <a:buNone/>
            </a:pPr>
            <a:r>
              <a:rPr lang="en-US" altLang="ko-KR" sz="3600"/>
              <a:t>mov		dword ptr[a],		eax 	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F80A4B9-1896-E440-13C0-0B7019C45156}"/>
              </a:ext>
            </a:extLst>
          </p:cNvPr>
          <p:cNvSpPr/>
          <p:nvPr/>
        </p:nvSpPr>
        <p:spPr>
          <a:xfrm>
            <a:off x="2581153" y="1158483"/>
            <a:ext cx="1458411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4DFEE-B9AE-C512-7CAD-D7CD4F48DFF9}"/>
              </a:ext>
            </a:extLst>
          </p:cNvPr>
          <p:cNvSpPr txBox="1">
            <a:spLocks/>
          </p:cNvSpPr>
          <p:nvPr/>
        </p:nvSpPr>
        <p:spPr>
          <a:xfrm>
            <a:off x="-18063" y="1982319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B3D9210-523B-EEBE-8176-63EB6B5BD24C}"/>
              </a:ext>
            </a:extLst>
          </p:cNvPr>
          <p:cNvSpPr txBox="1">
            <a:spLocks/>
          </p:cNvSpPr>
          <p:nvPr/>
        </p:nvSpPr>
        <p:spPr>
          <a:xfrm>
            <a:off x="-18063" y="258058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1C52DE9-860E-199D-7549-0B9E60C667BE}"/>
              </a:ext>
            </a:extLst>
          </p:cNvPr>
          <p:cNvSpPr txBox="1">
            <a:spLocks/>
          </p:cNvSpPr>
          <p:nvPr/>
        </p:nvSpPr>
        <p:spPr>
          <a:xfrm>
            <a:off x="-18063" y="3178843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36531EF-354C-70F7-C368-E80FD54B5D52}"/>
              </a:ext>
            </a:extLst>
          </p:cNvPr>
          <p:cNvSpPr txBox="1">
            <a:spLocks/>
          </p:cNvSpPr>
          <p:nvPr/>
        </p:nvSpPr>
        <p:spPr>
          <a:xfrm>
            <a:off x="-18063" y="3829148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013412B-28CC-BEAA-2E33-237821898209}"/>
              </a:ext>
            </a:extLst>
          </p:cNvPr>
          <p:cNvSpPr txBox="1">
            <a:spLocks/>
          </p:cNvSpPr>
          <p:nvPr/>
        </p:nvSpPr>
        <p:spPr>
          <a:xfrm>
            <a:off x="-18063" y="4447202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0B9D7EE1-5DA4-6F91-B3F8-5060EF53E951}"/>
              </a:ext>
            </a:extLst>
          </p:cNvPr>
          <p:cNvSpPr txBox="1">
            <a:spLocks/>
          </p:cNvSpPr>
          <p:nvPr/>
        </p:nvSpPr>
        <p:spPr>
          <a:xfrm>
            <a:off x="-18063" y="5065256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62EC6FB-DBD7-829E-A94B-2D79CF729D64}"/>
              </a:ext>
            </a:extLst>
          </p:cNvPr>
          <p:cNvSpPr txBox="1">
            <a:spLocks/>
          </p:cNvSpPr>
          <p:nvPr/>
        </p:nvSpPr>
        <p:spPr>
          <a:xfrm>
            <a:off x="-18063" y="5694885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375235-F7EE-D3E6-B0D9-6EC50761CE7A}"/>
              </a:ext>
            </a:extLst>
          </p:cNvPr>
          <p:cNvSpPr/>
          <p:nvPr/>
        </p:nvSpPr>
        <p:spPr>
          <a:xfrm>
            <a:off x="392626" y="1937306"/>
            <a:ext cx="8577753" cy="3680406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970AEF-AFD3-F2EF-92F1-8616FDDCD33C}"/>
              </a:ext>
            </a:extLst>
          </p:cNvPr>
          <p:cNvSpPr txBox="1"/>
          <p:nvPr/>
        </p:nvSpPr>
        <p:spPr>
          <a:xfrm>
            <a:off x="0" y="6384762"/>
            <a:ext cx="914399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100">
                <a:solidFill>
                  <a:srgbClr val="4EA72E"/>
                </a:solidFill>
              </a:rPr>
              <a:t>CMP—Compare Two Operands, JGE —Jump If Greater or Equal, JMP—Jump</a:t>
            </a:r>
            <a:endParaRPr lang="ko-KR" altLang="en-US" sz="21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6724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0E543-E711-3428-98F5-5F72E9714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1C22A-EA3B-AB08-E3EB-FABA95B0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관계연산자 </a:t>
            </a:r>
            <a:r>
              <a:rPr lang="en-US" altLang="ko-KR" u="sng"/>
              <a:t>&gt; </a:t>
            </a:r>
            <a:r>
              <a:rPr lang="ko-KR" altLang="en-US" u="sng"/>
              <a:t>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3E5132C-DA30-F7B6-5100-FAC527FB9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158483"/>
            <a:ext cx="3711272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b =  x &gt; 1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3AD2D6E-AE63-E64E-DC30-ABF85F83F55D}"/>
              </a:ext>
            </a:extLst>
          </p:cNvPr>
          <p:cNvSpPr txBox="1">
            <a:spLocks/>
          </p:cNvSpPr>
          <p:nvPr/>
        </p:nvSpPr>
        <p:spPr>
          <a:xfrm>
            <a:off x="393601" y="1919588"/>
            <a:ext cx="8750399" cy="4388001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cmp		dword ptr[x],		1 </a:t>
            </a:r>
          </a:p>
          <a:p>
            <a:pPr marL="0" indent="0">
              <a:buNone/>
            </a:pPr>
            <a:r>
              <a:rPr lang="en-US" altLang="ko-KR" sz="3600"/>
              <a:t>jle		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/>
              <a:t>mov		dword ptr[tm],	1</a:t>
            </a:r>
          </a:p>
          <a:p>
            <a:pPr marL="0" indent="0">
              <a:buNone/>
            </a:pPr>
            <a:r>
              <a:rPr lang="en-US" altLang="ko-KR" sz="3600"/>
              <a:t>jmp		6</a:t>
            </a:r>
          </a:p>
          <a:p>
            <a:pPr marL="0" indent="0">
              <a:buNone/>
            </a:pPr>
            <a:r>
              <a:rPr lang="en-US" altLang="ko-KR" sz="3600"/>
              <a:t>mov		dword ptr[tm],	0</a:t>
            </a:r>
          </a:p>
          <a:p>
            <a:pPr marL="0" indent="0">
              <a:buNone/>
            </a:pPr>
            <a:r>
              <a:rPr lang="en-US" altLang="ko-KR" sz="3600"/>
              <a:t>mov		eax,				dword ptr[tm]</a:t>
            </a:r>
          </a:p>
          <a:p>
            <a:pPr marL="0" indent="0">
              <a:buNone/>
            </a:pPr>
            <a:r>
              <a:rPr lang="en-US" altLang="ko-KR" sz="3600"/>
              <a:t>mov		dword ptr[b],		eax 	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039EB4-D1C4-1C50-42AC-74C257ABB56B}"/>
              </a:ext>
            </a:extLst>
          </p:cNvPr>
          <p:cNvSpPr/>
          <p:nvPr/>
        </p:nvSpPr>
        <p:spPr>
          <a:xfrm>
            <a:off x="2581153" y="1158483"/>
            <a:ext cx="1458411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0E9F9F-CE66-F509-FC16-368E4C05DDCA}"/>
              </a:ext>
            </a:extLst>
          </p:cNvPr>
          <p:cNvSpPr txBox="1">
            <a:spLocks/>
          </p:cNvSpPr>
          <p:nvPr/>
        </p:nvSpPr>
        <p:spPr>
          <a:xfrm>
            <a:off x="-18063" y="1982319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83D3CE3-B1CF-0765-9E30-59C26DFB26AE}"/>
              </a:ext>
            </a:extLst>
          </p:cNvPr>
          <p:cNvSpPr txBox="1">
            <a:spLocks/>
          </p:cNvSpPr>
          <p:nvPr/>
        </p:nvSpPr>
        <p:spPr>
          <a:xfrm>
            <a:off x="-18063" y="258058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FE63DB5-E13A-FF31-B810-39895EED8324}"/>
              </a:ext>
            </a:extLst>
          </p:cNvPr>
          <p:cNvSpPr txBox="1">
            <a:spLocks/>
          </p:cNvSpPr>
          <p:nvPr/>
        </p:nvSpPr>
        <p:spPr>
          <a:xfrm>
            <a:off x="-18063" y="3178843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F427C91-6D97-8B93-8657-F47390E3254B}"/>
              </a:ext>
            </a:extLst>
          </p:cNvPr>
          <p:cNvSpPr txBox="1">
            <a:spLocks/>
          </p:cNvSpPr>
          <p:nvPr/>
        </p:nvSpPr>
        <p:spPr>
          <a:xfrm>
            <a:off x="-18063" y="3829148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3A4AFB8-9702-755D-3CDD-3289C0E452E4}"/>
              </a:ext>
            </a:extLst>
          </p:cNvPr>
          <p:cNvSpPr txBox="1">
            <a:spLocks/>
          </p:cNvSpPr>
          <p:nvPr/>
        </p:nvSpPr>
        <p:spPr>
          <a:xfrm>
            <a:off x="-18063" y="4447202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866F086-EA76-1614-AE76-CAACF2ADBA1A}"/>
              </a:ext>
            </a:extLst>
          </p:cNvPr>
          <p:cNvSpPr txBox="1">
            <a:spLocks/>
          </p:cNvSpPr>
          <p:nvPr/>
        </p:nvSpPr>
        <p:spPr>
          <a:xfrm>
            <a:off x="-18063" y="5065256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7F18F820-F15D-5D5A-AED1-FF0FFE64F699}"/>
              </a:ext>
            </a:extLst>
          </p:cNvPr>
          <p:cNvSpPr txBox="1">
            <a:spLocks/>
          </p:cNvSpPr>
          <p:nvPr/>
        </p:nvSpPr>
        <p:spPr>
          <a:xfrm>
            <a:off x="-18063" y="5694885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7F753B-8ED6-ECC2-37A8-4C8C3C78CA68}"/>
              </a:ext>
            </a:extLst>
          </p:cNvPr>
          <p:cNvSpPr/>
          <p:nvPr/>
        </p:nvSpPr>
        <p:spPr>
          <a:xfrm>
            <a:off x="392626" y="1937306"/>
            <a:ext cx="8577753" cy="3680406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9E79E5-54C1-9D8C-0F96-C74793DBF7F7}"/>
              </a:ext>
            </a:extLst>
          </p:cNvPr>
          <p:cNvSpPr txBox="1"/>
          <p:nvPr/>
        </p:nvSpPr>
        <p:spPr>
          <a:xfrm>
            <a:off x="0" y="6384762"/>
            <a:ext cx="91439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200">
                <a:solidFill>
                  <a:srgbClr val="4EA72E"/>
                </a:solidFill>
              </a:rPr>
              <a:t>CMP—Compare Two Operands, JLE —Jump If Less or Equal, JMP—Jump</a:t>
            </a:r>
            <a:endParaRPr lang="ko-KR" altLang="en-US" sz="22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70605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3888C-E0DD-C219-DAE1-2FBAD921A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FBC9A-0C71-8F28-1F28-F30A085D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관계연산자 </a:t>
            </a:r>
            <a:r>
              <a:rPr lang="en-US" altLang="ko-KR" u="sng"/>
              <a:t>&lt;= </a:t>
            </a:r>
            <a:r>
              <a:rPr lang="ko-KR" altLang="en-US" u="sng"/>
              <a:t>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CDD679A-3BEE-C255-F5EC-428AEC09F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158483"/>
            <a:ext cx="4004622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c =  x &lt;= 1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8ECB2F9-B6CD-88BE-D8F2-50489D6F7B0E}"/>
              </a:ext>
            </a:extLst>
          </p:cNvPr>
          <p:cNvSpPr txBox="1">
            <a:spLocks/>
          </p:cNvSpPr>
          <p:nvPr/>
        </p:nvSpPr>
        <p:spPr>
          <a:xfrm>
            <a:off x="393601" y="1919588"/>
            <a:ext cx="8750399" cy="4388001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cmp		dword ptr[x],		1 </a:t>
            </a:r>
          </a:p>
          <a:p>
            <a:pPr marL="0" indent="0">
              <a:buNone/>
            </a:pPr>
            <a:r>
              <a:rPr lang="en-US" altLang="ko-KR" sz="3600"/>
              <a:t>jg		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/>
              <a:t>mov		dword ptr[tm],	1</a:t>
            </a:r>
          </a:p>
          <a:p>
            <a:pPr marL="0" indent="0">
              <a:buNone/>
            </a:pPr>
            <a:r>
              <a:rPr lang="en-US" altLang="ko-KR" sz="3600"/>
              <a:t>jmp		6</a:t>
            </a:r>
          </a:p>
          <a:p>
            <a:pPr marL="0" indent="0">
              <a:buNone/>
            </a:pPr>
            <a:r>
              <a:rPr lang="en-US" altLang="ko-KR" sz="3600"/>
              <a:t>mov		dword ptr[tm],	0</a:t>
            </a:r>
          </a:p>
          <a:p>
            <a:pPr marL="0" indent="0">
              <a:buNone/>
            </a:pPr>
            <a:r>
              <a:rPr lang="en-US" altLang="ko-KR" sz="3600"/>
              <a:t>mov		eax,				dword ptr[tm]</a:t>
            </a:r>
          </a:p>
          <a:p>
            <a:pPr marL="0" indent="0">
              <a:buNone/>
            </a:pPr>
            <a:r>
              <a:rPr lang="en-US" altLang="ko-KR" sz="3600"/>
              <a:t>mov		dword ptr[c],		eax 	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976C8E-532B-81B0-CD8B-294D3AC745F6}"/>
              </a:ext>
            </a:extLst>
          </p:cNvPr>
          <p:cNvSpPr/>
          <p:nvPr/>
        </p:nvSpPr>
        <p:spPr>
          <a:xfrm>
            <a:off x="2581153" y="1158483"/>
            <a:ext cx="1782503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31C01-6142-5B4A-5197-9A329DB9EC29}"/>
              </a:ext>
            </a:extLst>
          </p:cNvPr>
          <p:cNvSpPr txBox="1">
            <a:spLocks/>
          </p:cNvSpPr>
          <p:nvPr/>
        </p:nvSpPr>
        <p:spPr>
          <a:xfrm>
            <a:off x="-18063" y="1982319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35E9E28-CC03-9EFD-15BD-5DEA37AA2F9D}"/>
              </a:ext>
            </a:extLst>
          </p:cNvPr>
          <p:cNvSpPr txBox="1">
            <a:spLocks/>
          </p:cNvSpPr>
          <p:nvPr/>
        </p:nvSpPr>
        <p:spPr>
          <a:xfrm>
            <a:off x="-18063" y="258058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DB10F3A-CB35-2458-E2E0-12AAC048EB80}"/>
              </a:ext>
            </a:extLst>
          </p:cNvPr>
          <p:cNvSpPr txBox="1">
            <a:spLocks/>
          </p:cNvSpPr>
          <p:nvPr/>
        </p:nvSpPr>
        <p:spPr>
          <a:xfrm>
            <a:off x="-18063" y="3178843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29A65AC-ACDB-9BD1-56DB-E514565C8C6B}"/>
              </a:ext>
            </a:extLst>
          </p:cNvPr>
          <p:cNvSpPr txBox="1">
            <a:spLocks/>
          </p:cNvSpPr>
          <p:nvPr/>
        </p:nvSpPr>
        <p:spPr>
          <a:xfrm>
            <a:off x="-18063" y="3829148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A29EB81-091A-8097-54A7-2415D6603DF0}"/>
              </a:ext>
            </a:extLst>
          </p:cNvPr>
          <p:cNvSpPr txBox="1">
            <a:spLocks/>
          </p:cNvSpPr>
          <p:nvPr/>
        </p:nvSpPr>
        <p:spPr>
          <a:xfrm>
            <a:off x="-18063" y="4447202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23EA49D-6BC8-6B89-67E8-16B8C6323776}"/>
              </a:ext>
            </a:extLst>
          </p:cNvPr>
          <p:cNvSpPr txBox="1">
            <a:spLocks/>
          </p:cNvSpPr>
          <p:nvPr/>
        </p:nvSpPr>
        <p:spPr>
          <a:xfrm>
            <a:off x="-18063" y="5065256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08A6904-2E52-D951-DF18-2FA5CC782406}"/>
              </a:ext>
            </a:extLst>
          </p:cNvPr>
          <p:cNvSpPr txBox="1">
            <a:spLocks/>
          </p:cNvSpPr>
          <p:nvPr/>
        </p:nvSpPr>
        <p:spPr>
          <a:xfrm>
            <a:off x="-18063" y="5694885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D9DAAA-0B26-3D30-D39B-309307A617EC}"/>
              </a:ext>
            </a:extLst>
          </p:cNvPr>
          <p:cNvSpPr/>
          <p:nvPr/>
        </p:nvSpPr>
        <p:spPr>
          <a:xfrm>
            <a:off x="392626" y="1937306"/>
            <a:ext cx="8577753" cy="3680406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F8B1D-8B03-0D7F-4C22-41E91ECB2187}"/>
              </a:ext>
            </a:extLst>
          </p:cNvPr>
          <p:cNvSpPr txBox="1"/>
          <p:nvPr/>
        </p:nvSpPr>
        <p:spPr>
          <a:xfrm>
            <a:off x="0" y="6384762"/>
            <a:ext cx="91439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200">
                <a:solidFill>
                  <a:srgbClr val="4EA72E"/>
                </a:solidFill>
              </a:rPr>
              <a:t>CMP—Compare Two Operands, JG —Jump If Greater, JMP—Jump</a:t>
            </a:r>
            <a:endParaRPr lang="ko-KR" altLang="en-US" sz="22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73146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0531D-C6ED-C117-40A5-420958F1B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2FA22-42D9-28A3-37CB-E97BA281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관계연산자 </a:t>
            </a:r>
            <a:r>
              <a:rPr lang="en-US" altLang="ko-KR" u="sng"/>
              <a:t>&gt;= </a:t>
            </a:r>
            <a:r>
              <a:rPr lang="ko-KR" altLang="en-US" u="sng"/>
              <a:t>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931E42E-C2D8-08DF-0129-851B4FE6D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158483"/>
            <a:ext cx="4071949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d =  x &gt;= 1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200ABFE-448E-CE5D-419A-365FF9B2FBB0}"/>
              </a:ext>
            </a:extLst>
          </p:cNvPr>
          <p:cNvSpPr txBox="1">
            <a:spLocks/>
          </p:cNvSpPr>
          <p:nvPr/>
        </p:nvSpPr>
        <p:spPr>
          <a:xfrm>
            <a:off x="393601" y="1919588"/>
            <a:ext cx="8750399" cy="4388001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cmp		dword ptr[x],		1 </a:t>
            </a:r>
          </a:p>
          <a:p>
            <a:pPr marL="0" indent="0">
              <a:buNone/>
            </a:pPr>
            <a:r>
              <a:rPr lang="en-US" altLang="ko-KR" sz="3600"/>
              <a:t>jl		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/>
              <a:t>mov		dword ptr[tm],	1</a:t>
            </a:r>
          </a:p>
          <a:p>
            <a:pPr marL="0" indent="0">
              <a:buNone/>
            </a:pPr>
            <a:r>
              <a:rPr lang="en-US" altLang="ko-KR" sz="3600"/>
              <a:t>jmp		6</a:t>
            </a:r>
          </a:p>
          <a:p>
            <a:pPr marL="0" indent="0">
              <a:buNone/>
            </a:pPr>
            <a:r>
              <a:rPr lang="en-US" altLang="ko-KR" sz="3600"/>
              <a:t>mov		dword ptr[tm],	0</a:t>
            </a:r>
          </a:p>
          <a:p>
            <a:pPr marL="0" indent="0">
              <a:buNone/>
            </a:pPr>
            <a:r>
              <a:rPr lang="en-US" altLang="ko-KR" sz="3600"/>
              <a:t>mov		eax,				dword ptr[tm]</a:t>
            </a:r>
          </a:p>
          <a:p>
            <a:pPr marL="0" indent="0">
              <a:buNone/>
            </a:pPr>
            <a:r>
              <a:rPr lang="en-US" altLang="ko-KR" sz="3600"/>
              <a:t>mov		dword ptr[d],		eax 	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AB1674-1C3E-0267-59E0-A20C16983880}"/>
              </a:ext>
            </a:extLst>
          </p:cNvPr>
          <p:cNvSpPr/>
          <p:nvPr/>
        </p:nvSpPr>
        <p:spPr>
          <a:xfrm>
            <a:off x="2627453" y="1158483"/>
            <a:ext cx="1782503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69ECF-B51E-6806-C9DB-80B94ED3892E}"/>
              </a:ext>
            </a:extLst>
          </p:cNvPr>
          <p:cNvSpPr txBox="1">
            <a:spLocks/>
          </p:cNvSpPr>
          <p:nvPr/>
        </p:nvSpPr>
        <p:spPr>
          <a:xfrm>
            <a:off x="-18063" y="1982319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9D8F16D-B44D-8A26-90D9-87DF466B6A00}"/>
              </a:ext>
            </a:extLst>
          </p:cNvPr>
          <p:cNvSpPr txBox="1">
            <a:spLocks/>
          </p:cNvSpPr>
          <p:nvPr/>
        </p:nvSpPr>
        <p:spPr>
          <a:xfrm>
            <a:off x="-18063" y="258058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DD14A02-CF8B-DBC9-9D83-46A327C6AFB8}"/>
              </a:ext>
            </a:extLst>
          </p:cNvPr>
          <p:cNvSpPr txBox="1">
            <a:spLocks/>
          </p:cNvSpPr>
          <p:nvPr/>
        </p:nvSpPr>
        <p:spPr>
          <a:xfrm>
            <a:off x="-18063" y="3178843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A3F74CB-E8A5-D02B-F6D1-92F1180600A5}"/>
              </a:ext>
            </a:extLst>
          </p:cNvPr>
          <p:cNvSpPr txBox="1">
            <a:spLocks/>
          </p:cNvSpPr>
          <p:nvPr/>
        </p:nvSpPr>
        <p:spPr>
          <a:xfrm>
            <a:off x="-18063" y="3829148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6A70E69-EF88-621F-DDA8-BA5EAD7D374D}"/>
              </a:ext>
            </a:extLst>
          </p:cNvPr>
          <p:cNvSpPr txBox="1">
            <a:spLocks/>
          </p:cNvSpPr>
          <p:nvPr/>
        </p:nvSpPr>
        <p:spPr>
          <a:xfrm>
            <a:off x="-18063" y="4447202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3C2FF08-F450-FF8C-7331-979C3AE83C28}"/>
              </a:ext>
            </a:extLst>
          </p:cNvPr>
          <p:cNvSpPr txBox="1">
            <a:spLocks/>
          </p:cNvSpPr>
          <p:nvPr/>
        </p:nvSpPr>
        <p:spPr>
          <a:xfrm>
            <a:off x="-18063" y="5065256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D4EC374-FFBF-9450-15F3-2D48126A753F}"/>
              </a:ext>
            </a:extLst>
          </p:cNvPr>
          <p:cNvSpPr txBox="1">
            <a:spLocks/>
          </p:cNvSpPr>
          <p:nvPr/>
        </p:nvSpPr>
        <p:spPr>
          <a:xfrm>
            <a:off x="-18063" y="5694885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421F30-658C-13F7-8F20-193E21CBF3A1}"/>
              </a:ext>
            </a:extLst>
          </p:cNvPr>
          <p:cNvSpPr/>
          <p:nvPr/>
        </p:nvSpPr>
        <p:spPr>
          <a:xfrm>
            <a:off x="392626" y="1937306"/>
            <a:ext cx="8577753" cy="3680406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9123DF-D8C7-7035-93AE-8E459FF24EE2}"/>
              </a:ext>
            </a:extLst>
          </p:cNvPr>
          <p:cNvSpPr txBox="1"/>
          <p:nvPr/>
        </p:nvSpPr>
        <p:spPr>
          <a:xfrm>
            <a:off x="0" y="6384762"/>
            <a:ext cx="91439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200">
                <a:solidFill>
                  <a:srgbClr val="4EA72E"/>
                </a:solidFill>
              </a:rPr>
              <a:t>CMP—Compare Two Operands, JL —Jump If Less, JMP—Jump</a:t>
            </a:r>
            <a:endParaRPr lang="ko-KR" altLang="en-US" sz="22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5987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C76A5-1B35-428F-0440-3A5542B47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CEB25-0516-0A79-269C-CF930A0E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/>
              <a:t>관계식 </a:t>
            </a:r>
            <a:r>
              <a:rPr lang="ko-KR" altLang="en-US" u="sng" dirty="0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3D5F4-4E6C-005C-7020-2422AC98D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a</a:t>
            </a:r>
            <a:r>
              <a:rPr lang="ko-KR" altLang="en-US" sz="3600"/>
              <a:t>의 초기값을 </a:t>
            </a:r>
            <a:r>
              <a:rPr lang="en-US" altLang="ko-KR" sz="3600"/>
              <a:t>x &gt; 0</a:t>
            </a:r>
            <a:r>
              <a:rPr lang="ko-KR" altLang="en-US" sz="3600"/>
              <a:t>으로 바꿔보세요</a:t>
            </a:r>
            <a:r>
              <a:rPr lang="en-US" altLang="ko-KR" sz="3600"/>
              <a:t>. b</a:t>
            </a:r>
            <a:r>
              <a:rPr lang="ko-KR" altLang="en-US" sz="3600"/>
              <a:t>의 초기값은 </a:t>
            </a:r>
            <a:r>
              <a:rPr lang="en-US" altLang="ko-KR" sz="3600"/>
              <a:t>x &lt;= 0</a:t>
            </a:r>
            <a:r>
              <a:rPr lang="ko-KR" altLang="en-US" sz="3600"/>
              <a:t>으로 바꿔보세요</a:t>
            </a:r>
            <a:r>
              <a:rPr lang="en-US" altLang="ko-KR" sz="360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void f7 (int x)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int a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int b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24D668-9376-1CD3-DCC7-CC6DFA3A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B8FA64-B020-F335-63A2-CC3204EF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0132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405A9-ECA4-96E1-43B8-5284326AD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F437C-27A5-1988-3D7D-8F971E762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equality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등가식</a:t>
            </a:r>
            <a:r>
              <a:rPr lang="en-US" altLang="ko-KR" u="sng"/>
              <a:t>) </a:t>
            </a:r>
            <a:r>
              <a:rPr lang="ko-KR" altLang="en-US" u="sng"/>
              <a:t>예시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9AAB49B-DE6E-B2DC-B8C4-E9F20501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1400024"/>
            <a:ext cx="8534400" cy="5457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equality_expression </a:t>
            </a:r>
            <a:r>
              <a:rPr lang="en-US" altLang="ko-KR"/>
              <a:t>()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a = (0 == 1)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b = (</a:t>
            </a:r>
            <a:r>
              <a:rPr lang="en-US" altLang="ko-KR" sz="4400"/>
              <a:t>0 != 1)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C2349F-2F71-2019-65C7-F7726F9894CE}"/>
              </a:ext>
            </a:extLst>
          </p:cNvPr>
          <p:cNvSpPr txBox="1"/>
          <p:nvPr/>
        </p:nvSpPr>
        <p:spPr>
          <a:xfrm>
            <a:off x="200297" y="1148213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924B3E-F836-CE63-5529-3797742356E0}"/>
              </a:ext>
            </a:extLst>
          </p:cNvPr>
          <p:cNvSpPr txBox="1"/>
          <p:nvPr/>
        </p:nvSpPr>
        <p:spPr>
          <a:xfrm>
            <a:off x="2234428" y="1161042"/>
            <a:ext cx="342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equality_expression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A17D9A-08F6-C5B2-76D2-FC618BF5170C}"/>
              </a:ext>
            </a:extLst>
          </p:cNvPr>
          <p:cNvSpPr txBox="1"/>
          <p:nvPr/>
        </p:nvSpPr>
        <p:spPr>
          <a:xfrm>
            <a:off x="727089" y="2488132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과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 같으면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아니면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5F4BA-0421-BC10-B40B-B2E34E7EDE27}"/>
              </a:ext>
            </a:extLst>
          </p:cNvPr>
          <p:cNvSpPr txBox="1"/>
          <p:nvPr/>
        </p:nvSpPr>
        <p:spPr>
          <a:xfrm>
            <a:off x="5980310" y="1161042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없음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79815E-4965-C876-65EB-53205FDABE21}"/>
              </a:ext>
            </a:extLst>
          </p:cNvPr>
          <p:cNvSpPr txBox="1"/>
          <p:nvPr/>
        </p:nvSpPr>
        <p:spPr>
          <a:xfrm>
            <a:off x="727089" y="3862887"/>
            <a:ext cx="651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과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 다르면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아니면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36307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F356E-9589-23B0-D7CB-C4129839C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6A9F3-B916-1759-D51E-7500C969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equality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등가식</a:t>
            </a:r>
            <a:r>
              <a:rPr lang="en-US" altLang="ko-KR" u="sng"/>
              <a:t>) </a:t>
            </a:r>
            <a:r>
              <a:rPr lang="ko-KR" altLang="en-US" u="sng"/>
              <a:t>문법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67CFC-0F42-0A2E-14A1-42530035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35878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등가식</a:t>
            </a:r>
            <a:r>
              <a:rPr lang="en-US" altLang="ko-KR" sz="2800"/>
              <a:t>:</a:t>
            </a:r>
            <a:br>
              <a:rPr lang="en-US" altLang="ko-KR" sz="2800"/>
            </a:br>
            <a:r>
              <a:rPr lang="ko-KR" altLang="en-US" sz="2800"/>
              <a:t>관계식</a:t>
            </a:r>
            <a:br>
              <a:rPr lang="en-US" altLang="ko-KR" sz="2800"/>
            </a:br>
            <a:r>
              <a:rPr lang="ko-KR" altLang="en-US" sz="2800"/>
              <a:t>등가식 </a:t>
            </a:r>
            <a:r>
              <a:rPr lang="en-US" altLang="ko-KR" sz="2800" b="1"/>
              <a:t>==</a:t>
            </a:r>
            <a:r>
              <a:rPr lang="en-US" altLang="ko-KR" sz="2800"/>
              <a:t> </a:t>
            </a:r>
            <a:r>
              <a:rPr lang="ko-KR" altLang="en-US" sz="2800"/>
              <a:t>관계식</a:t>
            </a:r>
            <a:br>
              <a:rPr lang="en-US" altLang="ko-KR" sz="2800"/>
            </a:br>
            <a:r>
              <a:rPr lang="ko-KR" altLang="en-US" sz="2800"/>
              <a:t>등가식 </a:t>
            </a:r>
            <a:r>
              <a:rPr lang="en-US" altLang="ko-KR" sz="2800" b="1"/>
              <a:t>!=</a:t>
            </a:r>
            <a:r>
              <a:rPr lang="en-US" altLang="ko-KR" sz="2800"/>
              <a:t> </a:t>
            </a:r>
            <a:r>
              <a:rPr lang="ko-KR" altLang="en-US" sz="2800"/>
              <a:t>관계식</a:t>
            </a:r>
            <a:br>
              <a:rPr lang="en-US" altLang="ko-KR" sz="2800"/>
            </a:b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107772852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E221E-7728-E1A8-21F1-EC242E308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D12BF-F9F9-C0D4-2051-83A82913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equality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등가식</a:t>
            </a:r>
            <a:r>
              <a:rPr lang="en-US" altLang="ko-KR" u="sng"/>
              <a:t>) </a:t>
            </a:r>
            <a:r>
              <a:rPr lang="ko-KR" altLang="en-US" u="sng"/>
              <a:t>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0DDD3-5C96-A413-81F0-A1FBA9CA4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다음 중 하나여야 한다</a:t>
            </a:r>
            <a:r>
              <a:rPr lang="en-US" altLang="ko-KR" sz="280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/>
              <a:t>두 피연산자 모두 정수 또는 실수 타입이다</a:t>
            </a:r>
            <a:r>
              <a:rPr lang="en-US" altLang="ko-KR" sz="240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2400"/>
              <a:t>두 피연산자가 비교 가능한 포인터다</a:t>
            </a:r>
            <a:r>
              <a:rPr lang="en-US" altLang="ko-KR" sz="24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==</a:t>
            </a:r>
            <a:r>
              <a:rPr lang="ko-KR" altLang="en-US" sz="2800"/>
              <a:t>와 </a:t>
            </a:r>
            <a:r>
              <a:rPr lang="en-US" altLang="ko-KR" sz="2800"/>
              <a:t>!=</a:t>
            </a:r>
            <a:r>
              <a:rPr lang="ko-KR" altLang="en-US" sz="2800"/>
              <a:t>는 관계 연산자와 동일하고</a:t>
            </a:r>
            <a:r>
              <a:rPr lang="en-US" altLang="ko-KR" sz="2800"/>
              <a:t>, </a:t>
            </a:r>
            <a:r>
              <a:rPr lang="ko-KR" altLang="en-US" sz="2800"/>
              <a:t>우선순위가 더 낮다는 점만 다르다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5051849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788A7-69FD-BF74-DC87-C9DEA8DE4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56ACC-478A-847F-D193-8C90928A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등가식 </a:t>
            </a:r>
            <a:r>
              <a:rPr lang="en-US" altLang="ko-KR" u="sng"/>
              <a:t>== </a:t>
            </a:r>
            <a:r>
              <a:rPr lang="ko-KR" altLang="en-US" u="sng"/>
              <a:t>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16F5F77-55D2-2C95-A999-8B89E1CC9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158483"/>
            <a:ext cx="4028667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a =  x == 1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2034729-DC44-3886-FF4B-A72670A13116}"/>
              </a:ext>
            </a:extLst>
          </p:cNvPr>
          <p:cNvSpPr txBox="1">
            <a:spLocks/>
          </p:cNvSpPr>
          <p:nvPr/>
        </p:nvSpPr>
        <p:spPr>
          <a:xfrm>
            <a:off x="393601" y="1919588"/>
            <a:ext cx="8750399" cy="4388001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cmp		dword ptr[x],		1 </a:t>
            </a:r>
          </a:p>
          <a:p>
            <a:pPr marL="0" indent="0">
              <a:buNone/>
            </a:pPr>
            <a:r>
              <a:rPr lang="en-US" altLang="ko-KR" sz="3600"/>
              <a:t>jne		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/>
              <a:t>mov		dword ptr[tm],	1</a:t>
            </a:r>
          </a:p>
          <a:p>
            <a:pPr marL="0" indent="0">
              <a:buNone/>
            </a:pPr>
            <a:r>
              <a:rPr lang="en-US" altLang="ko-KR" sz="3600"/>
              <a:t>jmp		6</a:t>
            </a:r>
          </a:p>
          <a:p>
            <a:pPr marL="0" indent="0">
              <a:buNone/>
            </a:pPr>
            <a:r>
              <a:rPr lang="en-US" altLang="ko-KR" sz="3600"/>
              <a:t>mov		dword ptr[tm],	0</a:t>
            </a:r>
          </a:p>
          <a:p>
            <a:pPr marL="0" indent="0">
              <a:buNone/>
            </a:pPr>
            <a:r>
              <a:rPr lang="en-US" altLang="ko-KR" sz="3600"/>
              <a:t>mov		eax,				dword ptr[tm]</a:t>
            </a:r>
          </a:p>
          <a:p>
            <a:pPr marL="0" indent="0">
              <a:buNone/>
            </a:pPr>
            <a:r>
              <a:rPr lang="en-US" altLang="ko-KR" sz="3600"/>
              <a:t>mov		dword ptr[a],		eax 	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C1F807-D250-BB1B-EA2B-575983C3EC76}"/>
              </a:ext>
            </a:extLst>
          </p:cNvPr>
          <p:cNvSpPr/>
          <p:nvPr/>
        </p:nvSpPr>
        <p:spPr>
          <a:xfrm>
            <a:off x="2581153" y="1158483"/>
            <a:ext cx="1828801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58517-ACA6-4CD0-FF58-2B6CA2D91FE1}"/>
              </a:ext>
            </a:extLst>
          </p:cNvPr>
          <p:cNvSpPr txBox="1">
            <a:spLocks/>
          </p:cNvSpPr>
          <p:nvPr/>
        </p:nvSpPr>
        <p:spPr>
          <a:xfrm>
            <a:off x="-18063" y="1982319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1260B5D-E210-DF06-25B0-E8B591EDAF7E}"/>
              </a:ext>
            </a:extLst>
          </p:cNvPr>
          <p:cNvSpPr txBox="1">
            <a:spLocks/>
          </p:cNvSpPr>
          <p:nvPr/>
        </p:nvSpPr>
        <p:spPr>
          <a:xfrm>
            <a:off x="-18063" y="258058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98A48AD-F3AF-072B-1D75-BF9821DD07A3}"/>
              </a:ext>
            </a:extLst>
          </p:cNvPr>
          <p:cNvSpPr txBox="1">
            <a:spLocks/>
          </p:cNvSpPr>
          <p:nvPr/>
        </p:nvSpPr>
        <p:spPr>
          <a:xfrm>
            <a:off x="-18063" y="3178843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0FB3827-4A7B-4BD3-4ABF-865BAB355D10}"/>
              </a:ext>
            </a:extLst>
          </p:cNvPr>
          <p:cNvSpPr txBox="1">
            <a:spLocks/>
          </p:cNvSpPr>
          <p:nvPr/>
        </p:nvSpPr>
        <p:spPr>
          <a:xfrm>
            <a:off x="-18063" y="3829148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B211C1B-5A81-0580-F872-183646E49028}"/>
              </a:ext>
            </a:extLst>
          </p:cNvPr>
          <p:cNvSpPr txBox="1">
            <a:spLocks/>
          </p:cNvSpPr>
          <p:nvPr/>
        </p:nvSpPr>
        <p:spPr>
          <a:xfrm>
            <a:off x="-18063" y="4447202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522AC74-192C-091B-F753-A937E0CD7358}"/>
              </a:ext>
            </a:extLst>
          </p:cNvPr>
          <p:cNvSpPr txBox="1">
            <a:spLocks/>
          </p:cNvSpPr>
          <p:nvPr/>
        </p:nvSpPr>
        <p:spPr>
          <a:xfrm>
            <a:off x="-18063" y="5065256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752E626-8084-9CE0-48AE-8AE95A04D7FB}"/>
              </a:ext>
            </a:extLst>
          </p:cNvPr>
          <p:cNvSpPr txBox="1">
            <a:spLocks/>
          </p:cNvSpPr>
          <p:nvPr/>
        </p:nvSpPr>
        <p:spPr>
          <a:xfrm>
            <a:off x="-18063" y="5694885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EE447E-3004-1A09-5A9F-CC389FA291B8}"/>
              </a:ext>
            </a:extLst>
          </p:cNvPr>
          <p:cNvSpPr/>
          <p:nvPr/>
        </p:nvSpPr>
        <p:spPr>
          <a:xfrm>
            <a:off x="392626" y="1937306"/>
            <a:ext cx="8577753" cy="3680406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FEC3EA-16FA-12C7-EB6A-7917061AF8E7}"/>
              </a:ext>
            </a:extLst>
          </p:cNvPr>
          <p:cNvSpPr txBox="1"/>
          <p:nvPr/>
        </p:nvSpPr>
        <p:spPr>
          <a:xfrm>
            <a:off x="0" y="6384762"/>
            <a:ext cx="914399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100">
                <a:solidFill>
                  <a:srgbClr val="4EA72E"/>
                </a:solidFill>
              </a:rPr>
              <a:t>CMP—Compare Two Operands, JNE —Jump If Not Equal, JMP—Jump</a:t>
            </a:r>
            <a:endParaRPr lang="ko-KR" altLang="en-US" sz="21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4665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83B6E-7E6A-591F-670D-4D6E86D81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AD777-062C-7F8B-2B64-7D407DC5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등가식 </a:t>
            </a:r>
            <a:r>
              <a:rPr lang="en-US" altLang="ko-KR" u="sng"/>
              <a:t>!= </a:t>
            </a:r>
            <a:r>
              <a:rPr lang="ko-KR" altLang="en-US" u="sng"/>
              <a:t>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68B1A90-D6D5-32FC-DD78-CC7B5434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158483"/>
            <a:ext cx="3860352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b =  x != 1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11C2290-427E-C0DD-3F67-F27940018C5E}"/>
              </a:ext>
            </a:extLst>
          </p:cNvPr>
          <p:cNvSpPr txBox="1">
            <a:spLocks/>
          </p:cNvSpPr>
          <p:nvPr/>
        </p:nvSpPr>
        <p:spPr>
          <a:xfrm>
            <a:off x="393601" y="1919588"/>
            <a:ext cx="8750399" cy="4388001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cmp		dword ptr[x],		1 </a:t>
            </a:r>
          </a:p>
          <a:p>
            <a:pPr marL="0" indent="0">
              <a:buNone/>
            </a:pPr>
            <a:r>
              <a:rPr lang="en-US" altLang="ko-KR" sz="3600"/>
              <a:t>je		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600"/>
              <a:t>mov		dword ptr[tm],	1</a:t>
            </a:r>
          </a:p>
          <a:p>
            <a:pPr marL="0" indent="0">
              <a:buNone/>
            </a:pPr>
            <a:r>
              <a:rPr lang="en-US" altLang="ko-KR" sz="3600"/>
              <a:t>jmp		6</a:t>
            </a:r>
          </a:p>
          <a:p>
            <a:pPr marL="0" indent="0">
              <a:buNone/>
            </a:pPr>
            <a:r>
              <a:rPr lang="en-US" altLang="ko-KR" sz="3600"/>
              <a:t>mov		dword ptr[tm],	0</a:t>
            </a:r>
          </a:p>
          <a:p>
            <a:pPr marL="0" indent="0">
              <a:buNone/>
            </a:pPr>
            <a:r>
              <a:rPr lang="en-US" altLang="ko-KR" sz="3600"/>
              <a:t>mov		eax,				dword ptr[tm]</a:t>
            </a:r>
          </a:p>
          <a:p>
            <a:pPr marL="0" indent="0">
              <a:buNone/>
            </a:pPr>
            <a:r>
              <a:rPr lang="en-US" altLang="ko-KR" sz="3600"/>
              <a:t>mov		dword ptr[a],		eax 	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68D50D-6E41-8C91-B328-18C63971CD1B}"/>
              </a:ext>
            </a:extLst>
          </p:cNvPr>
          <p:cNvSpPr/>
          <p:nvPr/>
        </p:nvSpPr>
        <p:spPr>
          <a:xfrm>
            <a:off x="2581153" y="1158483"/>
            <a:ext cx="1828801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B5B66-BFCD-E734-169B-59901B9C4D79}"/>
              </a:ext>
            </a:extLst>
          </p:cNvPr>
          <p:cNvSpPr txBox="1">
            <a:spLocks/>
          </p:cNvSpPr>
          <p:nvPr/>
        </p:nvSpPr>
        <p:spPr>
          <a:xfrm>
            <a:off x="-18063" y="1982319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013ECB8-3228-CF94-636A-778D4FB44CEB}"/>
              </a:ext>
            </a:extLst>
          </p:cNvPr>
          <p:cNvSpPr txBox="1">
            <a:spLocks/>
          </p:cNvSpPr>
          <p:nvPr/>
        </p:nvSpPr>
        <p:spPr>
          <a:xfrm>
            <a:off x="-18063" y="258058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EA358D2-AB33-1D6B-486F-CD1FCE3C55DE}"/>
              </a:ext>
            </a:extLst>
          </p:cNvPr>
          <p:cNvSpPr txBox="1">
            <a:spLocks/>
          </p:cNvSpPr>
          <p:nvPr/>
        </p:nvSpPr>
        <p:spPr>
          <a:xfrm>
            <a:off x="-18063" y="3178843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2E93723-E9DE-C0FB-737B-28D5D3C721BF}"/>
              </a:ext>
            </a:extLst>
          </p:cNvPr>
          <p:cNvSpPr txBox="1">
            <a:spLocks/>
          </p:cNvSpPr>
          <p:nvPr/>
        </p:nvSpPr>
        <p:spPr>
          <a:xfrm>
            <a:off x="-18063" y="3829148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7C561C4-B4D4-E5C3-A665-BEEF3BDECF37}"/>
              </a:ext>
            </a:extLst>
          </p:cNvPr>
          <p:cNvSpPr txBox="1">
            <a:spLocks/>
          </p:cNvSpPr>
          <p:nvPr/>
        </p:nvSpPr>
        <p:spPr>
          <a:xfrm>
            <a:off x="-18063" y="4447202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37A7AD1-9446-E23C-A695-CF2F1653E86C}"/>
              </a:ext>
            </a:extLst>
          </p:cNvPr>
          <p:cNvSpPr txBox="1">
            <a:spLocks/>
          </p:cNvSpPr>
          <p:nvPr/>
        </p:nvSpPr>
        <p:spPr>
          <a:xfrm>
            <a:off x="-18063" y="5065256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7E424BE-EC13-9CDD-7088-C37DC8891159}"/>
              </a:ext>
            </a:extLst>
          </p:cNvPr>
          <p:cNvSpPr txBox="1">
            <a:spLocks/>
          </p:cNvSpPr>
          <p:nvPr/>
        </p:nvSpPr>
        <p:spPr>
          <a:xfrm>
            <a:off x="-18063" y="5694885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3D9EA8-28B6-0067-1F84-B94E5A7D59B4}"/>
              </a:ext>
            </a:extLst>
          </p:cNvPr>
          <p:cNvSpPr/>
          <p:nvPr/>
        </p:nvSpPr>
        <p:spPr>
          <a:xfrm>
            <a:off x="392626" y="1937306"/>
            <a:ext cx="8577753" cy="3680406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C048B4-0E55-1050-D588-ECB8CC5725E9}"/>
              </a:ext>
            </a:extLst>
          </p:cNvPr>
          <p:cNvSpPr txBox="1"/>
          <p:nvPr/>
        </p:nvSpPr>
        <p:spPr>
          <a:xfrm>
            <a:off x="0" y="6384762"/>
            <a:ext cx="914399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100">
                <a:solidFill>
                  <a:srgbClr val="4EA72E"/>
                </a:solidFill>
              </a:rPr>
              <a:t>CMP—Compare Two Operands, JE —Jump If Equal, JMP—Jump</a:t>
            </a:r>
            <a:endParaRPr lang="ko-KR" altLang="en-US" sz="21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8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F1419-687B-0D36-A61D-818DE35DA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7DA33-F48A-1CD2-8B4A-4A16B5F0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키워드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2B913-E1D0-5BDB-2859-83021002A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4213316" cy="542690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c</a:t>
            </a:r>
            <a:r>
              <a:rPr lang="ko-KR" altLang="en-US" sz="2800"/>
              <a:t>에서 예약해놓은 이름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모두 소문자임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en-US" altLang="ko-KR" sz="2800"/>
              <a:t>int, char, return, void </a:t>
            </a:r>
            <a:r>
              <a:rPr lang="ko-KR" altLang="en-US" sz="2800"/>
              <a:t>등</a:t>
            </a:r>
            <a:endParaRPr lang="en-US" altLang="ko-KR" sz="280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831E00B-7E93-0852-A211-90ADE6B61E7A}"/>
              </a:ext>
            </a:extLst>
          </p:cNvPr>
          <p:cNvSpPr txBox="1">
            <a:spLocks/>
          </p:cNvSpPr>
          <p:nvPr/>
        </p:nvSpPr>
        <p:spPr>
          <a:xfrm>
            <a:off x="5584869" y="1315465"/>
            <a:ext cx="3271748" cy="4747877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char</a:t>
            </a:r>
            <a:r>
              <a:rPr lang="en-US" altLang="ko-KR" sz="3200"/>
              <a:t> x;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/>
              <a:t> </a:t>
            </a:r>
            <a:r>
              <a:rPr lang="en-US" altLang="ko-KR" sz="3200">
                <a:solidFill>
                  <a:srgbClr val="FAA700"/>
                </a:solidFill>
              </a:rPr>
              <a:t>main</a:t>
            </a:r>
            <a:r>
              <a:rPr lang="en-US" altLang="ko-KR" sz="3200"/>
              <a:t>() {</a:t>
            </a:r>
          </a:p>
          <a:p>
            <a:pPr marL="0" indent="0">
              <a:buNone/>
            </a:pPr>
            <a:endParaRPr lang="en-US" altLang="ko-KR" sz="32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ko-KR" sz="3200">
                <a:solidFill>
                  <a:schemeClr val="accent5"/>
                </a:solidFill>
              </a:rPr>
              <a:t>   return</a:t>
            </a:r>
            <a:r>
              <a:rPr lang="en-US" altLang="ko-KR" sz="3200"/>
              <a:t> 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/>
              <a:t>}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1A7482-40AB-0AD2-46A7-EDEE5C65DD6F}"/>
              </a:ext>
            </a:extLst>
          </p:cNvPr>
          <p:cNvSpPr txBox="1"/>
          <p:nvPr/>
        </p:nvSpPr>
        <p:spPr>
          <a:xfrm>
            <a:off x="4841966" y="95183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키워드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char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567E8-3759-183E-E6F3-2297D6E3C077}"/>
              </a:ext>
            </a:extLst>
          </p:cNvPr>
          <p:cNvSpPr txBox="1"/>
          <p:nvPr/>
        </p:nvSpPr>
        <p:spPr>
          <a:xfrm>
            <a:off x="4841966" y="2133102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키워드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45D9C-2CE6-57F7-BC99-576FA07D0070}"/>
              </a:ext>
            </a:extLst>
          </p:cNvPr>
          <p:cNvSpPr txBox="1"/>
          <p:nvPr/>
        </p:nvSpPr>
        <p:spPr>
          <a:xfrm>
            <a:off x="5275995" y="3320071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키워드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return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673067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C6567-5DCB-5A4A-69D7-2151A92A1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99AE7F-0E99-ACDE-445C-6731B1A6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/>
              <a:t>등가식 </a:t>
            </a:r>
            <a:r>
              <a:rPr lang="ko-KR" altLang="en-US" u="sng" dirty="0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2FBC5-3260-25C0-4CAD-22917EB23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3600"/>
              <a:t>함수 </a:t>
            </a:r>
            <a:r>
              <a:rPr lang="en-US" altLang="ko-KR" sz="3600"/>
              <a:t>f</a:t>
            </a:r>
            <a:r>
              <a:rPr lang="ko-KR" altLang="en-US" sz="3600"/>
              <a:t>가 호출된 후 </a:t>
            </a:r>
            <a:r>
              <a:rPr lang="en-US" altLang="ko-KR" sz="3600"/>
              <a:t>f</a:t>
            </a:r>
            <a:r>
              <a:rPr lang="ko-KR" altLang="en-US" sz="3600"/>
              <a:t>의 실행이 끝난 시점에</a:t>
            </a:r>
            <a:r>
              <a:rPr lang="en-US" altLang="ko-KR" sz="3600"/>
              <a:t>, x, y</a:t>
            </a:r>
            <a:r>
              <a:rPr lang="ko-KR" altLang="en-US" sz="3600"/>
              <a:t>에 저장된 값을 쓰시오</a:t>
            </a: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void f8 ()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int x = (5 == 2);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int y = (5 != 2);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015283-9534-0527-B931-E69DE97A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048309-FB96-A0B2-C8B3-095CCD21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0946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187FA-F8B8-0201-E882-A4E474ACD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C788C-1F16-9801-E054-82F7E6E5C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AND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비트단위</a:t>
            </a:r>
            <a:r>
              <a:rPr lang="en-US" altLang="ko-KR" u="sng"/>
              <a:t>AND</a:t>
            </a:r>
            <a:r>
              <a:rPr lang="ko-KR" altLang="en-US" u="sng"/>
              <a:t>식</a:t>
            </a:r>
            <a:r>
              <a:rPr lang="en-US" altLang="ko-KR" u="sng"/>
              <a:t>) </a:t>
            </a:r>
            <a:r>
              <a:rPr lang="ko-KR" altLang="en-US" u="sng"/>
              <a:t>예시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9127B12C-9457-5C8D-8290-E886F1F8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78606"/>
            <a:ext cx="9143999" cy="35423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AND_expression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unsigned int </a:t>
            </a:r>
            <a:r>
              <a:rPr lang="en-US" altLang="ko-KR"/>
              <a:t>x){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unsigned int </a:t>
            </a:r>
            <a:r>
              <a:rPr lang="en-US" altLang="ko-KR"/>
              <a:t>a = (x &amp; 0x20)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A81DCE-DE87-88A6-0122-FB65C83E4781}"/>
              </a:ext>
            </a:extLst>
          </p:cNvPr>
          <p:cNvSpPr txBox="1"/>
          <p:nvPr/>
        </p:nvSpPr>
        <p:spPr>
          <a:xfrm>
            <a:off x="0" y="1826795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9EAAC7-9469-D9CF-EC3D-6E9ACEA39DF7}"/>
              </a:ext>
            </a:extLst>
          </p:cNvPr>
          <p:cNvSpPr txBox="1"/>
          <p:nvPr/>
        </p:nvSpPr>
        <p:spPr>
          <a:xfrm>
            <a:off x="2034131" y="1839624"/>
            <a:ext cx="309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AND_expression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1A123C-C17C-EFFB-7AF3-F3C0E6E22E69}"/>
              </a:ext>
            </a:extLst>
          </p:cNvPr>
          <p:cNvSpPr txBox="1"/>
          <p:nvPr/>
        </p:nvSpPr>
        <p:spPr>
          <a:xfrm>
            <a:off x="727089" y="3166714"/>
            <a:ext cx="735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0x20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비트별로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AND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연산을 한 것이다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08765-33BA-4F2C-4B5F-C8C822A90503}"/>
              </a:ext>
            </a:extLst>
          </p:cNvPr>
          <p:cNvSpPr txBox="1"/>
          <p:nvPr/>
        </p:nvSpPr>
        <p:spPr>
          <a:xfrm>
            <a:off x="5449087" y="183962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unsigned int 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68019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20B72-7954-957D-7779-1AFE29D75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3F1DF-8EE8-1035-4A47-A1542A6A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AND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비트단위</a:t>
            </a:r>
            <a:r>
              <a:rPr lang="en-US" altLang="ko-KR" u="sng"/>
              <a:t>AND</a:t>
            </a:r>
            <a:r>
              <a:rPr lang="ko-KR" altLang="en-US" u="sng"/>
              <a:t>식</a:t>
            </a:r>
            <a:r>
              <a:rPr lang="en-US" altLang="ko-KR" u="sng"/>
              <a:t>) </a:t>
            </a:r>
            <a:r>
              <a:rPr lang="ko-KR" altLang="en-US" u="sng"/>
              <a:t>문법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88AB5-31E3-7075-CDB7-8FED92650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35878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비트단위</a:t>
            </a:r>
            <a:r>
              <a:rPr lang="en-US" altLang="ko-KR" sz="2800"/>
              <a:t>AND</a:t>
            </a:r>
            <a:r>
              <a:rPr lang="ko-KR" altLang="en-US" sz="2800"/>
              <a:t>식</a:t>
            </a:r>
            <a:r>
              <a:rPr lang="en-US" altLang="ko-KR" sz="2800"/>
              <a:t>:</a:t>
            </a:r>
            <a:br>
              <a:rPr lang="en-US" altLang="ko-KR" sz="2800"/>
            </a:br>
            <a:r>
              <a:rPr lang="ko-KR" altLang="en-US" sz="2800"/>
              <a:t>등가식</a:t>
            </a:r>
            <a:br>
              <a:rPr lang="en-US" altLang="ko-KR" sz="2800"/>
            </a:br>
            <a:r>
              <a:rPr lang="ko-KR" altLang="en-US" sz="2800"/>
              <a:t>비트단위</a:t>
            </a:r>
            <a:r>
              <a:rPr lang="en-US" altLang="ko-KR" sz="2800"/>
              <a:t>AND</a:t>
            </a:r>
            <a:r>
              <a:rPr lang="ko-KR" altLang="en-US" sz="2800"/>
              <a:t>식 </a:t>
            </a:r>
            <a:r>
              <a:rPr lang="en-US" altLang="ko-KR" sz="2800" b="1"/>
              <a:t>&amp;</a:t>
            </a:r>
            <a:r>
              <a:rPr lang="en-US" altLang="ko-KR" sz="2800"/>
              <a:t> </a:t>
            </a:r>
            <a:r>
              <a:rPr lang="ko-KR" altLang="en-US" sz="2800"/>
              <a:t>등가식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218856757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12BB7-F98D-3CE7-4177-E7EC4119D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9E6F8-FA4F-9AC5-F809-0ED29B71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AND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비트단위</a:t>
            </a:r>
            <a:r>
              <a:rPr lang="en-US" altLang="ko-KR" u="sng"/>
              <a:t>AND</a:t>
            </a:r>
            <a:r>
              <a:rPr lang="ko-KR" altLang="en-US" u="sng"/>
              <a:t>식</a:t>
            </a:r>
            <a:r>
              <a:rPr lang="en-US" altLang="ko-KR" u="sng"/>
              <a:t>) </a:t>
            </a:r>
            <a:r>
              <a:rPr lang="ko-KR" altLang="en-US"/>
              <a:t>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749E6-DE7D-0BCB-8613-47BA3D9FB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두 피연산자 모두 정수 타입이어야 한다</a:t>
            </a:r>
            <a:r>
              <a:rPr lang="en-US" altLang="ko-KR" sz="2800"/>
              <a:t>. 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ko-KR" altLang="en-US" sz="2800"/>
              <a:t>피연산자들에 </a:t>
            </a:r>
            <a:r>
              <a:rPr lang="en-US" altLang="ko-KR" sz="2800"/>
              <a:t>usual arithmetic conversion</a:t>
            </a:r>
            <a:r>
              <a:rPr lang="ko-KR" altLang="en-US" sz="2800"/>
              <a:t>이 먼저 시행된다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결과값의 각 비트는 두 피연산자들의 해당 비트가 </a:t>
            </a:r>
            <a:r>
              <a:rPr lang="en-US" altLang="ko-KR" sz="2800"/>
              <a:t>1</a:t>
            </a:r>
            <a:r>
              <a:rPr lang="ko-KR" altLang="en-US" sz="2800"/>
              <a:t>로 설정되었을 때만 </a:t>
            </a:r>
            <a:r>
              <a:rPr lang="en-US" altLang="ko-KR" sz="2800"/>
              <a:t>1</a:t>
            </a:r>
            <a:r>
              <a:rPr lang="ko-KR" altLang="en-US" sz="2800"/>
              <a:t>로 설정된다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7380185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E2F2D-1FDB-C602-4FCA-06BBAEFC2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6DB37-4997-E8C5-D309-242E6515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AND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비트단위</a:t>
            </a:r>
            <a:r>
              <a:rPr lang="en-US" altLang="ko-KR" u="sng"/>
              <a:t>AND</a:t>
            </a:r>
            <a:r>
              <a:rPr lang="ko-KR" altLang="en-US" u="sng"/>
              <a:t>식</a:t>
            </a:r>
            <a:r>
              <a:rPr lang="en-US" altLang="ko-KR" u="sng"/>
              <a:t>) </a:t>
            </a:r>
            <a:r>
              <a:rPr lang="ko-KR" altLang="en-US" u="sng"/>
              <a:t>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39CF46F-4E26-1CB0-6523-FA706A05F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388070"/>
            <a:ext cx="5989140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unsigned int </a:t>
            </a:r>
            <a:r>
              <a:rPr lang="en-US" altLang="ko-KR"/>
              <a:t>a = x &amp; 1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FE4FAE5-5AAE-739D-EC42-655ED2B333AF}"/>
              </a:ext>
            </a:extLst>
          </p:cNvPr>
          <p:cNvSpPr txBox="1">
            <a:spLocks/>
          </p:cNvSpPr>
          <p:nvPr/>
        </p:nvSpPr>
        <p:spPr>
          <a:xfrm>
            <a:off x="134983" y="2991641"/>
            <a:ext cx="8874034" cy="2149413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mov	eax,				dword ptr [x]</a:t>
            </a:r>
          </a:p>
          <a:p>
            <a:pPr marL="0" indent="0">
              <a:buNone/>
            </a:pPr>
            <a:r>
              <a:rPr lang="en-US" altLang="ko-KR"/>
              <a:t>and		eax,				1</a:t>
            </a:r>
          </a:p>
          <a:p>
            <a:pPr marL="0" indent="0">
              <a:buNone/>
            </a:pPr>
            <a:r>
              <a:rPr lang="en-US" altLang="ko-KR"/>
              <a:t>mov	dword ptr [a],	eax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6D3C1A-834B-DC8D-9ED4-ACDF1DE3F5E9}"/>
              </a:ext>
            </a:extLst>
          </p:cNvPr>
          <p:cNvSpPr/>
          <p:nvPr/>
        </p:nvSpPr>
        <p:spPr>
          <a:xfrm>
            <a:off x="4692901" y="1376495"/>
            <a:ext cx="1562584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DAFA7E-8092-97F4-74C9-C6CC0607DE7C}"/>
              </a:ext>
            </a:extLst>
          </p:cNvPr>
          <p:cNvSpPr/>
          <p:nvPr/>
        </p:nvSpPr>
        <p:spPr>
          <a:xfrm>
            <a:off x="60960" y="3012317"/>
            <a:ext cx="9004662" cy="1316615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8146F-6F37-7B80-2C1B-8B48295E7DAE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AND—AND</a:t>
            </a:r>
            <a:endParaRPr lang="ko-KR" altLang="en-US" sz="24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98623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ED164-C399-4D6D-5B72-FE6E48B3D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E8C51-B59B-C9A8-A816-5AF3B684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AND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비트단위</a:t>
            </a:r>
            <a:r>
              <a:rPr lang="en-US" altLang="ko-KR" u="sng"/>
              <a:t>AND</a:t>
            </a:r>
            <a:r>
              <a:rPr lang="ko-KR" altLang="en-US" u="sng"/>
              <a:t>식</a:t>
            </a:r>
            <a:r>
              <a:rPr lang="en-US" altLang="ko-KR" u="sng"/>
              <a:t>) </a:t>
            </a:r>
            <a:r>
              <a:rPr lang="ko-KR" altLang="en-US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EA297-1780-9B5E-D572-45A613C3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a</a:t>
            </a:r>
            <a:r>
              <a:rPr lang="ko-KR" altLang="en-US" sz="3600"/>
              <a:t>의 초기값을 </a:t>
            </a:r>
            <a:r>
              <a:rPr lang="en-US" altLang="ko-KR" sz="3600"/>
              <a:t>x &amp; 0x20</a:t>
            </a:r>
            <a:r>
              <a:rPr lang="ko-KR" altLang="en-US" sz="3600"/>
              <a:t>으로 바꿔보세요</a:t>
            </a:r>
            <a:r>
              <a:rPr lang="en-US" altLang="ko-KR" sz="360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void f9 (unsigned int x)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unsigned int a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F7D22C-337B-5013-2CCF-A51CE053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0A15B7-5906-9A29-7657-459CC355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74746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711BE-CAB7-2D9E-E4A0-0E697DAC8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E4D87-4524-AA08-D286-C79C44D2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exclusive OR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비트단위</a:t>
            </a:r>
            <a:r>
              <a:rPr lang="en-US" altLang="ko-KR" u="sng"/>
              <a:t>XOR</a:t>
            </a:r>
            <a:r>
              <a:rPr lang="ko-KR" altLang="en-US" u="sng"/>
              <a:t>식</a:t>
            </a:r>
            <a:r>
              <a:rPr lang="en-US" altLang="ko-KR" u="sng"/>
              <a:t>) </a:t>
            </a:r>
            <a:r>
              <a:rPr lang="ko-KR" altLang="en-US" u="sng"/>
              <a:t>예시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3104A3F-DB3B-6976-B9C5-85F2290CC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02849"/>
            <a:ext cx="9143999" cy="34844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XOR_expression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unsigned int </a:t>
            </a:r>
            <a:r>
              <a:rPr lang="en-US" altLang="ko-KR"/>
              <a:t>x)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unsigned int </a:t>
            </a:r>
            <a:r>
              <a:rPr lang="en-US" altLang="ko-KR"/>
              <a:t>a = (x ^ 0xAA)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3BFCA8-5159-3CF7-936A-74EF6A737C45}"/>
              </a:ext>
            </a:extLst>
          </p:cNvPr>
          <p:cNvSpPr txBox="1"/>
          <p:nvPr/>
        </p:nvSpPr>
        <p:spPr>
          <a:xfrm>
            <a:off x="200297" y="2051038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AA57CA-4AF1-8BC7-1B18-6A2FE2195F3A}"/>
              </a:ext>
            </a:extLst>
          </p:cNvPr>
          <p:cNvSpPr txBox="1"/>
          <p:nvPr/>
        </p:nvSpPr>
        <p:spPr>
          <a:xfrm>
            <a:off x="2234428" y="2063867"/>
            <a:ext cx="305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XOR_expression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DBA3EB-1805-60A3-B2B7-1BF9C9D43AAE}"/>
              </a:ext>
            </a:extLst>
          </p:cNvPr>
          <p:cNvSpPr txBox="1"/>
          <p:nvPr/>
        </p:nvSpPr>
        <p:spPr>
          <a:xfrm>
            <a:off x="727089" y="3390957"/>
            <a:ext cx="727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0xAA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비트별로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XOR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연산을 한 것이다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232E6-7589-E878-9935-C2384A9E043B}"/>
              </a:ext>
            </a:extLst>
          </p:cNvPr>
          <p:cNvSpPr txBox="1"/>
          <p:nvPr/>
        </p:nvSpPr>
        <p:spPr>
          <a:xfrm>
            <a:off x="5649384" y="2063867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unsigned int 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39335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B03C1-EFC4-35F2-04DF-C71E7C1B8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0218D-55B7-2BF5-7794-085B9A74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exclusive OR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비트단위</a:t>
            </a:r>
            <a:r>
              <a:rPr lang="en-US" altLang="ko-KR" u="sng"/>
              <a:t>XOR</a:t>
            </a:r>
            <a:r>
              <a:rPr lang="ko-KR" altLang="en-US" u="sng"/>
              <a:t>식</a:t>
            </a:r>
            <a:r>
              <a:rPr lang="en-US" altLang="ko-KR" u="sng"/>
              <a:t>) </a:t>
            </a:r>
            <a:r>
              <a:rPr lang="ko-KR" altLang="en-US" u="sng"/>
              <a:t>문법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C4EF2B-D34E-75EA-6ECE-95DB045E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35878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비트단위</a:t>
            </a:r>
            <a:r>
              <a:rPr lang="en-US" altLang="ko-KR" sz="2800"/>
              <a:t>XOR</a:t>
            </a:r>
            <a:r>
              <a:rPr lang="ko-KR" altLang="en-US" sz="2800"/>
              <a:t>식</a:t>
            </a:r>
            <a:r>
              <a:rPr lang="en-US" altLang="ko-KR" sz="2800"/>
              <a:t>:</a:t>
            </a:r>
            <a:br>
              <a:rPr lang="en-US" altLang="ko-KR" sz="2800"/>
            </a:br>
            <a:r>
              <a:rPr lang="ko-KR" altLang="en-US" sz="2800"/>
              <a:t>비트단위</a:t>
            </a:r>
            <a:r>
              <a:rPr lang="en-US" altLang="ko-KR" sz="2800"/>
              <a:t>AND</a:t>
            </a:r>
            <a:r>
              <a:rPr lang="ko-KR" altLang="en-US" sz="2800"/>
              <a:t>식</a:t>
            </a:r>
            <a:br>
              <a:rPr lang="en-US" altLang="ko-KR" sz="2800"/>
            </a:br>
            <a:r>
              <a:rPr lang="ko-KR" altLang="en-US" sz="2800"/>
              <a:t>비트단위</a:t>
            </a:r>
            <a:r>
              <a:rPr lang="en-US" altLang="ko-KR" sz="2800"/>
              <a:t>XOR</a:t>
            </a:r>
            <a:r>
              <a:rPr lang="ko-KR" altLang="en-US" sz="2800"/>
              <a:t>식 </a:t>
            </a:r>
            <a:r>
              <a:rPr lang="en-US" altLang="ko-KR" sz="2800" b="1"/>
              <a:t>^</a:t>
            </a:r>
            <a:r>
              <a:rPr lang="en-US" altLang="ko-KR" sz="2800"/>
              <a:t> </a:t>
            </a:r>
            <a:r>
              <a:rPr lang="ko-KR" altLang="en-US" sz="2800"/>
              <a:t>비트단위</a:t>
            </a:r>
            <a:r>
              <a:rPr lang="en-US" altLang="ko-KR" sz="2800"/>
              <a:t>AND</a:t>
            </a:r>
            <a:r>
              <a:rPr lang="ko-KR" altLang="en-US" sz="2800"/>
              <a:t>식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98132647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6DA7D-DFA9-44FA-86C2-A5C1D231D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1C1A1-91C9-46F4-B188-438233C3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exclusive OR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비트단위</a:t>
            </a:r>
            <a:r>
              <a:rPr lang="en-US" altLang="ko-KR" u="sng"/>
              <a:t>XOR</a:t>
            </a:r>
            <a:r>
              <a:rPr lang="ko-KR" altLang="en-US" u="sng"/>
              <a:t>식</a:t>
            </a:r>
            <a:r>
              <a:rPr lang="en-US" altLang="ko-KR" u="sng"/>
              <a:t>) </a:t>
            </a:r>
            <a:r>
              <a:rPr lang="ko-KR" altLang="en-US" u="sng"/>
              <a:t>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9EB42-D9C6-2DF5-2B4C-7F78AF0C2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두 피연산자 모두 정수 타입이어야 한다</a:t>
            </a:r>
            <a:r>
              <a:rPr lang="en-US" altLang="ko-KR" sz="2800"/>
              <a:t>. 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ko-KR" altLang="en-US" sz="2800"/>
              <a:t>피연산자들에 </a:t>
            </a:r>
            <a:r>
              <a:rPr lang="en-US" altLang="ko-KR" sz="2800"/>
              <a:t>usual arithmetic conversion</a:t>
            </a:r>
            <a:r>
              <a:rPr lang="ko-KR" altLang="en-US" sz="2800"/>
              <a:t>이 먼저 시행된다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결과값의 각 비트는 두 피연산자들의 해당 비트가 둘중 하나만 </a:t>
            </a:r>
            <a:r>
              <a:rPr lang="en-US" altLang="ko-KR" sz="2800"/>
              <a:t>1</a:t>
            </a:r>
            <a:r>
              <a:rPr lang="ko-KR" altLang="en-US" sz="2800"/>
              <a:t>로 설정되었을 때만 </a:t>
            </a:r>
            <a:r>
              <a:rPr lang="en-US" altLang="ko-KR" sz="2800"/>
              <a:t>1</a:t>
            </a:r>
            <a:r>
              <a:rPr lang="ko-KR" altLang="en-US" sz="2800"/>
              <a:t>로 설정된다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918089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E0FFC-1465-80BA-E712-B9B149B0C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9AC59-6E81-74CF-9179-E0DD3EA1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exclusive OR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비트단위</a:t>
            </a:r>
            <a:r>
              <a:rPr lang="en-US" altLang="ko-KR" u="sng"/>
              <a:t>XOR</a:t>
            </a:r>
            <a:r>
              <a:rPr lang="ko-KR" altLang="en-US" u="sng"/>
              <a:t>식</a:t>
            </a:r>
            <a:r>
              <a:rPr lang="en-US" altLang="ko-KR" u="sng"/>
              <a:t>) </a:t>
            </a:r>
            <a:r>
              <a:rPr lang="ko-KR" altLang="en-US" u="sng"/>
              <a:t>관련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29C2300-A6C6-F028-D165-B13BEB8E8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706472"/>
            <a:ext cx="5989140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unsigned int </a:t>
            </a:r>
            <a:r>
              <a:rPr lang="en-US" altLang="ko-KR"/>
              <a:t>a = x ^ 1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02520E9-E0FB-63C3-555B-BA094A49C2B5}"/>
              </a:ext>
            </a:extLst>
          </p:cNvPr>
          <p:cNvSpPr txBox="1">
            <a:spLocks/>
          </p:cNvSpPr>
          <p:nvPr/>
        </p:nvSpPr>
        <p:spPr>
          <a:xfrm>
            <a:off x="134983" y="2991641"/>
            <a:ext cx="8874034" cy="2149413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mov	eax,				dword ptr [x]</a:t>
            </a:r>
          </a:p>
          <a:p>
            <a:pPr marL="0" indent="0">
              <a:buNone/>
            </a:pPr>
            <a:r>
              <a:rPr lang="en-US" altLang="ko-KR"/>
              <a:t>xor		eax,				1</a:t>
            </a:r>
          </a:p>
          <a:p>
            <a:pPr marL="0" indent="0">
              <a:buNone/>
            </a:pPr>
            <a:r>
              <a:rPr lang="en-US" altLang="ko-KR"/>
              <a:t>mov	dword ptr [a],	eax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7C9B94-4019-1F7C-F2F1-4406D2252A2D}"/>
              </a:ext>
            </a:extLst>
          </p:cNvPr>
          <p:cNvSpPr/>
          <p:nvPr/>
        </p:nvSpPr>
        <p:spPr>
          <a:xfrm>
            <a:off x="4692901" y="1694897"/>
            <a:ext cx="1499555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02D6B2-54BE-4CD9-3E5E-E6ADA4A16BCF}"/>
              </a:ext>
            </a:extLst>
          </p:cNvPr>
          <p:cNvSpPr/>
          <p:nvPr/>
        </p:nvSpPr>
        <p:spPr>
          <a:xfrm>
            <a:off x="60960" y="3012317"/>
            <a:ext cx="9004662" cy="1316615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D6C93-BB4C-F069-9D0D-D96AEA0F3BD3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XOR—Exclusive OR</a:t>
            </a:r>
            <a:endParaRPr lang="ko-KR" altLang="en-US" sz="24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1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164FC-D1EC-C20C-0AF5-E7CFA0C42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32BB6-8780-FE86-4A8E-5D0B1EDB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이름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41F02-DC4D-8A36-3393-B04320DC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4883876" cy="542690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밑줄</a:t>
            </a:r>
            <a:r>
              <a:rPr lang="en-US" altLang="ko-KR" sz="2800"/>
              <a:t>, </a:t>
            </a:r>
            <a:r>
              <a:rPr lang="ko-KR" altLang="en-US" sz="2800"/>
              <a:t>영어 대소문자</a:t>
            </a:r>
            <a:r>
              <a:rPr lang="en-US" altLang="ko-KR" sz="2800"/>
              <a:t>, </a:t>
            </a:r>
            <a:r>
              <a:rPr lang="ko-KR" altLang="en-US" sz="2800"/>
              <a:t>숫자를 연속해서 쓴 것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첫번째 글자는 숫자가 아님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메모리공간</a:t>
            </a:r>
            <a:r>
              <a:rPr lang="en-US" altLang="ko-KR" sz="2800"/>
              <a:t>,</a:t>
            </a:r>
            <a:r>
              <a:rPr lang="ko-KR" altLang="en-US" sz="2800"/>
              <a:t> 함수 등을 가리킬 수 있음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최소 앞 </a:t>
            </a:r>
            <a:r>
              <a:rPr lang="en-US" altLang="ko-KR" sz="2800"/>
              <a:t>31</a:t>
            </a:r>
            <a:r>
              <a:rPr lang="ko-KR" altLang="en-US" sz="2800"/>
              <a:t>글자는 인식되는 것이 보장됨</a:t>
            </a:r>
            <a:endParaRPr lang="en-US" altLang="ko-KR" sz="280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64A0F8A-3F69-CD71-CA5A-658AB1DBB3A1}"/>
              </a:ext>
            </a:extLst>
          </p:cNvPr>
          <p:cNvSpPr txBox="1">
            <a:spLocks/>
          </p:cNvSpPr>
          <p:nvPr/>
        </p:nvSpPr>
        <p:spPr>
          <a:xfrm>
            <a:off x="5584869" y="1315465"/>
            <a:ext cx="3271748" cy="4747877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char</a:t>
            </a:r>
            <a:r>
              <a:rPr lang="en-US" altLang="ko-KR" sz="3200"/>
              <a:t> x;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/>
              <a:t> </a:t>
            </a:r>
            <a:r>
              <a:rPr lang="en-US" altLang="ko-KR" sz="3200">
                <a:solidFill>
                  <a:srgbClr val="FAA700"/>
                </a:solidFill>
              </a:rPr>
              <a:t>main</a:t>
            </a:r>
            <a:r>
              <a:rPr lang="en-US" altLang="ko-KR" sz="3200"/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/>
              <a:t> x;</a:t>
            </a:r>
          </a:p>
          <a:p>
            <a:pPr marL="0" indent="0">
              <a:buNone/>
            </a:pPr>
            <a:endParaRPr lang="en-US" altLang="ko-KR" sz="32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ko-KR" sz="3200">
                <a:solidFill>
                  <a:schemeClr val="accent5"/>
                </a:solidFill>
              </a:rPr>
              <a:t>   return</a:t>
            </a:r>
            <a:r>
              <a:rPr lang="en-US" altLang="ko-KR" sz="3200"/>
              <a:t> 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/>
              <a:t>}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3798D-48EA-CC19-C5B1-92D505BAD621}"/>
              </a:ext>
            </a:extLst>
          </p:cNvPr>
          <p:cNvSpPr txBox="1"/>
          <p:nvPr/>
        </p:nvSpPr>
        <p:spPr>
          <a:xfrm>
            <a:off x="6505304" y="998387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전역 변수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B94625-99CD-FF83-E017-D29A5008B991}"/>
              </a:ext>
            </a:extLst>
          </p:cNvPr>
          <p:cNvSpPr txBox="1"/>
          <p:nvPr/>
        </p:nvSpPr>
        <p:spPr>
          <a:xfrm>
            <a:off x="6204386" y="1999866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A3E10-E63D-670A-86E8-EB398E344425}"/>
              </a:ext>
            </a:extLst>
          </p:cNvPr>
          <p:cNvSpPr txBox="1"/>
          <p:nvPr/>
        </p:nvSpPr>
        <p:spPr>
          <a:xfrm>
            <a:off x="6627623" y="2958167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 변수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31575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E387C-9834-C2DC-5F26-F99CD500F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098D3-6542-71F7-0284-F7BDF3F8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06930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exclusive OR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비트단위</a:t>
            </a:r>
            <a:r>
              <a:rPr lang="en-US" altLang="ko-KR" u="sng"/>
              <a:t>XOR</a:t>
            </a:r>
            <a:r>
              <a:rPr lang="ko-KR" altLang="en-US" u="sng"/>
              <a:t>식</a:t>
            </a:r>
            <a:r>
              <a:rPr lang="en-US" altLang="ko-KR" u="sng"/>
              <a:t>) </a:t>
            </a:r>
            <a:r>
              <a:rPr lang="ko-KR" altLang="en-US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ED98F-C69C-D414-B2AF-8B63E9674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a</a:t>
            </a:r>
            <a:r>
              <a:rPr lang="ko-KR" altLang="en-US" sz="3600"/>
              <a:t>의 초기값을 </a:t>
            </a:r>
            <a:r>
              <a:rPr lang="en-US" altLang="ko-KR" sz="3600"/>
              <a:t>x ^ 0xAA</a:t>
            </a:r>
            <a:r>
              <a:rPr lang="ko-KR" altLang="en-US" sz="3600"/>
              <a:t>로 바꿔보세요</a:t>
            </a:r>
            <a:r>
              <a:rPr lang="en-US" altLang="ko-KR" sz="360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void f10 (unsigned int x)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unsigned int a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CDCBE2-44C8-C0CF-C9CC-F6513B83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30F273-4E1F-C314-7474-4F039663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87701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A5029-80D0-465E-A323-87E3EB9B8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7235-BFFF-909E-EC2E-649E48F8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inclusive OR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비트단위</a:t>
            </a:r>
            <a:r>
              <a:rPr lang="en-US" altLang="ko-KR" u="sng"/>
              <a:t>OR</a:t>
            </a:r>
            <a:r>
              <a:rPr lang="ko-KR" altLang="en-US" u="sng"/>
              <a:t>식</a:t>
            </a:r>
            <a:r>
              <a:rPr lang="en-US" altLang="ko-KR" u="sng"/>
              <a:t>) </a:t>
            </a:r>
            <a:r>
              <a:rPr lang="ko-KR" altLang="en-US" u="sng"/>
              <a:t>예시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2612A86-9B26-79D7-BE85-0B39C4EB2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7894"/>
            <a:ext cx="9144000" cy="44683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OR_expression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unsigned</a:t>
            </a:r>
            <a:r>
              <a:rPr lang="ko-KR" alt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x)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unsigned int </a:t>
            </a:r>
            <a:r>
              <a:rPr lang="en-US" altLang="ko-KR"/>
              <a:t>a = (x | 0x0f)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C06623-9B3A-3BC1-F8FD-DDE00625F5B3}"/>
              </a:ext>
            </a:extLst>
          </p:cNvPr>
          <p:cNvSpPr txBox="1"/>
          <p:nvPr/>
        </p:nvSpPr>
        <p:spPr>
          <a:xfrm>
            <a:off x="0" y="1638912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CC3A9A-706A-D714-AE5D-3F8F5B8911F5}"/>
              </a:ext>
            </a:extLst>
          </p:cNvPr>
          <p:cNvSpPr txBox="1"/>
          <p:nvPr/>
        </p:nvSpPr>
        <p:spPr>
          <a:xfrm>
            <a:off x="2188129" y="1654958"/>
            <a:ext cx="291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OR_expression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0BFA8F-3FD3-85CA-A4A5-06423718F61D}"/>
              </a:ext>
            </a:extLst>
          </p:cNvPr>
          <p:cNvSpPr txBox="1"/>
          <p:nvPr/>
        </p:nvSpPr>
        <p:spPr>
          <a:xfrm>
            <a:off x="530317" y="2966002"/>
            <a:ext cx="703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0x0f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비트별로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OR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연산을 한 것이다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DB9DF-A3D5-F1AD-1219-BC400EE2E8BD}"/>
              </a:ext>
            </a:extLst>
          </p:cNvPr>
          <p:cNvSpPr txBox="1"/>
          <p:nvPr/>
        </p:nvSpPr>
        <p:spPr>
          <a:xfrm>
            <a:off x="5649384" y="1638912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unsigned int 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173835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60AC7-176E-93D3-6C63-2F9B06D99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2832E-73AE-6873-0879-465FB6A5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inclusive OR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비트단위</a:t>
            </a:r>
            <a:r>
              <a:rPr lang="en-US" altLang="ko-KR" u="sng"/>
              <a:t>OR</a:t>
            </a:r>
            <a:r>
              <a:rPr lang="ko-KR" altLang="en-US" u="sng"/>
              <a:t>식</a:t>
            </a:r>
            <a:r>
              <a:rPr lang="en-US" altLang="ko-KR" u="sng"/>
              <a:t>) </a:t>
            </a:r>
            <a:r>
              <a:rPr lang="ko-KR" altLang="en-US" u="sng"/>
              <a:t>문법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4C2E4-489E-6EFF-E05B-6A916030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35878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비트단위</a:t>
            </a:r>
            <a:r>
              <a:rPr lang="en-US" altLang="ko-KR" sz="2800"/>
              <a:t>OR</a:t>
            </a:r>
            <a:r>
              <a:rPr lang="ko-KR" altLang="en-US" sz="2800"/>
              <a:t>식</a:t>
            </a:r>
            <a:r>
              <a:rPr lang="en-US" altLang="ko-KR" sz="2800"/>
              <a:t>:</a:t>
            </a:r>
            <a:br>
              <a:rPr lang="en-US" altLang="ko-KR" sz="2800"/>
            </a:br>
            <a:r>
              <a:rPr lang="ko-KR" altLang="en-US" sz="2800"/>
              <a:t>비트단위</a:t>
            </a:r>
            <a:r>
              <a:rPr lang="en-US" altLang="ko-KR" sz="2800"/>
              <a:t>XOR</a:t>
            </a:r>
            <a:r>
              <a:rPr lang="ko-KR" altLang="en-US" sz="2800"/>
              <a:t>식</a:t>
            </a:r>
            <a:br>
              <a:rPr lang="en-US" altLang="ko-KR" sz="2800"/>
            </a:br>
            <a:r>
              <a:rPr lang="ko-KR" altLang="en-US" sz="2800"/>
              <a:t>비트단위</a:t>
            </a:r>
            <a:r>
              <a:rPr lang="en-US" altLang="ko-KR" sz="2800"/>
              <a:t>OR</a:t>
            </a:r>
            <a:r>
              <a:rPr lang="ko-KR" altLang="en-US" sz="2800"/>
              <a:t>식 </a:t>
            </a:r>
            <a:r>
              <a:rPr lang="en-US" altLang="ko-KR" sz="2800" b="1"/>
              <a:t>|</a:t>
            </a:r>
            <a:r>
              <a:rPr lang="en-US" altLang="ko-KR" sz="2800"/>
              <a:t> </a:t>
            </a:r>
            <a:r>
              <a:rPr lang="ko-KR" altLang="en-US" sz="2800"/>
              <a:t>비트단위</a:t>
            </a:r>
            <a:r>
              <a:rPr lang="en-US" altLang="ko-KR" sz="2800"/>
              <a:t>XOR</a:t>
            </a:r>
            <a:r>
              <a:rPr lang="ko-KR" altLang="en-US" sz="2800"/>
              <a:t>식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248349524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85B0D-E43D-22CA-1DC5-E5300C4D3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B327F-2062-B773-EACF-CED60207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inclusive OR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비트단위</a:t>
            </a:r>
            <a:r>
              <a:rPr lang="en-US" altLang="ko-KR" u="sng"/>
              <a:t>OR</a:t>
            </a:r>
            <a:r>
              <a:rPr lang="ko-KR" altLang="en-US" u="sng"/>
              <a:t>식</a:t>
            </a:r>
            <a:r>
              <a:rPr lang="en-US" altLang="ko-KR" u="sng"/>
              <a:t>) </a:t>
            </a:r>
            <a:r>
              <a:rPr lang="ko-KR" altLang="en-US" u="sng"/>
              <a:t>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DB8CC8-5B5F-04BB-E79A-7CC97BA4B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두 피연산자 모두 정수 타입이어야 한다</a:t>
            </a:r>
            <a:r>
              <a:rPr lang="en-US" altLang="ko-KR" sz="2800"/>
              <a:t>. 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ko-KR" altLang="en-US" sz="2800"/>
              <a:t>피연산자들에 </a:t>
            </a:r>
            <a:r>
              <a:rPr lang="en-US" altLang="ko-KR" sz="2800"/>
              <a:t>usual arithmetic conversion</a:t>
            </a:r>
            <a:r>
              <a:rPr lang="ko-KR" altLang="en-US" sz="2800"/>
              <a:t>이 먼저 시행된다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결과값의 각 비트는 두 피연산자들의 해당 비트가 둘중 하나라도 </a:t>
            </a:r>
            <a:r>
              <a:rPr lang="en-US" altLang="ko-KR" sz="2800"/>
              <a:t>1</a:t>
            </a:r>
            <a:r>
              <a:rPr lang="ko-KR" altLang="en-US" sz="2800"/>
              <a:t>로 설정되었을 때 </a:t>
            </a:r>
            <a:r>
              <a:rPr lang="en-US" altLang="ko-KR" sz="2800"/>
              <a:t>1</a:t>
            </a:r>
            <a:r>
              <a:rPr lang="ko-KR" altLang="en-US" sz="2800"/>
              <a:t>로 설정된다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4325926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63701-7DE8-DFC8-CC8F-CEA58E61B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88F01-E513-63CE-36C4-5188587B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inclusive OR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비트단위</a:t>
            </a:r>
            <a:r>
              <a:rPr lang="en-US" altLang="ko-KR" u="sng"/>
              <a:t>OR</a:t>
            </a:r>
            <a:r>
              <a:rPr lang="ko-KR" altLang="en-US" u="sng"/>
              <a:t>식</a:t>
            </a:r>
            <a:r>
              <a:rPr lang="en-US" altLang="ko-KR" u="sng"/>
              <a:t>) </a:t>
            </a:r>
            <a:r>
              <a:rPr lang="ko-KR" altLang="en-US" u="sng"/>
              <a:t>관련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2209E96-8033-522E-D1DD-B301E6D65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706472"/>
            <a:ext cx="5565947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unsigned int </a:t>
            </a:r>
            <a:r>
              <a:rPr lang="en-US" altLang="ko-KR"/>
              <a:t>a = x | 1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FB56A8B-2D2A-8A21-D018-D584167E9D8B}"/>
              </a:ext>
            </a:extLst>
          </p:cNvPr>
          <p:cNvSpPr txBox="1">
            <a:spLocks/>
          </p:cNvSpPr>
          <p:nvPr/>
        </p:nvSpPr>
        <p:spPr>
          <a:xfrm>
            <a:off x="134983" y="2991641"/>
            <a:ext cx="8874034" cy="2149413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mov	eax,				dword ptr [x]</a:t>
            </a:r>
          </a:p>
          <a:p>
            <a:pPr marL="0" indent="0">
              <a:buNone/>
            </a:pPr>
            <a:r>
              <a:rPr lang="en-US" altLang="ko-KR"/>
              <a:t>or		eax,				1</a:t>
            </a:r>
          </a:p>
          <a:p>
            <a:pPr marL="0" indent="0">
              <a:buNone/>
            </a:pPr>
            <a:r>
              <a:rPr lang="en-US" altLang="ko-KR"/>
              <a:t>mov	dword ptr [a],	eax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CDBC8E-4526-5ACA-76C4-C601783D40D1}"/>
              </a:ext>
            </a:extLst>
          </p:cNvPr>
          <p:cNvSpPr/>
          <p:nvPr/>
        </p:nvSpPr>
        <p:spPr>
          <a:xfrm>
            <a:off x="4692901" y="1694897"/>
            <a:ext cx="1499555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C2BDA0-A961-D895-D3D0-1AE1ED89011C}"/>
              </a:ext>
            </a:extLst>
          </p:cNvPr>
          <p:cNvSpPr/>
          <p:nvPr/>
        </p:nvSpPr>
        <p:spPr>
          <a:xfrm>
            <a:off x="60960" y="3012317"/>
            <a:ext cx="9004662" cy="1316615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0BD18-2BC3-4EC4-C9F0-D03B1C22CD96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OR—Inclusive OR</a:t>
            </a:r>
            <a:endParaRPr lang="ko-KR" altLang="en-US" sz="24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5273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8D709-E77C-6613-A153-0BFB0D918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AF31F-5744-9292-8E8A-62C3759A8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06930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inclusive OR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비트단위</a:t>
            </a:r>
            <a:r>
              <a:rPr lang="en-US" altLang="ko-KR" u="sng"/>
              <a:t>OR</a:t>
            </a:r>
            <a:r>
              <a:rPr lang="ko-KR" altLang="en-US" u="sng"/>
              <a:t>식</a:t>
            </a:r>
            <a:r>
              <a:rPr lang="en-US" altLang="ko-KR" u="sng"/>
              <a:t>) </a:t>
            </a:r>
            <a:r>
              <a:rPr lang="ko-KR" altLang="en-US" u="sng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F70F5-0DA6-4405-1FB9-E3FA7187C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a</a:t>
            </a:r>
            <a:r>
              <a:rPr lang="ko-KR" altLang="en-US" sz="3600"/>
              <a:t>의 초기값을 </a:t>
            </a:r>
            <a:r>
              <a:rPr lang="en-US" altLang="ko-KR" sz="3600"/>
              <a:t>x | 0x0f</a:t>
            </a:r>
            <a:r>
              <a:rPr lang="ko-KR" altLang="en-US" sz="3600"/>
              <a:t>로 바꿔보세요</a:t>
            </a: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void f11 (unsigned int x)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int a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D7B082-8CC6-3D3D-83D5-E1080C00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546630-702A-88E0-B0DB-4295F565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44187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7CB21-258C-38B8-36F0-47B533B8F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4755C-CBD4-4A26-6843-965D9EEF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logical AND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논리</a:t>
            </a:r>
            <a:r>
              <a:rPr lang="en-US" altLang="ko-KR" u="sng"/>
              <a:t>AND</a:t>
            </a:r>
            <a:r>
              <a:rPr lang="ko-KR" altLang="en-US" u="sng"/>
              <a:t>식</a:t>
            </a:r>
            <a:r>
              <a:rPr lang="en-US" altLang="ko-KR" u="sng"/>
              <a:t>) </a:t>
            </a:r>
            <a:r>
              <a:rPr lang="ko-KR" altLang="en-US" u="sng"/>
              <a:t>예시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595F238-2DEC-8146-833E-DCBC59E9B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1400024"/>
            <a:ext cx="8534400" cy="5457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logical_AND_expression </a:t>
            </a:r>
            <a:r>
              <a:rPr lang="en-US" altLang="ko-KR"/>
              <a:t>()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a = (1 &amp;&amp; 2)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b = (</a:t>
            </a:r>
            <a:r>
              <a:rPr lang="en-US" altLang="ko-KR" sz="4400"/>
              <a:t>a &amp;&amp; 0)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CD94D3-082B-01AE-9942-9893F56FAE84}"/>
              </a:ext>
            </a:extLst>
          </p:cNvPr>
          <p:cNvSpPr txBox="1"/>
          <p:nvPr/>
        </p:nvSpPr>
        <p:spPr>
          <a:xfrm>
            <a:off x="200297" y="1148213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F65B0B-942E-5CB5-9F6E-08755246780D}"/>
              </a:ext>
            </a:extLst>
          </p:cNvPr>
          <p:cNvSpPr txBox="1"/>
          <p:nvPr/>
        </p:nvSpPr>
        <p:spPr>
          <a:xfrm>
            <a:off x="2234428" y="1161042"/>
            <a:ext cx="386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logical_AND_expression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B087F3-8EBA-631A-9F0E-79B41316E57D}"/>
              </a:ext>
            </a:extLst>
          </p:cNvPr>
          <p:cNvSpPr txBox="1"/>
          <p:nvPr/>
        </p:nvSpPr>
        <p:spPr>
          <a:xfrm>
            <a:off x="727089" y="2488132"/>
            <a:ext cx="688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과 다르고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2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과 달라야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 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07651-9330-8DAF-5C66-2BBA202BAC1C}"/>
              </a:ext>
            </a:extLst>
          </p:cNvPr>
          <p:cNvSpPr txBox="1"/>
          <p:nvPr/>
        </p:nvSpPr>
        <p:spPr>
          <a:xfrm>
            <a:off x="6245010" y="1161042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없음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BD0AE-720D-282B-E791-268C4B340D2C}"/>
              </a:ext>
            </a:extLst>
          </p:cNvPr>
          <p:cNvSpPr txBox="1"/>
          <p:nvPr/>
        </p:nvSpPr>
        <p:spPr>
          <a:xfrm>
            <a:off x="727089" y="3862887"/>
            <a:ext cx="702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과 다르고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과 달라야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 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14019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83974-5E2D-10FF-DB20-48A0E3E77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48690-320B-0EA3-2C60-234432B9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logical AND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논리</a:t>
            </a:r>
            <a:r>
              <a:rPr lang="en-US" altLang="ko-KR" u="sng"/>
              <a:t>AND</a:t>
            </a:r>
            <a:r>
              <a:rPr lang="ko-KR" altLang="en-US" u="sng"/>
              <a:t>식</a:t>
            </a:r>
            <a:r>
              <a:rPr lang="en-US" altLang="ko-KR" u="sng"/>
              <a:t>) </a:t>
            </a:r>
            <a:r>
              <a:rPr lang="ko-KR" altLang="en-US" u="sng"/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8A109-0C90-98EA-D1F8-58AF5C7D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35878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논리</a:t>
            </a:r>
            <a:r>
              <a:rPr lang="en-US" altLang="ko-KR" sz="2800"/>
              <a:t>AND</a:t>
            </a:r>
            <a:r>
              <a:rPr lang="ko-KR" altLang="en-US" sz="2800"/>
              <a:t>식</a:t>
            </a:r>
            <a:r>
              <a:rPr lang="en-US" altLang="ko-KR" sz="2800"/>
              <a:t>:</a:t>
            </a:r>
            <a:br>
              <a:rPr lang="en-US" altLang="ko-KR" sz="2800"/>
            </a:br>
            <a:r>
              <a:rPr lang="ko-KR" altLang="en-US" sz="2800"/>
              <a:t>비트단위</a:t>
            </a:r>
            <a:r>
              <a:rPr lang="en-US" altLang="ko-KR" sz="2800"/>
              <a:t>OR</a:t>
            </a:r>
            <a:r>
              <a:rPr lang="ko-KR" altLang="en-US" sz="2800"/>
              <a:t>식</a:t>
            </a:r>
            <a:br>
              <a:rPr lang="en-US" altLang="ko-KR" sz="2800"/>
            </a:br>
            <a:r>
              <a:rPr lang="ko-KR" altLang="en-US" sz="2800"/>
              <a:t>논리</a:t>
            </a:r>
            <a:r>
              <a:rPr lang="en-US" altLang="ko-KR" sz="2800"/>
              <a:t>AND</a:t>
            </a:r>
            <a:r>
              <a:rPr lang="ko-KR" altLang="en-US" sz="2800"/>
              <a:t>식 </a:t>
            </a:r>
            <a:r>
              <a:rPr lang="en-US" altLang="ko-KR" sz="2800" b="1"/>
              <a:t>&amp;&amp;</a:t>
            </a:r>
            <a:r>
              <a:rPr lang="en-US" altLang="ko-KR" sz="2800"/>
              <a:t> </a:t>
            </a:r>
            <a:r>
              <a:rPr lang="ko-KR" altLang="en-US" sz="2800"/>
              <a:t>비트단위</a:t>
            </a:r>
            <a:r>
              <a:rPr lang="en-US" altLang="ko-KR" sz="2800"/>
              <a:t>OR</a:t>
            </a:r>
            <a:r>
              <a:rPr lang="ko-KR" altLang="en-US" sz="2800"/>
              <a:t>식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11075748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E9855-D735-3A52-0988-17948A3B5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09B02-287C-3AF0-06B9-C57842FD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logical AND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논리</a:t>
            </a:r>
            <a:r>
              <a:rPr lang="en-US" altLang="ko-KR" u="sng"/>
              <a:t>AND</a:t>
            </a:r>
            <a:r>
              <a:rPr lang="ko-KR" altLang="en-US" u="sng"/>
              <a:t>식</a:t>
            </a:r>
            <a:r>
              <a:rPr lang="en-US" altLang="ko-KR" u="sng"/>
              <a:t>) </a:t>
            </a:r>
            <a:r>
              <a:rPr lang="ko-KR" altLang="en-US" u="sng"/>
              <a:t>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AF2177-8557-D24A-FF8C-D02584FFB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45439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두 피연산자가 정수</a:t>
            </a:r>
            <a:r>
              <a:rPr lang="en-US" altLang="ko-KR" sz="2800"/>
              <a:t>, </a:t>
            </a:r>
            <a:r>
              <a:rPr lang="ko-KR" altLang="en-US" sz="2800"/>
              <a:t>실수</a:t>
            </a:r>
            <a:r>
              <a:rPr lang="en-US" altLang="ko-KR" sz="2800"/>
              <a:t>, </a:t>
            </a:r>
            <a:r>
              <a:rPr lang="ko-KR" altLang="en-US" sz="2800"/>
              <a:t>포인터 타입이어야 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결과는 두 피연산자 모두 </a:t>
            </a:r>
            <a:r>
              <a:rPr lang="en-US" altLang="ko-KR" sz="2800"/>
              <a:t>0</a:t>
            </a:r>
            <a:r>
              <a:rPr lang="ko-KR" altLang="en-US" sz="2800"/>
              <a:t>과 다를 때 </a:t>
            </a:r>
            <a:r>
              <a:rPr lang="en-US" altLang="ko-KR" sz="2800"/>
              <a:t>1</a:t>
            </a:r>
            <a:r>
              <a:rPr lang="ko-KR" altLang="en-US" sz="2800"/>
              <a:t>이고</a:t>
            </a:r>
            <a:r>
              <a:rPr lang="en-US" altLang="ko-KR" sz="2800"/>
              <a:t>, </a:t>
            </a:r>
            <a:r>
              <a:rPr lang="ko-KR" altLang="en-US" sz="2800"/>
              <a:t>그렇지 않으면 </a:t>
            </a:r>
            <a:r>
              <a:rPr lang="en-US" altLang="ko-KR" sz="2800"/>
              <a:t>0</a:t>
            </a:r>
            <a:r>
              <a:rPr lang="ko-KR" altLang="en-US" sz="2800"/>
              <a:t>이다</a:t>
            </a:r>
            <a:r>
              <a:rPr lang="en-US" altLang="ko-KR" sz="2800"/>
              <a:t>. </a:t>
            </a:r>
            <a:r>
              <a:rPr lang="ko-KR" altLang="en-US" sz="2800"/>
              <a:t>결과의 타입은 </a:t>
            </a:r>
            <a:r>
              <a:rPr lang="en-US" altLang="ko-KR" sz="2800"/>
              <a:t>int</a:t>
            </a:r>
            <a:r>
              <a:rPr lang="ko-KR" altLang="en-US" sz="2800"/>
              <a:t>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왼쪽 피연산자식이 먼저 계산되고</a:t>
            </a:r>
            <a:r>
              <a:rPr lang="en-US" altLang="ko-KR" sz="2800"/>
              <a:t>, </a:t>
            </a:r>
            <a:r>
              <a:rPr lang="ko-KR" altLang="en-US" sz="2800"/>
              <a:t>그 다음에 오른쪽 피연산자식이 계산된다</a:t>
            </a:r>
            <a:r>
              <a:rPr lang="en-US" altLang="ko-KR" sz="2800"/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시퀀스 포인트가 왼쪽 피연산자 계산 후에 있다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왼쪽 피연산자가 </a:t>
            </a:r>
            <a:r>
              <a:rPr lang="en-US" altLang="ko-KR" sz="2800"/>
              <a:t>0</a:t>
            </a:r>
            <a:r>
              <a:rPr lang="ko-KR" altLang="en-US" sz="2800"/>
              <a:t>이면 오른쪽 피연산자식은 계산되지 않는다</a:t>
            </a:r>
            <a:r>
              <a:rPr lang="en-US" altLang="ko-KR" sz="2800"/>
              <a:t>.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35762103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AE2D8-670B-DCEA-5855-03C6357F9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EFCC3-CC66-C9CC-67AC-85D879CD6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logical AND expression</a:t>
            </a:r>
            <a:r>
              <a:rPr lang="ko-KR" altLang="en-US" u="sng"/>
              <a:t>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8A5A9BF-2C67-9D38-0653-A0D2851C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158483"/>
            <a:ext cx="4121641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a =  x &amp;&amp; y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C91395E-7E51-57B3-6D0D-8909929E19B1}"/>
              </a:ext>
            </a:extLst>
          </p:cNvPr>
          <p:cNvSpPr txBox="1">
            <a:spLocks/>
          </p:cNvSpPr>
          <p:nvPr/>
        </p:nvSpPr>
        <p:spPr>
          <a:xfrm>
            <a:off x="393601" y="1919588"/>
            <a:ext cx="8750399" cy="4388001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cmp		dword ptr[x],		0 </a:t>
            </a:r>
          </a:p>
          <a:p>
            <a:pPr marL="0" indent="0">
              <a:buNone/>
            </a:pPr>
            <a:r>
              <a:rPr lang="en-US" altLang="ko-KR" sz="3600"/>
              <a:t>je		7</a:t>
            </a:r>
          </a:p>
          <a:p>
            <a:pPr marL="0" indent="0">
              <a:buNone/>
            </a:pPr>
            <a:r>
              <a:rPr lang="en-US" altLang="ko-KR" sz="3600"/>
              <a:t>cmp		dword ptr[y],		0 </a:t>
            </a:r>
          </a:p>
          <a:p>
            <a:pPr marL="0" indent="0">
              <a:buNone/>
            </a:pPr>
            <a:r>
              <a:rPr lang="en-US" altLang="ko-KR" sz="3600"/>
              <a:t>je		7</a:t>
            </a:r>
          </a:p>
          <a:p>
            <a:pPr marL="0" indent="0">
              <a:buNone/>
            </a:pPr>
            <a:r>
              <a:rPr lang="en-US" altLang="ko-KR" sz="3600"/>
              <a:t>mov		dword ptr[tm],	1</a:t>
            </a:r>
          </a:p>
          <a:p>
            <a:pPr marL="0" indent="0">
              <a:buNone/>
            </a:pPr>
            <a:r>
              <a:rPr lang="en-US" altLang="ko-KR" sz="3600"/>
              <a:t>jmp		8</a:t>
            </a:r>
          </a:p>
          <a:p>
            <a:pPr marL="0" indent="0">
              <a:buNone/>
            </a:pPr>
            <a:r>
              <a:rPr lang="en-US" altLang="ko-KR" sz="3600"/>
              <a:t>mov		dword ptr[tm],	0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1D147D-FF9A-6F9B-0D6D-E70F4A4B35E7}"/>
              </a:ext>
            </a:extLst>
          </p:cNvPr>
          <p:cNvSpPr/>
          <p:nvPr/>
        </p:nvSpPr>
        <p:spPr>
          <a:xfrm>
            <a:off x="2639028" y="1158483"/>
            <a:ext cx="1828801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3B7277-1796-7C2E-6C9E-46DE00FE1791}"/>
              </a:ext>
            </a:extLst>
          </p:cNvPr>
          <p:cNvSpPr txBox="1">
            <a:spLocks/>
          </p:cNvSpPr>
          <p:nvPr/>
        </p:nvSpPr>
        <p:spPr>
          <a:xfrm>
            <a:off x="-18063" y="1982319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2C9E92A-3EDA-F23E-150D-2FD9322DF053}"/>
              </a:ext>
            </a:extLst>
          </p:cNvPr>
          <p:cNvSpPr txBox="1">
            <a:spLocks/>
          </p:cNvSpPr>
          <p:nvPr/>
        </p:nvSpPr>
        <p:spPr>
          <a:xfrm>
            <a:off x="-18063" y="258058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C1F7939-74E9-6632-5BA2-8BA8673833F3}"/>
              </a:ext>
            </a:extLst>
          </p:cNvPr>
          <p:cNvSpPr txBox="1">
            <a:spLocks/>
          </p:cNvSpPr>
          <p:nvPr/>
        </p:nvSpPr>
        <p:spPr>
          <a:xfrm>
            <a:off x="-18063" y="3178843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CE16034-0EF5-DCB5-EED6-84EBDB8F8E82}"/>
              </a:ext>
            </a:extLst>
          </p:cNvPr>
          <p:cNvSpPr txBox="1">
            <a:spLocks/>
          </p:cNvSpPr>
          <p:nvPr/>
        </p:nvSpPr>
        <p:spPr>
          <a:xfrm>
            <a:off x="-18063" y="3829148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75AF9F9-23F4-EAAB-6546-A7991E925579}"/>
              </a:ext>
            </a:extLst>
          </p:cNvPr>
          <p:cNvSpPr txBox="1">
            <a:spLocks/>
          </p:cNvSpPr>
          <p:nvPr/>
        </p:nvSpPr>
        <p:spPr>
          <a:xfrm>
            <a:off x="-18063" y="4447202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2945175-9CFD-AF4C-D661-4AFF41F89D4A}"/>
              </a:ext>
            </a:extLst>
          </p:cNvPr>
          <p:cNvSpPr txBox="1">
            <a:spLocks/>
          </p:cNvSpPr>
          <p:nvPr/>
        </p:nvSpPr>
        <p:spPr>
          <a:xfrm>
            <a:off x="-18063" y="5065256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1BBA8CC-4F12-8FE5-5962-40359AB40EBF}"/>
              </a:ext>
            </a:extLst>
          </p:cNvPr>
          <p:cNvSpPr txBox="1">
            <a:spLocks/>
          </p:cNvSpPr>
          <p:nvPr/>
        </p:nvSpPr>
        <p:spPr>
          <a:xfrm>
            <a:off x="-18063" y="5694885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8A5694-BB66-399E-5F5B-07454F7CCE4F}"/>
              </a:ext>
            </a:extLst>
          </p:cNvPr>
          <p:cNvSpPr/>
          <p:nvPr/>
        </p:nvSpPr>
        <p:spPr>
          <a:xfrm>
            <a:off x="392626" y="1937306"/>
            <a:ext cx="8577753" cy="438800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B810FF-4148-D8DD-7809-7621411BB4F2}"/>
              </a:ext>
            </a:extLst>
          </p:cNvPr>
          <p:cNvSpPr txBox="1"/>
          <p:nvPr/>
        </p:nvSpPr>
        <p:spPr>
          <a:xfrm>
            <a:off x="0" y="6384762"/>
            <a:ext cx="914399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100">
                <a:solidFill>
                  <a:srgbClr val="4EA72E"/>
                </a:solidFill>
              </a:rPr>
              <a:t>CMP—Compare Two Operands, JE —Jump If Equal , JMP—Jump</a:t>
            </a:r>
            <a:endParaRPr lang="ko-KR" altLang="en-US" sz="21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37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763D3-1074-A3D4-C9C9-A7BB6FCBC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652C2-9F7B-A4A2-4F29-352E2F34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이름의 범위 </a:t>
            </a:r>
            <a:r>
              <a:rPr lang="en-US" altLang="ko-KR" u="sng"/>
              <a:t>(</a:t>
            </a:r>
            <a:r>
              <a:rPr lang="ko-KR" altLang="en-US" u="sng"/>
              <a:t>파일 범위</a:t>
            </a:r>
            <a:r>
              <a:rPr lang="en-US" altLang="ko-KR" u="sng"/>
              <a:t>)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46730-B22C-FFF8-7356-6C061F471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4770664" cy="542690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이름 범위의 종류는 파일 범위</a:t>
            </a:r>
            <a:r>
              <a:rPr lang="en-US" altLang="ko-KR" sz="2800"/>
              <a:t>, </a:t>
            </a:r>
            <a:r>
              <a:rPr lang="ko-KR" altLang="en-US" sz="2800"/>
              <a:t>블록 범위</a:t>
            </a:r>
            <a:r>
              <a:rPr lang="en-US" altLang="ko-KR" sz="2800"/>
              <a:t>, </a:t>
            </a:r>
            <a:r>
              <a:rPr lang="ko-KR" altLang="en-US" sz="2800"/>
              <a:t>함수 선언 범위가 있다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이름을 어디서 선언했는가에 따라서 범위가 정해진다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함수 정의의 문장들이나 함수 파라미터의 바깥에서 선언되면 파일 범위다</a:t>
            </a:r>
            <a:r>
              <a:rPr lang="en-US" altLang="ko-KR" sz="2800"/>
              <a:t>.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6F5D2E4-9378-9AB9-1006-6A19C4E34973}"/>
              </a:ext>
            </a:extLst>
          </p:cNvPr>
          <p:cNvSpPr txBox="1">
            <a:spLocks/>
          </p:cNvSpPr>
          <p:nvPr/>
        </p:nvSpPr>
        <p:spPr>
          <a:xfrm>
            <a:off x="6063841" y="1142890"/>
            <a:ext cx="2583771" cy="4093029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char</a:t>
            </a:r>
            <a:r>
              <a:rPr lang="en-US" altLang="ko-KR" sz="3200"/>
              <a:t> x;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/>
              <a:t> </a:t>
            </a:r>
            <a:r>
              <a:rPr lang="en-US" altLang="ko-KR" sz="3200">
                <a:solidFill>
                  <a:srgbClr val="FAA700"/>
                </a:solidFill>
              </a:rPr>
              <a:t>main</a:t>
            </a:r>
            <a:r>
              <a:rPr lang="en-US" altLang="ko-KR" sz="3200"/>
              <a:t>() {</a:t>
            </a:r>
          </a:p>
          <a:p>
            <a:pPr marL="0" indent="0">
              <a:buNone/>
            </a:pPr>
            <a:endParaRPr lang="en-US" altLang="ko-KR" sz="32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ko-KR" sz="3200">
                <a:solidFill>
                  <a:schemeClr val="accent5"/>
                </a:solidFill>
              </a:rPr>
              <a:t>   return</a:t>
            </a:r>
            <a:r>
              <a:rPr lang="en-US" altLang="ko-KR" sz="3200"/>
              <a:t> 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/>
              <a:t>}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1FE79-AD07-23AA-D203-2E3F4B3E4016}"/>
              </a:ext>
            </a:extLst>
          </p:cNvPr>
          <p:cNvSpPr txBox="1"/>
          <p:nvPr/>
        </p:nvSpPr>
        <p:spPr>
          <a:xfrm>
            <a:off x="6948036" y="773558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전역 변수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B38CE29-9DD8-DF41-06AD-832A077797DC}"/>
              </a:ext>
            </a:extLst>
          </p:cNvPr>
          <p:cNvCxnSpPr>
            <a:cxnSpLocks/>
          </p:cNvCxnSpPr>
          <p:nvPr/>
        </p:nvCxnSpPr>
        <p:spPr>
          <a:xfrm>
            <a:off x="5947955" y="2370798"/>
            <a:ext cx="0" cy="271707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8F16E1-8CFA-7EFA-7E15-4B3D720ECAC9}"/>
              </a:ext>
            </a:extLst>
          </p:cNvPr>
          <p:cNvSpPr txBox="1"/>
          <p:nvPr/>
        </p:nvSpPr>
        <p:spPr>
          <a:xfrm>
            <a:off x="5793874" y="5204286"/>
            <a:ext cx="3060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전역 변수이름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은 파일의 끝에서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사용 종료됨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D4D543-B116-0315-53F1-C96DEB2FF8BD}"/>
              </a:ext>
            </a:extLst>
          </p:cNvPr>
          <p:cNvSpPr txBox="1"/>
          <p:nvPr/>
        </p:nvSpPr>
        <p:spPr>
          <a:xfrm>
            <a:off x="6730887" y="200146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B9DAB40-B94D-C74A-98A0-DA34718016B1}"/>
              </a:ext>
            </a:extLst>
          </p:cNvPr>
          <p:cNvCxnSpPr>
            <a:cxnSpLocks/>
          </p:cNvCxnSpPr>
          <p:nvPr/>
        </p:nvCxnSpPr>
        <p:spPr>
          <a:xfrm>
            <a:off x="5793874" y="1271451"/>
            <a:ext cx="0" cy="381642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86670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A7006-75A7-C068-CC9D-E2148494D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9DEB8-D57B-893E-1893-1D2EDF51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logical AND expression</a:t>
            </a:r>
            <a:r>
              <a:rPr lang="ko-KR" altLang="en-US" u="sng"/>
              <a:t>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FA2324D-3924-9FBB-03DA-1A5EB7C64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158483"/>
            <a:ext cx="4121641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a =  x &amp;&amp; y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5CA6C95-5AAD-3465-DE1E-E60934567CFE}"/>
              </a:ext>
            </a:extLst>
          </p:cNvPr>
          <p:cNvSpPr txBox="1">
            <a:spLocks/>
          </p:cNvSpPr>
          <p:nvPr/>
        </p:nvSpPr>
        <p:spPr>
          <a:xfrm>
            <a:off x="393601" y="1919589"/>
            <a:ext cx="8750399" cy="1196524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mov		eax,				dword ptr[tm]</a:t>
            </a:r>
          </a:p>
          <a:p>
            <a:pPr marL="0" indent="0">
              <a:buNone/>
            </a:pPr>
            <a:r>
              <a:rPr lang="en-US" altLang="ko-KR" sz="3600"/>
              <a:t>mov		dword ptr[a],		eax</a:t>
            </a:r>
          </a:p>
          <a:p>
            <a:pPr marL="0" indent="0">
              <a:buNone/>
            </a:pPr>
            <a:endParaRPr lang="en-US" altLang="ko-KR" sz="36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285DDB-0343-961A-95D3-A83F9F4F4A2E}"/>
              </a:ext>
            </a:extLst>
          </p:cNvPr>
          <p:cNvSpPr/>
          <p:nvPr/>
        </p:nvSpPr>
        <p:spPr>
          <a:xfrm>
            <a:off x="2639028" y="1158483"/>
            <a:ext cx="1828801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2CA1A-781E-FE0B-67C0-44381F42339C}"/>
              </a:ext>
            </a:extLst>
          </p:cNvPr>
          <p:cNvSpPr txBox="1">
            <a:spLocks/>
          </p:cNvSpPr>
          <p:nvPr/>
        </p:nvSpPr>
        <p:spPr>
          <a:xfrm>
            <a:off x="-18063" y="1982319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C18F7A0-D8C7-184C-7341-3E039A849BD3}"/>
              </a:ext>
            </a:extLst>
          </p:cNvPr>
          <p:cNvSpPr txBox="1">
            <a:spLocks/>
          </p:cNvSpPr>
          <p:nvPr/>
        </p:nvSpPr>
        <p:spPr>
          <a:xfrm>
            <a:off x="-18063" y="258058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29857B-93AD-654A-8F96-A716F2346006}"/>
              </a:ext>
            </a:extLst>
          </p:cNvPr>
          <p:cNvSpPr/>
          <p:nvPr/>
        </p:nvSpPr>
        <p:spPr>
          <a:xfrm>
            <a:off x="392626" y="1937306"/>
            <a:ext cx="8577753" cy="580544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F47C83-0C18-C937-BFC8-3E976297B1D5}"/>
              </a:ext>
            </a:extLst>
          </p:cNvPr>
          <p:cNvSpPr txBox="1"/>
          <p:nvPr/>
        </p:nvSpPr>
        <p:spPr>
          <a:xfrm>
            <a:off x="0" y="6384762"/>
            <a:ext cx="914399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100">
                <a:solidFill>
                  <a:srgbClr val="4EA72E"/>
                </a:solidFill>
              </a:rPr>
              <a:t>CMP—Compare Two Operands, JE —Jump If Equal , JMP—Jump</a:t>
            </a:r>
            <a:endParaRPr lang="ko-KR" altLang="en-US" sz="21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52087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C8792-9C4B-0FDA-0E3A-5ADE8ED97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29873-37CE-EBF6-F49A-BF323B39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06930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logical AND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논리</a:t>
            </a:r>
            <a:r>
              <a:rPr lang="en-US" altLang="ko-KR" u="sng"/>
              <a:t>AND</a:t>
            </a:r>
            <a:r>
              <a:rPr lang="ko-KR" altLang="en-US" u="sng"/>
              <a:t>식</a:t>
            </a:r>
            <a:r>
              <a:rPr lang="en-US" altLang="ko-KR" u="sng"/>
              <a:t>) </a:t>
            </a:r>
            <a:r>
              <a:rPr lang="ko-KR" altLang="en-US" u="sng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D45A9-7706-42D1-7235-8E6FC064E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a</a:t>
            </a:r>
            <a:r>
              <a:rPr lang="ko-KR" altLang="en-US" sz="3600"/>
              <a:t>의 초기값을 </a:t>
            </a:r>
            <a:r>
              <a:rPr lang="en-US" altLang="ko-KR" sz="3600"/>
              <a:t>x &amp;&amp; y</a:t>
            </a:r>
            <a:r>
              <a:rPr lang="ko-KR" altLang="en-US" sz="3600"/>
              <a:t>로 바꿔보세요</a:t>
            </a: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void f12 (int x, int y)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int a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C4FFD2-ED16-6280-0225-E582A9CD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FFC4A-49B1-BD40-A3ED-3741E1A1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4735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8D2B1-3E33-C48E-169E-6FC366F58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BB44C-459D-ED42-3870-EF665E31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logical OR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논리</a:t>
            </a:r>
            <a:r>
              <a:rPr lang="en-US" altLang="ko-KR" u="sng"/>
              <a:t>OR</a:t>
            </a:r>
            <a:r>
              <a:rPr lang="ko-KR" altLang="en-US" u="sng"/>
              <a:t>식</a:t>
            </a:r>
            <a:r>
              <a:rPr lang="en-US" altLang="ko-KR" u="sng"/>
              <a:t>) </a:t>
            </a:r>
            <a:r>
              <a:rPr lang="ko-KR" altLang="en-US" u="sng"/>
              <a:t>예시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D39A981D-8798-851A-BBAD-A2B6BFB87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1400024"/>
            <a:ext cx="8534400" cy="5457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logical_OR_expression </a:t>
            </a:r>
            <a:r>
              <a:rPr lang="en-US" altLang="ko-KR"/>
              <a:t>()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a = (1 || 2)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b = (</a:t>
            </a:r>
            <a:r>
              <a:rPr lang="en-US" altLang="ko-KR" sz="4400"/>
              <a:t>a || 0)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69C0AA-0C4B-C8CB-14ED-FE5B6D78C2BE}"/>
              </a:ext>
            </a:extLst>
          </p:cNvPr>
          <p:cNvSpPr txBox="1"/>
          <p:nvPr/>
        </p:nvSpPr>
        <p:spPr>
          <a:xfrm>
            <a:off x="200297" y="1148213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8A4A90-298E-6446-9203-30532C48DD3B}"/>
              </a:ext>
            </a:extLst>
          </p:cNvPr>
          <p:cNvSpPr txBox="1"/>
          <p:nvPr/>
        </p:nvSpPr>
        <p:spPr>
          <a:xfrm>
            <a:off x="2234428" y="1161042"/>
            <a:ext cx="369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logical_OR_expression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7D2399-F452-3784-B0E2-AC487E4D6373}"/>
              </a:ext>
            </a:extLst>
          </p:cNvPr>
          <p:cNvSpPr txBox="1"/>
          <p:nvPr/>
        </p:nvSpPr>
        <p:spPr>
          <a:xfrm>
            <a:off x="727089" y="2488132"/>
            <a:ext cx="716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과 다르거나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2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과 다르면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 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043A7-1B51-1DC6-D325-30CE93A89EE8}"/>
              </a:ext>
            </a:extLst>
          </p:cNvPr>
          <p:cNvSpPr txBox="1"/>
          <p:nvPr/>
        </p:nvSpPr>
        <p:spPr>
          <a:xfrm>
            <a:off x="6245010" y="1161042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없음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B9B40-EFCA-FAC9-3B04-DAD0B48F3034}"/>
              </a:ext>
            </a:extLst>
          </p:cNvPr>
          <p:cNvSpPr txBox="1"/>
          <p:nvPr/>
        </p:nvSpPr>
        <p:spPr>
          <a:xfrm>
            <a:off x="727089" y="3862887"/>
            <a:ext cx="726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과 다르거나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과 다르면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 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90862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C1C13-E94E-18D3-8031-2578B8C9E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90D4D-4A18-2D05-1BF0-A6833119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logical OR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논리</a:t>
            </a:r>
            <a:r>
              <a:rPr lang="en-US" altLang="ko-KR" u="sng"/>
              <a:t>OR</a:t>
            </a:r>
            <a:r>
              <a:rPr lang="ko-KR" altLang="en-US" u="sng"/>
              <a:t>식</a:t>
            </a:r>
            <a:r>
              <a:rPr lang="en-US" altLang="ko-KR" u="sng"/>
              <a:t>) </a:t>
            </a:r>
            <a:r>
              <a:rPr lang="ko-KR" altLang="en-US" u="sng"/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20F87-7818-FB24-DC97-38634217D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35878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논리</a:t>
            </a:r>
            <a:r>
              <a:rPr lang="en-US" altLang="ko-KR" sz="2800"/>
              <a:t>OR</a:t>
            </a:r>
            <a:r>
              <a:rPr lang="ko-KR" altLang="en-US" sz="2800"/>
              <a:t>식</a:t>
            </a:r>
            <a:r>
              <a:rPr lang="en-US" altLang="ko-KR" sz="2800"/>
              <a:t>:</a:t>
            </a:r>
            <a:br>
              <a:rPr lang="en-US" altLang="ko-KR" sz="2800"/>
            </a:br>
            <a:r>
              <a:rPr lang="ko-KR" altLang="en-US" sz="2800"/>
              <a:t>논리</a:t>
            </a:r>
            <a:r>
              <a:rPr lang="en-US" altLang="ko-KR" sz="2800"/>
              <a:t>AND</a:t>
            </a:r>
            <a:r>
              <a:rPr lang="ko-KR" altLang="en-US" sz="2800"/>
              <a:t>식</a:t>
            </a:r>
            <a:br>
              <a:rPr lang="en-US" altLang="ko-KR" sz="2800"/>
            </a:br>
            <a:r>
              <a:rPr lang="ko-KR" altLang="en-US" sz="2800"/>
              <a:t>논리</a:t>
            </a:r>
            <a:r>
              <a:rPr lang="en-US" altLang="ko-KR" sz="2800"/>
              <a:t>OR</a:t>
            </a:r>
            <a:r>
              <a:rPr lang="ko-KR" altLang="en-US" sz="2800"/>
              <a:t>식 </a:t>
            </a:r>
            <a:r>
              <a:rPr lang="en-US" altLang="ko-KR" sz="2800" b="1"/>
              <a:t>||</a:t>
            </a:r>
            <a:r>
              <a:rPr lang="en-US" altLang="ko-KR" sz="2800"/>
              <a:t> </a:t>
            </a:r>
            <a:r>
              <a:rPr lang="ko-KR" altLang="en-US" sz="2800"/>
              <a:t>논리</a:t>
            </a:r>
            <a:r>
              <a:rPr lang="en-US" altLang="ko-KR" sz="2800"/>
              <a:t>AND</a:t>
            </a:r>
            <a:r>
              <a:rPr lang="ko-KR" altLang="en-US" sz="2800"/>
              <a:t>식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217043146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327FE-A9FC-10B6-75C6-BE4735836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F28DB-191D-A2BC-B70E-E534FE3C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logical OR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논리</a:t>
            </a:r>
            <a:r>
              <a:rPr lang="en-US" altLang="ko-KR" u="sng"/>
              <a:t>OR</a:t>
            </a:r>
            <a:r>
              <a:rPr lang="ko-KR" altLang="en-US" u="sng"/>
              <a:t>식</a:t>
            </a:r>
            <a:r>
              <a:rPr lang="en-US" altLang="ko-KR" u="sng"/>
              <a:t>) </a:t>
            </a:r>
            <a:r>
              <a:rPr lang="ko-KR" altLang="en-US" u="sng"/>
              <a:t>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918F1-A041-0B84-9541-A6238CBB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45439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두 피연산자가 정수</a:t>
            </a:r>
            <a:r>
              <a:rPr lang="en-US" altLang="ko-KR" sz="2800"/>
              <a:t>, </a:t>
            </a:r>
            <a:r>
              <a:rPr lang="ko-KR" altLang="en-US" sz="2800"/>
              <a:t>실수</a:t>
            </a:r>
            <a:r>
              <a:rPr lang="en-US" altLang="ko-KR" sz="2800"/>
              <a:t>, </a:t>
            </a:r>
            <a:r>
              <a:rPr lang="ko-KR" altLang="en-US" sz="2800"/>
              <a:t>포인터 타입이어야 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결과는 두 피연산자 중 </a:t>
            </a:r>
            <a:r>
              <a:rPr lang="en-US" altLang="ko-KR" sz="2800"/>
              <a:t>0</a:t>
            </a:r>
            <a:r>
              <a:rPr lang="ko-KR" altLang="en-US" sz="2800"/>
              <a:t>과 다른 것이 있으면 </a:t>
            </a:r>
            <a:r>
              <a:rPr lang="en-US" altLang="ko-KR" sz="2800"/>
              <a:t>1</a:t>
            </a:r>
            <a:r>
              <a:rPr lang="ko-KR" altLang="en-US" sz="2800"/>
              <a:t>이고</a:t>
            </a:r>
            <a:r>
              <a:rPr lang="en-US" altLang="ko-KR" sz="2800"/>
              <a:t>, </a:t>
            </a:r>
            <a:r>
              <a:rPr lang="ko-KR" altLang="en-US" sz="2800"/>
              <a:t>그렇지 않으면 </a:t>
            </a:r>
            <a:r>
              <a:rPr lang="en-US" altLang="ko-KR" sz="2800"/>
              <a:t>0</a:t>
            </a:r>
            <a:r>
              <a:rPr lang="ko-KR" altLang="en-US" sz="2800"/>
              <a:t>이다</a:t>
            </a:r>
            <a:r>
              <a:rPr lang="en-US" altLang="ko-KR" sz="2800"/>
              <a:t>. </a:t>
            </a:r>
            <a:r>
              <a:rPr lang="ko-KR" altLang="en-US" sz="2800"/>
              <a:t>결과의 타입은 </a:t>
            </a:r>
            <a:r>
              <a:rPr lang="en-US" altLang="ko-KR" sz="2800"/>
              <a:t>int</a:t>
            </a:r>
            <a:r>
              <a:rPr lang="ko-KR" altLang="en-US" sz="2800"/>
              <a:t>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왼쪽 피연산자식이 먼저 계산되고</a:t>
            </a:r>
            <a:r>
              <a:rPr lang="en-US" altLang="ko-KR" sz="2800"/>
              <a:t>, </a:t>
            </a:r>
            <a:r>
              <a:rPr lang="ko-KR" altLang="en-US" sz="2800"/>
              <a:t>그 다음에 오른쪽 피연산자식이 계산된다</a:t>
            </a:r>
            <a:r>
              <a:rPr lang="en-US" altLang="ko-KR" sz="2800"/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시퀀스 포인트가 왼쪽 피연산자 계산 후에 있다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왼쪽 피연산자가 </a:t>
            </a:r>
            <a:r>
              <a:rPr lang="en-US" altLang="ko-KR" sz="2800"/>
              <a:t>0</a:t>
            </a:r>
            <a:r>
              <a:rPr lang="ko-KR" altLang="en-US" sz="2800"/>
              <a:t>이 아니면 오른쪽 피연산자식은 계산되지 않는다</a:t>
            </a:r>
            <a:r>
              <a:rPr lang="en-US" altLang="ko-KR" sz="2800"/>
              <a:t>.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10031240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F620C-4E0A-1C16-634D-0A0F54F9B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2ACCC-8D5E-949B-31FA-6A24B3017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logical OR expression</a:t>
            </a:r>
            <a:r>
              <a:rPr lang="ko-KR" altLang="en-US" u="sng"/>
              <a:t>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AFE0611-E39E-824F-5B98-E70713256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158483"/>
            <a:ext cx="3557384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a =  x || y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90C8153-3097-20B6-3DE9-969583976575}"/>
              </a:ext>
            </a:extLst>
          </p:cNvPr>
          <p:cNvSpPr txBox="1">
            <a:spLocks/>
          </p:cNvSpPr>
          <p:nvPr/>
        </p:nvSpPr>
        <p:spPr>
          <a:xfrm>
            <a:off x="393601" y="1919588"/>
            <a:ext cx="8750399" cy="4388001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cmp		dword ptr[x],		0 </a:t>
            </a:r>
          </a:p>
          <a:p>
            <a:pPr marL="0" indent="0">
              <a:buNone/>
            </a:pPr>
            <a:r>
              <a:rPr lang="en-US" altLang="ko-KR" sz="3600"/>
              <a:t>jne		7</a:t>
            </a:r>
          </a:p>
          <a:p>
            <a:pPr marL="0" indent="0">
              <a:buNone/>
            </a:pPr>
            <a:r>
              <a:rPr lang="en-US" altLang="ko-KR" sz="3600"/>
              <a:t>cmp		dword ptr[y],		0 </a:t>
            </a:r>
          </a:p>
          <a:p>
            <a:pPr marL="0" indent="0">
              <a:buNone/>
            </a:pPr>
            <a:r>
              <a:rPr lang="en-US" altLang="ko-KR" sz="3600"/>
              <a:t>jne		7</a:t>
            </a:r>
          </a:p>
          <a:p>
            <a:pPr marL="0" indent="0">
              <a:buNone/>
            </a:pPr>
            <a:r>
              <a:rPr lang="en-US" altLang="ko-KR" sz="3600"/>
              <a:t>mov		dword ptr[tm],	0</a:t>
            </a:r>
          </a:p>
          <a:p>
            <a:pPr marL="0" indent="0">
              <a:buNone/>
            </a:pPr>
            <a:r>
              <a:rPr lang="en-US" altLang="ko-KR" sz="3600"/>
              <a:t>jmp		8</a:t>
            </a:r>
          </a:p>
          <a:p>
            <a:pPr marL="0" indent="0">
              <a:buNone/>
            </a:pPr>
            <a:r>
              <a:rPr lang="en-US" altLang="ko-KR" sz="3600"/>
              <a:t>mov		dword ptr[tm],	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EE0865-23E9-2554-80AB-9408B6DA4482}"/>
              </a:ext>
            </a:extLst>
          </p:cNvPr>
          <p:cNvSpPr/>
          <p:nvPr/>
        </p:nvSpPr>
        <p:spPr>
          <a:xfrm>
            <a:off x="2639029" y="1158483"/>
            <a:ext cx="1284790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3B79C-2F97-6987-3078-89FB8A3D244A}"/>
              </a:ext>
            </a:extLst>
          </p:cNvPr>
          <p:cNvSpPr txBox="1">
            <a:spLocks/>
          </p:cNvSpPr>
          <p:nvPr/>
        </p:nvSpPr>
        <p:spPr>
          <a:xfrm>
            <a:off x="-18063" y="1982319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60C2B01-0EFD-A260-8268-1DD03E241EA9}"/>
              </a:ext>
            </a:extLst>
          </p:cNvPr>
          <p:cNvSpPr txBox="1">
            <a:spLocks/>
          </p:cNvSpPr>
          <p:nvPr/>
        </p:nvSpPr>
        <p:spPr>
          <a:xfrm>
            <a:off x="-18063" y="258058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485EDFA-6BF0-EBFE-6495-394D1CE9F500}"/>
              </a:ext>
            </a:extLst>
          </p:cNvPr>
          <p:cNvSpPr txBox="1">
            <a:spLocks/>
          </p:cNvSpPr>
          <p:nvPr/>
        </p:nvSpPr>
        <p:spPr>
          <a:xfrm>
            <a:off x="-18063" y="3178843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5A0F6D3-8CD2-8E45-7033-D2A55B8D7758}"/>
              </a:ext>
            </a:extLst>
          </p:cNvPr>
          <p:cNvSpPr txBox="1">
            <a:spLocks/>
          </p:cNvSpPr>
          <p:nvPr/>
        </p:nvSpPr>
        <p:spPr>
          <a:xfrm>
            <a:off x="-18063" y="3829148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2AAF3B3-4EFA-41E6-E538-0C6C11EC0558}"/>
              </a:ext>
            </a:extLst>
          </p:cNvPr>
          <p:cNvSpPr txBox="1">
            <a:spLocks/>
          </p:cNvSpPr>
          <p:nvPr/>
        </p:nvSpPr>
        <p:spPr>
          <a:xfrm>
            <a:off x="-18063" y="4447202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98F76EB-80F5-2FB0-3BCA-6FCA0F92E1CA}"/>
              </a:ext>
            </a:extLst>
          </p:cNvPr>
          <p:cNvSpPr txBox="1">
            <a:spLocks/>
          </p:cNvSpPr>
          <p:nvPr/>
        </p:nvSpPr>
        <p:spPr>
          <a:xfrm>
            <a:off x="-18063" y="5065256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70209B8-8DD1-EA6D-5538-6E7CF08BF747}"/>
              </a:ext>
            </a:extLst>
          </p:cNvPr>
          <p:cNvSpPr txBox="1">
            <a:spLocks/>
          </p:cNvSpPr>
          <p:nvPr/>
        </p:nvSpPr>
        <p:spPr>
          <a:xfrm>
            <a:off x="-18063" y="5694885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CE86C1-CD4E-63C9-D1E0-A029E9FE3D6A}"/>
              </a:ext>
            </a:extLst>
          </p:cNvPr>
          <p:cNvSpPr/>
          <p:nvPr/>
        </p:nvSpPr>
        <p:spPr>
          <a:xfrm>
            <a:off x="392626" y="1937306"/>
            <a:ext cx="8577753" cy="438800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2D04BD-089C-0DC8-0DDA-0985C0A6BF65}"/>
              </a:ext>
            </a:extLst>
          </p:cNvPr>
          <p:cNvSpPr txBox="1"/>
          <p:nvPr/>
        </p:nvSpPr>
        <p:spPr>
          <a:xfrm>
            <a:off x="0" y="6384762"/>
            <a:ext cx="914399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100">
                <a:solidFill>
                  <a:srgbClr val="4EA72E"/>
                </a:solidFill>
              </a:rPr>
              <a:t>CMP—Compare Two Operands, JNE —Jump If Not Equal , JMP—Jump</a:t>
            </a:r>
            <a:endParaRPr lang="ko-KR" altLang="en-US" sz="21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0412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C22BB-AF44-E948-D16A-352CE82C3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28B36-1675-4914-E767-0B175F78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logical OR expression</a:t>
            </a:r>
            <a:r>
              <a:rPr lang="ko-KR" altLang="en-US" u="sng"/>
              <a:t>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6B4ABC6-E3E8-8E2D-B431-04C242CDB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158483"/>
            <a:ext cx="3557384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a =  x || y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B380A22-50D7-2B99-54C1-AB4765ED6B3B}"/>
              </a:ext>
            </a:extLst>
          </p:cNvPr>
          <p:cNvSpPr txBox="1">
            <a:spLocks/>
          </p:cNvSpPr>
          <p:nvPr/>
        </p:nvSpPr>
        <p:spPr>
          <a:xfrm>
            <a:off x="393601" y="1919588"/>
            <a:ext cx="8750399" cy="1344473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mov		eax,				dword ptr[tm]</a:t>
            </a:r>
          </a:p>
          <a:p>
            <a:pPr marL="0" indent="0">
              <a:buNone/>
            </a:pPr>
            <a:r>
              <a:rPr lang="en-US" altLang="ko-KR" sz="3600"/>
              <a:t>mov		dword ptr[a],		eax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B9CBED-332F-D16F-BFD4-00EDF60A9064}"/>
              </a:ext>
            </a:extLst>
          </p:cNvPr>
          <p:cNvSpPr/>
          <p:nvPr/>
        </p:nvSpPr>
        <p:spPr>
          <a:xfrm>
            <a:off x="2639029" y="1158483"/>
            <a:ext cx="1284790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9BD03-0C8A-BEDB-14D9-C45BBD9B025C}"/>
              </a:ext>
            </a:extLst>
          </p:cNvPr>
          <p:cNvSpPr txBox="1">
            <a:spLocks/>
          </p:cNvSpPr>
          <p:nvPr/>
        </p:nvSpPr>
        <p:spPr>
          <a:xfrm>
            <a:off x="-18063" y="1982319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9E61E44-6D50-60D0-5B9C-6071C3BED9C1}"/>
              </a:ext>
            </a:extLst>
          </p:cNvPr>
          <p:cNvSpPr txBox="1">
            <a:spLocks/>
          </p:cNvSpPr>
          <p:nvPr/>
        </p:nvSpPr>
        <p:spPr>
          <a:xfrm>
            <a:off x="-18063" y="258058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94149E-90CC-A94E-439F-F1E6DE660108}"/>
              </a:ext>
            </a:extLst>
          </p:cNvPr>
          <p:cNvSpPr/>
          <p:nvPr/>
        </p:nvSpPr>
        <p:spPr>
          <a:xfrm>
            <a:off x="392626" y="1937306"/>
            <a:ext cx="8577753" cy="580544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7AD40B-47B5-BFF6-AD1A-CBB9CBFE244E}"/>
              </a:ext>
            </a:extLst>
          </p:cNvPr>
          <p:cNvSpPr txBox="1"/>
          <p:nvPr/>
        </p:nvSpPr>
        <p:spPr>
          <a:xfrm>
            <a:off x="0" y="6384762"/>
            <a:ext cx="914399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100">
                <a:solidFill>
                  <a:srgbClr val="4EA72E"/>
                </a:solidFill>
              </a:rPr>
              <a:t>CMP—Compare Two Operands, JNE —Jump If Not Equal , JMP—Jump</a:t>
            </a:r>
            <a:endParaRPr lang="ko-KR" altLang="en-US" sz="21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319344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1913E-0A60-65F4-EA73-87EB7DD05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A893C-3273-E0B2-B99D-7C599527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06930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logical OR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논리</a:t>
            </a:r>
            <a:r>
              <a:rPr lang="en-US" altLang="ko-KR" u="sng"/>
              <a:t>OR</a:t>
            </a:r>
            <a:r>
              <a:rPr lang="ko-KR" altLang="en-US" u="sng"/>
              <a:t>식</a:t>
            </a:r>
            <a:r>
              <a:rPr lang="en-US" altLang="ko-KR" u="sng"/>
              <a:t>) </a:t>
            </a:r>
            <a:r>
              <a:rPr lang="ko-KR" altLang="en-US" u="sng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21C2D-B297-CC88-5E7E-A5FF2B878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a</a:t>
            </a:r>
            <a:r>
              <a:rPr lang="ko-KR" altLang="en-US" sz="3600"/>
              <a:t>의 초기값을 </a:t>
            </a:r>
            <a:r>
              <a:rPr lang="en-US" altLang="ko-KR" sz="3600"/>
              <a:t>x || y</a:t>
            </a:r>
            <a:r>
              <a:rPr lang="ko-KR" altLang="en-US" sz="3600"/>
              <a:t>로 바꿔보세요</a:t>
            </a: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void f13 (int x, int y)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int a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1774-9859-36C9-526B-EFCF0F7D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ADCE0F-56C7-8148-9B1F-B2B8F82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65956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F8336-8A7E-AA77-50D7-3EEB451C5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95301-8F5D-0A45-5E57-999898A4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conditional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삼항연산식</a:t>
            </a:r>
            <a:r>
              <a:rPr lang="en-US" altLang="ko-KR" u="sng"/>
              <a:t>) </a:t>
            </a:r>
            <a:r>
              <a:rPr lang="ko-KR" altLang="en-US" u="sng"/>
              <a:t>예시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5334467-14EB-D6A1-012A-6C1E7B75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1400024"/>
            <a:ext cx="8534400" cy="5457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conditional_expression </a:t>
            </a:r>
            <a:r>
              <a:rPr lang="en-US" altLang="ko-KR"/>
              <a:t>()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a = 1 &gt; 0 ? 1 : 0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b = 1 &lt; 0 ? 1 : 0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AB37A3-E641-DCFD-D2D0-BE17AE8CE155}"/>
              </a:ext>
            </a:extLst>
          </p:cNvPr>
          <p:cNvSpPr txBox="1"/>
          <p:nvPr/>
        </p:nvSpPr>
        <p:spPr>
          <a:xfrm>
            <a:off x="200297" y="1148213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FB8199-6991-C6AB-1449-1021CA3FC995}"/>
              </a:ext>
            </a:extLst>
          </p:cNvPr>
          <p:cNvSpPr txBox="1"/>
          <p:nvPr/>
        </p:nvSpPr>
        <p:spPr>
          <a:xfrm>
            <a:off x="2234428" y="1161042"/>
            <a:ext cx="375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conditional_expression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A4B90B-8C47-5A4F-EEC2-D1CB495A6711}"/>
              </a:ext>
            </a:extLst>
          </p:cNvPr>
          <p:cNvSpPr txBox="1"/>
          <p:nvPr/>
        </p:nvSpPr>
        <p:spPr>
          <a:xfrm>
            <a:off x="727089" y="2488132"/>
            <a:ext cx="649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보다 크면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아니면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F8E4B-B259-2ADC-FE93-FAFFD7F8DD87}"/>
              </a:ext>
            </a:extLst>
          </p:cNvPr>
          <p:cNvSpPr txBox="1"/>
          <p:nvPr/>
        </p:nvSpPr>
        <p:spPr>
          <a:xfrm>
            <a:off x="6245010" y="1161042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없음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026B7-F40B-FCAC-9392-D14D7F6C9485}"/>
              </a:ext>
            </a:extLst>
          </p:cNvPr>
          <p:cNvSpPr txBox="1"/>
          <p:nvPr/>
        </p:nvSpPr>
        <p:spPr>
          <a:xfrm>
            <a:off x="727089" y="3862887"/>
            <a:ext cx="674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보다 작으면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아니면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853014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4883B-2DAD-D636-276C-0A281D444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6AEC2-1536-76BF-A592-8DCE39BC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conditional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삼항연산식</a:t>
            </a:r>
            <a:r>
              <a:rPr lang="en-US" altLang="ko-KR" u="sng"/>
              <a:t>) </a:t>
            </a:r>
            <a:r>
              <a:rPr lang="ko-KR" altLang="en-US" u="sng"/>
              <a:t>문법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30C03-57B1-01EE-DBD3-BD4CC9F86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35878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삼항연산식</a:t>
            </a:r>
            <a:r>
              <a:rPr lang="en-US" altLang="ko-KR" sz="2800"/>
              <a:t>:</a:t>
            </a:r>
            <a:br>
              <a:rPr lang="en-US" altLang="ko-KR" sz="2800"/>
            </a:br>
            <a:r>
              <a:rPr lang="ko-KR" altLang="en-US" sz="2800"/>
              <a:t>논리</a:t>
            </a:r>
            <a:r>
              <a:rPr lang="en-US" altLang="ko-KR" sz="2800"/>
              <a:t>OR</a:t>
            </a:r>
            <a:r>
              <a:rPr lang="ko-KR" altLang="en-US" sz="2800"/>
              <a:t>식</a:t>
            </a:r>
            <a:br>
              <a:rPr lang="en-US" altLang="ko-KR" sz="2800"/>
            </a:br>
            <a:r>
              <a:rPr lang="ko-KR" altLang="en-US" sz="2800"/>
              <a:t>논리</a:t>
            </a:r>
            <a:r>
              <a:rPr lang="en-US" altLang="ko-KR" sz="2800"/>
              <a:t>OR</a:t>
            </a:r>
            <a:r>
              <a:rPr lang="ko-KR" altLang="en-US" sz="2800"/>
              <a:t>식 </a:t>
            </a:r>
            <a:r>
              <a:rPr lang="en-US" altLang="ko-KR" sz="2800" b="1"/>
              <a:t>?</a:t>
            </a:r>
            <a:r>
              <a:rPr lang="en-US" altLang="ko-KR" sz="2800"/>
              <a:t> </a:t>
            </a:r>
            <a:r>
              <a:rPr lang="ko-KR" altLang="en-US" sz="2800"/>
              <a:t>식</a:t>
            </a:r>
            <a:r>
              <a:rPr lang="en-US" altLang="ko-KR" sz="2800" b="1"/>
              <a:t> :</a:t>
            </a:r>
            <a:r>
              <a:rPr lang="en-US" altLang="ko-KR" sz="2800"/>
              <a:t> </a:t>
            </a:r>
            <a:r>
              <a:rPr lang="ko-KR" altLang="en-US" sz="2800"/>
              <a:t>삼항연산식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161640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2B0F0-6F17-C4CB-993B-214FB0E32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6E5F8-2820-9315-5692-AD4700CA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함수 정의 문법 다시 보기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441FCA-5073-7E41-504D-F24AF64B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E18E8-1B36-7254-D458-D31E139C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D6810-E32F-D946-909A-68181E1E7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396079" cy="556343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함수 정의</a:t>
            </a:r>
            <a:br>
              <a:rPr lang="en-US" altLang="ko-KR" sz="2800" b="1" dirty="0"/>
            </a:br>
            <a:r>
              <a:rPr lang="ko-KR" altLang="en-US" sz="2800" dirty="0"/>
              <a:t>타입 이름 </a:t>
            </a:r>
            <a:r>
              <a:rPr lang="en-US" altLang="ko-KR" sz="2800" b="1" dirty="0"/>
              <a:t>(</a:t>
            </a:r>
            <a:r>
              <a:rPr lang="en-US" altLang="ko-KR" sz="2800" dirty="0"/>
              <a:t> </a:t>
            </a:r>
            <a:r>
              <a:rPr lang="ko-KR" altLang="en-US" sz="2800" dirty="0"/>
              <a:t>매개변수리스트 </a:t>
            </a:r>
            <a:r>
              <a:rPr lang="en-US" altLang="ko-KR" sz="2800" b="1"/>
              <a:t>) </a:t>
            </a:r>
            <a:r>
              <a:rPr lang="ko-KR" altLang="en-US" sz="2800"/>
              <a:t>블록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sz="2800" b="1"/>
              <a:t>블록</a:t>
            </a:r>
            <a:br>
              <a:rPr lang="en-US" altLang="ko-KR" sz="2800" b="1"/>
            </a:br>
            <a:r>
              <a:rPr lang="en-US" altLang="ko-KR" sz="2800" b="1"/>
              <a:t>{ </a:t>
            </a:r>
            <a:r>
              <a:rPr lang="ko-KR" altLang="en-US" sz="2800"/>
              <a:t>선언리스트</a:t>
            </a:r>
            <a:r>
              <a:rPr kumimoji="0" lang="ko-KR" altLang="en-US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없어도됨</a:t>
            </a:r>
            <a:r>
              <a:rPr lang="en-US" altLang="ko-KR" sz="2800" b="1"/>
              <a:t> </a:t>
            </a:r>
            <a:r>
              <a:rPr lang="ko-KR" altLang="en-US" sz="2800"/>
              <a:t>문장리스트</a:t>
            </a:r>
            <a:r>
              <a:rPr kumimoji="0" lang="ko-KR" altLang="en-US" sz="20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없어도됨</a:t>
            </a:r>
            <a:r>
              <a:rPr kumimoji="0" lang="en-US" altLang="ko-KR" sz="2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800" b="1"/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2800" b="1"/>
              <a:t>문장</a:t>
            </a:r>
            <a:br>
              <a:rPr lang="en-US" altLang="ko-KR" sz="2800" b="1"/>
            </a:br>
            <a:r>
              <a:rPr lang="en-US" altLang="ko-KR" sz="2800"/>
              <a:t>return</a:t>
            </a:r>
            <a:r>
              <a:rPr lang="ko-KR" altLang="en-US" sz="2800"/>
              <a:t>문</a:t>
            </a:r>
            <a:br>
              <a:rPr lang="en-US" altLang="ko-KR" sz="2800"/>
            </a:br>
            <a:r>
              <a:rPr lang="ko-KR" altLang="en-US" sz="2800"/>
              <a:t>블록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3363095006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35BA5-4877-3E03-A035-657051A2B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030EC-C19F-7DE7-5240-D09C5852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conditional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삼항연산식</a:t>
            </a:r>
            <a:r>
              <a:rPr lang="en-US" altLang="ko-KR" u="sng"/>
              <a:t>) </a:t>
            </a:r>
            <a:r>
              <a:rPr lang="ko-KR" altLang="en-US" u="sng"/>
              <a:t>관련 규칙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3938E4-B399-DDC5-19A9-7B1CF570F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45439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첫번째 피연산자는 정수</a:t>
            </a:r>
            <a:r>
              <a:rPr lang="en-US" altLang="ko-KR" sz="2800"/>
              <a:t>, </a:t>
            </a:r>
            <a:r>
              <a:rPr lang="ko-KR" altLang="en-US" sz="2800"/>
              <a:t>실수</a:t>
            </a:r>
            <a:r>
              <a:rPr lang="en-US" altLang="ko-KR" sz="2800"/>
              <a:t>, </a:t>
            </a:r>
            <a:r>
              <a:rPr lang="ko-KR" altLang="en-US" sz="2800"/>
              <a:t>포인터 타입이어야 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두번째 피연산자와 세번째 피연산자는 다음 중 하나를 만족해야 한다</a:t>
            </a:r>
            <a:r>
              <a:rPr lang="en-US" altLang="ko-KR" sz="280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/>
              <a:t>두 피연산자 모두 정수</a:t>
            </a:r>
            <a:r>
              <a:rPr lang="en-US" altLang="ko-KR" sz="2000"/>
              <a:t>, </a:t>
            </a:r>
            <a:r>
              <a:rPr lang="ko-KR" altLang="en-US" sz="2000"/>
              <a:t>실수 타입이다</a:t>
            </a:r>
            <a:r>
              <a:rPr lang="en-US" altLang="ko-KR" sz="200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2000"/>
              <a:t>두 피연산자 모두 </a:t>
            </a:r>
            <a:r>
              <a:rPr lang="en-US" altLang="ko-KR" sz="2000"/>
              <a:t>void </a:t>
            </a:r>
            <a:r>
              <a:rPr lang="ko-KR" altLang="en-US" sz="2000"/>
              <a:t>타입이다</a:t>
            </a:r>
            <a:r>
              <a:rPr lang="en-US" altLang="ko-KR" sz="200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2000"/>
              <a:t>두 피연산자는 서로 호환되는 포인터 타입이다</a:t>
            </a:r>
            <a:r>
              <a:rPr lang="en-US" altLang="ko-KR" sz="20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582800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0737C-F524-BD3D-6A76-B968A4BB7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9ED24-8248-7C88-4CCC-62E57AAB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conditional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삼항연산식</a:t>
            </a:r>
            <a:r>
              <a:rPr lang="en-US" altLang="ko-KR" u="sng"/>
              <a:t>) </a:t>
            </a:r>
            <a:r>
              <a:rPr lang="ko-KR" altLang="en-US" u="sng"/>
              <a:t>관련 규칙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43A65-F85F-94BD-0084-BA4A00C8E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45439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첫번째 피연산자가 먼저 계산되고</a:t>
            </a:r>
            <a:r>
              <a:rPr lang="en-US" altLang="ko-KR" sz="2800"/>
              <a:t>, </a:t>
            </a:r>
            <a:r>
              <a:rPr lang="ko-KR" altLang="en-US" sz="2800"/>
              <a:t>그 후에 시퀀스 포인트가 있다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두번째 피연산자는 첫번째 피연산자 값이 </a:t>
            </a:r>
            <a:r>
              <a:rPr lang="en-US" altLang="ko-KR" sz="2800"/>
              <a:t>0</a:t>
            </a:r>
            <a:r>
              <a:rPr lang="ko-KR" altLang="en-US" sz="2800"/>
              <a:t>이 아닐 때만 계산된다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세번째 피연산자는 첫번째 피연산자 값이 </a:t>
            </a:r>
            <a:r>
              <a:rPr lang="en-US" altLang="ko-KR" sz="2800"/>
              <a:t>0</a:t>
            </a:r>
            <a:r>
              <a:rPr lang="ko-KR" altLang="en-US" sz="2800"/>
              <a:t>일 때만 계산된다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2730296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305C4-B917-D7BD-7710-EB14381AF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ECDCC-20EB-E451-D73C-70ECB23C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conditional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삼항연산식</a:t>
            </a:r>
            <a:r>
              <a:rPr lang="en-US" altLang="ko-KR" u="sng"/>
              <a:t>) </a:t>
            </a:r>
            <a:r>
              <a:rPr lang="ko-KR" altLang="en-US" u="sng"/>
              <a:t>관련 규칙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8C168-06F9-BA18-C6C7-92F5AC01D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45439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식의 결과는 두번째</a:t>
            </a:r>
            <a:r>
              <a:rPr lang="en-US" altLang="ko-KR" sz="2800"/>
              <a:t>, </a:t>
            </a:r>
            <a:r>
              <a:rPr lang="ko-KR" altLang="en-US" sz="2800"/>
              <a:t>세번째 피연산자 중 계산된 값이다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두번째</a:t>
            </a:r>
            <a:r>
              <a:rPr lang="en-US" altLang="ko-KR" sz="2800"/>
              <a:t>, </a:t>
            </a:r>
            <a:r>
              <a:rPr lang="ko-KR" altLang="en-US" sz="2800"/>
              <a:t>세번째 피연산자가 정수 또는 실수면 결과에 </a:t>
            </a:r>
            <a:r>
              <a:rPr lang="en-US" altLang="ko-KR" sz="2800"/>
              <a:t>usual arithmetic conversion</a:t>
            </a:r>
            <a:r>
              <a:rPr lang="ko-KR" altLang="en-US" sz="2800"/>
              <a:t>이 시행된다</a:t>
            </a:r>
            <a:r>
              <a:rPr lang="en-US" altLang="ko-KR" sz="2800"/>
              <a:t>. 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865278123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B35B2-E927-A2BA-D937-2F4FDD238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C3F3C-54BB-A6EC-3F61-D41D4CA8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conditional expression</a:t>
            </a:r>
            <a:r>
              <a:rPr lang="ko-KR" altLang="en-US" u="sng"/>
              <a:t>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02D9E3C-8710-075B-FAD8-42929D87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158483"/>
            <a:ext cx="4229043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a =  x ? y : z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8CCCAE7-E945-1675-0F42-A78FE70EE2B4}"/>
              </a:ext>
            </a:extLst>
          </p:cNvPr>
          <p:cNvSpPr txBox="1">
            <a:spLocks/>
          </p:cNvSpPr>
          <p:nvPr/>
        </p:nvSpPr>
        <p:spPr>
          <a:xfrm>
            <a:off x="393601" y="1919588"/>
            <a:ext cx="8750399" cy="4388001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cmp		dword ptr[x],		0 </a:t>
            </a:r>
          </a:p>
          <a:p>
            <a:pPr marL="0" indent="0">
              <a:buNone/>
            </a:pPr>
            <a:r>
              <a:rPr lang="en-US" altLang="ko-KR" sz="3600"/>
              <a:t>je		6</a:t>
            </a:r>
          </a:p>
          <a:p>
            <a:pPr marL="0" indent="0">
              <a:buNone/>
            </a:pPr>
            <a:r>
              <a:rPr lang="en-US" altLang="ko-KR" sz="3600"/>
              <a:t>mov		eax, 			dword ptr[y] </a:t>
            </a:r>
          </a:p>
          <a:p>
            <a:pPr marL="0" indent="0">
              <a:buNone/>
            </a:pPr>
            <a:r>
              <a:rPr lang="en-US" altLang="ko-KR" sz="3600"/>
              <a:t>mov		dword ptr[tm],	eax</a:t>
            </a:r>
          </a:p>
          <a:p>
            <a:pPr marL="0" indent="0">
              <a:buNone/>
            </a:pPr>
            <a:r>
              <a:rPr lang="en-US" altLang="ko-KR" sz="3600"/>
              <a:t>jmp		8</a:t>
            </a:r>
          </a:p>
          <a:p>
            <a:pPr marL="0" indent="0">
              <a:buNone/>
            </a:pPr>
            <a:r>
              <a:rPr lang="en-US" altLang="ko-KR" sz="3600"/>
              <a:t>mov		eax, 			dword ptr[z] </a:t>
            </a:r>
          </a:p>
          <a:p>
            <a:pPr marL="0" indent="0">
              <a:buNone/>
            </a:pPr>
            <a:r>
              <a:rPr lang="en-US" altLang="ko-KR" sz="3600"/>
              <a:t>mov		dword ptr[tm],	eax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5B1785-1DD7-A606-E9B2-FF43DA497EDF}"/>
              </a:ext>
            </a:extLst>
          </p:cNvPr>
          <p:cNvSpPr/>
          <p:nvPr/>
        </p:nvSpPr>
        <p:spPr>
          <a:xfrm>
            <a:off x="2639028" y="1158483"/>
            <a:ext cx="1932971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45135-0B58-5290-294B-A2F33477E861}"/>
              </a:ext>
            </a:extLst>
          </p:cNvPr>
          <p:cNvSpPr txBox="1">
            <a:spLocks/>
          </p:cNvSpPr>
          <p:nvPr/>
        </p:nvSpPr>
        <p:spPr>
          <a:xfrm>
            <a:off x="-18063" y="1982319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F0A7E9F-003F-D602-8BBD-02CC5BE67CDF}"/>
              </a:ext>
            </a:extLst>
          </p:cNvPr>
          <p:cNvSpPr txBox="1">
            <a:spLocks/>
          </p:cNvSpPr>
          <p:nvPr/>
        </p:nvSpPr>
        <p:spPr>
          <a:xfrm>
            <a:off x="-18063" y="258058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1157706-F7A9-8D3B-4FA5-4A4F161D4B09}"/>
              </a:ext>
            </a:extLst>
          </p:cNvPr>
          <p:cNvSpPr txBox="1">
            <a:spLocks/>
          </p:cNvSpPr>
          <p:nvPr/>
        </p:nvSpPr>
        <p:spPr>
          <a:xfrm>
            <a:off x="-18063" y="3178843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CCCF68F-857E-906B-7CB8-2C763D85E512}"/>
              </a:ext>
            </a:extLst>
          </p:cNvPr>
          <p:cNvSpPr txBox="1">
            <a:spLocks/>
          </p:cNvSpPr>
          <p:nvPr/>
        </p:nvSpPr>
        <p:spPr>
          <a:xfrm>
            <a:off x="-18063" y="3829148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7590DEA-6BC8-5F4D-0997-88818449651D}"/>
              </a:ext>
            </a:extLst>
          </p:cNvPr>
          <p:cNvSpPr txBox="1">
            <a:spLocks/>
          </p:cNvSpPr>
          <p:nvPr/>
        </p:nvSpPr>
        <p:spPr>
          <a:xfrm>
            <a:off x="-18063" y="4447202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A174A21-FE41-0323-BAE8-984ADE0982EE}"/>
              </a:ext>
            </a:extLst>
          </p:cNvPr>
          <p:cNvSpPr txBox="1">
            <a:spLocks/>
          </p:cNvSpPr>
          <p:nvPr/>
        </p:nvSpPr>
        <p:spPr>
          <a:xfrm>
            <a:off x="-18063" y="5065256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EEC3E93-6152-4228-6F85-5254B26D0273}"/>
              </a:ext>
            </a:extLst>
          </p:cNvPr>
          <p:cNvSpPr txBox="1">
            <a:spLocks/>
          </p:cNvSpPr>
          <p:nvPr/>
        </p:nvSpPr>
        <p:spPr>
          <a:xfrm>
            <a:off x="-18063" y="5694885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3B90F9-95DB-9A68-82A2-254B15861F1D}"/>
              </a:ext>
            </a:extLst>
          </p:cNvPr>
          <p:cNvSpPr/>
          <p:nvPr/>
        </p:nvSpPr>
        <p:spPr>
          <a:xfrm>
            <a:off x="392626" y="1937306"/>
            <a:ext cx="8577753" cy="438800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7BCC72-2512-9AA3-1FB1-C15D58ACAF3A}"/>
              </a:ext>
            </a:extLst>
          </p:cNvPr>
          <p:cNvSpPr txBox="1"/>
          <p:nvPr/>
        </p:nvSpPr>
        <p:spPr>
          <a:xfrm>
            <a:off x="0" y="6384762"/>
            <a:ext cx="914399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100">
                <a:solidFill>
                  <a:srgbClr val="4EA72E"/>
                </a:solidFill>
              </a:rPr>
              <a:t>CMP—Compare Two Operands, JE —Jump If Equal , JMP—Jump</a:t>
            </a:r>
            <a:endParaRPr lang="ko-KR" altLang="en-US" sz="21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079467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9D997-BF81-4E4F-69B2-607D9E2CA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3B2DB-6F14-BE2C-D1A3-EE563BB9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conditional expression</a:t>
            </a:r>
            <a:r>
              <a:rPr lang="ko-KR" altLang="en-US" u="sng"/>
              <a:t>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A8D3F28-A783-AA73-93E7-6C7A74A62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158483"/>
            <a:ext cx="4229043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a =  x ? y : z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497E4CC-377C-863A-EFEF-542EA70346AD}"/>
              </a:ext>
            </a:extLst>
          </p:cNvPr>
          <p:cNvSpPr txBox="1">
            <a:spLocks/>
          </p:cNvSpPr>
          <p:nvPr/>
        </p:nvSpPr>
        <p:spPr>
          <a:xfrm>
            <a:off x="393601" y="1919588"/>
            <a:ext cx="8750399" cy="1390771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mov		eax, 			dword ptr[tm] </a:t>
            </a:r>
          </a:p>
          <a:p>
            <a:pPr marL="0" indent="0">
              <a:buNone/>
            </a:pPr>
            <a:r>
              <a:rPr lang="en-US" altLang="ko-KR" sz="3600"/>
              <a:t>mov		dword ptr[a],		eax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D71532-D260-6C39-B2B6-A7C5BA25BF70}"/>
              </a:ext>
            </a:extLst>
          </p:cNvPr>
          <p:cNvSpPr/>
          <p:nvPr/>
        </p:nvSpPr>
        <p:spPr>
          <a:xfrm>
            <a:off x="2639028" y="1158483"/>
            <a:ext cx="1932971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66592-07B2-E144-E0F6-03FF4D14E6FB}"/>
              </a:ext>
            </a:extLst>
          </p:cNvPr>
          <p:cNvSpPr txBox="1">
            <a:spLocks/>
          </p:cNvSpPr>
          <p:nvPr/>
        </p:nvSpPr>
        <p:spPr>
          <a:xfrm>
            <a:off x="-18063" y="1982319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8323750-8372-3CC4-3D43-FB4A28CF252C}"/>
              </a:ext>
            </a:extLst>
          </p:cNvPr>
          <p:cNvSpPr txBox="1">
            <a:spLocks/>
          </p:cNvSpPr>
          <p:nvPr/>
        </p:nvSpPr>
        <p:spPr>
          <a:xfrm>
            <a:off x="-18063" y="258058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3CFA9B-3103-344F-BB0E-57032FA118D1}"/>
              </a:ext>
            </a:extLst>
          </p:cNvPr>
          <p:cNvSpPr/>
          <p:nvPr/>
        </p:nvSpPr>
        <p:spPr>
          <a:xfrm>
            <a:off x="392626" y="1937306"/>
            <a:ext cx="8577753" cy="643275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62397-0BED-D02A-37D8-8E6B4745B9D2}"/>
              </a:ext>
            </a:extLst>
          </p:cNvPr>
          <p:cNvSpPr txBox="1"/>
          <p:nvPr/>
        </p:nvSpPr>
        <p:spPr>
          <a:xfrm>
            <a:off x="0" y="6384762"/>
            <a:ext cx="914399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100">
                <a:solidFill>
                  <a:srgbClr val="4EA72E"/>
                </a:solidFill>
              </a:rPr>
              <a:t>CMP—Compare Two Operands, JE —Jump If Equal , JMP—Jump</a:t>
            </a:r>
            <a:endParaRPr lang="ko-KR" altLang="en-US" sz="21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55566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660C1-5573-4CAB-4488-9810CF6C7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D4C58-FBC2-652B-FDE1-E3D543A5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06930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conditional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삼항연산식</a:t>
            </a:r>
            <a:r>
              <a:rPr lang="en-US" altLang="ko-KR" u="sng"/>
              <a:t>) </a:t>
            </a:r>
            <a:r>
              <a:rPr lang="ko-KR" altLang="en-US" u="sng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D28F5-0FB5-D4A9-2793-CD8F7767C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a</a:t>
            </a:r>
            <a:r>
              <a:rPr lang="ko-KR" altLang="en-US" sz="3600"/>
              <a:t>의 초기값을 </a:t>
            </a:r>
            <a:r>
              <a:rPr lang="en-US" altLang="ko-KR" sz="3600"/>
              <a:t>x ? y : z</a:t>
            </a:r>
            <a:r>
              <a:rPr lang="ko-KR" altLang="en-US" sz="3600"/>
              <a:t>로 바꿔보세요</a:t>
            </a:r>
            <a:r>
              <a:rPr lang="en-US" altLang="ko-KR" sz="360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void f14 (int x, int y, int z)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int a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DEE47F-D3A8-DA00-0879-516B68A9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643945-8BD7-A457-6E6B-10A51EFB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33983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6E065-6317-C798-8E79-3C0D133F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822F0-9D6C-6D8A-1656-4C5CCCD8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assignment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대입식</a:t>
            </a:r>
            <a:r>
              <a:rPr lang="en-US" altLang="ko-KR" u="sng"/>
              <a:t>) </a:t>
            </a:r>
            <a:r>
              <a:rPr lang="ko-KR" altLang="en-US" u="sng"/>
              <a:t>예시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E054FEE-1860-1CFF-BACC-3F345E031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1990333"/>
            <a:ext cx="8534400" cy="38664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assignment_expression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x)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x = 1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80F3AB-C875-6C0A-BBEC-971A82E0922E}"/>
              </a:ext>
            </a:extLst>
          </p:cNvPr>
          <p:cNvSpPr txBox="1"/>
          <p:nvPr/>
        </p:nvSpPr>
        <p:spPr>
          <a:xfrm>
            <a:off x="200297" y="1738522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323355-62E3-DE8E-6A64-A1C4D80130B8}"/>
              </a:ext>
            </a:extLst>
          </p:cNvPr>
          <p:cNvSpPr txBox="1"/>
          <p:nvPr/>
        </p:nvSpPr>
        <p:spPr>
          <a:xfrm>
            <a:off x="2234428" y="1751351"/>
            <a:ext cx="378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assignment_expression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CD74E2-2051-E537-DAF5-F433AD936B30}"/>
              </a:ext>
            </a:extLst>
          </p:cNvPr>
          <p:cNvSpPr txBox="1"/>
          <p:nvPr/>
        </p:nvSpPr>
        <p:spPr>
          <a:xfrm>
            <a:off x="727089" y="3078441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D27BA-3AFD-75C9-827E-CF69B47B0AEE}"/>
              </a:ext>
            </a:extLst>
          </p:cNvPr>
          <p:cNvSpPr txBox="1"/>
          <p:nvPr/>
        </p:nvSpPr>
        <p:spPr>
          <a:xfrm>
            <a:off x="6245010" y="1751351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817724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EB5E6-03F0-046D-6102-293BAECF1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13CB1-5DB9-2DCB-2488-AA59BBF6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assignment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대입식</a:t>
            </a:r>
            <a:r>
              <a:rPr lang="en-US" altLang="ko-KR" u="sng"/>
              <a:t>) </a:t>
            </a:r>
            <a:r>
              <a:rPr lang="ko-KR" altLang="en-US" u="sng"/>
              <a:t>문법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34941-CD2D-D032-3553-2BEA72A23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8053796" cy="535878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대입식</a:t>
            </a:r>
            <a:r>
              <a:rPr lang="en-US" altLang="ko-KR" sz="2800"/>
              <a:t>:</a:t>
            </a:r>
            <a:br>
              <a:rPr lang="en-US" altLang="ko-KR" sz="2800"/>
            </a:br>
            <a:r>
              <a:rPr lang="ko-KR" altLang="en-US" sz="2800"/>
              <a:t>조건식</a:t>
            </a:r>
            <a:br>
              <a:rPr lang="en-US" altLang="ko-KR" sz="2800"/>
            </a:br>
            <a:r>
              <a:rPr lang="ko-KR" altLang="en-US" sz="2800"/>
              <a:t>단항식</a:t>
            </a:r>
            <a:r>
              <a:rPr lang="en-US" altLang="ko-KR" sz="2800"/>
              <a:t> </a:t>
            </a:r>
            <a:r>
              <a:rPr lang="ko-KR" altLang="en-US" sz="2800"/>
              <a:t>대입연산자 대입식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대입연산자</a:t>
            </a:r>
            <a:r>
              <a:rPr lang="en-US" altLang="ko-KR" sz="2800"/>
              <a:t>: </a:t>
            </a:r>
            <a:r>
              <a:rPr lang="ko-KR" altLang="en-US" sz="1600" b="1" i="1"/>
              <a:t>다음 중 하나</a:t>
            </a:r>
            <a:br>
              <a:rPr lang="en-US" altLang="ko-KR" sz="2800"/>
            </a:br>
            <a:r>
              <a:rPr lang="en-US" altLang="ko-KR" sz="2800"/>
              <a:t>= *= /= %= += -= &lt;&lt;= &gt;&gt;= &amp;= ^= |=</a:t>
            </a:r>
          </a:p>
        </p:txBody>
      </p:sp>
    </p:spTree>
    <p:extLst>
      <p:ext uri="{BB962C8B-B14F-4D97-AF65-F5344CB8AC3E}">
        <p14:creationId xmlns:p14="http://schemas.microsoft.com/office/powerpoint/2010/main" val="364359075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7773B-E15D-4027-C940-64E9043DE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DA218-F71F-AD5E-08AF-03483AC1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assignment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대입식</a:t>
            </a:r>
            <a:r>
              <a:rPr lang="en-US" altLang="ko-KR" u="sng"/>
              <a:t>)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5D221-A167-63F4-FAB1-3826B7E92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45439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대입 연산자의 왼쪽 피연산자는 </a:t>
            </a:r>
            <a:r>
              <a:rPr lang="en-US" altLang="ko-KR" sz="2800"/>
              <a:t>lvalue</a:t>
            </a:r>
            <a:r>
              <a:rPr lang="ko-KR" altLang="en-US" sz="2800"/>
              <a:t>여야 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대입 연산자는 왼쪽 피연산자가 가리키는 </a:t>
            </a:r>
            <a:r>
              <a:rPr lang="en-US" altLang="ko-KR" sz="2800"/>
              <a:t>object (</a:t>
            </a:r>
            <a:r>
              <a:rPr lang="ko-KR" altLang="en-US" sz="2800"/>
              <a:t>메모리 공간</a:t>
            </a:r>
            <a:r>
              <a:rPr lang="en-US" altLang="ko-KR" sz="2800"/>
              <a:t>)</a:t>
            </a:r>
            <a:r>
              <a:rPr lang="ko-KR" altLang="en-US" sz="2800"/>
              <a:t>에 값을 저장한다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새로운 값이 저장되는 시점은 이전 시퀀스 포인트와 다음 시퀀스 포인트 사이다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연산 결과는 저장된 새로운 값이며</a:t>
            </a:r>
            <a:r>
              <a:rPr lang="en-US" altLang="ko-KR" sz="2800"/>
              <a:t>, lvalue</a:t>
            </a:r>
            <a:r>
              <a:rPr lang="ko-KR" altLang="en-US" sz="2800"/>
              <a:t>가 아니다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피연산자의 계산 순서는 정해지지 않았다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1265226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484A8-638B-6DB4-0A3B-124B7CF48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D69C4-C90F-13BD-1E87-D579C36A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대입연산자 </a:t>
            </a:r>
            <a:r>
              <a:rPr lang="en-US" altLang="ko-KR" u="sng"/>
              <a:t>=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64209-8D91-20F6-668A-8B059DDA4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45439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E1</a:t>
            </a:r>
            <a:r>
              <a:rPr lang="ko-KR" altLang="en-US" sz="2800"/>
              <a:t> </a:t>
            </a:r>
            <a:r>
              <a:rPr lang="en-US" altLang="ko-KR" sz="2800"/>
              <a:t>=</a:t>
            </a:r>
            <a:r>
              <a:rPr lang="ko-KR" altLang="en-US" sz="2800"/>
              <a:t> </a:t>
            </a:r>
            <a:r>
              <a:rPr lang="en-US" altLang="ko-KR" sz="2800"/>
              <a:t>E2</a:t>
            </a:r>
            <a:r>
              <a:rPr lang="ko-KR" altLang="en-US" sz="2800"/>
              <a:t> 에서</a:t>
            </a:r>
            <a:r>
              <a:rPr lang="en-US" altLang="ko-KR" sz="2800"/>
              <a:t>, E1</a:t>
            </a:r>
            <a:r>
              <a:rPr lang="ko-KR" altLang="en-US" sz="2800"/>
              <a:t>의 타입이 정수나 실수 중 하나면</a:t>
            </a:r>
            <a:r>
              <a:rPr lang="en-US" altLang="ko-KR" sz="2800"/>
              <a:t>, E2</a:t>
            </a:r>
            <a:r>
              <a:rPr lang="ko-KR" altLang="en-US" sz="2800"/>
              <a:t>의 타입도 정수나 실수 중 하나여야 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E1</a:t>
            </a:r>
            <a:r>
              <a:rPr lang="ko-KR" altLang="en-US" sz="2800"/>
              <a:t>의 타입이 포인터면</a:t>
            </a:r>
            <a:r>
              <a:rPr lang="en-US" altLang="ko-KR" sz="2800"/>
              <a:t>, E2</a:t>
            </a:r>
            <a:r>
              <a:rPr lang="ko-KR" altLang="en-US" sz="2800"/>
              <a:t>의 타입은 포인터에 저장 가능한 타입이어야 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E2</a:t>
            </a:r>
            <a:r>
              <a:rPr lang="ko-KR" altLang="en-US" sz="2800"/>
              <a:t>의 값이 </a:t>
            </a:r>
            <a:r>
              <a:rPr lang="en-US" altLang="ko-KR" sz="2800"/>
              <a:t>E1</a:t>
            </a:r>
            <a:r>
              <a:rPr lang="ko-KR" altLang="en-US" sz="2800"/>
              <a:t>의 타입으로 변환된 후에 </a:t>
            </a:r>
            <a:r>
              <a:rPr lang="en-US" altLang="ko-KR" sz="2800"/>
              <a:t>E1</a:t>
            </a:r>
            <a:r>
              <a:rPr lang="ko-KR" altLang="en-US" sz="2800"/>
              <a:t>이 가리키는 </a:t>
            </a:r>
            <a:r>
              <a:rPr lang="en-US" altLang="ko-KR" sz="2800"/>
              <a:t>object</a:t>
            </a:r>
            <a:r>
              <a:rPr lang="ko-KR" altLang="en-US" sz="2800"/>
              <a:t>에 저장된다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5764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A9535-DE2F-5B26-41CB-DF228BFBB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BF90A-FCAF-3B2D-1639-3E8D479F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문자 집합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1B368-2215-A04A-E7CF-489E5FDDC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소스파일예시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 b="1"/>
              <a:t>소스코드의</a:t>
            </a:r>
            <a:r>
              <a:rPr lang="ko-KR" altLang="en-US" sz="2800"/>
              <a:t> 기본 문자집합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b="1"/>
              <a:t>실행환경의</a:t>
            </a:r>
            <a:r>
              <a:rPr lang="ko-KR" altLang="en-US" sz="2800"/>
              <a:t> 기본 문자집합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콘솔화면의 동작 방식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 b="1"/>
              <a:t>여러 바이트들로 구성된 </a:t>
            </a:r>
            <a:r>
              <a:rPr lang="ko-KR" altLang="en-US" sz="2800"/>
              <a:t>문자들의 집합</a:t>
            </a:r>
            <a:endParaRPr lang="en-US" altLang="ko-KR" sz="28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D26706-8BC2-2C04-A366-891CA1A7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0C50EA-6467-3DAA-5C5F-F01C92BC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9A14EF-F5E3-C4C4-BC8B-C55A39088C79}"/>
              </a:ext>
            </a:extLst>
          </p:cNvPr>
          <p:cNvSpPr/>
          <p:nvPr/>
        </p:nvSpPr>
        <p:spPr>
          <a:xfrm>
            <a:off x="5421660" y="1403645"/>
            <a:ext cx="3325391" cy="2167123"/>
          </a:xfrm>
          <a:prstGeom prst="rect">
            <a:avLst/>
          </a:prstGeom>
          <a:solidFill>
            <a:srgbClr val="FFF8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</a:rPr>
              <a:t>A B C D E F G</a:t>
            </a:r>
          </a:p>
          <a:p>
            <a:r>
              <a:rPr lang="en-US" altLang="ko-KR" sz="360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</a:rPr>
              <a:t>a b c d e f g</a:t>
            </a:r>
          </a:p>
          <a:p>
            <a:r>
              <a:rPr lang="en-US" altLang="ko-KR" sz="3600">
                <a:solidFill>
                  <a:schemeClr val="accent3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</a:rPr>
              <a:t>0 1 2 3 4 5 </a:t>
            </a:r>
            <a:endParaRPr lang="ko-KR" altLang="en-US" sz="3600" dirty="0">
              <a:solidFill>
                <a:schemeClr val="accent3">
                  <a:lumMod val="40000"/>
                  <a:lumOff val="6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152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03BB0-2E2E-052C-D952-1D8E5999E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10F09-61C4-D838-5043-B4185A6D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이름의 범위 </a:t>
            </a:r>
            <a:r>
              <a:rPr lang="en-US" altLang="ko-KR" u="sng"/>
              <a:t>(</a:t>
            </a:r>
            <a:r>
              <a:rPr lang="ko-KR" altLang="en-US" u="sng"/>
              <a:t>블록 범위</a:t>
            </a:r>
            <a:r>
              <a:rPr lang="en-US" altLang="ko-KR" u="sng"/>
              <a:t>)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3C3AC-7D0C-B895-77D1-982E4021D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4770664" cy="542690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블록 안에서 선언된 이름은 해당 블록 안에서 유효하다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함수 정의에서의 매개변수이름은 해당 함수 정의의 블록 안에서 유효하다</a:t>
            </a:r>
            <a:r>
              <a:rPr lang="en-US" altLang="ko-KR" sz="2800"/>
              <a:t>.</a:t>
            </a:r>
            <a:r>
              <a:rPr lang="ko-KR" altLang="en-US" sz="2800"/>
              <a:t> 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연관된 블록이 </a:t>
            </a:r>
            <a:r>
              <a:rPr lang="en-US" altLang="ko-KR" sz="2800"/>
              <a:t>}</a:t>
            </a:r>
            <a:r>
              <a:rPr lang="ko-KR" altLang="en-US" sz="2800"/>
              <a:t>로 종료될 때까지 이름을 쓸 수 있다</a:t>
            </a:r>
            <a:r>
              <a:rPr lang="en-US" altLang="ko-KR" sz="2800"/>
              <a:t> 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9FBB72-21D9-1F3B-FEA3-A6E3326A09C3}"/>
              </a:ext>
            </a:extLst>
          </p:cNvPr>
          <p:cNvSpPr txBox="1">
            <a:spLocks/>
          </p:cNvSpPr>
          <p:nvPr/>
        </p:nvSpPr>
        <p:spPr>
          <a:xfrm>
            <a:off x="6063841" y="1413041"/>
            <a:ext cx="2871152" cy="5308434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 sz="3200"/>
              <a:t> </a:t>
            </a:r>
            <a:r>
              <a:rPr lang="en-US" altLang="ko-KR" sz="3200">
                <a:solidFill>
                  <a:srgbClr val="FAA700"/>
                </a:solidFill>
              </a:rPr>
              <a:t>f </a:t>
            </a:r>
            <a:r>
              <a:rPr lang="en-US" altLang="ko-KR" sz="3200"/>
              <a:t>(</a:t>
            </a: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/>
              <a:t> </a:t>
            </a:r>
            <a:r>
              <a:rPr lang="en-US" altLang="ko-KR" sz="320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3200"/>
              <a:t>) {</a:t>
            </a:r>
          </a:p>
          <a:p>
            <a:pPr marL="0" indent="0">
              <a:buNone/>
            </a:pPr>
            <a:endParaRPr lang="en-US" altLang="ko-KR" sz="32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ko-KR" sz="3200">
                <a:solidFill>
                  <a:schemeClr val="accent5"/>
                </a:solidFill>
              </a:rPr>
              <a:t>    </a:t>
            </a: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char</a:t>
            </a:r>
            <a:r>
              <a:rPr lang="en-US" altLang="ko-KR" sz="3200"/>
              <a:t> y;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38413-FD66-446A-E3B1-216F0C712B85}"/>
              </a:ext>
            </a:extLst>
          </p:cNvPr>
          <p:cNvSpPr txBox="1"/>
          <p:nvPr/>
        </p:nvSpPr>
        <p:spPr>
          <a:xfrm>
            <a:off x="7242105" y="1043709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18FD076-6729-D692-B85E-88F5A6D277FC}"/>
              </a:ext>
            </a:extLst>
          </p:cNvPr>
          <p:cNvCxnSpPr>
            <a:cxnSpLocks/>
          </p:cNvCxnSpPr>
          <p:nvPr/>
        </p:nvCxnSpPr>
        <p:spPr>
          <a:xfrm>
            <a:off x="5947955" y="2638697"/>
            <a:ext cx="0" cy="156772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2932AE-61FD-B94B-A5D1-6DEF3830F7CA}"/>
              </a:ext>
            </a:extLst>
          </p:cNvPr>
          <p:cNvSpPr txBox="1"/>
          <p:nvPr/>
        </p:nvSpPr>
        <p:spPr>
          <a:xfrm>
            <a:off x="5504246" y="4323983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는 함수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정의의 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문장리스트 끝에서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사용 종료됨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2131A-5764-0F27-2F9E-F48DA9BEAF76}"/>
              </a:ext>
            </a:extLst>
          </p:cNvPr>
          <p:cNvSpPr txBox="1"/>
          <p:nvPr/>
        </p:nvSpPr>
        <p:spPr>
          <a:xfrm>
            <a:off x="7297020" y="2359663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y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58D0E99-281E-3016-0957-1B2668E3AFB9}"/>
              </a:ext>
            </a:extLst>
          </p:cNvPr>
          <p:cNvCxnSpPr>
            <a:cxnSpLocks/>
          </p:cNvCxnSpPr>
          <p:nvPr/>
        </p:nvCxnSpPr>
        <p:spPr>
          <a:xfrm>
            <a:off x="5721532" y="1515476"/>
            <a:ext cx="0" cy="269094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FE9F71-6A6B-1805-3CCA-8AACD8B0791F}"/>
              </a:ext>
            </a:extLst>
          </p:cNvPr>
          <p:cNvSpPr txBox="1"/>
          <p:nvPr/>
        </p:nvSpPr>
        <p:spPr>
          <a:xfrm>
            <a:off x="5504246" y="4993606"/>
            <a:ext cx="3550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도 함수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정의의 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문장리스트 끝에서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사용 종료됨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429563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A5817-CFCF-10EC-374A-BDD75F1FE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6EAC9-3AEB-9D8A-BA18-8CB503AD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대입연산자 </a:t>
            </a:r>
            <a:r>
              <a:rPr lang="en-US" altLang="ko-KR" u="sng"/>
              <a:t>= </a:t>
            </a:r>
            <a:r>
              <a:rPr lang="ko-KR" altLang="en-US" u="sng"/>
              <a:t>관련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A642C9B-15E9-F2BD-CE90-E8308D41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706472"/>
            <a:ext cx="1704313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/>
              <a:t>a = x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3E830D5-14C0-35D6-E991-0046E5A88027}"/>
              </a:ext>
            </a:extLst>
          </p:cNvPr>
          <p:cNvSpPr txBox="1">
            <a:spLocks/>
          </p:cNvSpPr>
          <p:nvPr/>
        </p:nvSpPr>
        <p:spPr>
          <a:xfrm>
            <a:off x="134983" y="2991641"/>
            <a:ext cx="8874034" cy="1615083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mov	eax,				dword ptr [x]</a:t>
            </a:r>
          </a:p>
          <a:p>
            <a:pPr marL="0" indent="0">
              <a:buNone/>
            </a:pPr>
            <a:r>
              <a:rPr lang="en-US" altLang="ko-KR"/>
              <a:t>mov	dword ptr [a],	eax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69E3CA-4AEB-9B0D-1004-2C025477F272}"/>
              </a:ext>
            </a:extLst>
          </p:cNvPr>
          <p:cNvSpPr/>
          <p:nvPr/>
        </p:nvSpPr>
        <p:spPr>
          <a:xfrm>
            <a:off x="708661" y="1694897"/>
            <a:ext cx="1397932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EE6D81-2031-96D4-53F7-BF0F878B27C1}"/>
              </a:ext>
            </a:extLst>
          </p:cNvPr>
          <p:cNvSpPr/>
          <p:nvPr/>
        </p:nvSpPr>
        <p:spPr>
          <a:xfrm>
            <a:off x="60960" y="3622876"/>
            <a:ext cx="9004662" cy="706056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F21CA-8F3A-3EC8-50E5-45158142F4BA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MOV—Move</a:t>
            </a:r>
            <a:endParaRPr lang="ko-KR" altLang="en-US" sz="24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28926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214E0-1009-52BD-6699-7544FFBEF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AA97E-9D23-64A2-A1F3-7393B994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복합대입연산자 </a:t>
            </a:r>
            <a:r>
              <a:rPr lang="en-US" altLang="ko-KR" sz="4400" u="sng"/>
              <a:t>*= /= %= += -= &lt;&lt;= &gt;&gt;= &amp;= ^= |=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17EE96-406A-47C0-D4B2-864CFEF7B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45439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E1</a:t>
            </a:r>
            <a:r>
              <a:rPr lang="ko-KR" altLang="en-US" sz="2800"/>
              <a:t> </a:t>
            </a:r>
            <a:r>
              <a:rPr lang="en-US" altLang="ko-KR" sz="2800"/>
              <a:t>op=</a:t>
            </a:r>
            <a:r>
              <a:rPr lang="ko-KR" altLang="en-US" sz="2800"/>
              <a:t> </a:t>
            </a:r>
            <a:r>
              <a:rPr lang="en-US" altLang="ko-KR" sz="2800"/>
              <a:t>E2</a:t>
            </a:r>
            <a:r>
              <a:rPr lang="ko-KR" altLang="en-US" sz="2800"/>
              <a:t> 에서</a:t>
            </a:r>
            <a:r>
              <a:rPr lang="en-US" altLang="ko-KR" sz="2800"/>
              <a:t>, E1</a:t>
            </a:r>
            <a:r>
              <a:rPr lang="ko-KR" altLang="en-US" sz="2800"/>
              <a:t>의 타입이 정수나 실수 중 하나면</a:t>
            </a:r>
            <a:r>
              <a:rPr lang="en-US" altLang="ko-KR" sz="2800"/>
              <a:t>, E2</a:t>
            </a:r>
            <a:r>
              <a:rPr lang="ko-KR" altLang="en-US" sz="2800"/>
              <a:t>의 타입도 정수나 실수 중 하나여야 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+=</a:t>
            </a:r>
            <a:r>
              <a:rPr lang="ko-KR" altLang="en-US" sz="2800"/>
              <a:t>과 </a:t>
            </a:r>
            <a:r>
              <a:rPr lang="en-US" altLang="ko-KR" sz="2800"/>
              <a:t>-=</a:t>
            </a:r>
            <a:r>
              <a:rPr lang="ko-KR" altLang="en-US" sz="2800"/>
              <a:t>에서는 </a:t>
            </a:r>
            <a:r>
              <a:rPr lang="en-US" altLang="ko-KR" sz="2800"/>
              <a:t>E1</a:t>
            </a:r>
            <a:r>
              <a:rPr lang="ko-KR" altLang="en-US" sz="2800"/>
              <a:t>의 타입이 포인터일 수 있으며</a:t>
            </a:r>
            <a:r>
              <a:rPr lang="en-US" altLang="ko-KR" sz="2800"/>
              <a:t>, </a:t>
            </a:r>
            <a:r>
              <a:rPr lang="ko-KR" altLang="en-US" sz="2800"/>
              <a:t>이 때</a:t>
            </a:r>
            <a:r>
              <a:rPr lang="en-US" altLang="ko-KR" sz="2800"/>
              <a:t> E2</a:t>
            </a:r>
            <a:r>
              <a:rPr lang="ko-KR" altLang="en-US" sz="2800"/>
              <a:t>의 타입은 정수여야 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E1 = E1 op (E2)</a:t>
            </a:r>
            <a:r>
              <a:rPr lang="ko-KR" altLang="en-US" sz="2800"/>
              <a:t>와 동작이 같다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8019435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52DFB-1D8A-6842-8801-F223EE72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CF55D-BF65-0811-805F-0AB30967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복합대입연산자 </a:t>
            </a:r>
            <a:r>
              <a:rPr lang="en-US" altLang="ko-KR" u="sng"/>
              <a:t>+= </a:t>
            </a:r>
            <a:r>
              <a:rPr lang="ko-KR" altLang="en-US" u="sng"/>
              <a:t>관련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3358CC8-A4DC-4DA5-17B8-8888E9C3F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706472"/>
            <a:ext cx="2063385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/>
              <a:t>a += x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D30BD61-1483-74C8-E824-7D06D4197AA6}"/>
              </a:ext>
            </a:extLst>
          </p:cNvPr>
          <p:cNvSpPr txBox="1">
            <a:spLocks/>
          </p:cNvSpPr>
          <p:nvPr/>
        </p:nvSpPr>
        <p:spPr>
          <a:xfrm>
            <a:off x="134983" y="2815334"/>
            <a:ext cx="8874034" cy="3446706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mov	eax,				dword ptr [x]</a:t>
            </a:r>
          </a:p>
          <a:p>
            <a:pPr marL="0" indent="0">
              <a:buNone/>
            </a:pPr>
            <a:r>
              <a:rPr lang="en-US" altLang="ko-KR"/>
              <a:t>mov	ecx,				dword ptr [a]</a:t>
            </a:r>
          </a:p>
          <a:p>
            <a:pPr marL="0" indent="0">
              <a:buNone/>
            </a:pPr>
            <a:r>
              <a:rPr lang="en-US" altLang="ko-KR"/>
              <a:t>add		ecx,				eax</a:t>
            </a:r>
          </a:p>
          <a:p>
            <a:pPr marL="0" indent="0">
              <a:buNone/>
            </a:pPr>
            <a:r>
              <a:rPr lang="en-US" altLang="ko-KR"/>
              <a:t>mov	eax,				ecx</a:t>
            </a:r>
          </a:p>
          <a:p>
            <a:pPr marL="0" indent="0">
              <a:buNone/>
            </a:pPr>
            <a:r>
              <a:rPr lang="en-US" altLang="ko-KR"/>
              <a:t>mov	dword ptr [a],	eax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21D8E2-45E6-6749-A999-694F9D459B6F}"/>
              </a:ext>
            </a:extLst>
          </p:cNvPr>
          <p:cNvSpPr/>
          <p:nvPr/>
        </p:nvSpPr>
        <p:spPr>
          <a:xfrm>
            <a:off x="708661" y="1694897"/>
            <a:ext cx="1745172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AEF413-5A47-E384-DC15-FD9069FBDBBE}"/>
              </a:ext>
            </a:extLst>
          </p:cNvPr>
          <p:cNvSpPr/>
          <p:nvPr/>
        </p:nvSpPr>
        <p:spPr>
          <a:xfrm>
            <a:off x="60960" y="4145104"/>
            <a:ext cx="9004662" cy="202420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694F9-9300-9C86-4377-141E2EF317D4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MOV—Move, ADD—Add</a:t>
            </a:r>
            <a:endParaRPr lang="ko-KR" altLang="en-US" sz="24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3552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5CE36-948E-1EFB-DBD7-12CA9DD26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99E29-DBB9-B75C-387C-61ECE6D0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06930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assignment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대입식</a:t>
            </a:r>
            <a:r>
              <a:rPr lang="en-US" altLang="ko-KR" u="sng"/>
              <a:t>) </a:t>
            </a:r>
            <a:r>
              <a:rPr lang="ko-KR" altLang="en-US" u="sng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CB6A2A-E276-03C4-3787-D2E6180B7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a</a:t>
            </a:r>
            <a:r>
              <a:rPr lang="ko-KR" altLang="en-US" sz="3600"/>
              <a:t>의 초기값을 </a:t>
            </a:r>
            <a:r>
              <a:rPr lang="en-US" altLang="ko-KR" sz="3600"/>
              <a:t>x += 1</a:t>
            </a:r>
            <a:r>
              <a:rPr lang="ko-KR" altLang="en-US" sz="3600"/>
              <a:t>로 바꿔보세요</a:t>
            </a:r>
            <a:r>
              <a:rPr lang="en-US" altLang="ko-KR" sz="360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void f15 (int x)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int a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361F79-9307-1EBD-569E-789F309D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048005-5C5A-51EF-CD12-F1C353DC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5266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4CDC9-9315-D134-429C-F0CD75AD5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B0871-53CC-C0B6-16A9-76874A8F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comma operator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쉼표 연산자</a:t>
            </a:r>
            <a:r>
              <a:rPr lang="en-US" altLang="ko-KR" u="sng"/>
              <a:t>) </a:t>
            </a:r>
            <a:r>
              <a:rPr lang="ko-KR" altLang="en-US" u="sng"/>
              <a:t>예시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9FDE57A-4314-79E5-8D8F-E6DE0974F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1400024"/>
            <a:ext cx="8534400" cy="5457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comma_operator </a:t>
            </a:r>
            <a:r>
              <a:rPr lang="en-US" altLang="ko-KR"/>
              <a:t>()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a = (2, 3)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902496-1238-8D06-D1A4-7644E4F8424D}"/>
              </a:ext>
            </a:extLst>
          </p:cNvPr>
          <p:cNvSpPr txBox="1"/>
          <p:nvPr/>
        </p:nvSpPr>
        <p:spPr>
          <a:xfrm>
            <a:off x="200297" y="1148213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614687-F298-3F34-B641-F5E0E91C8727}"/>
              </a:ext>
            </a:extLst>
          </p:cNvPr>
          <p:cNvSpPr txBox="1"/>
          <p:nvPr/>
        </p:nvSpPr>
        <p:spPr>
          <a:xfrm>
            <a:off x="2234428" y="1161042"/>
            <a:ext cx="317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comma_operator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D54D12-C9BD-411A-F07D-71F5C7A8C641}"/>
              </a:ext>
            </a:extLst>
          </p:cNvPr>
          <p:cNvSpPr txBox="1"/>
          <p:nvPr/>
        </p:nvSpPr>
        <p:spPr>
          <a:xfrm>
            <a:off x="727089" y="2488132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E74AA6-C475-EF92-2E24-718120B5AB1B}"/>
              </a:ext>
            </a:extLst>
          </p:cNvPr>
          <p:cNvSpPr txBox="1"/>
          <p:nvPr/>
        </p:nvSpPr>
        <p:spPr>
          <a:xfrm>
            <a:off x="6245010" y="1161042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없음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738213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502BB-38E4-770B-E157-960FDA98B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647D6-382D-1485-C8A4-43D49624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comma operator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쉼표 연산자</a:t>
            </a:r>
            <a:r>
              <a:rPr lang="en-US" altLang="ko-KR" u="sng"/>
              <a:t>) </a:t>
            </a:r>
            <a:r>
              <a:rPr lang="ko-KR" altLang="en-US" u="sng"/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A8C03-8998-4C18-C037-77F324B77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8053796" cy="535878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식</a:t>
            </a:r>
            <a:r>
              <a:rPr lang="en-US" altLang="ko-KR" sz="2800"/>
              <a:t>:</a:t>
            </a:r>
            <a:br>
              <a:rPr lang="en-US" altLang="ko-KR" sz="2800"/>
            </a:br>
            <a:r>
              <a:rPr lang="ko-KR" altLang="en-US" sz="2800"/>
              <a:t>대입식</a:t>
            </a:r>
            <a:br>
              <a:rPr lang="en-US" altLang="ko-KR" sz="2800"/>
            </a:br>
            <a:r>
              <a:rPr lang="ko-KR" altLang="en-US" sz="2800"/>
              <a:t>식 </a:t>
            </a:r>
            <a:r>
              <a:rPr lang="en-US" altLang="ko-KR" sz="2800" b="1"/>
              <a:t>,</a:t>
            </a:r>
            <a:r>
              <a:rPr lang="en-US" altLang="ko-KR" sz="2800"/>
              <a:t> </a:t>
            </a:r>
            <a:r>
              <a:rPr lang="ko-KR" altLang="en-US" sz="2800"/>
              <a:t>대입식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333765023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86607-374D-5F24-3AD2-CC6EEB305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924D9-80BD-48DC-2A14-A344E58C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comma operator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쉼표 연산자</a:t>
            </a:r>
            <a:r>
              <a:rPr lang="en-US" altLang="ko-KR" u="sng"/>
              <a:t>)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7EA86-736B-F87C-ADA4-E7D1A65D1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45439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쉼표 연산자의 왼쪽 피연산자는 </a:t>
            </a:r>
            <a:r>
              <a:rPr lang="en-US" altLang="ko-KR" sz="2800"/>
              <a:t>void </a:t>
            </a:r>
            <a:r>
              <a:rPr lang="ko-KR" altLang="en-US" sz="2800"/>
              <a:t>식으로 계산된다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왼쪽 피연산자 계산 후에 시퀀스 포인트가 있다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그리고나서 오른쪽 피연산자가 계산된다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결과 값과 타입은 오른쪽 피연산자 계산 결과와 같다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3943469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F87C8-CDB6-9F0B-6D99-1F07DD67A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0966E-D34B-4A8A-7348-1963220E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comma operator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쉼표 연산자</a:t>
            </a:r>
            <a:r>
              <a:rPr lang="en-US" altLang="ko-KR" u="sng"/>
              <a:t>) </a:t>
            </a:r>
            <a:r>
              <a:rPr lang="ko-KR" altLang="en-US" u="sng"/>
              <a:t>관련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6A3311D-1529-B879-4F71-6F2425427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706472"/>
            <a:ext cx="4557658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/>
              <a:t>a = (x = 1, x + 2)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8E15BA2-65DE-4BD0-17FF-41BD52BE0211}"/>
              </a:ext>
            </a:extLst>
          </p:cNvPr>
          <p:cNvSpPr txBox="1">
            <a:spLocks/>
          </p:cNvSpPr>
          <p:nvPr/>
        </p:nvSpPr>
        <p:spPr>
          <a:xfrm>
            <a:off x="134983" y="2815334"/>
            <a:ext cx="8874034" cy="2867836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mov	dword ptr [x],	1 </a:t>
            </a:r>
          </a:p>
          <a:p>
            <a:pPr marL="0" indent="0">
              <a:buNone/>
            </a:pPr>
            <a:r>
              <a:rPr lang="en-US" altLang="ko-KR"/>
              <a:t>mov	eax,				dword ptr [x]</a:t>
            </a:r>
          </a:p>
          <a:p>
            <a:pPr marL="0" indent="0">
              <a:buNone/>
            </a:pPr>
            <a:r>
              <a:rPr lang="en-US" altLang="ko-KR"/>
              <a:t>add		eax,				2</a:t>
            </a:r>
          </a:p>
          <a:p>
            <a:pPr marL="0" indent="0">
              <a:buNone/>
            </a:pPr>
            <a:r>
              <a:rPr lang="en-US" altLang="ko-KR"/>
              <a:t>mov	dword ptr [a],	eax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EFCB53-185D-24C0-6450-82BF58B24A9B}"/>
              </a:ext>
            </a:extLst>
          </p:cNvPr>
          <p:cNvSpPr/>
          <p:nvPr/>
        </p:nvSpPr>
        <p:spPr>
          <a:xfrm>
            <a:off x="1713053" y="1694897"/>
            <a:ext cx="3183038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6FEF03-B230-5E08-4C8B-81E8E414FFDB}"/>
              </a:ext>
            </a:extLst>
          </p:cNvPr>
          <p:cNvSpPr/>
          <p:nvPr/>
        </p:nvSpPr>
        <p:spPr>
          <a:xfrm>
            <a:off x="60960" y="2836010"/>
            <a:ext cx="9004662" cy="1979058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69D43D-4CF6-47D3-4758-86F26EA30CEB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MOV—Move, ADD—Add</a:t>
            </a:r>
            <a:endParaRPr lang="ko-KR" altLang="en-US" sz="24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193074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B6421-447E-94D3-6E79-010C6D63F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6E84D-5D5F-6F65-2A65-407CFB59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06930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comma operator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쉼표 연산자</a:t>
            </a:r>
            <a:r>
              <a:rPr lang="en-US" altLang="ko-KR" u="sng"/>
              <a:t>) </a:t>
            </a:r>
            <a:r>
              <a:rPr lang="ko-KR" altLang="en-US" u="sng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CC95B-0F2C-C835-07EE-4182CFF98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a</a:t>
            </a:r>
            <a:r>
              <a:rPr lang="ko-KR" altLang="en-US" sz="3600"/>
              <a:t>의 초기값을 </a:t>
            </a:r>
            <a:r>
              <a:rPr lang="en-US" altLang="ko-KR" sz="3600"/>
              <a:t>(x += 1, x + 1)</a:t>
            </a:r>
            <a:r>
              <a:rPr lang="ko-KR" altLang="en-US" sz="3600"/>
              <a:t>로 바꿔보세요</a:t>
            </a:r>
            <a:r>
              <a:rPr lang="en-US" altLang="ko-KR" sz="3600"/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void f16 (int x)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int a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84FD7D-A294-4444-73BF-9553489D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60C0F2-0F67-F1B0-B6E4-49C60EF9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922937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BC855-8C9C-4C39-1EE2-674279700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9672D-462B-3A61-5174-1481B0AE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constant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상수식</a:t>
            </a:r>
            <a:r>
              <a:rPr lang="en-US" altLang="ko-KR" u="sng"/>
              <a:t>) </a:t>
            </a:r>
            <a:r>
              <a:rPr lang="ko-KR" altLang="en-US" u="sng"/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6E139-AC3E-D14C-91EB-09F783D2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8053796" cy="535878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상수식</a:t>
            </a:r>
            <a:r>
              <a:rPr lang="en-US" altLang="ko-KR" sz="2800"/>
              <a:t>:</a:t>
            </a:r>
            <a:br>
              <a:rPr lang="en-US" altLang="ko-KR" sz="2800"/>
            </a:br>
            <a:r>
              <a:rPr lang="ko-KR" altLang="en-US" sz="2800"/>
              <a:t>조건식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2243839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751B9-D778-B2FC-C442-B7E2EC064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F9DB3-3554-4773-08FC-4A445849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이름의 범위 </a:t>
            </a:r>
            <a:r>
              <a:rPr lang="en-US" altLang="ko-KR" u="sng"/>
              <a:t>(</a:t>
            </a:r>
            <a:r>
              <a:rPr lang="ko-KR" altLang="en-US" u="sng"/>
              <a:t>함수 선언 범위</a:t>
            </a:r>
            <a:r>
              <a:rPr lang="en-US" altLang="ko-KR" u="sng"/>
              <a:t>)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F87B7-3BB4-6A8E-C41D-F3B27D97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4770664" cy="542690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함수 정의가 아닌 함수 선언의 매개변수리스트에서 선언된 이름은 함수 선언의 끝에서 사용 종료된다</a:t>
            </a:r>
            <a:r>
              <a:rPr lang="en-US" altLang="ko-KR" sz="2800"/>
              <a:t>.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5D6FE6F-C071-E4EB-3987-88D2F0CA7D87}"/>
              </a:ext>
            </a:extLst>
          </p:cNvPr>
          <p:cNvSpPr txBox="1">
            <a:spLocks/>
          </p:cNvSpPr>
          <p:nvPr/>
        </p:nvSpPr>
        <p:spPr>
          <a:xfrm>
            <a:off x="6063841" y="1413041"/>
            <a:ext cx="2871152" cy="5308434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 sz="3200"/>
              <a:t> </a:t>
            </a:r>
            <a:r>
              <a:rPr lang="en-US" altLang="ko-KR" sz="3200">
                <a:solidFill>
                  <a:srgbClr val="FAA700"/>
                </a:solidFill>
              </a:rPr>
              <a:t>f </a:t>
            </a:r>
            <a:r>
              <a:rPr lang="en-US" altLang="ko-KR" sz="3200"/>
              <a:t>(</a:t>
            </a: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/>
              <a:t> </a:t>
            </a:r>
            <a:r>
              <a:rPr lang="en-US" altLang="ko-KR" sz="320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3200"/>
              <a:t>) 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741BD-5A7C-7592-D609-E2309B707E2D}"/>
              </a:ext>
            </a:extLst>
          </p:cNvPr>
          <p:cNvSpPr txBox="1"/>
          <p:nvPr/>
        </p:nvSpPr>
        <p:spPr>
          <a:xfrm>
            <a:off x="7242105" y="1043709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FA534F-5461-43A0-1C22-C709D9AFFDDB}"/>
              </a:ext>
            </a:extLst>
          </p:cNvPr>
          <p:cNvCxnSpPr>
            <a:cxnSpLocks/>
          </p:cNvCxnSpPr>
          <p:nvPr/>
        </p:nvCxnSpPr>
        <p:spPr>
          <a:xfrm>
            <a:off x="5947955" y="1506584"/>
            <a:ext cx="0" cy="34834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CADE30-21FB-4B1D-D837-96FFDFFC0B6E}"/>
              </a:ext>
            </a:extLst>
          </p:cNvPr>
          <p:cNvSpPr txBox="1"/>
          <p:nvPr/>
        </p:nvSpPr>
        <p:spPr>
          <a:xfrm>
            <a:off x="5504246" y="2049161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는 함수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선언이 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끝나면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사용 종료됨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88037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857B9-322C-E2B3-522A-A62D5EAA5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503CF-83EB-EC3D-6A8E-06087D73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constant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상수식</a:t>
            </a:r>
            <a:r>
              <a:rPr lang="en-US" altLang="ko-KR" u="sng"/>
              <a:t>)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3D679-D618-E5D4-C6B8-B8E654EA3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45439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상수식에는 대입</a:t>
            </a:r>
            <a:r>
              <a:rPr lang="en-US" altLang="ko-KR" sz="2800"/>
              <a:t>, </a:t>
            </a:r>
            <a:r>
              <a:rPr lang="ko-KR" altLang="en-US" sz="2800"/>
              <a:t>증가</a:t>
            </a:r>
            <a:r>
              <a:rPr lang="en-US" altLang="ko-KR" sz="2800"/>
              <a:t>, </a:t>
            </a:r>
            <a:r>
              <a:rPr lang="ko-KR" altLang="en-US" sz="2800"/>
              <a:t>감소</a:t>
            </a:r>
            <a:r>
              <a:rPr lang="en-US" altLang="ko-KR" sz="2800"/>
              <a:t>, </a:t>
            </a:r>
            <a:r>
              <a:rPr lang="ko-KR" altLang="en-US" sz="2800"/>
              <a:t>함수 호출</a:t>
            </a:r>
            <a:r>
              <a:rPr lang="en-US" altLang="ko-KR" sz="2800"/>
              <a:t>, </a:t>
            </a:r>
            <a:r>
              <a:rPr lang="ko-KR" altLang="en-US" sz="2800"/>
              <a:t>쉼표 연산자가 없어야 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상수식에서 계산한 상수는 타입의 표현 범위 안에 있어야 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정수 상수를 계산할 때 쓸 수 있는 피연산자는 정수 상수</a:t>
            </a:r>
            <a:r>
              <a:rPr lang="en-US" altLang="ko-KR" sz="2800"/>
              <a:t>, </a:t>
            </a:r>
            <a:r>
              <a:rPr lang="ko-KR" altLang="en-US" sz="2800"/>
              <a:t>문자 상수</a:t>
            </a:r>
            <a:r>
              <a:rPr lang="en-US" altLang="ko-KR" sz="2800"/>
              <a:t>, </a:t>
            </a:r>
            <a:r>
              <a:rPr lang="ko-KR" altLang="en-US" sz="2800"/>
              <a:t>실수 상수고</a:t>
            </a:r>
            <a:r>
              <a:rPr lang="en-US" altLang="ko-KR" sz="2800"/>
              <a:t>, </a:t>
            </a:r>
            <a:r>
              <a:rPr lang="ko-KR" altLang="en-US" sz="2800"/>
              <a:t>자료형 변환시 정수 또는 실수만 정수로 변환해야 한다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5965460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8B388-3BF9-8626-3039-C083CCB27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C4C1A-6E9A-B440-275F-B8B44B22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constant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상수식</a:t>
            </a:r>
            <a:r>
              <a:rPr lang="en-US" altLang="ko-KR" u="sng"/>
              <a:t>) </a:t>
            </a:r>
            <a:r>
              <a:rPr lang="ko-KR" altLang="en-US" u="sng"/>
              <a:t>관련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B376478-3CF8-5176-2B83-0A07F4FFC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706472"/>
            <a:ext cx="2751074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/>
              <a:t>a = 1 + 2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C50E8A1-7CE0-32FB-9F0B-B5E014E7F22F}"/>
              </a:ext>
            </a:extLst>
          </p:cNvPr>
          <p:cNvSpPr txBox="1">
            <a:spLocks/>
          </p:cNvSpPr>
          <p:nvPr/>
        </p:nvSpPr>
        <p:spPr>
          <a:xfrm>
            <a:off x="134983" y="2815334"/>
            <a:ext cx="8874034" cy="772818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mov	dword ptr [a],	3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631EB6-68D9-E511-B847-B9AC18752168}"/>
              </a:ext>
            </a:extLst>
          </p:cNvPr>
          <p:cNvSpPr/>
          <p:nvPr/>
        </p:nvSpPr>
        <p:spPr>
          <a:xfrm>
            <a:off x="1713053" y="1694897"/>
            <a:ext cx="1365813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E25BBC-5A41-8E80-42DA-AABD93EDEBED}"/>
              </a:ext>
            </a:extLst>
          </p:cNvPr>
          <p:cNvSpPr/>
          <p:nvPr/>
        </p:nvSpPr>
        <p:spPr>
          <a:xfrm>
            <a:off x="5532698" y="2836010"/>
            <a:ext cx="613459" cy="59299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1F505-8B2F-C70E-FFA9-24E22AC230E7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MOV—Move</a:t>
            </a:r>
            <a:endParaRPr lang="ko-KR" altLang="en-US" sz="24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702393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E819B-D6E5-5565-B4FE-A7AF52282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574AE-F79B-FB8D-F9E9-FE189F94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정수 상수</a:t>
            </a:r>
            <a:r>
              <a:rPr lang="en-US" altLang="ko-KR" u="sng"/>
              <a:t> </a:t>
            </a:r>
            <a:r>
              <a:rPr lang="ko-KR" altLang="en-US" u="sng" dirty="0"/>
              <a:t>관련 규칙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2642F-9097-3792-FBAA-0B7F5A5EB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정수 상수의 뒷쪽에는 타입을 나타내는 기호가 있을 수 있다</a:t>
            </a:r>
            <a:r>
              <a:rPr lang="en-US" altLang="ko-KR" sz="280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2400"/>
              <a:t>u </a:t>
            </a:r>
            <a:r>
              <a:rPr lang="ko-KR" altLang="en-US" sz="2400"/>
              <a:t>또는 </a:t>
            </a:r>
            <a:r>
              <a:rPr lang="en-US" altLang="ko-KR" sz="2400"/>
              <a:t>U</a:t>
            </a:r>
            <a:r>
              <a:rPr lang="ko-KR" altLang="en-US" sz="2400"/>
              <a:t>는 부호가 없음을 나타낸다</a:t>
            </a:r>
            <a:r>
              <a:rPr lang="en-US" altLang="ko-KR" sz="240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400"/>
              <a:t>l </a:t>
            </a:r>
            <a:r>
              <a:rPr lang="ko-KR" altLang="en-US" sz="2400"/>
              <a:t>또는 </a:t>
            </a:r>
            <a:r>
              <a:rPr lang="en-US" altLang="ko-KR" sz="2400"/>
              <a:t>L</a:t>
            </a:r>
            <a:r>
              <a:rPr lang="ko-KR" altLang="en-US" sz="2400"/>
              <a:t>은 </a:t>
            </a:r>
            <a:r>
              <a:rPr lang="en-US" altLang="ko-KR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long int</a:t>
            </a:r>
            <a:r>
              <a:rPr lang="ko-KR" altLang="en-US" sz="2400"/>
              <a:t>를 나타낸다</a:t>
            </a:r>
            <a:r>
              <a:rPr lang="en-US" altLang="ko-KR" sz="2400"/>
              <a:t>.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542670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BC495-27C8-7871-6AD4-F68FADEEA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33D24-4C25-881A-F351-C1AD2CCD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정수 상수</a:t>
            </a:r>
            <a:r>
              <a:rPr lang="en-US" altLang="ko-KR" u="sng"/>
              <a:t> </a:t>
            </a:r>
            <a:r>
              <a:rPr lang="ko-KR" altLang="en-US" u="sng" dirty="0"/>
              <a:t>관련 규칙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C8496-95FF-EE77-BBE1-69CB8FE4D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뒤에 기호가 없는 일반 십진수 상수의 타입은 다음 중 값이 표현 가능한 첫번째 타입이다</a:t>
            </a:r>
            <a:r>
              <a:rPr lang="en-US" altLang="ko-KR" sz="280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int, long int, unsigned long int</a:t>
            </a:r>
            <a:endParaRPr lang="en-US" altLang="ko-KR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F9EE83D-C507-C757-E99D-2CEC337FBC3E}"/>
              </a:ext>
            </a:extLst>
          </p:cNvPr>
          <p:cNvSpPr txBox="1">
            <a:spLocks/>
          </p:cNvSpPr>
          <p:nvPr/>
        </p:nvSpPr>
        <p:spPr>
          <a:xfrm>
            <a:off x="216683" y="3727269"/>
            <a:ext cx="8731608" cy="31307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/>
              <a:t>2147483647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/>
              <a:t>4294967295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463D123-75C9-1E5B-0F59-78327C3812D9}"/>
              </a:ext>
            </a:extLst>
          </p:cNvPr>
          <p:cNvCxnSpPr/>
          <p:nvPr/>
        </p:nvCxnSpPr>
        <p:spPr>
          <a:xfrm>
            <a:off x="3402920" y="4162792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0BF5DE-CD13-E9ED-9C27-1CA9131319F5}"/>
              </a:ext>
            </a:extLst>
          </p:cNvPr>
          <p:cNvSpPr txBox="1"/>
          <p:nvPr/>
        </p:nvSpPr>
        <p:spPr>
          <a:xfrm>
            <a:off x="4373549" y="3839626"/>
            <a:ext cx="4295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</a:rPr>
              <a:t>4 byte </a:t>
            </a:r>
            <a:r>
              <a:rPr lang="ko-KR" altLang="en-US">
                <a:latin typeface="맑은 고딕" panose="020B0503020000020004" pitchFamily="50" charset="-127"/>
              </a:rPr>
              <a:t>크기인 </a:t>
            </a:r>
            <a:r>
              <a:rPr lang="en-US" altLang="ko-KR">
                <a:latin typeface="맑은 고딕" panose="020B0503020000020004" pitchFamily="50" charset="-127"/>
              </a:rPr>
              <a:t>int</a:t>
            </a:r>
            <a:r>
              <a:rPr lang="ko-KR" altLang="en-US">
                <a:latin typeface="맑은 고딕" panose="020B0503020000020004" pitchFamily="50" charset="-127"/>
              </a:rPr>
              <a:t>로 표현 가능한 최대값</a:t>
            </a:r>
            <a:endParaRPr lang="en-US" altLang="ko-KR">
              <a:latin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</a:rPr>
              <a:t>0x7fffffff</a:t>
            </a:r>
            <a:r>
              <a:rPr lang="ko-KR" altLang="en-US">
                <a:latin typeface="맑은 고딕" panose="020B0503020000020004" pitchFamily="50" charset="-127"/>
              </a:rPr>
              <a:t>와 동일한 크기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A9EB198-55A2-CFEB-6006-B4A8A3BBE20A}"/>
              </a:ext>
            </a:extLst>
          </p:cNvPr>
          <p:cNvCxnSpPr/>
          <p:nvPr/>
        </p:nvCxnSpPr>
        <p:spPr>
          <a:xfrm>
            <a:off x="3402920" y="5025647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B36D26A-5757-DF5B-81F1-709CA8E61A9C}"/>
              </a:ext>
            </a:extLst>
          </p:cNvPr>
          <p:cNvSpPr txBox="1"/>
          <p:nvPr/>
        </p:nvSpPr>
        <p:spPr>
          <a:xfrm>
            <a:off x="4373549" y="4702481"/>
            <a:ext cx="4415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</a:rPr>
              <a:t>4 byte </a:t>
            </a:r>
            <a:r>
              <a:rPr lang="ko-KR" altLang="en-US">
                <a:latin typeface="맑은 고딕" panose="020B0503020000020004" pitchFamily="50" charset="-127"/>
              </a:rPr>
              <a:t>크기인 </a:t>
            </a:r>
            <a:r>
              <a:rPr lang="en-US" altLang="ko-KR">
                <a:latin typeface="맑은 고딕" panose="020B0503020000020004" pitchFamily="50" charset="-127"/>
              </a:rPr>
              <a:t>unsigned long int</a:t>
            </a:r>
            <a:r>
              <a:rPr lang="ko-KR" altLang="en-US">
                <a:latin typeface="맑은 고딕" panose="020B0503020000020004" pitchFamily="50" charset="-127"/>
              </a:rPr>
              <a:t>로 표현 </a:t>
            </a:r>
            <a:endParaRPr lang="en-US" altLang="ko-KR">
              <a:latin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</a:rPr>
              <a:t>가능한 최대값</a:t>
            </a:r>
            <a:r>
              <a:rPr lang="en-US" altLang="ko-KR">
                <a:latin typeface="맑은 고딕" panose="020B0503020000020004" pitchFamily="50" charset="-127"/>
              </a:rPr>
              <a:t> 0xffffffff</a:t>
            </a:r>
            <a:r>
              <a:rPr lang="ko-KR" altLang="en-US">
                <a:latin typeface="맑은 고딕" panose="020B0503020000020004" pitchFamily="50" charset="-127"/>
              </a:rPr>
              <a:t>와 동일한 크기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67533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3FDB6-EB6C-8FD5-63FE-3678E8E36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A07A5-DEA4-A9E4-FFFD-28735AB2C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정수 상수</a:t>
            </a:r>
            <a:r>
              <a:rPr lang="en-US" altLang="ko-KR" u="sng"/>
              <a:t> </a:t>
            </a:r>
            <a:r>
              <a:rPr lang="ko-KR" altLang="en-US" u="sng" dirty="0"/>
              <a:t>관련 규칙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58674-DA92-5C35-D79D-9FC23282F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뒤에 기호가 없는 일반 </a:t>
            </a:r>
            <a:r>
              <a:rPr lang="en-US" altLang="ko-KR" sz="2800"/>
              <a:t>8</a:t>
            </a:r>
            <a:r>
              <a:rPr lang="ko-KR" altLang="en-US" sz="2800"/>
              <a:t>진수 상수</a:t>
            </a:r>
            <a:r>
              <a:rPr lang="en-US" altLang="ko-KR" sz="2800"/>
              <a:t>, 16</a:t>
            </a:r>
            <a:r>
              <a:rPr lang="ko-KR" altLang="en-US" sz="2800"/>
              <a:t>진수 상수의 타입은 다음 중 값이 표현될 수 있는 첫번째 타입이다</a:t>
            </a:r>
            <a:r>
              <a:rPr lang="en-US" altLang="ko-KR" sz="280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int, unsigned int, long int, unsigned long int</a:t>
            </a:r>
            <a:endParaRPr lang="en-US" altLang="ko-KR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B09F786-B262-A28D-EE33-C91EF542B0B9}"/>
              </a:ext>
            </a:extLst>
          </p:cNvPr>
          <p:cNvSpPr txBox="1">
            <a:spLocks/>
          </p:cNvSpPr>
          <p:nvPr/>
        </p:nvSpPr>
        <p:spPr>
          <a:xfrm>
            <a:off x="216683" y="4702481"/>
            <a:ext cx="8731608" cy="215551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/>
              <a:t>0x7fffffff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/>
              <a:t>0xffffffff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FE098FB-6D0C-1DC9-2A7C-C44E05C81F30}"/>
              </a:ext>
            </a:extLst>
          </p:cNvPr>
          <p:cNvCxnSpPr/>
          <p:nvPr/>
        </p:nvCxnSpPr>
        <p:spPr>
          <a:xfrm>
            <a:off x="2549480" y="5103318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963BDB-1409-D417-2C38-FFC16897D123}"/>
              </a:ext>
            </a:extLst>
          </p:cNvPr>
          <p:cNvSpPr txBox="1"/>
          <p:nvPr/>
        </p:nvSpPr>
        <p:spPr>
          <a:xfrm>
            <a:off x="3520109" y="4889680"/>
            <a:ext cx="429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</a:rPr>
              <a:t>4 byte </a:t>
            </a:r>
            <a:r>
              <a:rPr lang="ko-KR" altLang="en-US">
                <a:latin typeface="맑은 고딕" panose="020B0503020000020004" pitchFamily="50" charset="-127"/>
              </a:rPr>
              <a:t>크기인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ko-KR" altLang="en-US">
                <a:latin typeface="맑은 고딕" panose="020B0503020000020004" pitchFamily="50" charset="-127"/>
              </a:rPr>
              <a:t>로 표현 가능한 최대값</a:t>
            </a:r>
            <a:endParaRPr lang="en-US" altLang="ko-KR">
              <a:latin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196133F-FC01-B927-F194-BE53A7F52839}"/>
              </a:ext>
            </a:extLst>
          </p:cNvPr>
          <p:cNvCxnSpPr/>
          <p:nvPr/>
        </p:nvCxnSpPr>
        <p:spPr>
          <a:xfrm>
            <a:off x="2549480" y="5966173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228E57-CDFF-DA3A-95E2-189698B96947}"/>
              </a:ext>
            </a:extLst>
          </p:cNvPr>
          <p:cNvSpPr txBox="1"/>
          <p:nvPr/>
        </p:nvSpPr>
        <p:spPr>
          <a:xfrm>
            <a:off x="3520109" y="5643007"/>
            <a:ext cx="392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</a:rPr>
              <a:t>4 byte </a:t>
            </a:r>
            <a:r>
              <a:rPr lang="ko-KR" altLang="en-US">
                <a:latin typeface="맑은 고딕" panose="020B0503020000020004" pitchFamily="50" charset="-127"/>
              </a:rPr>
              <a:t>크기인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unsigned int</a:t>
            </a:r>
            <a:r>
              <a:rPr lang="ko-KR" altLang="en-US">
                <a:latin typeface="맑은 고딕" panose="020B0503020000020004" pitchFamily="50" charset="-127"/>
              </a:rPr>
              <a:t>로 표현 </a:t>
            </a:r>
            <a:endParaRPr lang="en-US" altLang="ko-KR">
              <a:latin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</a:rPr>
              <a:t>가능한 최대값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15080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216EF-1634-6E45-9C04-E6F0D4A5D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A688A-E5C7-37C1-55F7-0F9601A7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정수 상수</a:t>
            </a:r>
            <a:r>
              <a:rPr lang="en-US" altLang="ko-KR" u="sng"/>
              <a:t> </a:t>
            </a:r>
            <a:r>
              <a:rPr lang="ko-KR" altLang="en-US" u="sng" dirty="0"/>
              <a:t>관련 규칙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3C31D-B586-8488-53F8-8D5D1C90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뒤에 </a:t>
            </a:r>
            <a:r>
              <a:rPr lang="en-US" altLang="ko-KR" sz="2800"/>
              <a:t>u </a:t>
            </a:r>
            <a:r>
              <a:rPr lang="ko-KR" altLang="en-US" sz="2800"/>
              <a:t>또는 </a:t>
            </a:r>
            <a:r>
              <a:rPr lang="en-US" altLang="ko-KR" sz="2800"/>
              <a:t>U </a:t>
            </a:r>
            <a:r>
              <a:rPr lang="ko-KR" altLang="en-US" sz="2800"/>
              <a:t>기호가 붙어있는 정수 상수의 타입은 다음 중 값이 표현될 수 있는 첫번째 타입이다</a:t>
            </a:r>
            <a:r>
              <a:rPr lang="en-US" altLang="ko-KR" sz="280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unsigned int, unsigned long int</a:t>
            </a:r>
            <a:endParaRPr lang="en-US" altLang="ko-KR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C421922-D0E5-2047-1273-397A4700A0F8}"/>
              </a:ext>
            </a:extLst>
          </p:cNvPr>
          <p:cNvSpPr txBox="1">
            <a:spLocks/>
          </p:cNvSpPr>
          <p:nvPr/>
        </p:nvSpPr>
        <p:spPr>
          <a:xfrm>
            <a:off x="216683" y="4702481"/>
            <a:ext cx="8731608" cy="215551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/>
              <a:t>0x7fffffffU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/>
              <a:t>0xffffffffU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48BD063-2AC7-5060-9A7B-CF7E290E926A}"/>
              </a:ext>
            </a:extLst>
          </p:cNvPr>
          <p:cNvCxnSpPr/>
          <p:nvPr/>
        </p:nvCxnSpPr>
        <p:spPr>
          <a:xfrm>
            <a:off x="2636570" y="5103318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ABEDB7-683E-22FF-B5A8-447F41AF5E8E}"/>
              </a:ext>
            </a:extLst>
          </p:cNvPr>
          <p:cNvSpPr txBox="1"/>
          <p:nvPr/>
        </p:nvSpPr>
        <p:spPr>
          <a:xfrm>
            <a:off x="3520109" y="4889680"/>
            <a:ext cx="429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</a:rPr>
              <a:t>4 byte </a:t>
            </a:r>
            <a:r>
              <a:rPr lang="ko-KR" altLang="en-US">
                <a:latin typeface="맑은 고딕" panose="020B0503020000020004" pitchFamily="50" charset="-127"/>
              </a:rPr>
              <a:t>크기인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ko-KR" altLang="en-US">
                <a:latin typeface="맑은 고딕" panose="020B0503020000020004" pitchFamily="50" charset="-127"/>
              </a:rPr>
              <a:t>로 표현 가능한 최대값</a:t>
            </a:r>
            <a:endParaRPr lang="en-US" altLang="ko-KR">
              <a:latin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C124F98-9916-F66A-43D3-500D364733B7}"/>
              </a:ext>
            </a:extLst>
          </p:cNvPr>
          <p:cNvCxnSpPr/>
          <p:nvPr/>
        </p:nvCxnSpPr>
        <p:spPr>
          <a:xfrm>
            <a:off x="2549480" y="5966173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6529F9-20CA-1974-C5FA-7D9DCA290553}"/>
              </a:ext>
            </a:extLst>
          </p:cNvPr>
          <p:cNvSpPr txBox="1"/>
          <p:nvPr/>
        </p:nvSpPr>
        <p:spPr>
          <a:xfrm>
            <a:off x="3520109" y="5643007"/>
            <a:ext cx="392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</a:rPr>
              <a:t>4 byte </a:t>
            </a:r>
            <a:r>
              <a:rPr lang="ko-KR" altLang="en-US">
                <a:latin typeface="맑은 고딕" panose="020B0503020000020004" pitchFamily="50" charset="-127"/>
              </a:rPr>
              <a:t>크기인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unsigned int</a:t>
            </a:r>
            <a:r>
              <a:rPr lang="ko-KR" altLang="en-US">
                <a:latin typeface="맑은 고딕" panose="020B0503020000020004" pitchFamily="50" charset="-127"/>
              </a:rPr>
              <a:t>로 표현 </a:t>
            </a:r>
            <a:endParaRPr lang="en-US" altLang="ko-KR">
              <a:latin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</a:rPr>
              <a:t>가능한 최대값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086310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95E0A-4472-8DF1-ACC6-AEAB4DBCD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F0F69-9751-72B5-5ACC-81041A3D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정수 상수</a:t>
            </a:r>
            <a:r>
              <a:rPr lang="en-US" altLang="ko-KR" u="sng"/>
              <a:t> </a:t>
            </a:r>
            <a:r>
              <a:rPr lang="ko-KR" altLang="en-US" u="sng" dirty="0"/>
              <a:t>관련 규칙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0765F-B11A-910D-3B14-58709495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뒤에 </a:t>
            </a:r>
            <a:r>
              <a:rPr lang="en-US" altLang="ko-KR" sz="2800"/>
              <a:t>l </a:t>
            </a:r>
            <a:r>
              <a:rPr lang="ko-KR" altLang="en-US" sz="2800"/>
              <a:t>또는 </a:t>
            </a:r>
            <a:r>
              <a:rPr lang="en-US" altLang="ko-KR" sz="2800"/>
              <a:t>L </a:t>
            </a:r>
            <a:r>
              <a:rPr lang="ko-KR" altLang="en-US" sz="2800"/>
              <a:t>기호가 붙어있는 정수 상수의 타입은 다음 중 값이 표현될 수 있는 첫번째 타입이다</a:t>
            </a:r>
            <a:r>
              <a:rPr lang="en-US" altLang="ko-KR" sz="280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long int, unsigned long int</a:t>
            </a:r>
            <a:endParaRPr lang="en-US" altLang="ko-KR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0DAA6EB-EDE9-FDEA-32DB-DBC57E7C4B42}"/>
              </a:ext>
            </a:extLst>
          </p:cNvPr>
          <p:cNvSpPr txBox="1">
            <a:spLocks/>
          </p:cNvSpPr>
          <p:nvPr/>
        </p:nvSpPr>
        <p:spPr>
          <a:xfrm>
            <a:off x="216683" y="4702481"/>
            <a:ext cx="8731608" cy="215551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/>
              <a:t>0x7fffffffL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/>
              <a:t>0xffffffffL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3297D69-8FD0-59B5-E01D-198AE4C96795}"/>
              </a:ext>
            </a:extLst>
          </p:cNvPr>
          <p:cNvCxnSpPr/>
          <p:nvPr/>
        </p:nvCxnSpPr>
        <p:spPr>
          <a:xfrm>
            <a:off x="2610440" y="5103318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6FD73D-A0C9-EAF1-14AE-9C4F08E50E58}"/>
              </a:ext>
            </a:extLst>
          </p:cNvPr>
          <p:cNvSpPr txBox="1"/>
          <p:nvPr/>
        </p:nvSpPr>
        <p:spPr>
          <a:xfrm>
            <a:off x="3520109" y="4889680"/>
            <a:ext cx="484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</a:rPr>
              <a:t>4 byte </a:t>
            </a:r>
            <a:r>
              <a:rPr lang="ko-KR" altLang="en-US">
                <a:latin typeface="맑은 고딕" panose="020B0503020000020004" pitchFamily="50" charset="-127"/>
              </a:rPr>
              <a:t>크기인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long int</a:t>
            </a:r>
            <a:r>
              <a:rPr lang="ko-KR" altLang="en-US">
                <a:latin typeface="맑은 고딕" panose="020B0503020000020004" pitchFamily="50" charset="-127"/>
              </a:rPr>
              <a:t>로 표현 가능한 최대값</a:t>
            </a:r>
            <a:endParaRPr lang="en-US" altLang="ko-KR">
              <a:latin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3E3DDF9-CD16-9A9D-4AD7-35F07A952709}"/>
              </a:ext>
            </a:extLst>
          </p:cNvPr>
          <p:cNvCxnSpPr/>
          <p:nvPr/>
        </p:nvCxnSpPr>
        <p:spPr>
          <a:xfrm>
            <a:off x="2549480" y="5966173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7F2016-1E70-DC03-0617-8DCCF6757D15}"/>
              </a:ext>
            </a:extLst>
          </p:cNvPr>
          <p:cNvSpPr txBox="1"/>
          <p:nvPr/>
        </p:nvSpPr>
        <p:spPr>
          <a:xfrm>
            <a:off x="3520109" y="5643007"/>
            <a:ext cx="4415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</a:rPr>
              <a:t>4 byte </a:t>
            </a:r>
            <a:r>
              <a:rPr lang="ko-KR" altLang="en-US">
                <a:latin typeface="맑은 고딕" panose="020B0503020000020004" pitchFamily="50" charset="-127"/>
              </a:rPr>
              <a:t>크기인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unsigned long int</a:t>
            </a:r>
            <a:r>
              <a:rPr lang="ko-KR" altLang="en-US">
                <a:latin typeface="맑은 고딕" panose="020B0503020000020004" pitchFamily="50" charset="-127"/>
              </a:rPr>
              <a:t>로 표현 </a:t>
            </a:r>
            <a:endParaRPr lang="en-US" altLang="ko-KR">
              <a:latin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</a:rPr>
              <a:t>가능한 최대값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963356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EFBBA-01CF-920B-372D-494C8077B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D006B-0003-A9D3-79BB-F7123CCB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정수 상수</a:t>
            </a:r>
            <a:r>
              <a:rPr lang="en-US" altLang="ko-KR" u="sng"/>
              <a:t> </a:t>
            </a:r>
            <a:r>
              <a:rPr lang="ko-KR" altLang="en-US" u="sng" dirty="0"/>
              <a:t>관련 규칙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F79F0-0BC7-C6A8-F9B1-446AF6265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뒤에 </a:t>
            </a:r>
            <a:r>
              <a:rPr lang="en-US" altLang="ko-KR" sz="2800"/>
              <a:t>u </a:t>
            </a:r>
            <a:r>
              <a:rPr lang="ko-KR" altLang="en-US" sz="2800"/>
              <a:t>또는 </a:t>
            </a:r>
            <a:r>
              <a:rPr lang="en-US" altLang="ko-KR" sz="2800"/>
              <a:t>U </a:t>
            </a:r>
            <a:r>
              <a:rPr lang="ko-KR" altLang="en-US" sz="2800"/>
              <a:t>기호와 </a:t>
            </a:r>
            <a:r>
              <a:rPr lang="en-US" altLang="ko-KR" sz="2800"/>
              <a:t>l </a:t>
            </a:r>
            <a:r>
              <a:rPr lang="ko-KR" altLang="en-US" sz="2800"/>
              <a:t>또는 </a:t>
            </a:r>
            <a:r>
              <a:rPr lang="en-US" altLang="ko-KR" sz="2800"/>
              <a:t>L </a:t>
            </a:r>
            <a:r>
              <a:rPr lang="ko-KR" altLang="en-US" sz="2800"/>
              <a:t>기호가 붙어있는 정수 상수의 타입은 다음 타입이다</a:t>
            </a:r>
            <a:r>
              <a:rPr lang="en-US" altLang="ko-KR" sz="280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unsigned long int</a:t>
            </a:r>
            <a:endParaRPr lang="en-US" altLang="ko-KR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1CAD3AD-EF2D-6168-9138-21AB07CF86AD}"/>
              </a:ext>
            </a:extLst>
          </p:cNvPr>
          <p:cNvSpPr txBox="1">
            <a:spLocks/>
          </p:cNvSpPr>
          <p:nvPr/>
        </p:nvSpPr>
        <p:spPr>
          <a:xfrm>
            <a:off x="216683" y="4702481"/>
            <a:ext cx="8731608" cy="215551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/>
              <a:t>0xffffffffUL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7DC50F1-8655-7E75-90F7-5F6AB9891468}"/>
              </a:ext>
            </a:extLst>
          </p:cNvPr>
          <p:cNvCxnSpPr/>
          <p:nvPr/>
        </p:nvCxnSpPr>
        <p:spPr>
          <a:xfrm>
            <a:off x="2784617" y="5095316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BCD586-CF8E-50E5-8CC6-2AF69F949360}"/>
              </a:ext>
            </a:extLst>
          </p:cNvPr>
          <p:cNvSpPr txBox="1"/>
          <p:nvPr/>
        </p:nvSpPr>
        <p:spPr>
          <a:xfrm>
            <a:off x="3520109" y="4772150"/>
            <a:ext cx="4415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맑은 고딕" panose="020B0503020000020004" pitchFamily="50" charset="-127"/>
              </a:rPr>
              <a:t>4 byte </a:t>
            </a:r>
            <a:r>
              <a:rPr lang="ko-KR" altLang="en-US">
                <a:latin typeface="맑은 고딕" panose="020B0503020000020004" pitchFamily="50" charset="-127"/>
              </a:rPr>
              <a:t>크기인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unsigned long int</a:t>
            </a:r>
            <a:r>
              <a:rPr lang="ko-KR" altLang="en-US">
                <a:latin typeface="맑은 고딕" panose="020B0503020000020004" pitchFamily="50" charset="-127"/>
              </a:rPr>
              <a:t>로 표현 </a:t>
            </a:r>
            <a:endParaRPr lang="en-US" altLang="ko-KR">
              <a:latin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</a:rPr>
              <a:t>가능한 최대값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778091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9C6A2-7C03-132C-EECF-987B78F7B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4540-1BCD-F442-EB05-091D4217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정수 상수</a:t>
            </a:r>
            <a:r>
              <a:rPr lang="en-US" altLang="ko-KR" u="sng"/>
              <a:t> </a:t>
            </a:r>
            <a:r>
              <a:rPr lang="ko-KR" altLang="en-US" u="sng"/>
              <a:t>관련 추가내용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6A8EC-1693-96D1-8F13-07B8EBF4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C99</a:t>
            </a:r>
            <a:r>
              <a:rPr lang="ko-KR" altLang="en-US" sz="2800"/>
              <a:t>부터는 최소 </a:t>
            </a:r>
            <a:r>
              <a:rPr lang="en-US" altLang="ko-KR" sz="2800"/>
              <a:t>8</a:t>
            </a:r>
            <a:r>
              <a:rPr lang="ko-KR" altLang="en-US" sz="2800"/>
              <a:t>바이트 크기인 </a:t>
            </a:r>
            <a:r>
              <a:rPr lang="en-US" altLang="ko-KR" sz="2800"/>
              <a:t>long long </a:t>
            </a:r>
            <a:r>
              <a:rPr lang="ko-KR" altLang="en-US" sz="2800"/>
              <a:t>자료형도 있다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en-US" altLang="ko-KR" sz="2800"/>
              <a:t>8</a:t>
            </a:r>
            <a:r>
              <a:rPr lang="ko-KR" altLang="en-US" sz="2800"/>
              <a:t>바이트 </a:t>
            </a:r>
            <a:r>
              <a:rPr lang="en-US" altLang="ko-KR" sz="2800"/>
              <a:t>unsigned long long</a:t>
            </a:r>
            <a:r>
              <a:rPr lang="ko-KR" altLang="en-US" sz="2800"/>
              <a:t>으로 표현할 수 있는 정수값의 최대는 </a:t>
            </a:r>
            <a:r>
              <a:rPr lang="en-US" altLang="ko-KR" sz="2800"/>
              <a:t>0xffffffffffffffff</a:t>
            </a:r>
            <a:r>
              <a:rPr lang="ko-KR" altLang="en-US" sz="2800"/>
              <a:t>이다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4044190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43B6B-A103-094A-8AD2-5304C4B7F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6B152E-CCFA-316E-9BCB-96E68756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4909" y="6356351"/>
            <a:ext cx="3086100" cy="365125"/>
          </a:xfrm>
        </p:spPr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558BF1-FCDD-BA69-3BCE-B3CC1926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/>
              <a:t>문자 상수</a:t>
            </a:r>
            <a:r>
              <a:rPr lang="en-US" altLang="ko-KR" u="sng"/>
              <a:t>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9FA984-81C3-22EA-55D4-917446A8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3909" y="6356351"/>
            <a:ext cx="2057400" cy="365125"/>
          </a:xfrm>
        </p:spPr>
        <p:txBody>
          <a:bodyPr/>
          <a:lstStyle/>
          <a:p>
            <a:fld id="{C5E34F3F-6B99-4636-8969-C84AC0DE0064}" type="slidenum">
              <a:rPr lang="ko-KR" altLang="en-US" smtClean="0"/>
              <a:t>219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BB1060D-AEDD-6175-EB62-85401968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90" y="1170692"/>
            <a:ext cx="7554389" cy="483822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a = </a:t>
            </a:r>
            <a:r>
              <a:rPr lang="en-US" altLang="ko-KR">
                <a:solidFill>
                  <a:srgbClr val="FF0000"/>
                </a:solidFill>
              </a:rPr>
              <a:t>'a'</a:t>
            </a:r>
            <a:r>
              <a:rPr lang="en-US" altLang="ko-KR"/>
              <a:t>;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b = </a:t>
            </a:r>
            <a:r>
              <a:rPr lang="en-US" altLang="ko-KR">
                <a:solidFill>
                  <a:srgbClr val="FF0000"/>
                </a:solidFill>
              </a:rPr>
              <a:t>'A'</a:t>
            </a:r>
            <a:r>
              <a:rPr lang="en-US" altLang="ko-KR"/>
              <a:t>;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A9CF2A-3583-7E1A-6D0A-6BE517B20693}"/>
              </a:ext>
            </a:extLst>
          </p:cNvPr>
          <p:cNvSpPr txBox="1"/>
          <p:nvPr/>
        </p:nvSpPr>
        <p:spPr>
          <a:xfrm>
            <a:off x="757807" y="1897943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char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3CCED0-C382-4F94-4518-E8A3E53E8628}"/>
              </a:ext>
            </a:extLst>
          </p:cNvPr>
          <p:cNvSpPr txBox="1"/>
          <p:nvPr/>
        </p:nvSpPr>
        <p:spPr>
          <a:xfrm>
            <a:off x="1956411" y="1897943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전역변수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C87BF-E465-4331-3E77-FBC0F8EC181A}"/>
              </a:ext>
            </a:extLst>
          </p:cNvPr>
          <p:cNvSpPr txBox="1"/>
          <p:nvPr/>
        </p:nvSpPr>
        <p:spPr>
          <a:xfrm>
            <a:off x="4016677" y="189794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'a'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56E1BC-09C5-0670-44FA-808EBA4D712F}"/>
              </a:ext>
            </a:extLst>
          </p:cNvPr>
          <p:cNvSpPr txBox="1"/>
          <p:nvPr/>
        </p:nvSpPr>
        <p:spPr>
          <a:xfrm>
            <a:off x="757807" y="275393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char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1FB24-49C2-CA9A-4BD9-343FCB5411A3}"/>
              </a:ext>
            </a:extLst>
          </p:cNvPr>
          <p:cNvSpPr txBox="1"/>
          <p:nvPr/>
        </p:nvSpPr>
        <p:spPr>
          <a:xfrm>
            <a:off x="1956411" y="2753938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전역변수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49AFE1-4BDC-2EBD-092D-6A7DC60135AC}"/>
              </a:ext>
            </a:extLst>
          </p:cNvPr>
          <p:cNvSpPr txBox="1"/>
          <p:nvPr/>
        </p:nvSpPr>
        <p:spPr>
          <a:xfrm>
            <a:off x="4016677" y="2753938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'A'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5642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7A8E7-943B-49A9-0074-2C24A1D78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AD49B-A15E-95B8-5E5F-44607266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이름의 범위 </a:t>
            </a:r>
            <a:r>
              <a:rPr lang="en-US" altLang="ko-KR" u="sng"/>
              <a:t>(</a:t>
            </a:r>
            <a:r>
              <a:rPr lang="ko-KR" altLang="en-US" u="sng"/>
              <a:t>다른 범위의 같은 이름</a:t>
            </a:r>
            <a:r>
              <a:rPr lang="en-US" altLang="ko-KR" u="sng"/>
              <a:t>)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CA442-E939-EB18-0A75-AB39C2960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4770664" cy="542690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같은 이름이 바깥 범위에 있을 경우</a:t>
            </a:r>
            <a:r>
              <a:rPr lang="en-US" altLang="ko-KR" sz="2800"/>
              <a:t>, </a:t>
            </a:r>
            <a:r>
              <a:rPr lang="ko-KR" altLang="en-US" sz="2800"/>
              <a:t>바깥 범위의 이름은 현재 범위가 종료될 때까지 가려진다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현재 범위가 종료되면 다시 바깥 범위의 이름이 보인다</a:t>
            </a:r>
            <a:r>
              <a:rPr lang="en-US" altLang="ko-KR" sz="2800"/>
              <a:t>.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F7B2E4-A58A-D107-1A16-44C8691AE7FA}"/>
              </a:ext>
            </a:extLst>
          </p:cNvPr>
          <p:cNvSpPr txBox="1">
            <a:spLocks/>
          </p:cNvSpPr>
          <p:nvPr/>
        </p:nvSpPr>
        <p:spPr>
          <a:xfrm>
            <a:off x="6505303" y="1315465"/>
            <a:ext cx="2519427" cy="5542535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char</a:t>
            </a:r>
            <a:r>
              <a:rPr lang="en-US" altLang="ko-KR" sz="3200"/>
              <a:t> x;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/>
              <a:t> </a:t>
            </a:r>
            <a:r>
              <a:rPr lang="en-US" altLang="ko-KR" sz="3200">
                <a:solidFill>
                  <a:srgbClr val="FAA700"/>
                </a:solidFill>
              </a:rPr>
              <a:t>main</a:t>
            </a:r>
            <a:r>
              <a:rPr lang="en-US" altLang="ko-KR" sz="3200"/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/>
              <a:t> x;</a:t>
            </a:r>
          </a:p>
          <a:p>
            <a:pPr marL="0" indent="0">
              <a:buNone/>
            </a:pPr>
            <a:endParaRPr lang="en-US" altLang="ko-KR" sz="32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ko-KR" sz="3200">
                <a:solidFill>
                  <a:schemeClr val="accent5"/>
                </a:solidFill>
              </a:rPr>
              <a:t>   return</a:t>
            </a:r>
            <a:r>
              <a:rPr lang="en-US" altLang="ko-KR" sz="3200"/>
              <a:t> 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/>
              <a:t>}</a:t>
            </a:r>
          </a:p>
          <a:p>
            <a:pPr marL="0" indent="0">
              <a:buNone/>
            </a:pPr>
            <a:endParaRPr lang="en-US" altLang="ko-KR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200">
                <a:solidFill>
                  <a:srgbClr val="FAA700"/>
                </a:solidFill>
              </a:rPr>
              <a:t>f</a:t>
            </a:r>
            <a:r>
              <a:rPr lang="en-US" altLang="ko-KR" sz="3200"/>
              <a:t>() {}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33E8D-A2D2-BBD3-B0D9-7286F97A170A}"/>
              </a:ext>
            </a:extLst>
          </p:cNvPr>
          <p:cNvSpPr txBox="1"/>
          <p:nvPr/>
        </p:nvSpPr>
        <p:spPr>
          <a:xfrm>
            <a:off x="6505304" y="998387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전역 변수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00429-FA75-7ECB-62FF-E5B7F1DB696E}"/>
              </a:ext>
            </a:extLst>
          </p:cNvPr>
          <p:cNvSpPr txBox="1"/>
          <p:nvPr/>
        </p:nvSpPr>
        <p:spPr>
          <a:xfrm>
            <a:off x="6923715" y="2958167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 변수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1A6EBA7-96E1-E595-813E-F9713C58EB1A}"/>
              </a:ext>
            </a:extLst>
          </p:cNvPr>
          <p:cNvCxnSpPr>
            <a:cxnSpLocks/>
          </p:cNvCxnSpPr>
          <p:nvPr/>
        </p:nvCxnSpPr>
        <p:spPr>
          <a:xfrm>
            <a:off x="6365966" y="3248297"/>
            <a:ext cx="0" cy="238614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EE3A27-612E-D9ED-99E3-98673FD82829}"/>
              </a:ext>
            </a:extLst>
          </p:cNvPr>
          <p:cNvSpPr txBox="1"/>
          <p:nvPr/>
        </p:nvSpPr>
        <p:spPr>
          <a:xfrm>
            <a:off x="6365965" y="3823354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는 지역변수를 가리킴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282E981-0764-14A7-E299-3E89D60FE80A}"/>
              </a:ext>
            </a:extLst>
          </p:cNvPr>
          <p:cNvCxnSpPr>
            <a:cxnSpLocks/>
          </p:cNvCxnSpPr>
          <p:nvPr/>
        </p:nvCxnSpPr>
        <p:spPr>
          <a:xfrm>
            <a:off x="6096000" y="1367719"/>
            <a:ext cx="0" cy="525950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5551A0-6A0B-B59B-E1B1-7B70E8857671}"/>
              </a:ext>
            </a:extLst>
          </p:cNvPr>
          <p:cNvSpPr/>
          <p:nvPr/>
        </p:nvSpPr>
        <p:spPr>
          <a:xfrm>
            <a:off x="5991497" y="3248297"/>
            <a:ext cx="195773" cy="23861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E99158-35FA-A957-0291-389AD7D67153}"/>
              </a:ext>
            </a:extLst>
          </p:cNvPr>
          <p:cNvSpPr txBox="1"/>
          <p:nvPr/>
        </p:nvSpPr>
        <p:spPr>
          <a:xfrm>
            <a:off x="6128402" y="1822368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는 전역변수를 가리킴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06F33D-59B2-8186-D4C7-E8273E0193C9}"/>
              </a:ext>
            </a:extLst>
          </p:cNvPr>
          <p:cNvSpPr txBox="1"/>
          <p:nvPr/>
        </p:nvSpPr>
        <p:spPr>
          <a:xfrm>
            <a:off x="6128402" y="5801328"/>
            <a:ext cx="2533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는 전역변수를 가리킴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2532185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45EB4-351F-E15A-BD3E-2DBCFB6FA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2EC09-1A76-8979-8F7C-2A4AF7CDA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문자 상수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6A8E8-D1E9-7FAE-CD6F-0CC50A0C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198307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/>
              <a:t>문자상수</a:t>
            </a:r>
            <a:r>
              <a:rPr lang="en-US" altLang="ko-KR" sz="2800" b="1"/>
              <a:t>:</a:t>
            </a:r>
            <a:br>
              <a:rPr lang="en-US" altLang="ko-KR" sz="2800" b="1"/>
            </a:br>
            <a:r>
              <a:rPr lang="en-US" altLang="ko-KR" sz="2800" b="1"/>
              <a:t>' </a:t>
            </a:r>
            <a:r>
              <a:rPr lang="ko-KR" altLang="en-US" sz="2800"/>
              <a:t>문자</a:t>
            </a:r>
            <a:r>
              <a:rPr lang="ko-KR" altLang="en-US" sz="2800" b="1"/>
              <a:t> </a:t>
            </a:r>
            <a:r>
              <a:rPr lang="en-US" altLang="ko-KR" sz="2800" b="1"/>
              <a:t>'</a:t>
            </a:r>
          </a:p>
          <a:p>
            <a:pPr>
              <a:lnSpc>
                <a:spcPct val="150000"/>
              </a:lnSpc>
            </a:pPr>
            <a:r>
              <a:rPr lang="ko-KR" altLang="en-US" sz="2800" b="1"/>
              <a:t>문자</a:t>
            </a:r>
            <a:r>
              <a:rPr lang="en-US" altLang="ko-KR" sz="2800" b="1"/>
              <a:t>: </a:t>
            </a:r>
            <a:br>
              <a:rPr lang="en-US" altLang="ko-KR" sz="2800" b="1"/>
            </a:br>
            <a:r>
              <a:rPr lang="ko-KR" altLang="en-US" sz="1800" b="1" i="1"/>
              <a:t>소스파일 구성 문자 집합에서 작은따옴표 </a:t>
            </a:r>
            <a:r>
              <a:rPr lang="en-US" altLang="ko-KR" sz="1800" b="1" i="1"/>
              <a:t>', </a:t>
            </a:r>
            <a:r>
              <a:rPr lang="ko-KR" altLang="en-US" sz="1800" b="1" i="1"/>
              <a:t>역슬러시 </a:t>
            </a:r>
            <a:r>
              <a:rPr lang="en-US" altLang="ko-KR" sz="1800" b="1" i="1"/>
              <a:t>\, </a:t>
            </a:r>
            <a:r>
              <a:rPr lang="ko-KR" altLang="en-US" sz="1800" b="1" i="1"/>
              <a:t>줄바꿈 제외</a:t>
            </a:r>
            <a:br>
              <a:rPr lang="en-US" altLang="ko-KR" sz="2800" b="1"/>
            </a:br>
            <a:r>
              <a:rPr lang="ko-KR" altLang="en-US" sz="2800"/>
              <a:t>특수문자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 b="1"/>
              <a:t>특수문자</a:t>
            </a:r>
            <a:r>
              <a:rPr lang="en-US" altLang="ko-KR" sz="2800" b="1"/>
              <a:t>: </a:t>
            </a:r>
            <a:r>
              <a:rPr lang="ko-KR" altLang="en-US" sz="1800" b="1" i="1"/>
              <a:t>다음 중 하나</a:t>
            </a:r>
            <a:br>
              <a:rPr lang="en-US" altLang="ko-KR" sz="2800" b="1"/>
            </a:br>
            <a:r>
              <a:rPr lang="en-US" altLang="ko-KR" sz="2800"/>
              <a:t>\' \" \? \\ \a \b \f \n \r \t \v </a:t>
            </a:r>
            <a:br>
              <a:rPr lang="en-US" altLang="ko-KR" sz="2800"/>
            </a:br>
            <a:r>
              <a:rPr lang="en-US" altLang="ko-KR" sz="2800"/>
              <a:t>\</a:t>
            </a:r>
            <a:r>
              <a:rPr lang="ko-KR" altLang="en-US" sz="2800"/>
              <a:t>팔진수숫자들 </a:t>
            </a:r>
            <a:r>
              <a:rPr lang="en-US" altLang="ko-KR" sz="2800"/>
              <a:t>\x</a:t>
            </a:r>
            <a:r>
              <a:rPr lang="ko-KR" altLang="en-US" sz="2800"/>
              <a:t>십육진수숫자들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3992169498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89E2F-008E-91C6-76A2-19748EE47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F24BD-B70C-689F-8161-4F7FA71B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문자 상수</a:t>
            </a:r>
            <a:r>
              <a:rPr lang="en-US" altLang="ko-KR" u="sng"/>
              <a:t> </a:t>
            </a:r>
            <a:r>
              <a:rPr lang="ko-KR" altLang="en-US" u="sng" dirty="0"/>
              <a:t>관련 규칙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8AB234-0338-F1CE-EC66-6FDAD20A8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문자 상수는</a:t>
            </a:r>
            <a:r>
              <a:rPr lang="en-US" altLang="ko-KR" sz="2800"/>
              <a:t> </a:t>
            </a:r>
            <a:r>
              <a:rPr lang="ko-KR" altLang="en-US" sz="2800"/>
              <a:t>작은 따옴표 안에 문자를 쓴 것이다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문자 상수의 타입은 </a:t>
            </a:r>
            <a:r>
              <a:rPr lang="en-US" altLang="ko-KR" sz="2800"/>
              <a:t>int</a:t>
            </a:r>
            <a:r>
              <a:rPr lang="ko-KR" altLang="en-US" sz="2800"/>
              <a:t>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문자 상수의 값은 실행 문자 집합의 문자를 의미하는 정수다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'\0'</a:t>
            </a:r>
            <a:r>
              <a:rPr lang="ko-KR" altLang="en-US" sz="2800"/>
              <a:t>으로 흔히 값이 </a:t>
            </a:r>
            <a:r>
              <a:rPr lang="en-US" altLang="ko-KR" sz="2800"/>
              <a:t>0</a:t>
            </a:r>
            <a:r>
              <a:rPr lang="ko-KR" altLang="en-US" sz="2800"/>
              <a:t>인 </a:t>
            </a:r>
            <a:r>
              <a:rPr lang="en-US" altLang="ko-KR" sz="2800"/>
              <a:t>null </a:t>
            </a:r>
            <a:r>
              <a:rPr lang="ko-KR" altLang="en-US" sz="2800"/>
              <a:t>문자를 가리킨다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8870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0107A-4111-13E5-E293-D8F24BEBA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32013-FC81-B548-0F2E-A14A7AD1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이름의 의미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DBA68-5468-9F10-EF07-1D8169A3E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4770664" cy="542690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다른 범위나 같은 범위에서 한번 이상 선언된 이름이 같은 메모리 공간이나 함수를 가리킬 수 있다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전역 변수와 함수 선언은 여러번 선언되었어도 같은 메모리 공간이나 함수를 가리킨다</a:t>
            </a:r>
            <a:r>
              <a:rPr lang="en-US" altLang="ko-KR" sz="2800"/>
              <a:t>.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6213BC6-8C18-5CFC-D1A2-7EA2A97B5EC7}"/>
              </a:ext>
            </a:extLst>
          </p:cNvPr>
          <p:cNvSpPr txBox="1">
            <a:spLocks/>
          </p:cNvSpPr>
          <p:nvPr/>
        </p:nvSpPr>
        <p:spPr>
          <a:xfrm>
            <a:off x="6505303" y="1315465"/>
            <a:ext cx="2519427" cy="5542535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char</a:t>
            </a:r>
            <a:r>
              <a:rPr lang="en-US" altLang="ko-KR" sz="3200"/>
              <a:t> x;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/>
              <a:t> </a:t>
            </a:r>
            <a:r>
              <a:rPr lang="en-US" altLang="ko-KR" sz="3200">
                <a:solidFill>
                  <a:srgbClr val="FAA700"/>
                </a:solidFill>
              </a:rPr>
              <a:t>main</a:t>
            </a:r>
            <a:r>
              <a:rPr lang="en-US" altLang="ko-KR" sz="3200"/>
              <a:t>() {</a:t>
            </a:r>
          </a:p>
          <a:p>
            <a:pPr marL="0" indent="0">
              <a:buNone/>
            </a:pPr>
            <a:endParaRPr lang="en-US" altLang="ko-KR" sz="32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ko-KR" sz="3200">
                <a:solidFill>
                  <a:schemeClr val="accent5"/>
                </a:solidFill>
              </a:rPr>
              <a:t>   return</a:t>
            </a:r>
            <a:r>
              <a:rPr lang="en-US" altLang="ko-KR" sz="3200"/>
              <a:t> 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/>
              <a:t>}</a:t>
            </a:r>
          </a:p>
          <a:p>
            <a:pPr marL="0" indent="0"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char</a:t>
            </a:r>
            <a:r>
              <a:rPr lang="en-US" altLang="ko-KR" sz="3200"/>
              <a:t> x;</a:t>
            </a:r>
          </a:p>
          <a:p>
            <a:pPr marL="0" indent="0">
              <a:buNone/>
            </a:pPr>
            <a:endParaRPr lang="en-US" altLang="ko-KR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200">
                <a:solidFill>
                  <a:srgbClr val="FAA700"/>
                </a:solidFill>
              </a:rPr>
              <a:t>main</a:t>
            </a:r>
            <a:r>
              <a:rPr lang="en-US" altLang="ko-KR" sz="3200"/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5268A-83E1-7F60-6480-758E41B9893C}"/>
              </a:ext>
            </a:extLst>
          </p:cNvPr>
          <p:cNvSpPr txBox="1"/>
          <p:nvPr/>
        </p:nvSpPr>
        <p:spPr>
          <a:xfrm>
            <a:off x="6505304" y="998387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전역 변수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3584D9A-A169-AE84-7D30-5E6CFA985080}"/>
              </a:ext>
            </a:extLst>
          </p:cNvPr>
          <p:cNvCxnSpPr>
            <a:cxnSpLocks/>
          </p:cNvCxnSpPr>
          <p:nvPr/>
        </p:nvCxnSpPr>
        <p:spPr>
          <a:xfrm>
            <a:off x="6365966" y="2333897"/>
            <a:ext cx="0" cy="429332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85DEB3-9232-AC05-63A4-AD970962325B}"/>
              </a:ext>
            </a:extLst>
          </p:cNvPr>
          <p:cNvSpPr txBox="1"/>
          <p:nvPr/>
        </p:nvSpPr>
        <p:spPr>
          <a:xfrm>
            <a:off x="6698326" y="4553937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같은 전역 변수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7D95D6-412B-E70A-7FFF-A9CE56D7C662}"/>
              </a:ext>
            </a:extLst>
          </p:cNvPr>
          <p:cNvCxnSpPr>
            <a:cxnSpLocks/>
          </p:cNvCxnSpPr>
          <p:nvPr/>
        </p:nvCxnSpPr>
        <p:spPr>
          <a:xfrm>
            <a:off x="6096000" y="1367719"/>
            <a:ext cx="0" cy="525950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7C397D-44BF-DBB0-A2CE-156651468FE3}"/>
              </a:ext>
            </a:extLst>
          </p:cNvPr>
          <p:cNvSpPr txBox="1"/>
          <p:nvPr/>
        </p:nvSpPr>
        <p:spPr>
          <a:xfrm>
            <a:off x="6502703" y="1952150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144E92-00AE-1155-5699-DB6C12264005}"/>
              </a:ext>
            </a:extLst>
          </p:cNvPr>
          <p:cNvSpPr txBox="1"/>
          <p:nvPr/>
        </p:nvSpPr>
        <p:spPr>
          <a:xfrm>
            <a:off x="6502703" y="5646862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같은 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691795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8ADC9-A5BC-1842-FD6D-0FF9A9478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4177D-7533-580D-AAD3-99D6C95C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(</a:t>
            </a:r>
            <a:r>
              <a:rPr lang="ko-KR" altLang="en-US" u="sng"/>
              <a:t>전처리 후</a:t>
            </a:r>
            <a:r>
              <a:rPr lang="en-US" altLang="ko-KR" u="sng"/>
              <a:t>) </a:t>
            </a:r>
            <a:r>
              <a:rPr lang="ko-KR" altLang="en-US" u="sng"/>
              <a:t>소스코드의 구성요소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08E300-9DA3-8B46-5D07-55B027D88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srgbClr val="00B0F0"/>
                </a:solidFill>
              </a:rPr>
              <a:t>키워드</a:t>
            </a:r>
            <a:endParaRPr lang="en-US" altLang="ko-KR" sz="2800" b="1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srgbClr val="FAA700"/>
                </a:solidFill>
              </a:rPr>
              <a:t>이름</a:t>
            </a:r>
            <a:endParaRPr lang="en-US" altLang="ko-KR" sz="2800" b="1">
              <a:solidFill>
                <a:srgbClr val="FAA7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/>
              <a:t>상수</a:t>
            </a:r>
            <a:endParaRPr lang="en-US" altLang="ko-KR" sz="2800" b="1"/>
          </a:p>
          <a:p>
            <a:pPr>
              <a:lnSpc>
                <a:spcPct val="150000"/>
              </a:lnSpc>
            </a:pPr>
            <a:r>
              <a:rPr lang="ko-KR" altLang="en-US" sz="2800" b="1"/>
              <a:t>연산자</a:t>
            </a:r>
            <a:endParaRPr lang="en-US" altLang="ko-KR" sz="2800" b="1"/>
          </a:p>
          <a:p>
            <a:pPr>
              <a:lnSpc>
                <a:spcPct val="150000"/>
              </a:lnSpc>
            </a:pPr>
            <a:r>
              <a:rPr lang="ko-KR" altLang="en-US" sz="2800" b="1"/>
              <a:t>문장부호</a:t>
            </a:r>
            <a:endParaRPr lang="en-US" altLang="ko-KR" sz="2800" b="1"/>
          </a:p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schemeClr val="bg1">
                    <a:lumMod val="85000"/>
                  </a:schemeClr>
                </a:solidFill>
              </a:rPr>
              <a:t>문자열리터럴</a:t>
            </a:r>
            <a:endParaRPr lang="en-US" altLang="ko-KR" sz="28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644700-A85A-7CF8-957B-33E83CFF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A64C9-41BC-055E-B7FE-0F01349F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94B1140-341C-CF3A-0C19-6E7C33DC008B}"/>
              </a:ext>
            </a:extLst>
          </p:cNvPr>
          <p:cNvSpPr txBox="1">
            <a:spLocks/>
          </p:cNvSpPr>
          <p:nvPr/>
        </p:nvSpPr>
        <p:spPr>
          <a:xfrm>
            <a:off x="3968092" y="1592965"/>
            <a:ext cx="3518558" cy="4747877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/>
              <a:t> </a:t>
            </a:r>
            <a:r>
              <a:rPr lang="en-US" altLang="ko-KR" sz="3200">
                <a:solidFill>
                  <a:srgbClr val="FAA700"/>
                </a:solidFill>
              </a:rPr>
              <a:t>printf</a:t>
            </a:r>
            <a:r>
              <a:rPr lang="en-US" altLang="ko-KR" sz="320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/>
              <a:t> </a:t>
            </a:r>
            <a:r>
              <a:rPr lang="en-US" altLang="ko-KR" sz="3200">
                <a:solidFill>
                  <a:srgbClr val="FAA700"/>
                </a:solidFill>
              </a:rPr>
              <a:t>main</a:t>
            </a:r>
            <a:r>
              <a:rPr lang="en-US" altLang="ko-KR" sz="3200"/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rgbClr val="FAA700"/>
                </a:solidFill>
              </a:rPr>
              <a:t>printf</a:t>
            </a:r>
            <a:r>
              <a:rPr lang="en-US" altLang="ko-KR" sz="3200"/>
              <a:t>(</a:t>
            </a:r>
            <a:r>
              <a:rPr lang="en-US" altLang="ko-KR" sz="3200">
                <a:solidFill>
                  <a:srgbClr val="FF0000"/>
                </a:solidFill>
              </a:rPr>
              <a:t>“</a:t>
            </a:r>
            <a:r>
              <a:rPr lang="en-US" altLang="ko-KR" sz="3200">
                <a:solidFill>
                  <a:srgbClr val="C00000"/>
                </a:solidFill>
              </a:rPr>
              <a:t>Hello</a:t>
            </a:r>
            <a:r>
              <a:rPr lang="en-US" altLang="ko-KR" sz="3200">
                <a:solidFill>
                  <a:srgbClr val="FF0000"/>
                </a:solidFill>
              </a:rPr>
              <a:t>”</a:t>
            </a:r>
            <a:r>
              <a:rPr lang="en-US" altLang="ko-KR" sz="3200"/>
              <a:t>);</a:t>
            </a:r>
          </a:p>
          <a:p>
            <a:pPr marL="0" indent="0">
              <a:buNone/>
            </a:pPr>
            <a:endParaRPr lang="en-US" altLang="ko-KR" sz="32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ko-KR" sz="3200">
                <a:solidFill>
                  <a:schemeClr val="accent5"/>
                </a:solidFill>
              </a:rPr>
              <a:t>   return</a:t>
            </a:r>
            <a:r>
              <a:rPr lang="en-US" altLang="ko-KR" sz="3200"/>
              <a:t> 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/>
              <a:t>}</a:t>
            </a:r>
            <a:endParaRPr lang="en-US" altLang="ko-KR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58F8F-3CE8-A71A-05ED-6A8B4D2477BB}"/>
              </a:ext>
            </a:extLst>
          </p:cNvPr>
          <p:cNvSpPr txBox="1"/>
          <p:nvPr/>
        </p:nvSpPr>
        <p:spPr>
          <a:xfrm>
            <a:off x="3379629" y="1223097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키워드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1B515-2A14-E654-3C7A-21E3880ECBEA}"/>
              </a:ext>
            </a:extLst>
          </p:cNvPr>
          <p:cNvSpPr txBox="1"/>
          <p:nvPr/>
        </p:nvSpPr>
        <p:spPr>
          <a:xfrm>
            <a:off x="4607850" y="122309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printf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9B1A9-2AAA-9C75-E7E1-CB72515D24D0}"/>
              </a:ext>
            </a:extLst>
          </p:cNvPr>
          <p:cNvSpPr txBox="1"/>
          <p:nvPr/>
        </p:nvSpPr>
        <p:spPr>
          <a:xfrm>
            <a:off x="6039666" y="1223097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문장부호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();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6276F-C522-A5F0-FB29-55D89DBC2F73}"/>
              </a:ext>
            </a:extLst>
          </p:cNvPr>
          <p:cNvSpPr txBox="1"/>
          <p:nvPr/>
        </p:nvSpPr>
        <p:spPr>
          <a:xfrm>
            <a:off x="3379629" y="227926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키워드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12394-8F9E-3081-26D7-547AF1771715}"/>
              </a:ext>
            </a:extLst>
          </p:cNvPr>
          <p:cNvSpPr txBox="1"/>
          <p:nvPr/>
        </p:nvSpPr>
        <p:spPr>
          <a:xfrm>
            <a:off x="4607850" y="227926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3327A-7A6F-DFCE-5ED4-2A79F032ABF5}"/>
              </a:ext>
            </a:extLst>
          </p:cNvPr>
          <p:cNvSpPr txBox="1"/>
          <p:nvPr/>
        </p:nvSpPr>
        <p:spPr>
          <a:xfrm>
            <a:off x="6039666" y="2279264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문장부호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(){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FB102-BA98-655D-76DC-538B7E260F8A}"/>
              </a:ext>
            </a:extLst>
          </p:cNvPr>
          <p:cNvSpPr txBox="1"/>
          <p:nvPr/>
        </p:nvSpPr>
        <p:spPr>
          <a:xfrm>
            <a:off x="3918476" y="3244334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printf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E0FBC5-AD6D-99DD-A37E-54B3320F15B4}"/>
              </a:ext>
            </a:extLst>
          </p:cNvPr>
          <p:cNvSpPr txBox="1"/>
          <p:nvPr/>
        </p:nvSpPr>
        <p:spPr>
          <a:xfrm>
            <a:off x="5185455" y="324433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연산자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()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25A5C3-3EF7-AD15-7B59-C8EFC542D206}"/>
              </a:ext>
            </a:extLst>
          </p:cNvPr>
          <p:cNvSpPr txBox="1"/>
          <p:nvPr/>
        </p:nvSpPr>
        <p:spPr>
          <a:xfrm>
            <a:off x="6285436" y="3244334"/>
            <a:ext cx="166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문자열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"Hello"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DA2704-3545-4B46-C76A-CB0D1E9B7A15}"/>
              </a:ext>
            </a:extLst>
          </p:cNvPr>
          <p:cNvSpPr txBox="1"/>
          <p:nvPr/>
        </p:nvSpPr>
        <p:spPr>
          <a:xfrm>
            <a:off x="7894827" y="3241083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문장부호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;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5D83C1-4880-88A9-2E03-F6EEDD1B8CE2}"/>
              </a:ext>
            </a:extLst>
          </p:cNvPr>
          <p:cNvSpPr txBox="1"/>
          <p:nvPr/>
        </p:nvSpPr>
        <p:spPr>
          <a:xfrm>
            <a:off x="3639988" y="4338365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키워드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return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623E80-D0ED-8965-9A6B-4F209C8E47B5}"/>
              </a:ext>
            </a:extLst>
          </p:cNvPr>
          <p:cNvSpPr txBox="1"/>
          <p:nvPr/>
        </p:nvSpPr>
        <p:spPr>
          <a:xfrm>
            <a:off x="5153514" y="433836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상수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F76051-8043-0449-0626-DCA4F918F58A}"/>
              </a:ext>
            </a:extLst>
          </p:cNvPr>
          <p:cNvSpPr txBox="1"/>
          <p:nvPr/>
        </p:nvSpPr>
        <p:spPr>
          <a:xfrm>
            <a:off x="6039666" y="433836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문장부호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;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97FB7-9DC8-7720-7449-18F05830AB5E}"/>
              </a:ext>
            </a:extLst>
          </p:cNvPr>
          <p:cNvSpPr txBox="1"/>
          <p:nvPr/>
        </p:nvSpPr>
        <p:spPr>
          <a:xfrm>
            <a:off x="3404003" y="5303435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문장부호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E23F93-4B08-1A31-571B-87B7B022D27A}"/>
              </a:ext>
            </a:extLst>
          </p:cNvPr>
          <p:cNvSpPr/>
          <p:nvPr/>
        </p:nvSpPr>
        <p:spPr>
          <a:xfrm>
            <a:off x="628650" y="1375954"/>
            <a:ext cx="1509934" cy="13933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107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220B1-6CBB-9638-A020-74EE779C2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FED76-A8A9-9D71-BD0E-1901EDE9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상수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F1F5A-8E74-09CE-06D1-FA1C16B2E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상수는 프로그램에서 값을 정하는 방법이다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상수를 쓸 때의 형식과 값의 크기에 따라 상수의 타입이 정해진다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상수의 값은 타입에서 정해진 값으로 표현 가능해야 한다</a:t>
            </a:r>
            <a:r>
              <a:rPr lang="en-US" altLang="ko-KR" sz="2800"/>
              <a:t>.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944142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F7305-C8B5-9CA4-BAFF-CC689ECAD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002B2B-BF42-A1FE-BBB9-EB2D6CE0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4909" y="6356351"/>
            <a:ext cx="3086100" cy="365125"/>
          </a:xfrm>
        </p:spPr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7C7EAA-E564-7CE4-F247-472536B7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/>
              <a:t>정수 상수</a:t>
            </a:r>
            <a:r>
              <a:rPr lang="en-US" altLang="ko-KR" u="sng"/>
              <a:t>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57C257-8236-917D-CF2A-E765F13A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3909" y="6356351"/>
            <a:ext cx="2057400" cy="365125"/>
          </a:xfrm>
        </p:spPr>
        <p:txBody>
          <a:bodyPr/>
          <a:lstStyle/>
          <a:p>
            <a:fld id="{C5E34F3F-6B99-4636-8969-C84AC0DE006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9BCA084F-24AA-B75F-7301-20FFD1220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90" y="1170692"/>
            <a:ext cx="7554389" cy="483822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a = 1;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b = 02;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c = 0x3;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3E31C7-6D6B-3961-54C6-6914B99917D8}"/>
              </a:ext>
            </a:extLst>
          </p:cNvPr>
          <p:cNvSpPr txBox="1"/>
          <p:nvPr/>
        </p:nvSpPr>
        <p:spPr>
          <a:xfrm>
            <a:off x="757807" y="1897943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6D13EB-2468-46BD-94E6-1D44DEBA57B5}"/>
              </a:ext>
            </a:extLst>
          </p:cNvPr>
          <p:cNvSpPr txBox="1"/>
          <p:nvPr/>
        </p:nvSpPr>
        <p:spPr>
          <a:xfrm>
            <a:off x="1956411" y="1897943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전역변수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556D2-AEF6-810B-DDAB-4DE00CEE4CCE}"/>
              </a:ext>
            </a:extLst>
          </p:cNvPr>
          <p:cNvSpPr txBox="1"/>
          <p:nvPr/>
        </p:nvSpPr>
        <p:spPr>
          <a:xfrm>
            <a:off x="4016677" y="189794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십진수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02B3E9-C9CE-7FF3-DC0F-11E5B16A5C38}"/>
              </a:ext>
            </a:extLst>
          </p:cNvPr>
          <p:cNvSpPr txBox="1"/>
          <p:nvPr/>
        </p:nvSpPr>
        <p:spPr>
          <a:xfrm>
            <a:off x="757807" y="2753938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F81350-5B1A-1091-29F8-165551CD7158}"/>
              </a:ext>
            </a:extLst>
          </p:cNvPr>
          <p:cNvSpPr txBox="1"/>
          <p:nvPr/>
        </p:nvSpPr>
        <p:spPr>
          <a:xfrm>
            <a:off x="1956411" y="2753938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전역변수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D98F72-54EC-511B-8152-A61590E2ECEC}"/>
              </a:ext>
            </a:extLst>
          </p:cNvPr>
          <p:cNvSpPr txBox="1"/>
          <p:nvPr/>
        </p:nvSpPr>
        <p:spPr>
          <a:xfrm>
            <a:off x="4016677" y="275393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팔진수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B7BDEE-E988-6E48-D5D4-0951DDFA6F02}"/>
              </a:ext>
            </a:extLst>
          </p:cNvPr>
          <p:cNvSpPr txBox="1"/>
          <p:nvPr/>
        </p:nvSpPr>
        <p:spPr>
          <a:xfrm>
            <a:off x="757807" y="3626672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29D567-0D49-603D-A0FA-B77E29F0A272}"/>
              </a:ext>
            </a:extLst>
          </p:cNvPr>
          <p:cNvSpPr txBox="1"/>
          <p:nvPr/>
        </p:nvSpPr>
        <p:spPr>
          <a:xfrm>
            <a:off x="1956411" y="362667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전역변수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B4D828-AF0F-6C6F-4A32-4E02FAEA0D10}"/>
              </a:ext>
            </a:extLst>
          </p:cNvPr>
          <p:cNvSpPr txBox="1"/>
          <p:nvPr/>
        </p:nvSpPr>
        <p:spPr>
          <a:xfrm>
            <a:off x="4016677" y="3626672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십육진수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643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DC9B0-AB4F-81E4-8005-286417096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3C7ED-ED2C-DC7F-66D3-08EFDC14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정수 상수 문법 </a:t>
            </a:r>
            <a:r>
              <a:rPr lang="en-US" altLang="ko-KR" u="sng"/>
              <a:t>(</a:t>
            </a:r>
            <a:r>
              <a:rPr lang="ko-KR" altLang="en-US" u="sng"/>
              <a:t>십진수</a:t>
            </a:r>
            <a:r>
              <a:rPr lang="en-US" altLang="ko-KR" u="sng"/>
              <a:t>)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88B3E6-5B47-45D8-5D53-329AA365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B51136-1E4F-BFCD-2110-5C51AB3F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A98E5-5F3A-07E5-88D9-3CC90A596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466675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/>
              <a:t>십진수상수</a:t>
            </a:r>
            <a:r>
              <a:rPr lang="en-US" altLang="ko-KR" sz="2800" b="1"/>
              <a:t>:</a:t>
            </a:r>
            <a:br>
              <a:rPr lang="en-US" altLang="ko-KR" sz="2800" b="1"/>
            </a:br>
            <a:r>
              <a:rPr lang="en-US" altLang="ko-KR" sz="2800"/>
              <a:t>0</a:t>
            </a:r>
            <a:r>
              <a:rPr lang="ko-KR" altLang="en-US" sz="2800"/>
              <a:t>이아닌숫자</a:t>
            </a:r>
            <a:br>
              <a:rPr lang="en-US" altLang="ko-KR" sz="2800"/>
            </a:br>
            <a:r>
              <a:rPr lang="ko-KR" altLang="en-US" sz="2800"/>
              <a:t>십진수상수 숫자</a:t>
            </a:r>
            <a:r>
              <a:rPr lang="en-US" altLang="ko-KR" sz="2800" b="1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800" b="1"/>
              <a:t>0</a:t>
            </a:r>
            <a:r>
              <a:rPr lang="ko-KR" altLang="en-US" sz="2800" b="1"/>
              <a:t>이아닌숫자</a:t>
            </a:r>
            <a:r>
              <a:rPr lang="en-US" altLang="ko-KR" sz="2800" b="1"/>
              <a:t>: </a:t>
            </a:r>
            <a:r>
              <a:rPr lang="ko-KR" altLang="en-US" sz="1800" b="1" i="1"/>
              <a:t>다음 중 하나</a:t>
            </a:r>
            <a:br>
              <a:rPr lang="en-US" altLang="ko-KR" sz="2800" b="1"/>
            </a:br>
            <a:r>
              <a:rPr lang="en-US" altLang="ko-KR" sz="2800"/>
              <a:t>1 2 3 4 5 6 7 8 9</a:t>
            </a:r>
          </a:p>
          <a:p>
            <a:pPr>
              <a:lnSpc>
                <a:spcPct val="150000"/>
              </a:lnSpc>
            </a:pPr>
            <a:r>
              <a:rPr lang="ko-KR" altLang="en-US" sz="2800" b="1"/>
              <a:t>숫자</a:t>
            </a:r>
            <a:r>
              <a:rPr lang="en-US" altLang="ko-KR" sz="2800" b="1"/>
              <a:t>: </a:t>
            </a:r>
            <a:r>
              <a:rPr lang="ko-KR" altLang="en-US" sz="1800" b="1" i="1"/>
              <a:t>다음 중 하나</a:t>
            </a:r>
            <a:br>
              <a:rPr lang="en-US" altLang="ko-KR" sz="2800" b="1"/>
            </a:br>
            <a:r>
              <a:rPr lang="en-US" altLang="ko-KR" sz="2800"/>
              <a:t>0 1 2 3 4 5 6 7 8 9</a:t>
            </a:r>
          </a:p>
        </p:txBody>
      </p:sp>
    </p:spTree>
    <p:extLst>
      <p:ext uri="{BB962C8B-B14F-4D97-AF65-F5344CB8AC3E}">
        <p14:creationId xmlns:p14="http://schemas.microsoft.com/office/powerpoint/2010/main" val="2673880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8040F-C686-48EB-8BE1-2A41C1F62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4A135-11BF-FBB0-665B-A7D47AED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정수 상수 문법 </a:t>
            </a:r>
            <a:r>
              <a:rPr lang="en-US" altLang="ko-KR" u="sng"/>
              <a:t>(</a:t>
            </a:r>
            <a:r>
              <a:rPr lang="ko-KR" altLang="en-US" u="sng"/>
              <a:t>팔진수</a:t>
            </a:r>
            <a:r>
              <a:rPr lang="en-US" altLang="ko-KR" u="sng"/>
              <a:t>)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A90271-8DD9-8B5E-DAD6-4C6534AC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845FE6-36F7-BA6E-545D-DF3E6905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6B7FE-9F40-1806-CC06-AA0FB32A3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466675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/>
              <a:t>팔진수상수</a:t>
            </a:r>
            <a:r>
              <a:rPr lang="en-US" altLang="ko-KR" sz="2800" b="1"/>
              <a:t>:</a:t>
            </a:r>
            <a:br>
              <a:rPr lang="en-US" altLang="ko-KR" sz="2800" b="1"/>
            </a:br>
            <a:r>
              <a:rPr lang="en-US" altLang="ko-KR" sz="2800"/>
              <a:t>0</a:t>
            </a:r>
            <a:br>
              <a:rPr lang="en-US" altLang="ko-KR" sz="2800"/>
            </a:br>
            <a:r>
              <a:rPr lang="ko-KR" altLang="en-US" sz="2800"/>
              <a:t>팔진수상수 팔진수숫자</a:t>
            </a:r>
            <a:r>
              <a:rPr lang="en-US" altLang="ko-KR" sz="2800" b="1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800" b="1"/>
              <a:t>팔진수숫자</a:t>
            </a:r>
            <a:r>
              <a:rPr lang="en-US" altLang="ko-KR" sz="2800" b="1"/>
              <a:t>: </a:t>
            </a:r>
            <a:r>
              <a:rPr lang="ko-KR" altLang="en-US" sz="1800" b="1" i="1"/>
              <a:t>다음 중 하나</a:t>
            </a:r>
            <a:br>
              <a:rPr lang="en-US" altLang="ko-KR" sz="2800" b="1"/>
            </a:br>
            <a:r>
              <a:rPr lang="en-US" altLang="ko-KR" sz="2800"/>
              <a:t>0 1 2 3 4 5 6 7</a:t>
            </a:r>
          </a:p>
        </p:txBody>
      </p:sp>
    </p:spTree>
    <p:extLst>
      <p:ext uri="{BB962C8B-B14F-4D97-AF65-F5344CB8AC3E}">
        <p14:creationId xmlns:p14="http://schemas.microsoft.com/office/powerpoint/2010/main" val="1477089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C4509-C8EA-A796-47B9-246FC8513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DE295-AAEA-1C5A-8BCD-3031051C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정수 상수 문법 </a:t>
            </a:r>
            <a:r>
              <a:rPr lang="en-US" altLang="ko-KR" u="sng"/>
              <a:t>(</a:t>
            </a:r>
            <a:r>
              <a:rPr lang="ko-KR" altLang="en-US" u="sng"/>
              <a:t>십육진수</a:t>
            </a:r>
            <a:r>
              <a:rPr lang="en-US" altLang="ko-KR" u="sng"/>
              <a:t>)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6386A-C466-DA3A-0465-EE816F15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3B0BDC-38FC-C5C0-D4B0-1EC2EBFA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8A078-7464-EC02-B31C-AED789125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466675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/>
              <a:t>십육진수상수</a:t>
            </a:r>
            <a:r>
              <a:rPr lang="en-US" altLang="ko-KR" sz="2800" b="1"/>
              <a:t>:</a:t>
            </a:r>
            <a:br>
              <a:rPr lang="en-US" altLang="ko-KR" sz="2800" b="1"/>
            </a:br>
            <a:r>
              <a:rPr lang="en-US" altLang="ko-KR" sz="2800"/>
              <a:t>0x </a:t>
            </a:r>
            <a:r>
              <a:rPr lang="ko-KR" altLang="en-US" sz="2800"/>
              <a:t>십육진수숫자</a:t>
            </a:r>
            <a:br>
              <a:rPr lang="en-US" altLang="ko-KR" sz="2800"/>
            </a:br>
            <a:r>
              <a:rPr lang="en-US" altLang="ko-KR" sz="2800"/>
              <a:t>0X </a:t>
            </a:r>
            <a:r>
              <a:rPr lang="ko-KR" altLang="en-US" sz="2800"/>
              <a:t>십육진수숫자</a:t>
            </a:r>
            <a:br>
              <a:rPr lang="en-US" altLang="ko-KR" sz="2800"/>
            </a:br>
            <a:r>
              <a:rPr lang="ko-KR" altLang="en-US" sz="2800"/>
              <a:t>십육진수상수 십육진수숫자</a:t>
            </a:r>
            <a:r>
              <a:rPr lang="en-US" altLang="ko-KR" sz="2800" b="1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800" b="1"/>
              <a:t>십육진수숫자</a:t>
            </a:r>
            <a:r>
              <a:rPr lang="en-US" altLang="ko-KR" sz="2800" b="1"/>
              <a:t>: </a:t>
            </a:r>
            <a:r>
              <a:rPr lang="ko-KR" altLang="en-US" sz="1800" b="1" i="1"/>
              <a:t>다음 중 하나</a:t>
            </a:r>
            <a:br>
              <a:rPr lang="en-US" altLang="ko-KR" sz="2800" b="1"/>
            </a:br>
            <a:r>
              <a:rPr lang="en-US" altLang="ko-KR" sz="2800"/>
              <a:t>0 1 2 3 4 5 6 7 8 9 a b c d e f A B C D E F</a:t>
            </a:r>
          </a:p>
        </p:txBody>
      </p:sp>
    </p:spTree>
    <p:extLst>
      <p:ext uri="{BB962C8B-B14F-4D97-AF65-F5344CB8AC3E}">
        <p14:creationId xmlns:p14="http://schemas.microsoft.com/office/powerpoint/2010/main" val="244270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8C319-C890-E9FA-4C14-38E93EFF5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13AA0-0EEA-41B3-EFF3-CF996655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274345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소스 파일을 구성하는 문자들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D467DD-F432-942A-CA45-36936B42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99E227-18CE-DC89-930D-4D0984AB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5B8FCC2-35C3-DA2B-F529-568D6B82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867" y="2051070"/>
            <a:ext cx="6893323" cy="6636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i  ;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0059B5-A7DE-6CDB-8DFD-3E8C65689AE9}"/>
              </a:ext>
            </a:extLst>
          </p:cNvPr>
          <p:cNvSpPr txBox="1"/>
          <p:nvPr/>
        </p:nvSpPr>
        <p:spPr>
          <a:xfrm>
            <a:off x="1463868" y="169475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0B1807-8EBC-D467-4006-6C8C04B7137F}"/>
              </a:ext>
            </a:extLst>
          </p:cNvPr>
          <p:cNvSpPr txBox="1"/>
          <p:nvPr/>
        </p:nvSpPr>
        <p:spPr>
          <a:xfrm>
            <a:off x="2594306" y="169453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ED6F614-B54F-F59B-0458-7E38AEAD9547}"/>
              </a:ext>
            </a:extLst>
          </p:cNvPr>
          <p:cNvCxnSpPr/>
          <p:nvPr/>
        </p:nvCxnSpPr>
        <p:spPr>
          <a:xfrm>
            <a:off x="3471381" y="2424916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E76F3F0-70C0-9FCE-6322-DCE77BE320D6}"/>
              </a:ext>
            </a:extLst>
          </p:cNvPr>
          <p:cNvSpPr txBox="1"/>
          <p:nvPr/>
        </p:nvSpPr>
        <p:spPr>
          <a:xfrm>
            <a:off x="4161677" y="2240250"/>
            <a:ext cx="443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 전역변수선언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B616682-F19F-914E-A137-1084A923A222}"/>
              </a:ext>
            </a:extLst>
          </p:cNvPr>
          <p:cNvCxnSpPr/>
          <p:nvPr/>
        </p:nvCxnSpPr>
        <p:spPr>
          <a:xfrm flipV="1">
            <a:off x="1233377" y="2714691"/>
            <a:ext cx="333153" cy="949997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0568C1-9AB0-6027-EAE4-0714A7B59DCE}"/>
              </a:ext>
            </a:extLst>
          </p:cNvPr>
          <p:cNvSpPr txBox="1"/>
          <p:nvPr/>
        </p:nvSpPr>
        <p:spPr>
          <a:xfrm>
            <a:off x="628649" y="3752279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2"/>
                </a:solidFill>
                <a:latin typeface="맑은 고딕" panose="020B0503020000020004" pitchFamily="50" charset="-127"/>
              </a:rPr>
              <a:t>문자 </a:t>
            </a:r>
            <a:r>
              <a:rPr lang="en-US" altLang="ko-KR">
                <a:solidFill>
                  <a:schemeClr val="accent2"/>
                </a:solidFill>
                <a:latin typeface="맑은 고딕" panose="020B0503020000020004" pitchFamily="50" charset="-127"/>
              </a:rPr>
              <a:t>i</a:t>
            </a:r>
            <a:endParaRPr lang="ko-KR" altLang="en-US" dirty="0">
              <a:solidFill>
                <a:schemeClr val="accent2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996FB2-82F8-5950-C7DF-B0A40A7A30B8}"/>
              </a:ext>
            </a:extLst>
          </p:cNvPr>
          <p:cNvCxnSpPr>
            <a:cxnSpLocks/>
          </p:cNvCxnSpPr>
          <p:nvPr/>
        </p:nvCxnSpPr>
        <p:spPr>
          <a:xfrm flipV="1">
            <a:off x="1797020" y="2714691"/>
            <a:ext cx="54769" cy="134583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0B3C43-03E1-DDDD-5CA3-BA0BEFE7D75A}"/>
              </a:ext>
            </a:extLst>
          </p:cNvPr>
          <p:cNvSpPr txBox="1"/>
          <p:nvPr/>
        </p:nvSpPr>
        <p:spPr>
          <a:xfrm>
            <a:off x="1352026" y="415366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2"/>
                </a:solidFill>
                <a:latin typeface="맑은 고딕" panose="020B0503020000020004" pitchFamily="50" charset="-127"/>
              </a:rPr>
              <a:t>문자 </a:t>
            </a:r>
            <a:r>
              <a:rPr lang="en-US" altLang="ko-KR">
                <a:solidFill>
                  <a:schemeClr val="accent2"/>
                </a:solidFill>
                <a:latin typeface="맑은 고딕" panose="020B0503020000020004" pitchFamily="50" charset="-127"/>
              </a:rPr>
              <a:t>n</a:t>
            </a:r>
            <a:endParaRPr lang="ko-KR" altLang="en-US" dirty="0">
              <a:solidFill>
                <a:schemeClr val="accent2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950A39B-4A7F-8C5A-18F1-232A8CAEA618}"/>
              </a:ext>
            </a:extLst>
          </p:cNvPr>
          <p:cNvCxnSpPr>
            <a:cxnSpLocks/>
          </p:cNvCxnSpPr>
          <p:nvPr/>
        </p:nvCxnSpPr>
        <p:spPr>
          <a:xfrm flipH="1" flipV="1">
            <a:off x="2109663" y="2714691"/>
            <a:ext cx="484643" cy="1834808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0E3324-71DA-6A9A-F6BF-F32541A199B0}"/>
              </a:ext>
            </a:extLst>
          </p:cNvPr>
          <p:cNvSpPr txBox="1"/>
          <p:nvPr/>
        </p:nvSpPr>
        <p:spPr>
          <a:xfrm>
            <a:off x="2132741" y="4581553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2"/>
                </a:solidFill>
                <a:latin typeface="맑은 고딕" panose="020B0503020000020004" pitchFamily="50" charset="-127"/>
              </a:rPr>
              <a:t>문자 </a:t>
            </a:r>
            <a:r>
              <a:rPr lang="en-US" altLang="ko-KR">
                <a:solidFill>
                  <a:schemeClr val="accent2"/>
                </a:solidFill>
                <a:latin typeface="맑은 고딕" panose="020B0503020000020004" pitchFamily="50" charset="-127"/>
              </a:rPr>
              <a:t>t</a:t>
            </a:r>
            <a:endParaRPr lang="ko-KR" altLang="en-US" dirty="0">
              <a:solidFill>
                <a:schemeClr val="accent2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8C8543D-0158-6B95-12A6-C7BBDB22EF22}"/>
              </a:ext>
            </a:extLst>
          </p:cNvPr>
          <p:cNvCxnSpPr>
            <a:cxnSpLocks/>
          </p:cNvCxnSpPr>
          <p:nvPr/>
        </p:nvCxnSpPr>
        <p:spPr>
          <a:xfrm flipH="1" flipV="1">
            <a:off x="2306292" y="2714691"/>
            <a:ext cx="1366770" cy="218337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9C05A1-82A6-F188-A23F-0C529C80DDD9}"/>
              </a:ext>
            </a:extLst>
          </p:cNvPr>
          <p:cNvSpPr txBox="1"/>
          <p:nvPr/>
        </p:nvSpPr>
        <p:spPr>
          <a:xfrm>
            <a:off x="2940976" y="495088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2"/>
                </a:solidFill>
                <a:latin typeface="맑은 고딕" panose="020B0503020000020004" pitchFamily="50" charset="-127"/>
              </a:rPr>
              <a:t>띄어쓰기 문자</a:t>
            </a:r>
            <a:endParaRPr lang="ko-KR" altLang="en-US" dirty="0">
              <a:solidFill>
                <a:schemeClr val="accent2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B54296-4B27-6A49-0F15-C3194796C210}"/>
              </a:ext>
            </a:extLst>
          </p:cNvPr>
          <p:cNvCxnSpPr>
            <a:cxnSpLocks/>
          </p:cNvCxnSpPr>
          <p:nvPr/>
        </p:nvCxnSpPr>
        <p:spPr>
          <a:xfrm flipH="1" flipV="1">
            <a:off x="2502921" y="2714691"/>
            <a:ext cx="1898958" cy="1808306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019D59-4AF6-436F-085B-C6A78317FE01}"/>
              </a:ext>
            </a:extLst>
          </p:cNvPr>
          <p:cNvSpPr txBox="1"/>
          <p:nvPr/>
        </p:nvSpPr>
        <p:spPr>
          <a:xfrm>
            <a:off x="4018033" y="4524109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2"/>
                </a:solidFill>
                <a:latin typeface="맑은 고딕" panose="020B0503020000020004" pitchFamily="50" charset="-127"/>
              </a:rPr>
              <a:t>문자 </a:t>
            </a:r>
            <a:r>
              <a:rPr lang="en-US" altLang="ko-KR">
                <a:solidFill>
                  <a:schemeClr val="accent2"/>
                </a:solidFill>
                <a:latin typeface="맑은 고딕" panose="020B0503020000020004" pitchFamily="50" charset="-127"/>
              </a:rPr>
              <a:t>i</a:t>
            </a:r>
            <a:endParaRPr lang="ko-KR" altLang="en-US" dirty="0">
              <a:solidFill>
                <a:schemeClr val="accent2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05B7024-5FD8-88D5-8AD3-C2087DF1D373}"/>
              </a:ext>
            </a:extLst>
          </p:cNvPr>
          <p:cNvCxnSpPr>
            <a:cxnSpLocks/>
          </p:cNvCxnSpPr>
          <p:nvPr/>
        </p:nvCxnSpPr>
        <p:spPr>
          <a:xfrm flipH="1" flipV="1">
            <a:off x="2668558" y="2714691"/>
            <a:ext cx="2591014" cy="1552509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EFBC718-6CA3-2BE5-DBDC-4E9329B33781}"/>
              </a:ext>
            </a:extLst>
          </p:cNvPr>
          <p:cNvSpPr txBox="1"/>
          <p:nvPr/>
        </p:nvSpPr>
        <p:spPr>
          <a:xfrm>
            <a:off x="4910528" y="429244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2"/>
                </a:solidFill>
                <a:latin typeface="맑은 고딕" panose="020B0503020000020004" pitchFamily="50" charset="-127"/>
              </a:rPr>
              <a:t>띄어쓰기 문자</a:t>
            </a:r>
            <a:endParaRPr lang="ko-KR" altLang="en-US" dirty="0">
              <a:solidFill>
                <a:schemeClr val="accent2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9F32E8A-7445-592F-0E17-B42F4B0E4177}"/>
              </a:ext>
            </a:extLst>
          </p:cNvPr>
          <p:cNvCxnSpPr>
            <a:cxnSpLocks/>
          </p:cNvCxnSpPr>
          <p:nvPr/>
        </p:nvCxnSpPr>
        <p:spPr>
          <a:xfrm flipH="1" flipV="1">
            <a:off x="2839446" y="2714691"/>
            <a:ext cx="2650616" cy="1091432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3CC68F5-D4E1-ACC7-E959-EDCD58E614B0}"/>
              </a:ext>
            </a:extLst>
          </p:cNvPr>
          <p:cNvSpPr txBox="1"/>
          <p:nvPr/>
        </p:nvSpPr>
        <p:spPr>
          <a:xfrm>
            <a:off x="5552282" y="375227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2"/>
                </a:solidFill>
                <a:latin typeface="맑은 고딕" panose="020B0503020000020004" pitchFamily="50" charset="-127"/>
              </a:rPr>
              <a:t>띄어쓰기 문자</a:t>
            </a:r>
            <a:endParaRPr lang="ko-KR" altLang="en-US" dirty="0">
              <a:solidFill>
                <a:schemeClr val="accent2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652B96-5B5B-5D9B-9823-42347D4CAA3B}"/>
              </a:ext>
            </a:extLst>
          </p:cNvPr>
          <p:cNvCxnSpPr>
            <a:cxnSpLocks/>
          </p:cNvCxnSpPr>
          <p:nvPr/>
        </p:nvCxnSpPr>
        <p:spPr>
          <a:xfrm flipH="1" flipV="1">
            <a:off x="3028950" y="2630387"/>
            <a:ext cx="2550090" cy="625922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C457F50-E258-22FD-3925-2801F6E41C6E}"/>
              </a:ext>
            </a:extLst>
          </p:cNvPr>
          <p:cNvSpPr txBox="1"/>
          <p:nvPr/>
        </p:nvSpPr>
        <p:spPr>
          <a:xfrm>
            <a:off x="5590735" y="312161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2"/>
                </a:solidFill>
                <a:latin typeface="맑은 고딕" panose="020B0503020000020004" pitchFamily="50" charset="-127"/>
              </a:rPr>
              <a:t>문자 </a:t>
            </a:r>
            <a:r>
              <a:rPr lang="en-US" altLang="ko-KR">
                <a:solidFill>
                  <a:schemeClr val="accent2"/>
                </a:solidFill>
                <a:latin typeface="맑은 고딕" panose="020B0503020000020004" pitchFamily="50" charset="-127"/>
              </a:rPr>
              <a:t>;</a:t>
            </a:r>
            <a:endParaRPr lang="ko-KR" altLang="en-US" dirty="0">
              <a:solidFill>
                <a:schemeClr val="accent2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902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46483-2530-2975-22E5-D58B31129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8B523-CA94-826D-6057-E5FD3AFC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정수 상수</a:t>
            </a:r>
            <a:r>
              <a:rPr lang="en-US" altLang="ko-KR" u="sng"/>
              <a:t> </a:t>
            </a:r>
            <a:r>
              <a:rPr lang="ko-KR" altLang="en-US" u="sng" dirty="0"/>
              <a:t>관련 규칙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ABBCD-7EA2-1630-3A30-2E26E5FA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정수 상수는 숫자로 시작하고 소수점이나 지수부가 없다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정수 상수의 앞쪽에는 몇진수인지 나타내는 기호가 있을 수 있다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정수 상수의 뒷쪽에는 타입을 나타내는 기호가 있을 수 있다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2400">
                <a:solidFill>
                  <a:schemeClr val="bg1">
                    <a:lumMod val="75000"/>
                  </a:schemeClr>
                </a:solidFill>
              </a:rPr>
              <a:t>u </a:t>
            </a:r>
            <a:r>
              <a:rPr lang="ko-KR" altLang="en-US" sz="2400">
                <a:solidFill>
                  <a:schemeClr val="bg1">
                    <a:lumMod val="75000"/>
                  </a:schemeClr>
                </a:solidFill>
              </a:rPr>
              <a:t>또는 </a:t>
            </a:r>
            <a:r>
              <a:rPr lang="en-US" altLang="ko-KR" sz="2400">
                <a:solidFill>
                  <a:schemeClr val="bg1">
                    <a:lumMod val="75000"/>
                  </a:schemeClr>
                </a:solidFill>
              </a:rPr>
              <a:t>U</a:t>
            </a:r>
            <a:r>
              <a:rPr lang="ko-KR" altLang="en-US" sz="2400">
                <a:solidFill>
                  <a:schemeClr val="bg1">
                    <a:lumMod val="75000"/>
                  </a:schemeClr>
                </a:solidFill>
              </a:rPr>
              <a:t>는 부호가 없음을 나타낸다</a:t>
            </a:r>
            <a:r>
              <a:rPr lang="en-US" altLang="ko-KR" sz="24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400">
                <a:solidFill>
                  <a:schemeClr val="bg1">
                    <a:lumMod val="75000"/>
                  </a:schemeClr>
                </a:solidFill>
              </a:rPr>
              <a:t>l </a:t>
            </a:r>
            <a:r>
              <a:rPr lang="ko-KR" altLang="en-US" sz="2400">
                <a:solidFill>
                  <a:schemeClr val="bg1">
                    <a:lumMod val="75000"/>
                  </a:schemeClr>
                </a:solidFill>
              </a:rPr>
              <a:t>또는 </a:t>
            </a:r>
            <a:r>
              <a:rPr lang="en-US" altLang="ko-KR" sz="2400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ko-KR" altLang="en-US" sz="2400">
                <a:solidFill>
                  <a:schemeClr val="bg1">
                    <a:lumMod val="75000"/>
                  </a:schemeClr>
                </a:solidFill>
              </a:rPr>
              <a:t>은 </a:t>
            </a:r>
            <a:r>
              <a:rPr lang="en-US" altLang="ko-KR" sz="2400">
                <a:solidFill>
                  <a:schemeClr val="bg1">
                    <a:lumMod val="75000"/>
                  </a:schemeClr>
                </a:solidFill>
              </a:rPr>
              <a:t>long int</a:t>
            </a:r>
            <a:r>
              <a:rPr lang="ko-KR" altLang="en-US" sz="2400">
                <a:solidFill>
                  <a:schemeClr val="bg1">
                    <a:lumMod val="75000"/>
                  </a:schemeClr>
                </a:solidFill>
              </a:rPr>
              <a:t>를 나타낸다</a:t>
            </a:r>
            <a:r>
              <a:rPr lang="en-US" altLang="ko-KR" sz="2400">
                <a:solidFill>
                  <a:schemeClr val="bg1">
                    <a:lumMod val="75000"/>
                  </a:schemeClr>
                </a:solidFill>
              </a:rPr>
              <a:t>. </a:t>
            </a:r>
            <a:endParaRPr lang="en-US" altLang="ko-KR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18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017EA-16B6-1447-4860-3DBC7418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80424-29EA-113C-80C9-43379081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정수 상수</a:t>
            </a:r>
            <a:r>
              <a:rPr lang="en-US" altLang="ko-KR" u="sng"/>
              <a:t> </a:t>
            </a:r>
            <a:r>
              <a:rPr lang="ko-KR" altLang="en-US" u="sng" dirty="0"/>
              <a:t>관련 규칙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6D641-F940-C36E-61F7-30FC85A73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10</a:t>
            </a:r>
            <a:r>
              <a:rPr lang="ko-KR" altLang="en-US" sz="2800"/>
              <a:t>진수 상수는 </a:t>
            </a:r>
            <a:r>
              <a:rPr lang="en-US" altLang="ko-KR" sz="2800"/>
              <a:t>0</a:t>
            </a:r>
            <a:r>
              <a:rPr lang="ko-KR" altLang="en-US" sz="2800"/>
              <a:t>이 아닌 숫자로 시작하고</a:t>
            </a:r>
            <a:r>
              <a:rPr lang="en-US" altLang="ko-KR" sz="2800"/>
              <a:t>, 10</a:t>
            </a:r>
            <a:r>
              <a:rPr lang="ko-KR" altLang="en-US" sz="2800"/>
              <a:t>진수 숫자들이 이어서 나올 수 있다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8</a:t>
            </a:r>
            <a:r>
              <a:rPr lang="ko-KR" altLang="en-US" sz="2800"/>
              <a:t>진수 상수는 </a:t>
            </a:r>
            <a:r>
              <a:rPr lang="en-US" altLang="ko-KR" sz="2800"/>
              <a:t>8</a:t>
            </a:r>
            <a:r>
              <a:rPr lang="ko-KR" altLang="en-US" sz="2800"/>
              <a:t>진수를 나타내는 기호인 </a:t>
            </a:r>
            <a:r>
              <a:rPr lang="en-US" altLang="ko-KR" sz="2800"/>
              <a:t>0</a:t>
            </a:r>
            <a:r>
              <a:rPr lang="ko-KR" altLang="en-US" sz="2800"/>
              <a:t>으로 시작하고</a:t>
            </a:r>
            <a:r>
              <a:rPr lang="en-US" altLang="ko-KR" sz="2800"/>
              <a:t>, </a:t>
            </a:r>
            <a:r>
              <a:rPr lang="ko-KR" altLang="en-US" sz="2800"/>
              <a:t>이어서 </a:t>
            </a:r>
            <a:r>
              <a:rPr lang="en-US" altLang="ko-KR" sz="2800"/>
              <a:t>8</a:t>
            </a:r>
            <a:r>
              <a:rPr lang="ko-KR" altLang="en-US" sz="2800"/>
              <a:t>진수 숫자들이 나올 수 있다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16</a:t>
            </a:r>
            <a:r>
              <a:rPr lang="ko-KR" altLang="en-US" sz="2800"/>
              <a:t>진수 상수는 </a:t>
            </a:r>
            <a:r>
              <a:rPr lang="en-US" altLang="ko-KR" sz="2800"/>
              <a:t>16</a:t>
            </a:r>
            <a:r>
              <a:rPr lang="ko-KR" altLang="en-US" sz="2800"/>
              <a:t>진수를 나타내는 기호인 </a:t>
            </a:r>
            <a:r>
              <a:rPr lang="en-US" altLang="ko-KR" sz="2800"/>
              <a:t>0x </a:t>
            </a:r>
            <a:r>
              <a:rPr lang="ko-KR" altLang="en-US" sz="2800"/>
              <a:t>또는 </a:t>
            </a:r>
            <a:r>
              <a:rPr lang="en-US" altLang="ko-KR" sz="2800"/>
              <a:t>0X </a:t>
            </a:r>
            <a:r>
              <a:rPr lang="ko-KR" altLang="en-US" sz="2800"/>
              <a:t>다음의 </a:t>
            </a:r>
            <a:r>
              <a:rPr lang="en-US" altLang="ko-KR" sz="2800"/>
              <a:t>16</a:t>
            </a:r>
            <a:r>
              <a:rPr lang="ko-KR" altLang="en-US" sz="2800"/>
              <a:t>진수 숫자로 시작하고</a:t>
            </a:r>
            <a:r>
              <a:rPr lang="en-US" altLang="ko-KR" sz="2800"/>
              <a:t>, </a:t>
            </a:r>
            <a:r>
              <a:rPr lang="ko-KR" altLang="en-US" sz="2800"/>
              <a:t>이어서 </a:t>
            </a:r>
            <a:r>
              <a:rPr lang="en-US" altLang="ko-KR" sz="2800"/>
              <a:t>16</a:t>
            </a:r>
            <a:r>
              <a:rPr lang="ko-KR" altLang="en-US" sz="2800"/>
              <a:t>진수 숫자들이 나올 수 있다</a:t>
            </a:r>
            <a:r>
              <a:rPr lang="en-US" altLang="ko-KR" sz="2800"/>
              <a:t>.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49641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3A7D8-8658-2E64-73CE-34B4FDA07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EC17C-BF69-C8DD-11E3-A4C8EB32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정수 상수</a:t>
            </a:r>
            <a:r>
              <a:rPr lang="en-US" altLang="ko-KR" u="sng"/>
              <a:t> </a:t>
            </a:r>
            <a:r>
              <a:rPr lang="ko-KR" altLang="en-US" u="sng" dirty="0"/>
              <a:t>관련 규칙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2195F-4EA3-A391-5FCC-E85B4B7C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10</a:t>
            </a:r>
            <a:r>
              <a:rPr lang="ko-KR" altLang="en-US" sz="2800"/>
              <a:t>진수 상수는 </a:t>
            </a:r>
            <a:r>
              <a:rPr lang="en-US" altLang="ko-KR" sz="2800"/>
              <a:t>10</a:t>
            </a:r>
            <a:r>
              <a:rPr lang="ko-KR" altLang="en-US" sz="2800"/>
              <a:t>진수로</a:t>
            </a:r>
            <a:r>
              <a:rPr lang="en-US" altLang="ko-KR" sz="2800"/>
              <a:t>, 8</a:t>
            </a:r>
            <a:r>
              <a:rPr lang="ko-KR" altLang="en-US" sz="2800"/>
              <a:t>진수 상수는 </a:t>
            </a:r>
            <a:r>
              <a:rPr lang="en-US" altLang="ko-KR" sz="2800"/>
              <a:t>8</a:t>
            </a:r>
            <a:r>
              <a:rPr lang="ko-KR" altLang="en-US" sz="2800"/>
              <a:t>진수로</a:t>
            </a:r>
            <a:r>
              <a:rPr lang="en-US" altLang="ko-KR" sz="2800"/>
              <a:t>, 16</a:t>
            </a:r>
            <a:r>
              <a:rPr lang="ko-KR" altLang="en-US" sz="2800"/>
              <a:t>진수 상수는 </a:t>
            </a:r>
            <a:r>
              <a:rPr lang="en-US" altLang="ko-KR" sz="2800"/>
              <a:t>16</a:t>
            </a:r>
            <a:r>
              <a:rPr lang="ko-KR" altLang="en-US" sz="2800"/>
              <a:t>진수로 계산한다</a:t>
            </a:r>
            <a:r>
              <a:rPr lang="en-US" altLang="ko-KR" sz="280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2000"/>
              <a:t>첫번째 숫자가 가장 큰 자리수로 계산한다</a:t>
            </a:r>
            <a:r>
              <a:rPr lang="en-US" altLang="ko-KR" sz="2000"/>
              <a:t>.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25F2704-B953-397E-AEE7-4E39CA6B3584}"/>
              </a:ext>
            </a:extLst>
          </p:cNvPr>
          <p:cNvSpPr txBox="1">
            <a:spLocks/>
          </p:cNvSpPr>
          <p:nvPr/>
        </p:nvSpPr>
        <p:spPr>
          <a:xfrm>
            <a:off x="843701" y="3727269"/>
            <a:ext cx="7185603" cy="31307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a = 98;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b = 076;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c = 0xfe;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D6B1F-AFB0-217E-8677-1B486CB24C90}"/>
              </a:ext>
            </a:extLst>
          </p:cNvPr>
          <p:cNvSpPr txBox="1"/>
          <p:nvPr/>
        </p:nvSpPr>
        <p:spPr>
          <a:xfrm>
            <a:off x="871018" y="3542603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54E83-0330-244B-989B-CC6C7380D3DC}"/>
              </a:ext>
            </a:extLst>
          </p:cNvPr>
          <p:cNvSpPr txBox="1"/>
          <p:nvPr/>
        </p:nvSpPr>
        <p:spPr>
          <a:xfrm>
            <a:off x="2001456" y="3542603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전역변수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99438-262B-9036-C43D-F233DCCAAD7B}"/>
              </a:ext>
            </a:extLst>
          </p:cNvPr>
          <p:cNvSpPr txBox="1"/>
          <p:nvPr/>
        </p:nvSpPr>
        <p:spPr>
          <a:xfrm>
            <a:off x="3987897" y="3542603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십진수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98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300B3-DDDA-3794-2F92-F8DCEA86B9ED}"/>
              </a:ext>
            </a:extLst>
          </p:cNvPr>
          <p:cNvSpPr txBox="1"/>
          <p:nvPr/>
        </p:nvSpPr>
        <p:spPr>
          <a:xfrm>
            <a:off x="871018" y="444829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4CF7D-AE45-4F5B-E161-B73828483491}"/>
              </a:ext>
            </a:extLst>
          </p:cNvPr>
          <p:cNvSpPr txBox="1"/>
          <p:nvPr/>
        </p:nvSpPr>
        <p:spPr>
          <a:xfrm>
            <a:off x="2001456" y="4448294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전역변수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F5D59D-8CD7-0DFC-76EF-688865E3CB8C}"/>
              </a:ext>
            </a:extLst>
          </p:cNvPr>
          <p:cNvSpPr txBox="1"/>
          <p:nvPr/>
        </p:nvSpPr>
        <p:spPr>
          <a:xfrm>
            <a:off x="3987897" y="4448294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팔진수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76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77009-9849-6DC9-5892-960F06B5BA14}"/>
              </a:ext>
            </a:extLst>
          </p:cNvPr>
          <p:cNvSpPr txBox="1"/>
          <p:nvPr/>
        </p:nvSpPr>
        <p:spPr>
          <a:xfrm>
            <a:off x="871018" y="5326073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AD79FE-C1F4-8504-1E5B-6FB4E6C4EB85}"/>
              </a:ext>
            </a:extLst>
          </p:cNvPr>
          <p:cNvSpPr txBox="1"/>
          <p:nvPr/>
        </p:nvSpPr>
        <p:spPr>
          <a:xfrm>
            <a:off x="2001456" y="5326073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전역변수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7A1A68-B60E-3271-5C9A-E2F1F3B204C8}"/>
              </a:ext>
            </a:extLst>
          </p:cNvPr>
          <p:cNvSpPr txBox="1"/>
          <p:nvPr/>
        </p:nvSpPr>
        <p:spPr>
          <a:xfrm>
            <a:off x="3987897" y="5326073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십육진수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838774A-8ECC-FC4E-3A02-C3F86C6054E2}"/>
              </a:ext>
            </a:extLst>
          </p:cNvPr>
          <p:cNvCxnSpPr/>
          <p:nvPr/>
        </p:nvCxnSpPr>
        <p:spPr>
          <a:xfrm>
            <a:off x="3524840" y="4162792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DEAB6F-5F78-7BD1-DAE9-67567BF211B5}"/>
              </a:ext>
            </a:extLst>
          </p:cNvPr>
          <p:cNvSpPr txBox="1"/>
          <p:nvPr/>
        </p:nvSpPr>
        <p:spPr>
          <a:xfrm>
            <a:off x="4190333" y="3978126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 = 9 * 10 + 8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A2ACC11-7397-3057-91E6-E02B32591E3E}"/>
              </a:ext>
            </a:extLst>
          </p:cNvPr>
          <p:cNvCxnSpPr/>
          <p:nvPr/>
        </p:nvCxnSpPr>
        <p:spPr>
          <a:xfrm>
            <a:off x="3798166" y="5015979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384FAAC-9F40-BB9A-DC56-99754D1ABB63}"/>
              </a:ext>
            </a:extLst>
          </p:cNvPr>
          <p:cNvSpPr txBox="1"/>
          <p:nvPr/>
        </p:nvSpPr>
        <p:spPr>
          <a:xfrm>
            <a:off x="4463659" y="4831313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 = 7 * 8 + 6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9367981-D301-0D07-1F6C-A303CE2A1EFD}"/>
              </a:ext>
            </a:extLst>
          </p:cNvPr>
          <p:cNvCxnSpPr/>
          <p:nvPr/>
        </p:nvCxnSpPr>
        <p:spPr>
          <a:xfrm>
            <a:off x="3798166" y="5884891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22DC91-D6F2-E095-FFF4-E19ABE514F94}"/>
              </a:ext>
            </a:extLst>
          </p:cNvPr>
          <p:cNvSpPr txBox="1"/>
          <p:nvPr/>
        </p:nvSpPr>
        <p:spPr>
          <a:xfrm>
            <a:off x="4463659" y="570022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 = f * 16 + 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3961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DDBF0-2914-E0FE-EBD2-328EB1210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1885B-7700-C129-3A37-6D5511CE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정수 상수</a:t>
            </a:r>
            <a:r>
              <a:rPr lang="en-US" altLang="ko-KR" u="sng"/>
              <a:t> </a:t>
            </a:r>
            <a:r>
              <a:rPr lang="ko-KR" altLang="en-US" u="sng" dirty="0"/>
              <a:t>관련 규칙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88698-4BB8-818A-F510-363640C48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뒤에 기호가 없는 일반 십진수 상수의 타입은 다음 중 값이 표현 가능한 첫번째 타입이다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int, long int, unsigned long int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922AE1E-9BE8-FAAA-8B87-1B14E35E415C}"/>
              </a:ext>
            </a:extLst>
          </p:cNvPr>
          <p:cNvSpPr txBox="1">
            <a:spLocks/>
          </p:cNvSpPr>
          <p:nvPr/>
        </p:nvSpPr>
        <p:spPr>
          <a:xfrm>
            <a:off x="216683" y="3727269"/>
            <a:ext cx="8731608" cy="31307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2147483647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4294967295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A458A63-BD2B-691A-74EB-BE929C3B677A}"/>
              </a:ext>
            </a:extLst>
          </p:cNvPr>
          <p:cNvCxnSpPr/>
          <p:nvPr/>
        </p:nvCxnSpPr>
        <p:spPr>
          <a:xfrm>
            <a:off x="3402920" y="4162792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71034D-3818-9677-6395-4B52739A852E}"/>
              </a:ext>
            </a:extLst>
          </p:cNvPr>
          <p:cNvSpPr txBox="1"/>
          <p:nvPr/>
        </p:nvSpPr>
        <p:spPr>
          <a:xfrm>
            <a:off x="4373549" y="3839626"/>
            <a:ext cx="4295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4 byte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크기인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로 표현 가능한 최대값</a:t>
            </a:r>
            <a:endParaRPr lang="en-US" altLang="ko-KR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0x7fffffff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와 동일한 크기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B068020-4C1C-E59A-DDD6-A63A06E31645}"/>
              </a:ext>
            </a:extLst>
          </p:cNvPr>
          <p:cNvCxnSpPr/>
          <p:nvPr/>
        </p:nvCxnSpPr>
        <p:spPr>
          <a:xfrm>
            <a:off x="3402920" y="5025647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8C6021-6F68-5294-EC24-70003C535166}"/>
              </a:ext>
            </a:extLst>
          </p:cNvPr>
          <p:cNvSpPr txBox="1"/>
          <p:nvPr/>
        </p:nvSpPr>
        <p:spPr>
          <a:xfrm>
            <a:off x="4373549" y="4702481"/>
            <a:ext cx="4415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4 byte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크기인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unsigned long int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로 표현 </a:t>
            </a:r>
            <a:endParaRPr lang="en-US" altLang="ko-KR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가능한 최대값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 0xffffffff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와 동일한 크기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141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4AE0D-1DC2-490D-E048-FF2C80D0A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A9E27-F8DF-E843-9789-CFDF8A78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정수 상수</a:t>
            </a:r>
            <a:r>
              <a:rPr lang="en-US" altLang="ko-KR" u="sng"/>
              <a:t> </a:t>
            </a:r>
            <a:r>
              <a:rPr lang="ko-KR" altLang="en-US" u="sng" dirty="0"/>
              <a:t>관련 규칙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37353-4040-1CC7-A569-F47A2EDF5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뒤에 기호가 없는 일반 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진수 상수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, 16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진수 상수의 타입은 다음 중 값이 표현될 수 있는 첫번째 타입이다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int, unsigned int, long int, unsigned long int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B12D820-71ED-C63B-EF6F-0FD708C8E44C}"/>
              </a:ext>
            </a:extLst>
          </p:cNvPr>
          <p:cNvSpPr txBox="1">
            <a:spLocks/>
          </p:cNvSpPr>
          <p:nvPr/>
        </p:nvSpPr>
        <p:spPr>
          <a:xfrm>
            <a:off x="216683" y="4702481"/>
            <a:ext cx="8731608" cy="215551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0x7fffffff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0xffffffff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A56ACF4-F873-AD8B-85C8-1B473DD7E642}"/>
              </a:ext>
            </a:extLst>
          </p:cNvPr>
          <p:cNvCxnSpPr/>
          <p:nvPr/>
        </p:nvCxnSpPr>
        <p:spPr>
          <a:xfrm>
            <a:off x="2549480" y="5103318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D73D4D-3123-4CA0-03FF-0BF73BF40CD5}"/>
              </a:ext>
            </a:extLst>
          </p:cNvPr>
          <p:cNvSpPr txBox="1"/>
          <p:nvPr/>
        </p:nvSpPr>
        <p:spPr>
          <a:xfrm>
            <a:off x="3520109" y="4889680"/>
            <a:ext cx="429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4 byte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크기인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로 표현 가능한 최대값</a:t>
            </a:r>
            <a:endParaRPr lang="en-US" altLang="ko-KR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3E5E5F2-FA21-061E-A18E-D5002D518D45}"/>
              </a:ext>
            </a:extLst>
          </p:cNvPr>
          <p:cNvCxnSpPr/>
          <p:nvPr/>
        </p:nvCxnSpPr>
        <p:spPr>
          <a:xfrm>
            <a:off x="2549480" y="5966173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A46C9F-E5FE-BE3D-DEA7-9F63E39CBD56}"/>
              </a:ext>
            </a:extLst>
          </p:cNvPr>
          <p:cNvSpPr txBox="1"/>
          <p:nvPr/>
        </p:nvSpPr>
        <p:spPr>
          <a:xfrm>
            <a:off x="3520109" y="5643007"/>
            <a:ext cx="392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4 byte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크기인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unsigned int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로 표현 </a:t>
            </a:r>
            <a:endParaRPr lang="en-US" altLang="ko-KR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가능한 최대값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826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06309-1CD8-A29A-5927-97794BB74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F3C3E-86EC-1B53-1C81-82A2085D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정수 상수</a:t>
            </a:r>
            <a:r>
              <a:rPr lang="en-US" altLang="ko-KR" u="sng"/>
              <a:t> </a:t>
            </a:r>
            <a:r>
              <a:rPr lang="ko-KR" altLang="en-US" u="sng" dirty="0"/>
              <a:t>관련 규칙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6F1CF-3AB0-6EF5-C198-A796566A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뒤에 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u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또는 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U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기호가 붙어있는 정수 상수의 타입은 다음 중 값이 표현될 수 있는 첫번째 타입이다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unsigned int, unsigned long int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40F8E65-ACDC-78B5-6969-E40AED771C6F}"/>
              </a:ext>
            </a:extLst>
          </p:cNvPr>
          <p:cNvSpPr txBox="1">
            <a:spLocks/>
          </p:cNvSpPr>
          <p:nvPr/>
        </p:nvSpPr>
        <p:spPr>
          <a:xfrm>
            <a:off x="216683" y="4702481"/>
            <a:ext cx="8731608" cy="215551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0x7fffffffU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0xffffffffU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80DC12B-8232-FDE3-4429-137FA2CDDD54}"/>
              </a:ext>
            </a:extLst>
          </p:cNvPr>
          <p:cNvCxnSpPr/>
          <p:nvPr/>
        </p:nvCxnSpPr>
        <p:spPr>
          <a:xfrm>
            <a:off x="2636570" y="5103318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2BB731-6339-2E98-AFDD-95D7926D1F2E}"/>
              </a:ext>
            </a:extLst>
          </p:cNvPr>
          <p:cNvSpPr txBox="1"/>
          <p:nvPr/>
        </p:nvSpPr>
        <p:spPr>
          <a:xfrm>
            <a:off x="3520109" y="4889680"/>
            <a:ext cx="429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4 byte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크기인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로 표현 가능한 최대값</a:t>
            </a:r>
            <a:endParaRPr lang="en-US" altLang="ko-KR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80CE19B-386A-3891-818F-713CECE1FE71}"/>
              </a:ext>
            </a:extLst>
          </p:cNvPr>
          <p:cNvCxnSpPr/>
          <p:nvPr/>
        </p:nvCxnSpPr>
        <p:spPr>
          <a:xfrm>
            <a:off x="2549480" y="5966173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21693A-E7AC-C7AA-D523-AEFA5491EB4B}"/>
              </a:ext>
            </a:extLst>
          </p:cNvPr>
          <p:cNvSpPr txBox="1"/>
          <p:nvPr/>
        </p:nvSpPr>
        <p:spPr>
          <a:xfrm>
            <a:off x="3520109" y="5643007"/>
            <a:ext cx="392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4 byte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크기인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unsigned int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로 표현 </a:t>
            </a:r>
            <a:endParaRPr lang="en-US" altLang="ko-KR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가능한 최대값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688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3D9BA-4305-E3B6-A5AF-6DD0E98C3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6110F-F246-43CE-D991-F9A680F8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정수 상수</a:t>
            </a:r>
            <a:r>
              <a:rPr lang="en-US" altLang="ko-KR" u="sng"/>
              <a:t> </a:t>
            </a:r>
            <a:r>
              <a:rPr lang="ko-KR" altLang="en-US" u="sng" dirty="0"/>
              <a:t>관련 규칙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4DC01A-F917-AF09-ED6B-5D13DF850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뒤에 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l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또는 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L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기호가 붙어있는 정수 상수의 타입은 다음 중 값이 표현될 수 있는 첫번째 타입이다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long int, unsigned long int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F7041DC-B7A5-0A6E-3FFF-040225C06AA5}"/>
              </a:ext>
            </a:extLst>
          </p:cNvPr>
          <p:cNvSpPr txBox="1">
            <a:spLocks/>
          </p:cNvSpPr>
          <p:nvPr/>
        </p:nvSpPr>
        <p:spPr>
          <a:xfrm>
            <a:off x="216683" y="4702481"/>
            <a:ext cx="8731608" cy="215551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0x7fffffffL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0xffffffffL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732C98E-AF6E-D6E1-ED97-48D84BC697A3}"/>
              </a:ext>
            </a:extLst>
          </p:cNvPr>
          <p:cNvCxnSpPr/>
          <p:nvPr/>
        </p:nvCxnSpPr>
        <p:spPr>
          <a:xfrm>
            <a:off x="2610440" y="5103318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F44710-14BA-BBB8-9145-E9CD1CD21E97}"/>
              </a:ext>
            </a:extLst>
          </p:cNvPr>
          <p:cNvSpPr txBox="1"/>
          <p:nvPr/>
        </p:nvSpPr>
        <p:spPr>
          <a:xfrm>
            <a:off x="3520109" y="4889680"/>
            <a:ext cx="484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4 byte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크기인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long int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로 표현 가능한 최대값</a:t>
            </a:r>
            <a:endParaRPr lang="en-US" altLang="ko-KR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77133C-7E95-ACC9-8554-1382AC1E30C6}"/>
              </a:ext>
            </a:extLst>
          </p:cNvPr>
          <p:cNvCxnSpPr/>
          <p:nvPr/>
        </p:nvCxnSpPr>
        <p:spPr>
          <a:xfrm>
            <a:off x="2549480" y="5966173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590DE1-EC48-641A-2EB6-241E03482441}"/>
              </a:ext>
            </a:extLst>
          </p:cNvPr>
          <p:cNvSpPr txBox="1"/>
          <p:nvPr/>
        </p:nvSpPr>
        <p:spPr>
          <a:xfrm>
            <a:off x="3520109" y="5643007"/>
            <a:ext cx="4415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4 byte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크기인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unsigned long int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로 표현 </a:t>
            </a:r>
            <a:endParaRPr lang="en-US" altLang="ko-KR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가능한 최대값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3273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47399-22D4-E5B6-2599-80AAAFB80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2AF93-A128-9D4C-498D-613FBFDA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정수 상수</a:t>
            </a:r>
            <a:r>
              <a:rPr lang="en-US" altLang="ko-KR" u="sng"/>
              <a:t> </a:t>
            </a:r>
            <a:r>
              <a:rPr lang="ko-KR" altLang="en-US" u="sng" dirty="0"/>
              <a:t>관련 규칙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E450E-AB2C-DFC6-53CD-4A7769F4F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뒤에 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u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또는 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U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기호와 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l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또는 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L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기호가 붙어있는 정수 상수의 타입은 다음 타입이다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unsigned long int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12A4C44-F880-4A0F-ED02-C2B1CC48C89A}"/>
              </a:ext>
            </a:extLst>
          </p:cNvPr>
          <p:cNvSpPr txBox="1">
            <a:spLocks/>
          </p:cNvSpPr>
          <p:nvPr/>
        </p:nvSpPr>
        <p:spPr>
          <a:xfrm>
            <a:off x="216683" y="4702481"/>
            <a:ext cx="8731608" cy="215551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0xffffffffUL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1F3C0DB-A1B0-DBE2-CB7F-E47086BA1A3A}"/>
              </a:ext>
            </a:extLst>
          </p:cNvPr>
          <p:cNvCxnSpPr/>
          <p:nvPr/>
        </p:nvCxnSpPr>
        <p:spPr>
          <a:xfrm>
            <a:off x="2784617" y="5095316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52DE80-7818-4B84-ABDD-123121FC7887}"/>
              </a:ext>
            </a:extLst>
          </p:cNvPr>
          <p:cNvSpPr txBox="1"/>
          <p:nvPr/>
        </p:nvSpPr>
        <p:spPr>
          <a:xfrm>
            <a:off x="3520109" y="4772150"/>
            <a:ext cx="4415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4 byte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크기인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unsigned long int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로 표현 </a:t>
            </a:r>
            <a:endParaRPr lang="en-US" altLang="ko-KR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가능한 최대값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785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C72ED-7D9B-08CD-4946-52286DC9B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E9FB1-D53C-FED4-1923-3A21F338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정수 상수</a:t>
            </a:r>
            <a:r>
              <a:rPr lang="en-US" altLang="ko-KR" u="sng"/>
              <a:t> </a:t>
            </a:r>
            <a:r>
              <a:rPr lang="ko-KR" altLang="en-US" u="sng"/>
              <a:t>관련 추가내용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BFA26-54AD-E34B-8246-0CAF06698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C99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부터는 최소 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바이트 크기인 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long long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자료형도 있다</a:t>
            </a:r>
            <a:endParaRPr lang="en-US" altLang="ko-KR" sz="280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바이트 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unsigned long long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으로 표현할 수 있는 정수값의 최대는 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0xffffffffffffffff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이다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37106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237B5-5744-CD92-1735-6C8EE3EED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23FB8-CDFC-1215-0ADA-FD050B84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7080" y="6356351"/>
            <a:ext cx="3086100" cy="365125"/>
          </a:xfrm>
        </p:spPr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34EB01-FCC7-B56A-9550-8ABC1BAF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/>
              <a:t>정수 상수 오류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604A55-8098-F199-ADBA-BA2C00D7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93BD0309-11C6-D37C-FCC8-C29F3ECED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48" y="1802674"/>
            <a:ext cx="8894044" cy="503406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x = 0xfffffffffffffffff; </a:t>
            </a:r>
            <a:r>
              <a:rPr lang="en-US" altLang="ko-KR">
                <a:solidFill>
                  <a:srgbClr val="00B050"/>
                </a:solidFill>
              </a:rPr>
              <a:t>/* f 17</a:t>
            </a:r>
            <a:r>
              <a:rPr lang="ko-KR" altLang="en-US">
                <a:solidFill>
                  <a:srgbClr val="00B050"/>
                </a:solidFill>
              </a:rPr>
              <a:t>개 </a:t>
            </a:r>
            <a:r>
              <a:rPr lang="en-US" altLang="ko-KR">
                <a:solidFill>
                  <a:srgbClr val="00B050"/>
                </a:solidFill>
              </a:rPr>
              <a:t>*/</a:t>
            </a: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/>
              <a:t>() { </a:t>
            </a:r>
            <a:r>
              <a:rPr lang="en-US" altLang="ko-KR" sz="4000">
                <a:solidFill>
                  <a:schemeClr val="accent5"/>
                </a:solidFill>
              </a:rPr>
              <a:t>return</a:t>
            </a:r>
            <a:r>
              <a:rPr lang="en-US" altLang="ko-KR" sz="4000"/>
              <a:t> 0;</a:t>
            </a:r>
            <a:r>
              <a:rPr lang="en-US" altLang="ko-KR"/>
              <a:t> 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50FE87-6265-43F1-82E9-F2EF0E5D0366}"/>
              </a:ext>
            </a:extLst>
          </p:cNvPr>
          <p:cNvSpPr txBox="1"/>
          <p:nvPr/>
        </p:nvSpPr>
        <p:spPr>
          <a:xfrm>
            <a:off x="116408" y="1459477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641999-8B4E-A65A-CD33-A57290559962}"/>
              </a:ext>
            </a:extLst>
          </p:cNvPr>
          <p:cNvSpPr txBox="1"/>
          <p:nvPr/>
        </p:nvSpPr>
        <p:spPr>
          <a:xfrm>
            <a:off x="1291636" y="1459477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전역 변수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29C8EC45-404E-6C57-3809-0A9E5695E5F8}"/>
              </a:ext>
            </a:extLst>
          </p:cNvPr>
          <p:cNvSpPr txBox="1">
            <a:spLocks/>
          </p:cNvSpPr>
          <p:nvPr/>
        </p:nvSpPr>
        <p:spPr>
          <a:xfrm>
            <a:off x="628650" y="4069851"/>
            <a:ext cx="8140881" cy="1268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정수 상수가 너무 큽니다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2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unsigned long long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에서도 표현 불가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536109C-BD03-7B65-8D31-DB623F1BC5BF}"/>
              </a:ext>
            </a:extLst>
          </p:cNvPr>
          <p:cNvGrpSpPr/>
          <p:nvPr/>
        </p:nvGrpSpPr>
        <p:grpSpPr>
          <a:xfrm>
            <a:off x="283836" y="4195798"/>
            <a:ext cx="248586" cy="248586"/>
            <a:chOff x="3673217" y="2216426"/>
            <a:chExt cx="248586" cy="248586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5314A2B-3174-6C31-F130-70487F0D25E3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9" name="십자형 28">
              <a:extLst>
                <a:ext uri="{FF2B5EF4-FFF2-40B4-BE49-F238E27FC236}">
                  <a16:creationId xmlns:a16="http://schemas.microsoft.com/office/drawing/2014/main" id="{AC5DBFFD-7F82-61D4-81B6-8F18779086CF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1FCDFA8-E0E3-4835-0B0F-ED14A385D11C}"/>
              </a:ext>
            </a:extLst>
          </p:cNvPr>
          <p:cNvCxnSpPr>
            <a:cxnSpLocks/>
          </p:cNvCxnSpPr>
          <p:nvPr/>
        </p:nvCxnSpPr>
        <p:spPr>
          <a:xfrm flipH="1">
            <a:off x="208825" y="3617344"/>
            <a:ext cx="688866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3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7FC66-F2A3-45B2-A926-CC4EFC2F1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01F-6C93-2F58-EBC2-0B48986E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274345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소스 파일을 구성하는 문자들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E45168-B56D-4A2B-FBCE-1CAAE8D7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698CE6-C225-A923-450C-5B098A86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15" name="내용 개체 틀 14">
            <a:extLst>
              <a:ext uri="{FF2B5EF4-FFF2-40B4-BE49-F238E27FC236}">
                <a16:creationId xmlns:a16="http://schemas.microsoft.com/office/drawing/2014/main" id="{215FB0D8-6FDE-C4B0-F10D-F4773C438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892940"/>
              </p:ext>
            </p:extLst>
          </p:nvPr>
        </p:nvGraphicFramePr>
        <p:xfrm>
          <a:off x="628650" y="1293813"/>
          <a:ext cx="7886700" cy="4636722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val="375364006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304719768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57540677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739213935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0944430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042738314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979611812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821393867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614311549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4045830776"/>
                    </a:ext>
                  </a:extLst>
                </a:gridCol>
              </a:tblGrid>
              <a:tr h="772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ef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bb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bf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69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6e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74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6d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61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69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523358"/>
                  </a:ext>
                </a:extLst>
              </a:tr>
              <a:tr h="772787"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i</a:t>
                      </a:r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n</a:t>
                      </a:r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t</a:t>
                      </a:r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m</a:t>
                      </a:r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a</a:t>
                      </a:r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i</a:t>
                      </a:r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918310"/>
                  </a:ext>
                </a:extLst>
              </a:tr>
              <a:tr h="772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6e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28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29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7b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0d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0a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09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72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65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037422"/>
                  </a:ext>
                </a:extLst>
              </a:tr>
              <a:tr h="772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n</a:t>
                      </a:r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(</a:t>
                      </a:r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)</a:t>
                      </a:r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{</a:t>
                      </a:r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\r</a:t>
                      </a:r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\n</a:t>
                      </a:r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\t</a:t>
                      </a:r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r</a:t>
                      </a:r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e</a:t>
                      </a:r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16120"/>
                  </a:ext>
                </a:extLst>
              </a:tr>
              <a:tr h="772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74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75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72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6e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3b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0d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0a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7d</a:t>
                      </a:r>
                      <a:endParaRPr lang="ko-KR" altLang="en-US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4739661"/>
                  </a:ext>
                </a:extLst>
              </a:tr>
              <a:tr h="7727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t</a:t>
                      </a:r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u</a:t>
                      </a:r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r</a:t>
                      </a:r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n</a:t>
                      </a:r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0</a:t>
                      </a:r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;</a:t>
                      </a:r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\r</a:t>
                      </a:r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\n</a:t>
                      </a:r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}</a:t>
                      </a:r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275001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E97E4F-D4B2-AC1A-9BBF-90828E62D920}"/>
              </a:ext>
            </a:extLst>
          </p:cNvPr>
          <p:cNvSpPr/>
          <p:nvPr/>
        </p:nvSpPr>
        <p:spPr>
          <a:xfrm>
            <a:off x="775063" y="1375954"/>
            <a:ext cx="2142308" cy="1341120"/>
          </a:xfrm>
          <a:prstGeom prst="rect">
            <a:avLst/>
          </a:prstGeom>
          <a:noFill/>
          <a:ln w="38100">
            <a:solidFill>
              <a:srgbClr val="4EA72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424260-A145-F757-F077-D4BB6D512FDB}"/>
              </a:ext>
            </a:extLst>
          </p:cNvPr>
          <p:cNvSpPr txBox="1"/>
          <p:nvPr/>
        </p:nvSpPr>
        <p:spPr>
          <a:xfrm>
            <a:off x="1037928" y="2177030"/>
            <a:ext cx="16514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4EA72E"/>
                </a:solidFill>
              </a:rPr>
              <a:t>UTF-8 </a:t>
            </a:r>
            <a:r>
              <a:rPr lang="ko-KR" altLang="en-US" sz="2400">
                <a:solidFill>
                  <a:srgbClr val="4EA72E"/>
                </a:solidFill>
              </a:rPr>
              <a:t>의미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3A6CB8-0DD4-4A30-FF5F-26F7DFEE0424}"/>
              </a:ext>
            </a:extLst>
          </p:cNvPr>
          <p:cNvSpPr/>
          <p:nvPr/>
        </p:nvSpPr>
        <p:spPr>
          <a:xfrm>
            <a:off x="4650378" y="2941614"/>
            <a:ext cx="1419497" cy="1341120"/>
          </a:xfrm>
          <a:prstGeom prst="rect">
            <a:avLst/>
          </a:prstGeom>
          <a:noFill/>
          <a:ln w="38100">
            <a:solidFill>
              <a:srgbClr val="4EA72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E9A39E-1927-CBC3-B5EB-97E2FDFE7AC8}"/>
              </a:ext>
            </a:extLst>
          </p:cNvPr>
          <p:cNvSpPr txBox="1"/>
          <p:nvPr/>
        </p:nvSpPr>
        <p:spPr>
          <a:xfrm>
            <a:off x="4960016" y="3381341"/>
            <a:ext cx="80021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EA72E"/>
                </a:solidFill>
              </a:rPr>
              <a:t>엔터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5FB15E-88A0-79A8-4791-C392E124E1E8}"/>
              </a:ext>
            </a:extLst>
          </p:cNvPr>
          <p:cNvSpPr/>
          <p:nvPr/>
        </p:nvSpPr>
        <p:spPr>
          <a:xfrm>
            <a:off x="6235339" y="2941614"/>
            <a:ext cx="627016" cy="1341120"/>
          </a:xfrm>
          <a:prstGeom prst="rect">
            <a:avLst/>
          </a:prstGeom>
          <a:noFill/>
          <a:ln w="38100">
            <a:solidFill>
              <a:srgbClr val="4EA72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FB76B2-9329-CE4F-E64E-558170E9C8F9}"/>
              </a:ext>
            </a:extLst>
          </p:cNvPr>
          <p:cNvSpPr txBox="1"/>
          <p:nvPr/>
        </p:nvSpPr>
        <p:spPr>
          <a:xfrm>
            <a:off x="6305011" y="3381341"/>
            <a:ext cx="49244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EA72E"/>
                </a:solidFill>
              </a:rPr>
              <a:t>탭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493F04E-A9DC-224B-333C-B795BE8473CA}"/>
              </a:ext>
            </a:extLst>
          </p:cNvPr>
          <p:cNvSpPr/>
          <p:nvPr/>
        </p:nvSpPr>
        <p:spPr>
          <a:xfrm>
            <a:off x="6235339" y="4486444"/>
            <a:ext cx="1419497" cy="1341120"/>
          </a:xfrm>
          <a:prstGeom prst="rect">
            <a:avLst/>
          </a:prstGeom>
          <a:noFill/>
          <a:ln w="38100">
            <a:solidFill>
              <a:srgbClr val="4EA72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AB106C-9778-B57B-B27F-93E4AE8635CE}"/>
              </a:ext>
            </a:extLst>
          </p:cNvPr>
          <p:cNvSpPr txBox="1"/>
          <p:nvPr/>
        </p:nvSpPr>
        <p:spPr>
          <a:xfrm>
            <a:off x="6544977" y="4926171"/>
            <a:ext cx="80021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EA72E"/>
                </a:solidFill>
              </a:rPr>
              <a:t>엔터</a:t>
            </a:r>
          </a:p>
        </p:txBody>
      </p:sp>
    </p:spTree>
    <p:extLst>
      <p:ext uri="{BB962C8B-B14F-4D97-AF65-F5344CB8AC3E}">
        <p14:creationId xmlns:p14="http://schemas.microsoft.com/office/powerpoint/2010/main" val="2827390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993B3-EEE4-59FA-5667-FBE6E57A2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07C41-FFC0-3F6B-9DF2-FDE513D5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/>
              <a:t>정수 상수 </a:t>
            </a:r>
            <a:r>
              <a:rPr lang="ko-KR" altLang="en-US" u="sng" dirty="0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F6D455-FE8E-400D-00C4-B2C7A566A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069301" cy="4882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/>
              <a:t>다음 정수값의 타입을 </a:t>
            </a:r>
            <a:r>
              <a:rPr lang="ko-KR" altLang="en-US" dirty="0"/>
              <a:t>쓰시오</a:t>
            </a:r>
            <a:br>
              <a:rPr lang="en-US" altLang="ko-KR" dirty="0"/>
            </a:br>
            <a:br>
              <a:rPr lang="en-US" altLang="ko-KR"/>
            </a:br>
            <a:r>
              <a:rPr lang="en-US" altLang="ko-KR"/>
              <a:t>0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0x80000000</a:t>
            </a:r>
          </a:p>
          <a:p>
            <a:pPr marL="0" indent="0">
              <a:buNone/>
            </a:pPr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2147483648 /* 2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의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31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</a:rPr>
              <a:t>승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 */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EED292-64D5-F10E-CEC5-600B118F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A08E28-9DF6-713F-070D-9F648F58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71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85A66-0DB6-0C8A-A2AB-3E4460EE4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852A3-A24B-42A6-B997-F4F10E32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(</a:t>
            </a:r>
            <a:r>
              <a:rPr lang="ko-KR" altLang="en-US" u="sng"/>
              <a:t>전처리 후</a:t>
            </a:r>
            <a:r>
              <a:rPr lang="en-US" altLang="ko-KR" u="sng"/>
              <a:t>) </a:t>
            </a:r>
            <a:r>
              <a:rPr lang="ko-KR" altLang="en-US" u="sng"/>
              <a:t>소스코드의 구성요소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DF6B01-95BB-F29A-D56A-B5F151AB1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srgbClr val="00B0F0"/>
                </a:solidFill>
              </a:rPr>
              <a:t>키워드</a:t>
            </a:r>
            <a:endParaRPr lang="en-US" altLang="ko-KR" sz="2800" b="1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srgbClr val="FAA700"/>
                </a:solidFill>
              </a:rPr>
              <a:t>이름</a:t>
            </a:r>
            <a:endParaRPr lang="en-US" altLang="ko-KR" sz="2800" b="1">
              <a:solidFill>
                <a:srgbClr val="FAA7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b="1"/>
              <a:t>상수</a:t>
            </a:r>
            <a:endParaRPr lang="en-US" altLang="ko-KR" sz="2800" b="1"/>
          </a:p>
          <a:p>
            <a:pPr>
              <a:lnSpc>
                <a:spcPct val="150000"/>
              </a:lnSpc>
            </a:pPr>
            <a:r>
              <a:rPr lang="ko-KR" altLang="en-US" sz="2800" b="1"/>
              <a:t>연산자</a:t>
            </a:r>
            <a:endParaRPr lang="en-US" altLang="ko-KR" sz="2800" b="1"/>
          </a:p>
          <a:p>
            <a:pPr>
              <a:lnSpc>
                <a:spcPct val="150000"/>
              </a:lnSpc>
            </a:pPr>
            <a:r>
              <a:rPr lang="ko-KR" altLang="en-US" sz="2800" b="1"/>
              <a:t>문장부호</a:t>
            </a:r>
            <a:endParaRPr lang="en-US" altLang="ko-KR" sz="2800" b="1"/>
          </a:p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schemeClr val="bg1">
                    <a:lumMod val="85000"/>
                  </a:schemeClr>
                </a:solidFill>
              </a:rPr>
              <a:t>문자열리터럴</a:t>
            </a:r>
            <a:endParaRPr lang="en-US" altLang="ko-KR" sz="28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BD6DEA-9CBC-E3A7-C474-D83AC1F2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B21CF1-5DB1-39FF-882C-5887542F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0C8EF36-D957-F94F-7580-63CDED20F4A2}"/>
              </a:ext>
            </a:extLst>
          </p:cNvPr>
          <p:cNvSpPr txBox="1">
            <a:spLocks/>
          </p:cNvSpPr>
          <p:nvPr/>
        </p:nvSpPr>
        <p:spPr>
          <a:xfrm>
            <a:off x="3968092" y="1592965"/>
            <a:ext cx="3518558" cy="4747877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/>
              <a:t> </a:t>
            </a:r>
            <a:r>
              <a:rPr lang="en-US" altLang="ko-KR" sz="3200">
                <a:solidFill>
                  <a:srgbClr val="FAA700"/>
                </a:solidFill>
              </a:rPr>
              <a:t>printf</a:t>
            </a:r>
            <a:r>
              <a:rPr lang="en-US" altLang="ko-KR" sz="320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/>
              <a:t> </a:t>
            </a:r>
            <a:r>
              <a:rPr lang="en-US" altLang="ko-KR" sz="3200">
                <a:solidFill>
                  <a:srgbClr val="FAA700"/>
                </a:solidFill>
              </a:rPr>
              <a:t>main</a:t>
            </a:r>
            <a:r>
              <a:rPr lang="en-US" altLang="ko-KR" sz="3200"/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rgbClr val="FAA700"/>
                </a:solidFill>
              </a:rPr>
              <a:t>printf</a:t>
            </a:r>
            <a:r>
              <a:rPr lang="en-US" altLang="ko-KR" sz="3200"/>
              <a:t>(</a:t>
            </a:r>
            <a:r>
              <a:rPr lang="en-US" altLang="ko-KR" sz="3200">
                <a:solidFill>
                  <a:srgbClr val="FF0000"/>
                </a:solidFill>
              </a:rPr>
              <a:t>“</a:t>
            </a:r>
            <a:r>
              <a:rPr lang="en-US" altLang="ko-KR" sz="3200">
                <a:solidFill>
                  <a:srgbClr val="C00000"/>
                </a:solidFill>
              </a:rPr>
              <a:t>Hello</a:t>
            </a:r>
            <a:r>
              <a:rPr lang="en-US" altLang="ko-KR" sz="3200">
                <a:solidFill>
                  <a:srgbClr val="FF0000"/>
                </a:solidFill>
              </a:rPr>
              <a:t>”</a:t>
            </a:r>
            <a:r>
              <a:rPr lang="en-US" altLang="ko-KR" sz="3200"/>
              <a:t>);</a:t>
            </a:r>
          </a:p>
          <a:p>
            <a:pPr marL="0" indent="0">
              <a:buNone/>
            </a:pPr>
            <a:endParaRPr lang="en-US" altLang="ko-KR" sz="32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ko-KR" sz="3200">
                <a:solidFill>
                  <a:schemeClr val="accent5"/>
                </a:solidFill>
              </a:rPr>
              <a:t>   return</a:t>
            </a:r>
            <a:r>
              <a:rPr lang="en-US" altLang="ko-KR" sz="3200"/>
              <a:t> 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/>
              <a:t>}</a:t>
            </a:r>
            <a:endParaRPr lang="en-US" altLang="ko-KR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AEDBD-4FA0-24B8-3D19-402AB8DF8288}"/>
              </a:ext>
            </a:extLst>
          </p:cNvPr>
          <p:cNvSpPr txBox="1"/>
          <p:nvPr/>
        </p:nvSpPr>
        <p:spPr>
          <a:xfrm>
            <a:off x="3379629" y="1223097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키워드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144C3-60A4-887E-06BB-09D59C55D04A}"/>
              </a:ext>
            </a:extLst>
          </p:cNvPr>
          <p:cNvSpPr txBox="1"/>
          <p:nvPr/>
        </p:nvSpPr>
        <p:spPr>
          <a:xfrm>
            <a:off x="4607850" y="122309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printf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304DB5-01CF-1EB0-E93D-0DC98A82344F}"/>
              </a:ext>
            </a:extLst>
          </p:cNvPr>
          <p:cNvSpPr txBox="1"/>
          <p:nvPr/>
        </p:nvSpPr>
        <p:spPr>
          <a:xfrm>
            <a:off x="6039666" y="1223097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문장부호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();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4BF576-9E1D-6DAA-A4CF-D558AA0BB221}"/>
              </a:ext>
            </a:extLst>
          </p:cNvPr>
          <p:cNvSpPr txBox="1"/>
          <p:nvPr/>
        </p:nvSpPr>
        <p:spPr>
          <a:xfrm>
            <a:off x="3379629" y="227926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키워드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CDE643-E3FA-6B22-B602-15AD8A98EB60}"/>
              </a:ext>
            </a:extLst>
          </p:cNvPr>
          <p:cNvSpPr txBox="1"/>
          <p:nvPr/>
        </p:nvSpPr>
        <p:spPr>
          <a:xfrm>
            <a:off x="4607850" y="227926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446F0F-A5B3-1724-390B-4199A1B877E3}"/>
              </a:ext>
            </a:extLst>
          </p:cNvPr>
          <p:cNvSpPr txBox="1"/>
          <p:nvPr/>
        </p:nvSpPr>
        <p:spPr>
          <a:xfrm>
            <a:off x="6039666" y="2279264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문장부호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(){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2BB99F-AFF4-EC37-886F-094D742733BE}"/>
              </a:ext>
            </a:extLst>
          </p:cNvPr>
          <p:cNvSpPr txBox="1"/>
          <p:nvPr/>
        </p:nvSpPr>
        <p:spPr>
          <a:xfrm>
            <a:off x="3918476" y="3244334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printf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1EDA85-3261-9670-687D-D54C1583F296}"/>
              </a:ext>
            </a:extLst>
          </p:cNvPr>
          <p:cNvSpPr txBox="1"/>
          <p:nvPr/>
        </p:nvSpPr>
        <p:spPr>
          <a:xfrm>
            <a:off x="5185455" y="3244334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연산자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()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191EF-966A-72C6-5DF4-E3ADDF203C7A}"/>
              </a:ext>
            </a:extLst>
          </p:cNvPr>
          <p:cNvSpPr txBox="1"/>
          <p:nvPr/>
        </p:nvSpPr>
        <p:spPr>
          <a:xfrm>
            <a:off x="6285436" y="3244334"/>
            <a:ext cx="166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문자열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"Hello"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FBB3FC-73F1-3F8D-9085-780BDEAE6AFA}"/>
              </a:ext>
            </a:extLst>
          </p:cNvPr>
          <p:cNvSpPr txBox="1"/>
          <p:nvPr/>
        </p:nvSpPr>
        <p:spPr>
          <a:xfrm>
            <a:off x="7894827" y="3241083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문장부호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;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73E35E-4766-4AE7-40AD-1ED7F2178FF4}"/>
              </a:ext>
            </a:extLst>
          </p:cNvPr>
          <p:cNvSpPr txBox="1"/>
          <p:nvPr/>
        </p:nvSpPr>
        <p:spPr>
          <a:xfrm>
            <a:off x="3639988" y="4338365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키워드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return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24ECE6-390F-A8DC-C6B9-4484E38B8A8D}"/>
              </a:ext>
            </a:extLst>
          </p:cNvPr>
          <p:cNvSpPr txBox="1"/>
          <p:nvPr/>
        </p:nvSpPr>
        <p:spPr>
          <a:xfrm>
            <a:off x="5153514" y="433836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상수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D5061D-7617-AEAF-690F-3988BC4EA6F2}"/>
              </a:ext>
            </a:extLst>
          </p:cNvPr>
          <p:cNvSpPr txBox="1"/>
          <p:nvPr/>
        </p:nvSpPr>
        <p:spPr>
          <a:xfrm>
            <a:off x="6039666" y="433836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문장부호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;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2C5737-CA2B-F49D-D48C-74C0E9EBA2A5}"/>
              </a:ext>
            </a:extLst>
          </p:cNvPr>
          <p:cNvSpPr txBox="1"/>
          <p:nvPr/>
        </p:nvSpPr>
        <p:spPr>
          <a:xfrm>
            <a:off x="3404003" y="5303435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문장부호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}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7CE56A-EACA-88D1-9570-FC8DAA6E84D9}"/>
              </a:ext>
            </a:extLst>
          </p:cNvPr>
          <p:cNvSpPr/>
          <p:nvPr/>
        </p:nvSpPr>
        <p:spPr>
          <a:xfrm>
            <a:off x="628650" y="1375954"/>
            <a:ext cx="1509934" cy="21684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6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EB28F-A5E1-DA68-67C7-64CD40FEB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A2F82-BEA4-8EB8-EAE1-986D3316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연산자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415DB7-50E9-3E62-CA72-C2B0661AF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809956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/>
              <a:t>연산자</a:t>
            </a:r>
            <a:r>
              <a:rPr lang="ko-KR" altLang="en-US" sz="2800"/>
              <a:t>는 어떤 계산을 할 것인지 정한다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계산을 하면</a:t>
            </a:r>
            <a:r>
              <a:rPr lang="en-US" altLang="ko-KR" sz="2800"/>
              <a:t>, </a:t>
            </a:r>
            <a:r>
              <a:rPr lang="ko-KR" altLang="en-US" sz="2800"/>
              <a:t>값을 얻거나</a:t>
            </a:r>
            <a:r>
              <a:rPr lang="en-US" altLang="ko-KR" sz="2800"/>
              <a:t>, </a:t>
            </a:r>
            <a:r>
              <a:rPr lang="ko-KR" altLang="en-US" sz="2800"/>
              <a:t>메모리 또는 함수를 가리키게 되거나</a:t>
            </a:r>
            <a:r>
              <a:rPr lang="en-US" altLang="ko-KR" sz="2800"/>
              <a:t>, </a:t>
            </a:r>
            <a:r>
              <a:rPr lang="ko-KR" altLang="en-US" sz="2800"/>
              <a:t>메모리에 값을 저장한다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한번의 계산으로</a:t>
            </a:r>
            <a:r>
              <a:rPr lang="en-US" altLang="ko-KR" sz="2800"/>
              <a:t>, </a:t>
            </a:r>
            <a:r>
              <a:rPr lang="ko-KR" altLang="en-US" sz="2800"/>
              <a:t>메모리를 가리키고 메모리에 값도 저장하는 등 여러 작업을 할 수도 있다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함수호출연산자 </a:t>
            </a:r>
            <a:r>
              <a:rPr lang="en-US" altLang="ko-KR" sz="2800"/>
              <a:t>( ), </a:t>
            </a:r>
            <a:r>
              <a:rPr lang="ko-KR" altLang="en-US" sz="2800"/>
              <a:t>주소연산자 </a:t>
            </a:r>
            <a:r>
              <a:rPr lang="en-US" altLang="ko-KR" sz="2800"/>
              <a:t>&amp; </a:t>
            </a:r>
            <a:r>
              <a:rPr lang="ko-KR" altLang="en-US" sz="2800"/>
              <a:t>등이 있다</a:t>
            </a:r>
            <a:r>
              <a:rPr lang="en-US" altLang="ko-KR" sz="2800"/>
              <a:t>.</a:t>
            </a:r>
            <a:endParaRPr lang="en-US" altLang="ko-KR" sz="28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69C23-1C97-A626-4E36-7C6E5769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D211E2-E9CA-5FAD-C505-6846B514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83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5C03D-7EED-EEBC-3822-4CF960AEF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90B0A-0745-5646-EAD3-743902B5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문장부호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4272D-5893-85AA-252F-DA2466A4D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809956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/>
              <a:t>문장부호</a:t>
            </a:r>
            <a:r>
              <a:rPr lang="ko-KR" altLang="en-US" sz="2800"/>
              <a:t>는 계산과 관련해서는 독립적으로 특별한 의미가 없다</a:t>
            </a:r>
            <a:r>
              <a:rPr lang="en-US" altLang="ko-KR" sz="2800"/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문장을 구성하는데 쓰인다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함수 선언</a:t>
            </a:r>
            <a:r>
              <a:rPr lang="en-US" altLang="ko-KR" sz="2800"/>
              <a:t>/</a:t>
            </a:r>
            <a:r>
              <a:rPr lang="ko-KR" altLang="en-US" sz="2800"/>
              <a:t>정의에서 매개변수를 나타내는 </a:t>
            </a:r>
            <a:r>
              <a:rPr lang="en-US" altLang="ko-KR" sz="2800"/>
              <a:t>( )</a:t>
            </a:r>
            <a:br>
              <a:rPr lang="en-US" altLang="ko-KR" sz="2800"/>
            </a:br>
            <a:r>
              <a:rPr lang="ko-KR" altLang="en-US" sz="2800"/>
              <a:t>매개변수가 여러개일때 구분할 때 쓰는 </a:t>
            </a:r>
            <a:r>
              <a:rPr lang="en-US" altLang="ko-KR" sz="2800"/>
              <a:t>, </a:t>
            </a:r>
            <a:br>
              <a:rPr lang="en-US" altLang="ko-KR" sz="2800"/>
            </a:br>
            <a:r>
              <a:rPr lang="ko-KR" altLang="en-US" sz="2800"/>
              <a:t>함수 정의에서 실행할 문장들을 나타내는 </a:t>
            </a:r>
            <a:r>
              <a:rPr lang="en-US" altLang="ko-KR" sz="2800"/>
              <a:t>{ }</a:t>
            </a:r>
            <a:br>
              <a:rPr lang="en-US" altLang="ko-KR" sz="2800"/>
            </a:br>
            <a:r>
              <a:rPr lang="ko-KR" altLang="en-US" sz="2800"/>
              <a:t>문장의 끝을 나타내는 </a:t>
            </a:r>
            <a:r>
              <a:rPr lang="en-US" altLang="ko-KR" sz="2800"/>
              <a:t>; </a:t>
            </a:r>
            <a:r>
              <a:rPr lang="ko-KR" altLang="en-US" sz="2800"/>
              <a:t>등이 있다</a:t>
            </a:r>
            <a:r>
              <a:rPr lang="en-US" altLang="ko-KR" sz="280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E89B85-63ED-C82F-D02E-A47BBD89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5C8528-CE9D-CAA5-7A34-C65B6B7D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242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9D0E1-587D-192C-CFD8-2AFA8DF1D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F8708-51BE-0D56-A16F-CB810354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자료형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6615B-94E4-5A1C-C2FE-59D50D831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자료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타입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연산</a:t>
            </a:r>
            <a:endParaRPr lang="en-US" altLang="ko-KR" sz="28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D52BACE-78A2-C38B-9163-0923D29864FB}"/>
              </a:ext>
            </a:extLst>
          </p:cNvPr>
          <p:cNvSpPr txBox="1">
            <a:spLocks/>
          </p:cNvSpPr>
          <p:nvPr/>
        </p:nvSpPr>
        <p:spPr>
          <a:xfrm>
            <a:off x="2716045" y="1750427"/>
            <a:ext cx="5540688" cy="167857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a = 1;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b = a + 2;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75CD5-6E40-B880-C585-F866BA3B8403}"/>
              </a:ext>
            </a:extLst>
          </p:cNvPr>
          <p:cNvSpPr txBox="1"/>
          <p:nvPr/>
        </p:nvSpPr>
        <p:spPr>
          <a:xfrm>
            <a:off x="2743361" y="156576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3871C-7C02-7B4E-2A4A-564295909827}"/>
              </a:ext>
            </a:extLst>
          </p:cNvPr>
          <p:cNvSpPr txBox="1"/>
          <p:nvPr/>
        </p:nvSpPr>
        <p:spPr>
          <a:xfrm>
            <a:off x="3873799" y="156576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전역변수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4679F1-95CE-C0A7-16CB-5E01D545DD84}"/>
              </a:ext>
            </a:extLst>
          </p:cNvPr>
          <p:cNvSpPr txBox="1"/>
          <p:nvPr/>
        </p:nvSpPr>
        <p:spPr>
          <a:xfrm>
            <a:off x="5860240" y="156576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9E5EB-63AA-3BCD-49D3-1D3411001FFE}"/>
              </a:ext>
            </a:extLst>
          </p:cNvPr>
          <p:cNvSpPr txBox="1"/>
          <p:nvPr/>
        </p:nvSpPr>
        <p:spPr>
          <a:xfrm>
            <a:off x="2743361" y="247145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0E1B2-E2F2-4EA8-2BC9-3B1AFC2B655D}"/>
              </a:ext>
            </a:extLst>
          </p:cNvPr>
          <p:cNvSpPr txBox="1"/>
          <p:nvPr/>
        </p:nvSpPr>
        <p:spPr>
          <a:xfrm>
            <a:off x="3873799" y="2471451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전역변수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4063CA-4AF3-4B35-B4FF-CB63547AF1DE}"/>
              </a:ext>
            </a:extLst>
          </p:cNvPr>
          <p:cNvSpPr txBox="1"/>
          <p:nvPr/>
        </p:nvSpPr>
        <p:spPr>
          <a:xfrm>
            <a:off x="5860240" y="2471451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27DB67A-68A9-A8B1-5650-90708FAF2C22}"/>
              </a:ext>
            </a:extLst>
          </p:cNvPr>
          <p:cNvCxnSpPr/>
          <p:nvPr/>
        </p:nvCxnSpPr>
        <p:spPr>
          <a:xfrm>
            <a:off x="5397183" y="2185949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878870-CCB9-0CDD-ABFA-44C5CC18B18F}"/>
              </a:ext>
            </a:extLst>
          </p:cNvPr>
          <p:cNvSpPr txBox="1"/>
          <p:nvPr/>
        </p:nvSpPr>
        <p:spPr>
          <a:xfrm>
            <a:off x="6062676" y="200128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 = 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7C22F9B-7B94-2D5E-3EFD-3A7A53038874}"/>
              </a:ext>
            </a:extLst>
          </p:cNvPr>
          <p:cNvCxnSpPr/>
          <p:nvPr/>
        </p:nvCxnSpPr>
        <p:spPr>
          <a:xfrm>
            <a:off x="6371034" y="3039136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877538-D8AC-97F7-E9BF-73FE6F05DC9F}"/>
              </a:ext>
            </a:extLst>
          </p:cNvPr>
          <p:cNvSpPr txBox="1"/>
          <p:nvPr/>
        </p:nvSpPr>
        <p:spPr>
          <a:xfrm>
            <a:off x="7036527" y="285447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 = a + 2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D1DB8E-FC68-6BB0-B792-79D6FBDA310E}"/>
              </a:ext>
            </a:extLst>
          </p:cNvPr>
          <p:cNvSpPr/>
          <p:nvPr/>
        </p:nvSpPr>
        <p:spPr>
          <a:xfrm>
            <a:off x="2436615" y="4409545"/>
            <a:ext cx="2037806" cy="58347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a</a:t>
            </a:r>
            <a:endParaRPr lang="ko-KR" altLang="en-US" sz="36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72C5A4-3536-3027-6060-F8187D07BEE1}"/>
              </a:ext>
            </a:extLst>
          </p:cNvPr>
          <p:cNvSpPr/>
          <p:nvPr/>
        </p:nvSpPr>
        <p:spPr>
          <a:xfrm>
            <a:off x="4629542" y="4409545"/>
            <a:ext cx="2037806" cy="58347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b</a:t>
            </a:r>
            <a:endParaRPr lang="ko-KR" altLang="en-US" sz="36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A7CE04-3F4F-E272-AC4F-1D3160CD66E0}"/>
              </a:ext>
            </a:extLst>
          </p:cNvPr>
          <p:cNvSpPr/>
          <p:nvPr/>
        </p:nvSpPr>
        <p:spPr>
          <a:xfrm>
            <a:off x="5151239" y="5588212"/>
            <a:ext cx="994411" cy="583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+</a:t>
            </a:r>
            <a:endParaRPr lang="ko-KR" altLang="en-US" sz="360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07D44A0-6FC9-ECDE-3C35-BFD664F60ED9}"/>
              </a:ext>
            </a:extLst>
          </p:cNvPr>
          <p:cNvCxnSpPr>
            <a:stCxn id="23" idx="2"/>
            <a:endCxn id="25" idx="1"/>
          </p:cNvCxnSpPr>
          <p:nvPr/>
        </p:nvCxnSpPr>
        <p:spPr>
          <a:xfrm>
            <a:off x="3455518" y="4993019"/>
            <a:ext cx="1695721" cy="886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AA0E914-832C-0D72-BAFD-B4E2DE57B737}"/>
              </a:ext>
            </a:extLst>
          </p:cNvPr>
          <p:cNvSpPr/>
          <p:nvPr/>
        </p:nvSpPr>
        <p:spPr>
          <a:xfrm>
            <a:off x="7008710" y="5588212"/>
            <a:ext cx="994411" cy="583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2</a:t>
            </a:r>
            <a:endParaRPr lang="ko-KR" altLang="en-US" sz="36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4A3A741-0378-A729-A1AA-5F7FEDCDBEDB}"/>
              </a:ext>
            </a:extLst>
          </p:cNvPr>
          <p:cNvCxnSpPr>
            <a:cxnSpLocks/>
            <a:stCxn id="29" idx="1"/>
            <a:endCxn id="25" idx="3"/>
          </p:cNvCxnSpPr>
          <p:nvPr/>
        </p:nvCxnSpPr>
        <p:spPr>
          <a:xfrm flipH="1">
            <a:off x="6145650" y="5879949"/>
            <a:ext cx="8630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0C8801C-8B85-9E69-FD30-FE2BFA2BBF4F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5648445" y="4993019"/>
            <a:ext cx="0" cy="595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7D606B-6A4C-92BB-D1FB-FAEFE9F654F2}"/>
              </a:ext>
            </a:extLst>
          </p:cNvPr>
          <p:cNvSpPr txBox="1"/>
          <p:nvPr/>
        </p:nvSpPr>
        <p:spPr>
          <a:xfrm>
            <a:off x="2199189" y="3867614"/>
            <a:ext cx="24650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solidFill>
                  <a:srgbClr val="FAA700"/>
                </a:solidFill>
              </a:rPr>
              <a:t>01  00  00  00</a:t>
            </a:r>
            <a:endParaRPr lang="ko-KR" altLang="en-US" sz="2800">
              <a:solidFill>
                <a:srgbClr val="FAA7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AF3DAD-6618-9E88-11DD-D58D0F037167}"/>
              </a:ext>
            </a:extLst>
          </p:cNvPr>
          <p:cNvSpPr txBox="1"/>
          <p:nvPr/>
        </p:nvSpPr>
        <p:spPr>
          <a:xfrm>
            <a:off x="1357855" y="3867614"/>
            <a:ext cx="9802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>
                <a:solidFill>
                  <a:srgbClr val="FAA700"/>
                </a:solidFill>
              </a:rPr>
              <a:t>자료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BE3AE-C45C-C92F-9706-14F1E08D2C10}"/>
              </a:ext>
            </a:extLst>
          </p:cNvPr>
          <p:cNvSpPr txBox="1"/>
          <p:nvPr/>
        </p:nvSpPr>
        <p:spPr>
          <a:xfrm>
            <a:off x="1357855" y="4992610"/>
            <a:ext cx="9802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>
                <a:solidFill>
                  <a:srgbClr val="FAA700"/>
                </a:solidFill>
              </a:rPr>
              <a:t>타입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2C222A-A2F0-5B55-7413-5021DB383EB7}"/>
              </a:ext>
            </a:extLst>
          </p:cNvPr>
          <p:cNvSpPr txBox="1"/>
          <p:nvPr/>
        </p:nvSpPr>
        <p:spPr>
          <a:xfrm>
            <a:off x="2436614" y="4988377"/>
            <a:ext cx="1018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AA700"/>
                </a:solidFill>
              </a:rPr>
              <a:t>int</a:t>
            </a:r>
            <a:endParaRPr lang="ko-KR" altLang="en-US" sz="2800">
              <a:solidFill>
                <a:srgbClr val="FAA7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2D321C-D883-5CA5-55C3-07934E3FBC2A}"/>
              </a:ext>
            </a:extLst>
          </p:cNvPr>
          <p:cNvSpPr txBox="1"/>
          <p:nvPr/>
        </p:nvSpPr>
        <p:spPr>
          <a:xfrm>
            <a:off x="1431301" y="6251680"/>
            <a:ext cx="7191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AA700"/>
                </a:solidFill>
              </a:rPr>
              <a:t>int </a:t>
            </a:r>
            <a:r>
              <a:rPr lang="ko-KR" altLang="en-US" sz="2800">
                <a:solidFill>
                  <a:srgbClr val="FAA700"/>
                </a:solidFill>
              </a:rPr>
              <a:t>덧셈을 하는 하드웨어가 선택됨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8D340A-54E9-78FD-6A37-7A93E58AD65C}"/>
              </a:ext>
            </a:extLst>
          </p:cNvPr>
          <p:cNvSpPr txBox="1"/>
          <p:nvPr/>
        </p:nvSpPr>
        <p:spPr>
          <a:xfrm>
            <a:off x="6423347" y="5076985"/>
            <a:ext cx="9802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>
                <a:solidFill>
                  <a:srgbClr val="FAA700"/>
                </a:solidFill>
              </a:rPr>
              <a:t>타입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D225B7-F3BB-E12F-632B-917DED9BB364}"/>
              </a:ext>
            </a:extLst>
          </p:cNvPr>
          <p:cNvSpPr txBox="1"/>
          <p:nvPr/>
        </p:nvSpPr>
        <p:spPr>
          <a:xfrm>
            <a:off x="7502106" y="5072752"/>
            <a:ext cx="1018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AA700"/>
                </a:solidFill>
              </a:rPr>
              <a:t>int</a:t>
            </a:r>
            <a:endParaRPr lang="ko-KR" altLang="en-US" sz="2800">
              <a:solidFill>
                <a:srgbClr val="FAA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5022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3ACE1-C232-45F1-497B-4FCBA3A8C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D98F1-AD74-4050-0ABE-974CE9D9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자료 </a:t>
            </a:r>
            <a:r>
              <a:rPr lang="en-US" altLang="ko-KR" u="sng"/>
              <a:t>(object)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95A89-75F6-E434-FD61-68ECD2269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메모리의 일부 공간으로 저장된 내용이 값을 나타내는 것을 </a:t>
            </a:r>
            <a:r>
              <a:rPr lang="en-US" altLang="ko-KR" sz="2800"/>
              <a:t>object</a:t>
            </a:r>
            <a:r>
              <a:rPr lang="ko-KR" altLang="en-US" sz="2800"/>
              <a:t>라고 한다</a:t>
            </a:r>
            <a:r>
              <a:rPr lang="en-US" altLang="ko-KR" sz="2800"/>
              <a:t>. object</a:t>
            </a:r>
            <a:r>
              <a:rPr lang="ko-KR" altLang="en-US" sz="2800"/>
              <a:t>는 한개 이상의 연속된 바이트로 이뤄진다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몇개의 바이트를 쓸지</a:t>
            </a:r>
            <a:r>
              <a:rPr lang="en-US" altLang="ko-KR" sz="2800"/>
              <a:t>, </a:t>
            </a:r>
            <a:r>
              <a:rPr lang="ko-KR" altLang="en-US" sz="2800"/>
              <a:t>어떤 순서로 배열할지</a:t>
            </a:r>
            <a:r>
              <a:rPr lang="en-US" altLang="ko-KR" sz="2800"/>
              <a:t>, </a:t>
            </a:r>
            <a:r>
              <a:rPr lang="ko-KR" altLang="en-US" sz="2800"/>
              <a:t>저장하는 방식 등은 컴퓨터마다 다를 수 있다</a:t>
            </a:r>
            <a:r>
              <a:rPr lang="en-US" altLang="ko-KR" sz="2800"/>
              <a:t>.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7931C9C-8018-C73D-D9CB-97D9D6ED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777405"/>
              </p:ext>
            </p:extLst>
          </p:nvPr>
        </p:nvGraphicFramePr>
        <p:xfrm>
          <a:off x="1394691" y="5273874"/>
          <a:ext cx="6095999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74367709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15226215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237241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4095266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2454803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8060286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46264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/>
                        <a:t>ff</a:t>
                      </a:r>
                      <a:endParaRPr lang="ko-KR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/>
                        <a:t>ff</a:t>
                      </a:r>
                      <a:endParaRPr lang="ko-KR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/>
                        <a:t>ff</a:t>
                      </a:r>
                      <a:endParaRPr lang="ko-KR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/>
                        <a:t>ff</a:t>
                      </a:r>
                      <a:endParaRPr lang="ko-KR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7304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FCA7D5C0-D5C5-E7EF-BF70-96E1437E7419}"/>
              </a:ext>
            </a:extLst>
          </p:cNvPr>
          <p:cNvSpPr/>
          <p:nvPr/>
        </p:nvSpPr>
        <p:spPr>
          <a:xfrm>
            <a:off x="1271451" y="5127334"/>
            <a:ext cx="3727268" cy="87956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6859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A07AE-179B-C2F4-D64A-E3AE1C812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DDC2D-EB12-9902-6973-67CD3E8F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자료의 저장 기간 </a:t>
            </a:r>
            <a:r>
              <a:rPr lang="en-US" altLang="ko-KR" u="sng"/>
              <a:t>(static)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89DA9-CAEF-1D61-D76F-E665411F5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저장 기간은 </a:t>
            </a:r>
            <a:r>
              <a:rPr lang="en-US" altLang="ko-KR" sz="2800"/>
              <a:t>static, automatic </a:t>
            </a:r>
            <a:r>
              <a:rPr lang="ko-KR" altLang="en-US" sz="2800"/>
              <a:t>두 종류가 있다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전역변수는 </a:t>
            </a:r>
            <a:r>
              <a:rPr lang="en-US" altLang="ko-KR" sz="2800"/>
              <a:t>static </a:t>
            </a:r>
            <a:r>
              <a:rPr lang="ko-KR" altLang="en-US" sz="2800"/>
              <a:t>저장 기간을 가진다</a:t>
            </a:r>
            <a:r>
              <a:rPr lang="en-US" altLang="ko-KR" sz="2800"/>
              <a:t>. </a:t>
            </a:r>
            <a:r>
              <a:rPr lang="ko-KR" altLang="en-US" sz="2800"/>
              <a:t>프로그램을 시작하기 전에 메모리 공간을 할당하고</a:t>
            </a:r>
            <a:r>
              <a:rPr lang="en-US" altLang="ko-KR" sz="2800"/>
              <a:t>, </a:t>
            </a:r>
            <a:r>
              <a:rPr lang="ko-KR" altLang="en-US" sz="2800"/>
              <a:t>초기값을 한번만 저장한다</a:t>
            </a:r>
            <a:r>
              <a:rPr lang="en-US" altLang="ko-KR" sz="2800"/>
              <a:t>. </a:t>
            </a:r>
            <a:r>
              <a:rPr lang="ko-KR" altLang="en-US" sz="2800"/>
              <a:t>프로그램 종료시까지 메모리 공간이 유지된다</a:t>
            </a:r>
            <a:r>
              <a:rPr lang="en-US" altLang="ko-KR" sz="2800"/>
              <a:t>. 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7D98F2A-3081-2CCA-1F72-15EA1FC0E845}"/>
              </a:ext>
            </a:extLst>
          </p:cNvPr>
          <p:cNvSpPr txBox="1">
            <a:spLocks/>
          </p:cNvSpPr>
          <p:nvPr/>
        </p:nvSpPr>
        <p:spPr>
          <a:xfrm>
            <a:off x="2289348" y="5253334"/>
            <a:ext cx="4215955" cy="1604665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/>
              <a:t> </a:t>
            </a:r>
            <a:r>
              <a:rPr lang="en-US" altLang="ko-KR" sz="3200">
                <a:solidFill>
                  <a:srgbClr val="FAA700"/>
                </a:solidFill>
              </a:rPr>
              <a:t>main</a:t>
            </a:r>
            <a:r>
              <a:rPr lang="en-US" altLang="ko-KR" sz="3200"/>
              <a:t>() { </a:t>
            </a:r>
            <a:r>
              <a:rPr lang="en-US" altLang="ko-KR" sz="3200">
                <a:solidFill>
                  <a:schemeClr val="accent5"/>
                </a:solidFill>
              </a:rPr>
              <a:t>return</a:t>
            </a:r>
            <a:r>
              <a:rPr lang="en-US" altLang="ko-KR" sz="3200"/>
              <a:t> 0;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char</a:t>
            </a:r>
            <a:r>
              <a:rPr lang="en-US" altLang="ko-KR" sz="3200"/>
              <a:t> x = 1;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77264-A23B-9C1B-EA28-D3AA91ECEB74}"/>
              </a:ext>
            </a:extLst>
          </p:cNvPr>
          <p:cNvSpPr txBox="1"/>
          <p:nvPr/>
        </p:nvSpPr>
        <p:spPr>
          <a:xfrm>
            <a:off x="3182252" y="5928647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전역 변수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20841D-E9E2-1759-181B-684563888042}"/>
              </a:ext>
            </a:extLst>
          </p:cNvPr>
          <p:cNvSpPr txBox="1"/>
          <p:nvPr/>
        </p:nvSpPr>
        <p:spPr>
          <a:xfrm>
            <a:off x="2904143" y="490107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8250155-1D73-CCEF-6310-1C2451DE0B5A}"/>
              </a:ext>
            </a:extLst>
          </p:cNvPr>
          <p:cNvCxnSpPr>
            <a:cxnSpLocks/>
          </p:cNvCxnSpPr>
          <p:nvPr/>
        </p:nvCxnSpPr>
        <p:spPr>
          <a:xfrm>
            <a:off x="2151018" y="6297979"/>
            <a:ext cx="0" cy="56002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8FB3094-5F52-AA03-A581-49E2DF2B0CE1}"/>
              </a:ext>
            </a:extLst>
          </p:cNvPr>
          <p:cNvCxnSpPr>
            <a:cxnSpLocks/>
          </p:cNvCxnSpPr>
          <p:nvPr/>
        </p:nvCxnSpPr>
        <p:spPr>
          <a:xfrm>
            <a:off x="1996937" y="5270408"/>
            <a:ext cx="0" cy="158759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1930B6-C034-EF10-B382-C9BDB9BD2023}"/>
              </a:ext>
            </a:extLst>
          </p:cNvPr>
          <p:cNvSpPr txBox="1"/>
          <p:nvPr/>
        </p:nvSpPr>
        <p:spPr>
          <a:xfrm>
            <a:off x="126285" y="6332815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파일범위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37233D7F-D039-C519-2A33-E7B4079C4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330943"/>
              </p:ext>
            </p:extLst>
          </p:nvPr>
        </p:nvGraphicFramePr>
        <p:xfrm>
          <a:off x="6900365" y="5971238"/>
          <a:ext cx="1741714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74367709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46264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/>
                        <a:t>01</a:t>
                      </a:r>
                      <a:endParaRPr lang="ko-KR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73049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E4871B-A4CC-723E-E660-992CCF5F9CF3}"/>
              </a:ext>
            </a:extLst>
          </p:cNvPr>
          <p:cNvSpPr/>
          <p:nvPr/>
        </p:nvSpPr>
        <p:spPr>
          <a:xfrm>
            <a:off x="6777125" y="5824697"/>
            <a:ext cx="1142990" cy="923629"/>
          </a:xfrm>
          <a:prstGeom prst="rect">
            <a:avLst/>
          </a:prstGeom>
          <a:noFill/>
          <a:ln w="381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438DC2-3A93-1AC8-E3AF-011728478E38}"/>
              </a:ext>
            </a:extLst>
          </p:cNvPr>
          <p:cNvSpPr txBox="1"/>
          <p:nvPr/>
        </p:nvSpPr>
        <p:spPr>
          <a:xfrm>
            <a:off x="6611564" y="4173322"/>
            <a:ext cx="24561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rgbClr val="4EA72E"/>
                </a:solidFill>
              </a:rPr>
              <a:t>main() </a:t>
            </a:r>
            <a:r>
              <a:rPr lang="ko-KR" altLang="en-US" sz="2400">
                <a:solidFill>
                  <a:srgbClr val="4EA72E"/>
                </a:solidFill>
              </a:rPr>
              <a:t>호출 전 </a:t>
            </a:r>
            <a:endParaRPr lang="en-US" altLang="ko-KR" sz="2400">
              <a:solidFill>
                <a:srgbClr val="4EA72E"/>
              </a:solidFill>
            </a:endParaRPr>
          </a:p>
          <a:p>
            <a:r>
              <a:rPr lang="ko-KR" altLang="en-US" sz="2400">
                <a:solidFill>
                  <a:srgbClr val="4EA72E"/>
                </a:solidFill>
              </a:rPr>
              <a:t>메모리 세팅됨</a:t>
            </a:r>
            <a:endParaRPr lang="en-US" altLang="ko-KR" sz="2400">
              <a:solidFill>
                <a:srgbClr val="4EA72E"/>
              </a:solidFill>
            </a:endParaRPr>
          </a:p>
          <a:p>
            <a:r>
              <a:rPr lang="en-US" altLang="ko-KR" sz="2400">
                <a:solidFill>
                  <a:srgbClr val="4EA72E"/>
                </a:solidFill>
              </a:rPr>
              <a:t>main</a:t>
            </a:r>
            <a:r>
              <a:rPr lang="ko-KR" altLang="en-US" sz="2400">
                <a:solidFill>
                  <a:srgbClr val="4EA72E"/>
                </a:solidFill>
              </a:rPr>
              <a:t> 종료시까지</a:t>
            </a:r>
            <a:endParaRPr lang="en-US" altLang="ko-KR" sz="2400">
              <a:solidFill>
                <a:srgbClr val="4EA72E"/>
              </a:solidFill>
            </a:endParaRPr>
          </a:p>
          <a:p>
            <a:r>
              <a:rPr lang="ko-KR" altLang="en-US" sz="2400">
                <a:solidFill>
                  <a:srgbClr val="4EA72E"/>
                </a:solidFill>
              </a:rPr>
              <a:t>유지됨</a:t>
            </a:r>
            <a:endParaRPr lang="en-US" altLang="ko-KR" sz="24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961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DD81B-C5F0-364E-FF8D-1402A82EF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B70D1-E813-8499-B85A-9315E7FB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자료의 저장 기간 </a:t>
            </a:r>
            <a:r>
              <a:rPr lang="en-US" altLang="ko-KR" u="sng"/>
              <a:t>(automatic)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FA9BF-C773-5E0A-F032-1C0A9D71B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323760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블록 범위의 변수는 특별히 달리 설정하지 않으면 </a:t>
            </a:r>
            <a:r>
              <a:rPr lang="en-US" altLang="ko-KR" sz="2800"/>
              <a:t>automatic </a:t>
            </a:r>
            <a:r>
              <a:rPr lang="ko-KR" altLang="en-US" sz="2800"/>
              <a:t>저장 기간을 가진다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블록에 진입할 때마다 새로 메모리 공간을 받는다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정상적인 진입시 초기값이 있으면 저장된다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블록 종료후에 메모리 공간은 보장되지 않는다</a:t>
            </a:r>
            <a:r>
              <a:rPr lang="en-US" altLang="ko-KR" sz="2800"/>
              <a:t>.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C9604CD6-0D66-761C-3ECF-20AFB976F46D}"/>
              </a:ext>
            </a:extLst>
          </p:cNvPr>
          <p:cNvSpPr txBox="1">
            <a:spLocks/>
          </p:cNvSpPr>
          <p:nvPr/>
        </p:nvSpPr>
        <p:spPr>
          <a:xfrm>
            <a:off x="2219676" y="5642965"/>
            <a:ext cx="4215955" cy="571363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 sz="3200"/>
              <a:t> </a:t>
            </a:r>
            <a:r>
              <a:rPr lang="en-US" altLang="ko-KR" sz="3200">
                <a:solidFill>
                  <a:srgbClr val="FAA700"/>
                </a:solidFill>
              </a:rPr>
              <a:t>f</a:t>
            </a:r>
            <a:r>
              <a:rPr lang="en-US" altLang="ko-KR" sz="3200"/>
              <a:t>(</a:t>
            </a: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char</a:t>
            </a:r>
            <a:r>
              <a:rPr lang="en-US" altLang="ko-KR" sz="3200"/>
              <a:t> x) { 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0BC2FE-96FD-1B5A-6FDF-A335D816F4D8}"/>
              </a:ext>
            </a:extLst>
          </p:cNvPr>
          <p:cNvSpPr txBox="1"/>
          <p:nvPr/>
        </p:nvSpPr>
        <p:spPr>
          <a:xfrm>
            <a:off x="3519311" y="5290707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C8E78A-AACD-D7C4-0DDA-545C66EB30F0}"/>
              </a:ext>
            </a:extLst>
          </p:cNvPr>
          <p:cNvSpPr txBox="1"/>
          <p:nvPr/>
        </p:nvSpPr>
        <p:spPr>
          <a:xfrm>
            <a:off x="2174071" y="529070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64E5ED-F8DB-AEA8-D76B-3243FF80998E}"/>
              </a:ext>
            </a:extLst>
          </p:cNvPr>
          <p:cNvCxnSpPr>
            <a:cxnSpLocks/>
          </p:cNvCxnSpPr>
          <p:nvPr/>
        </p:nvCxnSpPr>
        <p:spPr>
          <a:xfrm>
            <a:off x="2151018" y="5708146"/>
            <a:ext cx="0" cy="56002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96EA86D-9C14-1B4B-07AC-8E90EE0A9086}"/>
              </a:ext>
            </a:extLst>
          </p:cNvPr>
          <p:cNvSpPr txBox="1"/>
          <p:nvPr/>
        </p:nvSpPr>
        <p:spPr>
          <a:xfrm>
            <a:off x="248830" y="5742982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블록범위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C2ABABDF-EB7D-7BA2-DDD1-19835499D3BF}"/>
              </a:ext>
            </a:extLst>
          </p:cNvPr>
          <p:cNvGraphicFramePr>
            <a:graphicFrameLocks noGrp="1"/>
          </p:cNvGraphicFramePr>
          <p:nvPr/>
        </p:nvGraphicFramePr>
        <p:xfrm>
          <a:off x="6900365" y="5971238"/>
          <a:ext cx="1741714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74367709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46264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/>
                        <a:t>01</a:t>
                      </a:r>
                      <a:endParaRPr lang="ko-KR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73049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E64FD4-E81D-481F-F068-9BD4752B6724}"/>
              </a:ext>
            </a:extLst>
          </p:cNvPr>
          <p:cNvSpPr/>
          <p:nvPr/>
        </p:nvSpPr>
        <p:spPr>
          <a:xfrm>
            <a:off x="6777125" y="5824697"/>
            <a:ext cx="1142990" cy="923629"/>
          </a:xfrm>
          <a:prstGeom prst="rect">
            <a:avLst/>
          </a:prstGeom>
          <a:noFill/>
          <a:ln w="381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2EB39A-FB53-9FF0-C953-56708FE05E19}"/>
              </a:ext>
            </a:extLst>
          </p:cNvPr>
          <p:cNvSpPr txBox="1"/>
          <p:nvPr/>
        </p:nvSpPr>
        <p:spPr>
          <a:xfrm>
            <a:off x="5553899" y="4942273"/>
            <a:ext cx="3590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4EA72E"/>
                </a:solidFill>
              </a:rPr>
              <a:t>f() </a:t>
            </a:r>
            <a:r>
              <a:rPr lang="ko-KR" altLang="en-US" sz="2400">
                <a:solidFill>
                  <a:srgbClr val="4EA72E"/>
                </a:solidFill>
              </a:rPr>
              <a:t>호출 시 메모리 세팅됨</a:t>
            </a:r>
            <a:endParaRPr lang="en-US" altLang="ko-KR" sz="2400">
              <a:solidFill>
                <a:srgbClr val="4EA72E"/>
              </a:solidFill>
            </a:endParaRPr>
          </a:p>
          <a:p>
            <a:r>
              <a:rPr lang="en-US" altLang="ko-KR" sz="2400">
                <a:solidFill>
                  <a:srgbClr val="4EA72E"/>
                </a:solidFill>
              </a:rPr>
              <a:t>f()</a:t>
            </a:r>
            <a:r>
              <a:rPr lang="ko-KR" altLang="en-US" sz="2400">
                <a:solidFill>
                  <a:srgbClr val="4EA72E"/>
                </a:solidFill>
              </a:rPr>
              <a:t> 종료시</a:t>
            </a:r>
            <a:r>
              <a:rPr lang="en-US" altLang="ko-KR" sz="2400">
                <a:solidFill>
                  <a:srgbClr val="4EA72E"/>
                </a:solidFill>
              </a:rPr>
              <a:t> </a:t>
            </a:r>
            <a:r>
              <a:rPr lang="ko-KR" altLang="en-US" sz="2400">
                <a:solidFill>
                  <a:srgbClr val="4EA72E"/>
                </a:solidFill>
              </a:rPr>
              <a:t>해제됨</a:t>
            </a:r>
            <a:endParaRPr lang="en-US" altLang="ko-KR" sz="24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89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2803F-4CF8-84E5-F401-17202FABA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724F0-9238-800D-C0D5-5FB4CB7A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타입 </a:t>
            </a:r>
            <a:r>
              <a:rPr lang="en-US" altLang="ko-KR" u="sng"/>
              <a:t>(type)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37FED-72EC-8971-5015-24F05A653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메모리에 저장된 값이나 함수에서 반환한 값의 의미는</a:t>
            </a:r>
            <a:r>
              <a:rPr lang="en-US" altLang="ko-KR" sz="2800"/>
              <a:t>, </a:t>
            </a:r>
            <a:r>
              <a:rPr lang="ko-KR" altLang="en-US" sz="2800"/>
              <a:t>값에 접근하는 식의 타입에 의해서 정해진다</a:t>
            </a:r>
            <a:r>
              <a:rPr lang="en-US" altLang="ko-KR" sz="2800"/>
              <a:t>.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C0BB5FF-1C64-7E7B-0923-31688205D704}"/>
              </a:ext>
            </a:extLst>
          </p:cNvPr>
          <p:cNvGraphicFramePr>
            <a:graphicFrameLocks noGrp="1"/>
          </p:cNvGraphicFramePr>
          <p:nvPr/>
        </p:nvGraphicFramePr>
        <p:xfrm>
          <a:off x="1394691" y="3786722"/>
          <a:ext cx="6095999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74367709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15226215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237241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4095266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22454803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8060286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46264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/>
                        <a:t>ff</a:t>
                      </a:r>
                      <a:endParaRPr lang="ko-KR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/>
                        <a:t>ff</a:t>
                      </a:r>
                      <a:endParaRPr lang="ko-KR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/>
                        <a:t>ff</a:t>
                      </a:r>
                      <a:endParaRPr lang="ko-KR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/>
                        <a:t>ff</a:t>
                      </a:r>
                      <a:endParaRPr lang="ko-KR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7304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8CAD408A-DA76-E24E-737C-D16AB5E7CE74}"/>
              </a:ext>
            </a:extLst>
          </p:cNvPr>
          <p:cNvSpPr/>
          <p:nvPr/>
        </p:nvSpPr>
        <p:spPr>
          <a:xfrm>
            <a:off x="1271451" y="3640182"/>
            <a:ext cx="3727268" cy="879566"/>
          </a:xfrm>
          <a:prstGeom prst="rect">
            <a:avLst/>
          </a:prstGeom>
          <a:noFill/>
          <a:ln w="381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1FF88F1-EED1-808A-ECAE-4BC4A8629E9B}"/>
              </a:ext>
            </a:extLst>
          </p:cNvPr>
          <p:cNvCxnSpPr/>
          <p:nvPr/>
        </p:nvCxnSpPr>
        <p:spPr>
          <a:xfrm>
            <a:off x="1480457" y="5016137"/>
            <a:ext cx="539932" cy="0"/>
          </a:xfrm>
          <a:prstGeom prst="straightConnector1">
            <a:avLst/>
          </a:prstGeom>
          <a:ln w="38100">
            <a:solidFill>
              <a:srgbClr val="4EA72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114AAE-7C97-CA1E-42E4-FF49E241A730}"/>
              </a:ext>
            </a:extLst>
          </p:cNvPr>
          <p:cNvSpPr txBox="1"/>
          <p:nvPr/>
        </p:nvSpPr>
        <p:spPr>
          <a:xfrm>
            <a:off x="2020389" y="4688897"/>
            <a:ext cx="6335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EA72E"/>
                </a:solidFill>
              </a:rPr>
              <a:t>unsigned int </a:t>
            </a:r>
            <a:r>
              <a:rPr lang="ko-KR" altLang="en-US" sz="3600">
                <a:solidFill>
                  <a:srgbClr val="4EA72E"/>
                </a:solidFill>
              </a:rPr>
              <a:t>타입</a:t>
            </a:r>
            <a:r>
              <a:rPr lang="en-US" altLang="ko-KR" sz="3600">
                <a:solidFill>
                  <a:srgbClr val="4EA72E"/>
                </a:solidFill>
              </a:rPr>
              <a:t>: 4294967295</a:t>
            </a:r>
            <a:endParaRPr lang="ko-KR" altLang="en-US" sz="3600">
              <a:solidFill>
                <a:srgbClr val="4EA72E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9D6EDCA-FA29-217A-C78E-74E6B7148C78}"/>
              </a:ext>
            </a:extLst>
          </p:cNvPr>
          <p:cNvCxnSpPr/>
          <p:nvPr/>
        </p:nvCxnSpPr>
        <p:spPr>
          <a:xfrm>
            <a:off x="1480457" y="5835691"/>
            <a:ext cx="539932" cy="0"/>
          </a:xfrm>
          <a:prstGeom prst="straightConnector1">
            <a:avLst/>
          </a:prstGeom>
          <a:ln w="38100">
            <a:solidFill>
              <a:srgbClr val="4EA72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86D576-8C99-A1F2-09DE-E830C070E90A}"/>
              </a:ext>
            </a:extLst>
          </p:cNvPr>
          <p:cNvSpPr txBox="1"/>
          <p:nvPr/>
        </p:nvSpPr>
        <p:spPr>
          <a:xfrm>
            <a:off x="2020389" y="5508451"/>
            <a:ext cx="2312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rgbClr val="4EA72E"/>
                </a:solidFill>
              </a:rPr>
              <a:t>int </a:t>
            </a:r>
            <a:r>
              <a:rPr lang="ko-KR" altLang="en-US" sz="3600">
                <a:solidFill>
                  <a:srgbClr val="4EA72E"/>
                </a:solidFill>
              </a:rPr>
              <a:t>타입</a:t>
            </a:r>
            <a:r>
              <a:rPr lang="en-US" altLang="ko-KR" sz="3600">
                <a:solidFill>
                  <a:srgbClr val="4EA72E"/>
                </a:solidFill>
              </a:rPr>
              <a:t>: -1</a:t>
            </a:r>
            <a:endParaRPr lang="ko-KR" altLang="en-US" sz="36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927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315D3-DBC1-0E2E-5D44-AEA10C68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F9010-68E3-B346-7192-3E700CB5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타입 </a:t>
            </a:r>
            <a:r>
              <a:rPr lang="en-US" altLang="ko-KR" u="sng"/>
              <a:t>(type)</a:t>
            </a:r>
            <a:r>
              <a:rPr lang="ko-KR" altLang="en-US" u="sng"/>
              <a:t>의 종류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2A5B6-C01E-58E5-E4FB-1D754904A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자료형 </a:t>
            </a:r>
            <a:r>
              <a:rPr lang="en-US" altLang="ko-KR" sz="2800"/>
              <a:t>(object </a:t>
            </a:r>
            <a:r>
              <a:rPr lang="ko-KR" altLang="en-US" sz="2800"/>
              <a:t>타입</a:t>
            </a:r>
            <a:r>
              <a:rPr lang="en-US" altLang="ko-KR" sz="2800"/>
              <a:t>)</a:t>
            </a:r>
            <a:br>
              <a:rPr lang="en-US" altLang="ko-KR" sz="2800"/>
            </a:b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함수 타입</a:t>
            </a:r>
            <a:br>
              <a:rPr lang="en-US" altLang="ko-KR" sz="2800"/>
            </a:b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미완성 타입</a:t>
            </a:r>
            <a:br>
              <a:rPr lang="en-US" altLang="ko-KR" sz="2800"/>
            </a:br>
            <a:endParaRPr lang="en-US" altLang="ko-KR" sz="280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A9868B3-1B8D-5CAE-BCF0-DA6481392AEB}"/>
              </a:ext>
            </a:extLst>
          </p:cNvPr>
          <p:cNvSpPr txBox="1">
            <a:spLocks/>
          </p:cNvSpPr>
          <p:nvPr/>
        </p:nvSpPr>
        <p:spPr>
          <a:xfrm>
            <a:off x="2847704" y="4150229"/>
            <a:ext cx="1280160" cy="7926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207505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F994B-FE04-6025-0263-D54E6CE0A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F03DF-D775-F544-8E8F-BF5C44AE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소스 파일을 구성하는 문자들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DCFC0-1BDA-4FAA-78F1-53230C4A6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8396080" cy="542690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영어 대문자</a:t>
            </a:r>
            <a:r>
              <a:rPr lang="en-US" altLang="ko-KR" sz="2800"/>
              <a:t> 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</a:rPr>
              <a:t>ABCDEFGHIJKLMNOPQRSTUVWXYZ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영어 소문자</a:t>
            </a:r>
            <a:r>
              <a:rPr lang="en-US" altLang="ko-KR" sz="2800"/>
              <a:t> 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</a:rPr>
              <a:t>abcdefghijklmnopqrstuvwxyz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10</a:t>
            </a:r>
            <a:r>
              <a:rPr lang="ko-KR" altLang="en-US" sz="2800"/>
              <a:t>진수 숫자</a:t>
            </a:r>
            <a:r>
              <a:rPr lang="en-US" altLang="ko-KR" sz="2800"/>
              <a:t> 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</a:rPr>
              <a:t>0123456789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기호</a:t>
            </a:r>
            <a:r>
              <a:rPr lang="en-US" altLang="ko-KR" sz="2800"/>
              <a:t> 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</a:rPr>
              <a:t>!"#%&amp;'()*+,-./:;&lt;=&gt;?[\]^_{|}~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띄어쓰기</a:t>
            </a:r>
            <a:r>
              <a:rPr lang="en-US" altLang="ko-KR" sz="2800"/>
              <a:t>, </a:t>
            </a:r>
            <a:r>
              <a:rPr lang="ko-KR" altLang="en-US" sz="2800"/>
              <a:t>탭</a:t>
            </a:r>
            <a:r>
              <a:rPr lang="en-US" altLang="ko-KR" sz="2800"/>
              <a:t>, </a:t>
            </a:r>
            <a:r>
              <a:rPr lang="ko-KR" altLang="en-US" sz="2800"/>
              <a:t>세로탭</a:t>
            </a:r>
            <a:r>
              <a:rPr lang="en-US" altLang="ko-KR" sz="2800"/>
              <a:t>, </a:t>
            </a:r>
            <a:r>
              <a:rPr lang="ko-KR" altLang="en-US" sz="2800"/>
              <a:t>페이지바꿈</a:t>
            </a:r>
            <a:r>
              <a:rPr lang="en-US" altLang="ko-KR" sz="2800"/>
              <a:t>, </a:t>
            </a:r>
            <a:r>
              <a:rPr lang="ko-KR" altLang="en-US" sz="2800"/>
              <a:t>줄바꿈표시방법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그 외 지역별로 추가된 문자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여기 없는 문자를 쓸 때 동작은 정해지지 않음</a:t>
            </a:r>
            <a:endParaRPr lang="en-US" altLang="ko-KR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194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D56C6-3E30-5782-2BF7-6B2846FBA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CE1A5-3AED-229E-BE46-7034C14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자료형의 종류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605F3-EF7D-B437-BA9F-BED3E2526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char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부호 있는 정수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부호 없는 정수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실수</a:t>
            </a:r>
            <a:endParaRPr lang="en-US" altLang="ko-KR" sz="280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포인터</a:t>
            </a:r>
            <a:endParaRPr lang="en-US" altLang="ko-KR" sz="280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배열</a:t>
            </a:r>
            <a:endParaRPr lang="en-US" altLang="ko-KR" sz="280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구조체</a:t>
            </a:r>
            <a:endParaRPr lang="en-US" altLang="ko-KR" sz="2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5A202E8-C838-42B7-BBD9-0A54AE031876}"/>
              </a:ext>
            </a:extLst>
          </p:cNvPr>
          <p:cNvSpPr txBox="1">
            <a:spLocks/>
          </p:cNvSpPr>
          <p:nvPr/>
        </p:nvSpPr>
        <p:spPr>
          <a:xfrm>
            <a:off x="1706880" y="3679968"/>
            <a:ext cx="1280160" cy="7926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float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D0C71F2-75E6-7D16-2F33-B3F4AA1DA207}"/>
              </a:ext>
            </a:extLst>
          </p:cNvPr>
          <p:cNvSpPr txBox="1">
            <a:spLocks/>
          </p:cNvSpPr>
          <p:nvPr/>
        </p:nvSpPr>
        <p:spPr>
          <a:xfrm>
            <a:off x="2151018" y="5961612"/>
            <a:ext cx="1280160" cy="7926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struct</a:t>
            </a:r>
          </a:p>
        </p:txBody>
      </p:sp>
    </p:spTree>
    <p:extLst>
      <p:ext uri="{BB962C8B-B14F-4D97-AF65-F5344CB8AC3E}">
        <p14:creationId xmlns:p14="http://schemas.microsoft.com/office/powerpoint/2010/main" val="42720799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003D2-474B-F1B8-D48B-2F0167A9A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FE14D-0539-2787-1150-CCF703CC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char</a:t>
            </a:r>
            <a:r>
              <a:rPr lang="ko-KR" altLang="en-US" u="sng"/>
              <a:t> 자료형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C5FE07-E333-D446-7415-300B8AAF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F551CB-EF8E-6ED6-C0B0-C2639C91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DDD0586-D61B-1B36-2C86-44466342C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868" y="2051070"/>
            <a:ext cx="6216264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char</a:t>
            </a:r>
            <a:r>
              <a:rPr lang="en-US" altLang="ko-KR"/>
              <a:t> c ;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4FEB3-2C01-A7AC-CEAC-74198E999F15}"/>
              </a:ext>
            </a:extLst>
          </p:cNvPr>
          <p:cNvSpPr txBox="1"/>
          <p:nvPr/>
        </p:nvSpPr>
        <p:spPr>
          <a:xfrm>
            <a:off x="1463868" y="1694755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char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45FB5E-0471-8AF6-28BF-2657D117EC51}"/>
              </a:ext>
            </a:extLst>
          </p:cNvPr>
          <p:cNvSpPr txBox="1"/>
          <p:nvPr/>
        </p:nvSpPr>
        <p:spPr>
          <a:xfrm>
            <a:off x="2846957" y="1694534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94F3733-4F8A-FDFC-3714-5BDB02D77203}"/>
              </a:ext>
            </a:extLst>
          </p:cNvPr>
          <p:cNvCxnSpPr/>
          <p:nvPr/>
        </p:nvCxnSpPr>
        <p:spPr>
          <a:xfrm>
            <a:off x="3471381" y="2424916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32F4D9-7C6A-A96F-FFF2-74DAF82747D3}"/>
              </a:ext>
            </a:extLst>
          </p:cNvPr>
          <p:cNvSpPr txBox="1"/>
          <p:nvPr/>
        </p:nvSpPr>
        <p:spPr>
          <a:xfrm>
            <a:off x="4161677" y="2240250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char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 전역변수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6670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FBD07-0011-722C-C2FC-C583B693C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4D5C2-A4EA-938A-015C-DD059FAC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char </a:t>
            </a:r>
            <a:r>
              <a:rPr lang="ko-KR" altLang="en-US" u="sng"/>
              <a:t>자료형 </a:t>
            </a:r>
            <a:r>
              <a:rPr lang="ko-KR" altLang="en-US" u="sng" dirty="0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B1411-0B51-5A7C-D225-B719C4E78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실행 환경 문자 집합의 모든 문자들을 저장할  충분한 크기인 </a:t>
            </a:r>
            <a:r>
              <a:rPr lang="en-US" altLang="ko-KR" sz="2800"/>
              <a:t>1 byte</a:t>
            </a:r>
            <a:r>
              <a:rPr lang="ko-KR" altLang="en-US" sz="2800"/>
              <a:t> 크기의 자료형이다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자료형 중에 크기가 가장 작다</a:t>
            </a:r>
            <a:endParaRPr lang="en-US" altLang="ko-KR" sz="2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00DC4-E7F9-4777-CFF1-3FAF1F8A0BA5}"/>
              </a:ext>
            </a:extLst>
          </p:cNvPr>
          <p:cNvSpPr txBox="1"/>
          <p:nvPr/>
        </p:nvSpPr>
        <p:spPr>
          <a:xfrm>
            <a:off x="121342" y="3401933"/>
            <a:ext cx="5815215" cy="3261855"/>
          </a:xfrm>
          <a:prstGeom prst="rect">
            <a:avLst/>
          </a:prstGeom>
          <a:noFill/>
          <a:ln>
            <a:solidFill>
              <a:srgbClr val="FAA7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rgbClr val="4EA72E"/>
                </a:solidFill>
              </a:rPr>
              <a:t>ABCDEFGHIJKLMNOPQRSTUVWXYZ</a:t>
            </a:r>
          </a:p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rgbClr val="4EA72E"/>
                </a:solidFill>
              </a:rPr>
              <a:t>abcdefghijklmnopqrstuvwxyz</a:t>
            </a:r>
          </a:p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rgbClr val="4EA72E"/>
                </a:solidFill>
              </a:rPr>
              <a:t>0123456789</a:t>
            </a:r>
          </a:p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rgbClr val="4EA72E"/>
                </a:solidFill>
              </a:rPr>
              <a:t>!"#%&amp;'()*+,-./:;&lt;=&gt;?[\]^_{|}~</a:t>
            </a:r>
          </a:p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rgbClr val="4EA72E"/>
                </a:solidFill>
              </a:rPr>
              <a:t>' ', '\t', '\v', '\f', '\n', '\a', '\b', '\r', '\0'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CBF6322-15AC-EABE-4DCD-2FC310C2670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936557" y="5032861"/>
            <a:ext cx="272654" cy="0"/>
          </a:xfrm>
          <a:prstGeom prst="straightConnector1">
            <a:avLst/>
          </a:prstGeom>
          <a:ln>
            <a:solidFill>
              <a:srgbClr val="FAA7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493172-F5DE-576B-60D8-28CCCABBE7B0}"/>
              </a:ext>
            </a:extLst>
          </p:cNvPr>
          <p:cNvSpPr txBox="1"/>
          <p:nvPr/>
        </p:nvSpPr>
        <p:spPr>
          <a:xfrm>
            <a:off x="6273077" y="4617361"/>
            <a:ext cx="27844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ASCII </a:t>
            </a:r>
            <a:r>
              <a:rPr lang="ko-KR" altLang="en-US" sz="2400"/>
              <a:t>코드 </a:t>
            </a:r>
            <a:r>
              <a:rPr lang="en-US" altLang="ko-KR" sz="2400"/>
              <a:t>(0 ~ 127)</a:t>
            </a:r>
          </a:p>
          <a:p>
            <a:r>
              <a:rPr lang="ko-KR" altLang="en-US" sz="2400"/>
              <a:t>로 표현 가능</a:t>
            </a: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8</a:t>
            </a:r>
            <a:r>
              <a:rPr lang="ko-KR" altLang="en-US" sz="2400"/>
              <a:t>비트 이상 필요</a:t>
            </a:r>
          </a:p>
        </p:txBody>
      </p:sp>
    </p:spTree>
    <p:extLst>
      <p:ext uri="{BB962C8B-B14F-4D97-AF65-F5344CB8AC3E}">
        <p14:creationId xmlns:p14="http://schemas.microsoft.com/office/powerpoint/2010/main" val="28757229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24BB5-D1C0-FA11-53A3-EDDC61D96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19E16-71CA-FB46-9014-2F050BE1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char </a:t>
            </a:r>
            <a:r>
              <a:rPr lang="ko-KR" altLang="en-US" u="sng"/>
              <a:t>자료형 </a:t>
            </a:r>
            <a:r>
              <a:rPr lang="ko-KR" altLang="en-US" u="sng" dirty="0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AB606E-F4D4-5F91-F616-FD1D3661F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소스 코드 문자 집합의 문자를 저장할 경우</a:t>
            </a:r>
            <a:r>
              <a:rPr lang="en-US" altLang="ko-KR" sz="2800"/>
              <a:t>, </a:t>
            </a:r>
            <a:r>
              <a:rPr lang="ko-KR" altLang="en-US" sz="2800"/>
              <a:t>값이 양수임이 보장된다</a:t>
            </a:r>
            <a:r>
              <a:rPr lang="en-US" altLang="ko-KR" sz="280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25F88E-163D-63B7-F2C2-3AF95420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E45709-FEA4-773C-8FBF-DA999F84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F201A-1718-4D7E-3085-27D814FAD770}"/>
              </a:ext>
            </a:extLst>
          </p:cNvPr>
          <p:cNvSpPr txBox="1"/>
          <p:nvPr/>
        </p:nvSpPr>
        <p:spPr>
          <a:xfrm>
            <a:off x="121342" y="2862854"/>
            <a:ext cx="5815215" cy="3261855"/>
          </a:xfrm>
          <a:prstGeom prst="rect">
            <a:avLst/>
          </a:prstGeom>
          <a:noFill/>
          <a:ln>
            <a:solidFill>
              <a:srgbClr val="FAA7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rgbClr val="4EA72E"/>
                </a:solidFill>
              </a:rPr>
              <a:t>ABCDEFGHIJKLMNOPQRSTUVWXYZ</a:t>
            </a:r>
          </a:p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rgbClr val="4EA72E"/>
                </a:solidFill>
              </a:rPr>
              <a:t>abcdefghijklmnopqrstuvwxyz</a:t>
            </a:r>
          </a:p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rgbClr val="4EA72E"/>
                </a:solidFill>
              </a:rPr>
              <a:t>0123456789</a:t>
            </a:r>
          </a:p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rgbClr val="4EA72E"/>
                </a:solidFill>
              </a:rPr>
              <a:t>!"#%&amp;'()*+,-./:;&lt;=&gt;?[\]^_{|}~</a:t>
            </a:r>
          </a:p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rgbClr val="4EA72E"/>
                </a:solidFill>
              </a:rPr>
              <a:t>' ', '\t', '\v', '\f', '\n'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306D898-BE6B-1B58-9120-6B17E63B0C6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36557" y="4493782"/>
            <a:ext cx="272654" cy="0"/>
          </a:xfrm>
          <a:prstGeom prst="straightConnector1">
            <a:avLst/>
          </a:prstGeom>
          <a:ln>
            <a:solidFill>
              <a:srgbClr val="FAA7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23CDD1-FADB-E654-C8EE-C877C57A015D}"/>
              </a:ext>
            </a:extLst>
          </p:cNvPr>
          <p:cNvSpPr txBox="1"/>
          <p:nvPr/>
        </p:nvSpPr>
        <p:spPr>
          <a:xfrm>
            <a:off x="6273077" y="4078282"/>
            <a:ext cx="24288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ASCII </a:t>
            </a:r>
            <a:r>
              <a:rPr lang="ko-KR" altLang="en-US" sz="2400"/>
              <a:t>코드에서</a:t>
            </a:r>
            <a:endParaRPr lang="en-US" altLang="ko-KR" sz="2400"/>
          </a:p>
          <a:p>
            <a:r>
              <a:rPr lang="en-US" altLang="ko-KR" sz="2400"/>
              <a:t>1 ~ 127</a:t>
            </a:r>
            <a:r>
              <a:rPr lang="ko-KR" altLang="en-US" sz="2400"/>
              <a:t>로 표현됨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다른방식도 있음</a:t>
            </a:r>
          </a:p>
        </p:txBody>
      </p:sp>
    </p:spTree>
    <p:extLst>
      <p:ext uri="{BB962C8B-B14F-4D97-AF65-F5344CB8AC3E}">
        <p14:creationId xmlns:p14="http://schemas.microsoft.com/office/powerpoint/2010/main" val="34733940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EB8ED-A7E8-9FA9-FC70-ECACC4487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1F19A-D299-144D-F0C3-F9A0BA5F9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char </a:t>
            </a:r>
            <a:r>
              <a:rPr lang="ko-KR" altLang="en-US" u="sng"/>
              <a:t>자료형 </a:t>
            </a:r>
            <a:r>
              <a:rPr lang="ko-KR" altLang="en-US" u="sng" dirty="0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44606-9B12-8E3D-4463-B75FBF5C5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그 외의 값을 저장할 경우</a:t>
            </a:r>
            <a:r>
              <a:rPr lang="en-US" altLang="ko-KR" sz="2800"/>
              <a:t>, </a:t>
            </a:r>
            <a:r>
              <a:rPr lang="ko-KR" altLang="en-US" sz="2800"/>
              <a:t>컴파일러에 따라서 부호 있는 정수 또는 부호 없는 정수로 취급한다</a:t>
            </a:r>
            <a:r>
              <a:rPr lang="en-US" altLang="ko-KR" sz="2800"/>
              <a:t>. </a:t>
            </a:r>
            <a:r>
              <a:rPr lang="ko-KR" altLang="en-US" sz="2800"/>
              <a:t>따라서</a:t>
            </a:r>
            <a:r>
              <a:rPr lang="en-US" altLang="ko-KR" sz="2800"/>
              <a:t>, char</a:t>
            </a:r>
            <a:r>
              <a:rPr lang="ko-KR" altLang="en-US" sz="2800"/>
              <a:t>에는 문자값만 저장하자</a:t>
            </a:r>
            <a:r>
              <a:rPr lang="en-US" altLang="ko-KR" sz="280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68916F-282F-DB00-58E8-FEC3CB65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AE7575-32A4-8F95-B3D2-FB4795D3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B441CE8-5BF4-ABD0-C30B-258DBF389828}"/>
              </a:ext>
            </a:extLst>
          </p:cNvPr>
          <p:cNvSpPr txBox="1">
            <a:spLocks/>
          </p:cNvSpPr>
          <p:nvPr/>
        </p:nvSpPr>
        <p:spPr>
          <a:xfrm>
            <a:off x="1332411" y="4166448"/>
            <a:ext cx="1125412" cy="7926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/>
              <a:t>0xff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F779BE2-83BF-54D6-896B-28D6FE3466B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457823" y="4166448"/>
            <a:ext cx="1391366" cy="396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5269B28-5610-877D-3B9C-74735D432AE3}"/>
              </a:ext>
            </a:extLst>
          </p:cNvPr>
          <p:cNvCxnSpPr>
            <a:cxnSpLocks/>
          </p:cNvCxnSpPr>
          <p:nvPr/>
        </p:nvCxnSpPr>
        <p:spPr>
          <a:xfrm>
            <a:off x="2457823" y="4570941"/>
            <a:ext cx="1391366" cy="396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530569EB-41E5-0C0C-D050-6476B8BFD01D}"/>
              </a:ext>
            </a:extLst>
          </p:cNvPr>
          <p:cNvSpPr txBox="1">
            <a:spLocks/>
          </p:cNvSpPr>
          <p:nvPr/>
        </p:nvSpPr>
        <p:spPr>
          <a:xfrm>
            <a:off x="3840480" y="3752716"/>
            <a:ext cx="1125412" cy="7926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/>
              <a:t>255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BFE4327-71F2-319C-3974-8C0893F95428}"/>
              </a:ext>
            </a:extLst>
          </p:cNvPr>
          <p:cNvSpPr txBox="1">
            <a:spLocks/>
          </p:cNvSpPr>
          <p:nvPr/>
        </p:nvSpPr>
        <p:spPr>
          <a:xfrm>
            <a:off x="3923213" y="3302416"/>
            <a:ext cx="3615691" cy="6463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2800">
                <a:solidFill>
                  <a:schemeClr val="accent1">
                    <a:lumMod val="75000"/>
                  </a:schemeClr>
                </a:solidFill>
              </a:rPr>
              <a:t>char</a:t>
            </a:r>
            <a:r>
              <a:rPr lang="ko-KR" altLang="en-US" sz="2800">
                <a:solidFill>
                  <a:schemeClr val="accent1">
                    <a:lumMod val="75000"/>
                  </a:schemeClr>
                </a:solidFill>
              </a:rPr>
              <a:t>가 부호없는 정수</a:t>
            </a:r>
            <a:endParaRPr lang="en-US" altLang="ko-KR" sz="28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F865B0C-9672-B51F-BA00-35FB1EBD50AC}"/>
              </a:ext>
            </a:extLst>
          </p:cNvPr>
          <p:cNvSpPr txBox="1">
            <a:spLocks/>
          </p:cNvSpPr>
          <p:nvPr/>
        </p:nvSpPr>
        <p:spPr>
          <a:xfrm>
            <a:off x="3840480" y="4605589"/>
            <a:ext cx="1125412" cy="7926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/>
              <a:t>-1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5750B3B-EF53-A6D4-F27F-E1B6AD4EEF0E}"/>
              </a:ext>
            </a:extLst>
          </p:cNvPr>
          <p:cNvSpPr txBox="1">
            <a:spLocks/>
          </p:cNvSpPr>
          <p:nvPr/>
        </p:nvSpPr>
        <p:spPr>
          <a:xfrm>
            <a:off x="3923213" y="5193979"/>
            <a:ext cx="3615691" cy="6463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2800">
                <a:solidFill>
                  <a:schemeClr val="accent1">
                    <a:lumMod val="75000"/>
                  </a:schemeClr>
                </a:solidFill>
              </a:rPr>
              <a:t>char</a:t>
            </a:r>
            <a:r>
              <a:rPr lang="ko-KR" altLang="en-US" sz="2800">
                <a:solidFill>
                  <a:schemeClr val="accent1">
                    <a:lumMod val="75000"/>
                  </a:schemeClr>
                </a:solidFill>
              </a:rPr>
              <a:t>가 부호있는 정수</a:t>
            </a:r>
            <a:endParaRPr lang="en-US" altLang="ko-KR" sz="2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137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A7506-2A3B-B7DA-F73B-036A4C898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EF0CE-C13F-2F46-5747-BB97D8FB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/>
              <a:t>부호 있는 정수 자료형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DEEA3F-13EE-6DD6-B116-315E4BB6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E14A61-F1A0-6E82-26F2-AF27B449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6052D48-A91B-6D9D-F5CD-6B25D7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868" y="2051070"/>
            <a:ext cx="6216264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i ;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CB6F48-CE25-1844-CF54-A6533CB3CC36}"/>
              </a:ext>
            </a:extLst>
          </p:cNvPr>
          <p:cNvSpPr txBox="1"/>
          <p:nvPr/>
        </p:nvSpPr>
        <p:spPr>
          <a:xfrm>
            <a:off x="1463868" y="169475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660AB4-B5AD-4D08-EEB0-1F1FB2AB941F}"/>
              </a:ext>
            </a:extLst>
          </p:cNvPr>
          <p:cNvSpPr txBox="1"/>
          <p:nvPr/>
        </p:nvSpPr>
        <p:spPr>
          <a:xfrm>
            <a:off x="2690203" y="169453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A6BEAB5-69EB-8567-E280-EE10D1B4FE3E}"/>
              </a:ext>
            </a:extLst>
          </p:cNvPr>
          <p:cNvCxnSpPr/>
          <p:nvPr/>
        </p:nvCxnSpPr>
        <p:spPr>
          <a:xfrm>
            <a:off x="3079495" y="2424916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2BC3FC-1A89-4581-A25D-6DF87C1E79CF}"/>
              </a:ext>
            </a:extLst>
          </p:cNvPr>
          <p:cNvSpPr txBox="1"/>
          <p:nvPr/>
        </p:nvSpPr>
        <p:spPr>
          <a:xfrm>
            <a:off x="3769791" y="2240250"/>
            <a:ext cx="402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 전역변수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6493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BB836-F213-C5B1-DACB-E23648343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349D7-5513-C60E-D805-78B957C6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부호 있는 정수</a:t>
            </a:r>
            <a:r>
              <a:rPr lang="en-US" altLang="ko-KR" u="sng"/>
              <a:t> </a:t>
            </a:r>
            <a:r>
              <a:rPr lang="ko-KR" altLang="en-US" u="sng"/>
              <a:t>자료형 </a:t>
            </a:r>
            <a:r>
              <a:rPr lang="ko-KR" altLang="en-US" u="sng" dirty="0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B9386-BF42-41D4-DE17-4334E64B1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signed char, short int, int, long int</a:t>
            </a:r>
            <a:r>
              <a:rPr lang="ko-KR" altLang="en-US" sz="2800"/>
              <a:t>가 있다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오른쪽 자료형의 크기가 왼쪽 자료형의 크기보다 크거나 같다</a:t>
            </a:r>
            <a:r>
              <a:rPr lang="en-US" altLang="ko-KR" sz="280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A08169-348D-A9DF-E8F8-0B3130B5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F7EA39-F036-AB0D-EDB6-F80B0B18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EB787-AC76-32FA-5775-8AD0DFB346D9}"/>
              </a:ext>
            </a:extLst>
          </p:cNvPr>
          <p:cNvSpPr txBox="1"/>
          <p:nvPr/>
        </p:nvSpPr>
        <p:spPr>
          <a:xfrm>
            <a:off x="587069" y="3651888"/>
            <a:ext cx="1563798" cy="6718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rgbClr val="4EA72E"/>
                </a:solidFill>
              </a:rPr>
              <a:t>1 </a:t>
            </a:r>
            <a:r>
              <a:rPr lang="ko-KR" altLang="en-US" sz="2800">
                <a:solidFill>
                  <a:srgbClr val="4EA72E"/>
                </a:solidFill>
              </a:rPr>
              <a:t>바이트</a:t>
            </a:r>
            <a:endParaRPr lang="en-US" altLang="ko-KR" sz="2800">
              <a:solidFill>
                <a:srgbClr val="4EA72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04A26B-4173-66CC-3FF7-81ACBDA9E25C}"/>
              </a:ext>
            </a:extLst>
          </p:cNvPr>
          <p:cNvSpPr txBox="1"/>
          <p:nvPr/>
        </p:nvSpPr>
        <p:spPr>
          <a:xfrm>
            <a:off x="194608" y="4606834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+mn-ea"/>
              </a:rPr>
              <a:t>signed char</a:t>
            </a:r>
            <a:endParaRPr lang="ko-KR" altLang="en-US" sz="320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2F8DF-65C7-362C-3095-AED9F9B5BC30}"/>
              </a:ext>
            </a:extLst>
          </p:cNvPr>
          <p:cNvSpPr txBox="1"/>
          <p:nvPr/>
        </p:nvSpPr>
        <p:spPr>
          <a:xfrm>
            <a:off x="3118094" y="4606834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+mn-ea"/>
              </a:rPr>
              <a:t>short int</a:t>
            </a:r>
            <a:endParaRPr lang="ko-KR" altLang="en-US" sz="320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2FE08-6635-CEE1-7CDB-CC9BAF5283C7}"/>
              </a:ext>
            </a:extLst>
          </p:cNvPr>
          <p:cNvSpPr txBox="1"/>
          <p:nvPr/>
        </p:nvSpPr>
        <p:spPr>
          <a:xfrm>
            <a:off x="5793986" y="4606834"/>
            <a:ext cx="663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+mn-ea"/>
              </a:rPr>
              <a:t>int</a:t>
            </a:r>
            <a:endParaRPr lang="ko-KR" altLang="en-US" sz="320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ADBDB3-6618-17D1-82F9-E89BE175682B}"/>
              </a:ext>
            </a:extLst>
          </p:cNvPr>
          <p:cNvSpPr txBox="1"/>
          <p:nvPr/>
        </p:nvSpPr>
        <p:spPr>
          <a:xfrm>
            <a:off x="7212913" y="4606834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+mn-ea"/>
              </a:rPr>
              <a:t>long int</a:t>
            </a:r>
            <a:endParaRPr lang="ko-KR" altLang="en-US" sz="320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CEC97F-3AAE-4864-45BE-DB453FC83568}"/>
              </a:ext>
            </a:extLst>
          </p:cNvPr>
          <p:cNvSpPr txBox="1"/>
          <p:nvPr/>
        </p:nvSpPr>
        <p:spPr>
          <a:xfrm>
            <a:off x="4002310" y="3651888"/>
            <a:ext cx="4513002" cy="6718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rgbClr val="4EA72E"/>
                </a:solidFill>
              </a:rPr>
              <a:t>CPU</a:t>
            </a:r>
            <a:r>
              <a:rPr lang="ko-KR" altLang="en-US" sz="2800">
                <a:solidFill>
                  <a:srgbClr val="4EA72E"/>
                </a:solidFill>
              </a:rPr>
              <a:t>에서 자연스러운 크기</a:t>
            </a:r>
            <a:endParaRPr lang="en-US" altLang="ko-KR" sz="2800">
              <a:solidFill>
                <a:srgbClr val="4EA72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EBBB9-FCF5-ABAA-636D-82C1231160E0}"/>
              </a:ext>
            </a:extLst>
          </p:cNvPr>
          <p:cNvSpPr txBox="1"/>
          <p:nvPr/>
        </p:nvSpPr>
        <p:spPr>
          <a:xfrm>
            <a:off x="774228" y="5174042"/>
            <a:ext cx="1189480" cy="6718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1 byte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898DAD-6FFA-BF9D-CDAB-851009FAE69E}"/>
              </a:ext>
            </a:extLst>
          </p:cNvPr>
          <p:cNvSpPr txBox="1"/>
          <p:nvPr/>
        </p:nvSpPr>
        <p:spPr>
          <a:xfrm>
            <a:off x="2571825" y="5174042"/>
            <a:ext cx="457125" cy="6718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D77059-4387-10E4-783B-B61DDE68A655}"/>
              </a:ext>
            </a:extLst>
          </p:cNvPr>
          <p:cNvSpPr txBox="1"/>
          <p:nvPr/>
        </p:nvSpPr>
        <p:spPr>
          <a:xfrm>
            <a:off x="3407570" y="5174042"/>
            <a:ext cx="1189480" cy="6718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2 byte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7F0997-77F3-0C4D-099B-5B38A6D64572}"/>
              </a:ext>
            </a:extLst>
          </p:cNvPr>
          <p:cNvSpPr txBox="1"/>
          <p:nvPr/>
        </p:nvSpPr>
        <p:spPr>
          <a:xfrm>
            <a:off x="5531228" y="5174042"/>
            <a:ext cx="1189480" cy="6718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4 byte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4D2F4B-21D9-CEB5-6E9A-AC04E4D74D04}"/>
              </a:ext>
            </a:extLst>
          </p:cNvPr>
          <p:cNvSpPr txBox="1"/>
          <p:nvPr/>
        </p:nvSpPr>
        <p:spPr>
          <a:xfrm>
            <a:off x="7437468" y="5174042"/>
            <a:ext cx="1189480" cy="6718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4 byte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48310-32A3-E0E6-2771-B46E69EDD80E}"/>
              </a:ext>
            </a:extLst>
          </p:cNvPr>
          <p:cNvSpPr txBox="1"/>
          <p:nvPr/>
        </p:nvSpPr>
        <p:spPr>
          <a:xfrm>
            <a:off x="4835576" y="5174042"/>
            <a:ext cx="457125" cy="6718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04BAA7-5100-DE9C-DE24-2E88C0F0E9A2}"/>
              </a:ext>
            </a:extLst>
          </p:cNvPr>
          <p:cNvSpPr txBox="1"/>
          <p:nvPr/>
        </p:nvSpPr>
        <p:spPr>
          <a:xfrm>
            <a:off x="6849384" y="5174042"/>
            <a:ext cx="457125" cy="6718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≤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BB56AAB-0F5C-01CD-EE2E-570819B1F731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1368968" y="4323739"/>
            <a:ext cx="0" cy="2830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E4BC93E-D26C-8384-9328-632F9FAA46F8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flipH="1">
            <a:off x="6125968" y="4323739"/>
            <a:ext cx="132843" cy="2830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8949B0-A7FE-F4BD-FF8E-2DA1D5D3BC30}"/>
              </a:ext>
            </a:extLst>
          </p:cNvPr>
          <p:cNvSpPr txBox="1"/>
          <p:nvPr/>
        </p:nvSpPr>
        <p:spPr>
          <a:xfrm>
            <a:off x="258434" y="5869036"/>
            <a:ext cx="2427616" cy="6765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visual studio c</a:t>
            </a:r>
          </a:p>
        </p:txBody>
      </p:sp>
    </p:spTree>
    <p:extLst>
      <p:ext uri="{BB962C8B-B14F-4D97-AF65-F5344CB8AC3E}">
        <p14:creationId xmlns:p14="http://schemas.microsoft.com/office/powerpoint/2010/main" val="35874341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C9B5C-75EA-159E-D0F0-F9991B091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BCBCD-654A-ED16-2AAC-A58055DC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/>
              <a:t>부호 없는 정수 자료형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00B680-F2C3-CAE0-F9E3-531FE11D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20F6CC-1705-A100-638E-449CE3B1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F448C5E9-FF11-2EB9-B785-FD9F7B293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868" y="2051070"/>
            <a:ext cx="6216264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unsigned int</a:t>
            </a:r>
            <a:r>
              <a:rPr lang="en-US" altLang="ko-KR"/>
              <a:t> ui ;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A1CF3D-0FFD-29DC-6330-4B1B9137EB35}"/>
              </a:ext>
            </a:extLst>
          </p:cNvPr>
          <p:cNvSpPr txBox="1"/>
          <p:nvPr/>
        </p:nvSpPr>
        <p:spPr>
          <a:xfrm>
            <a:off x="1463868" y="1694755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unsigned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D14C06-520F-1491-DD11-BA7CEDB01D13}"/>
              </a:ext>
            </a:extLst>
          </p:cNvPr>
          <p:cNvSpPr txBox="1"/>
          <p:nvPr/>
        </p:nvSpPr>
        <p:spPr>
          <a:xfrm>
            <a:off x="3633052" y="169453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ui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F658CF8-2AC5-9178-9B00-5D5107827C5E}"/>
              </a:ext>
            </a:extLst>
          </p:cNvPr>
          <p:cNvCxnSpPr/>
          <p:nvPr/>
        </p:nvCxnSpPr>
        <p:spPr>
          <a:xfrm>
            <a:off x="3223139" y="3092578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CA5EE7F-421B-4F70-CA22-9267E076246D}"/>
              </a:ext>
            </a:extLst>
          </p:cNvPr>
          <p:cNvSpPr txBox="1"/>
          <p:nvPr/>
        </p:nvSpPr>
        <p:spPr>
          <a:xfrm>
            <a:off x="3769791" y="2886561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unsigned int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ui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 전역변수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7674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33756-8A9A-8B39-17CA-D8E1EAF3B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B02F6-C549-BF43-8901-83D917755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부호 없는 정수</a:t>
            </a:r>
            <a:r>
              <a:rPr lang="en-US" altLang="ko-KR" u="sng"/>
              <a:t> </a:t>
            </a:r>
            <a:r>
              <a:rPr lang="ko-KR" altLang="en-US" u="sng"/>
              <a:t>자료형 </a:t>
            </a:r>
            <a:r>
              <a:rPr lang="ko-KR" altLang="en-US" u="sng" dirty="0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6E1BC-505F-3717-B976-B0F4BFCCC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부호 있는 정수 자료형 각각에 해당하는 부호 없는 정수 자료형이 있다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unsigned </a:t>
            </a:r>
            <a:r>
              <a:rPr lang="ko-KR" altLang="en-US" sz="2800"/>
              <a:t>키워드로 표시한다</a:t>
            </a:r>
            <a:r>
              <a:rPr lang="en-US" altLang="ko-KR" sz="280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6AC94-022E-684C-EF4A-802D05DD0053}"/>
              </a:ext>
            </a:extLst>
          </p:cNvPr>
          <p:cNvSpPr txBox="1"/>
          <p:nvPr/>
        </p:nvSpPr>
        <p:spPr>
          <a:xfrm>
            <a:off x="812022" y="3393954"/>
            <a:ext cx="2512226" cy="6718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rgbClr val="4EA72E"/>
                </a:solidFill>
              </a:rPr>
              <a:t>부호 있는 정수</a:t>
            </a:r>
            <a:endParaRPr lang="en-US" altLang="ko-KR" sz="2800">
              <a:solidFill>
                <a:srgbClr val="4EA72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BC2FD8-3098-B6C6-9A09-180BDF001DD2}"/>
              </a:ext>
            </a:extLst>
          </p:cNvPr>
          <p:cNvSpPr txBox="1"/>
          <p:nvPr/>
        </p:nvSpPr>
        <p:spPr>
          <a:xfrm>
            <a:off x="829440" y="4078604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signed char</a:t>
            </a:r>
            <a:endParaRPr lang="ko-KR" altLang="en-US" sz="320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87041-B80E-951C-055B-EA2A245A5A7F}"/>
              </a:ext>
            </a:extLst>
          </p:cNvPr>
          <p:cNvSpPr txBox="1"/>
          <p:nvPr/>
        </p:nvSpPr>
        <p:spPr>
          <a:xfrm>
            <a:off x="1097977" y="4686701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short int</a:t>
            </a:r>
            <a:endParaRPr lang="ko-KR" altLang="en-US" sz="320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9232EE-C9E0-16A7-5BB7-FDF68A17429E}"/>
              </a:ext>
            </a:extLst>
          </p:cNvPr>
          <p:cNvSpPr txBox="1"/>
          <p:nvPr/>
        </p:nvSpPr>
        <p:spPr>
          <a:xfrm>
            <a:off x="2199871" y="5284764"/>
            <a:ext cx="663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int</a:t>
            </a:r>
            <a:endParaRPr lang="ko-KR" altLang="en-US" sz="320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8AC2B1-8664-DD47-0A40-3AE2D78BA1EB}"/>
              </a:ext>
            </a:extLst>
          </p:cNvPr>
          <p:cNvSpPr txBox="1"/>
          <p:nvPr/>
        </p:nvSpPr>
        <p:spPr>
          <a:xfrm>
            <a:off x="1225245" y="5873198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long int</a:t>
            </a:r>
            <a:endParaRPr lang="ko-KR" altLang="en-US" sz="320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F6C5CF-F21D-B6AA-9776-05A9FCE85B4A}"/>
              </a:ext>
            </a:extLst>
          </p:cNvPr>
          <p:cNvCxnSpPr>
            <a:cxnSpLocks/>
          </p:cNvCxnSpPr>
          <p:nvPr/>
        </p:nvCxnSpPr>
        <p:spPr>
          <a:xfrm flipV="1">
            <a:off x="3379282" y="5271476"/>
            <a:ext cx="774559" cy="144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9E4821-B5D5-9CE7-AB46-5A38647392CC}"/>
              </a:ext>
            </a:extLst>
          </p:cNvPr>
          <p:cNvSpPr txBox="1"/>
          <p:nvPr/>
        </p:nvSpPr>
        <p:spPr>
          <a:xfrm>
            <a:off x="4615198" y="4078604"/>
            <a:ext cx="2823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unsigned char</a:t>
            </a:r>
            <a:endParaRPr lang="ko-KR" altLang="en-US" sz="320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962F54-40F0-4925-ED25-1C4547FCFB4E}"/>
              </a:ext>
            </a:extLst>
          </p:cNvPr>
          <p:cNvSpPr txBox="1"/>
          <p:nvPr/>
        </p:nvSpPr>
        <p:spPr>
          <a:xfrm>
            <a:off x="4640036" y="4686701"/>
            <a:ext cx="3616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unsigned short int</a:t>
            </a:r>
            <a:endParaRPr lang="ko-KR" altLang="en-US" sz="320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161CA2-7EC7-C7CF-F244-44CFFC14A390}"/>
              </a:ext>
            </a:extLst>
          </p:cNvPr>
          <p:cNvSpPr txBox="1"/>
          <p:nvPr/>
        </p:nvSpPr>
        <p:spPr>
          <a:xfrm>
            <a:off x="4661520" y="5284764"/>
            <a:ext cx="2512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unsigned int</a:t>
            </a:r>
            <a:endParaRPr lang="ko-KR" altLang="en-US" sz="320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17C634-EA2B-A50E-EA28-568AC2FD79B6}"/>
              </a:ext>
            </a:extLst>
          </p:cNvPr>
          <p:cNvSpPr txBox="1"/>
          <p:nvPr/>
        </p:nvSpPr>
        <p:spPr>
          <a:xfrm>
            <a:off x="4678831" y="5873198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unsigned long int</a:t>
            </a:r>
            <a:endParaRPr lang="ko-KR" altLang="en-US" sz="320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45ED45-B55F-B717-D485-7700C2B37291}"/>
              </a:ext>
            </a:extLst>
          </p:cNvPr>
          <p:cNvSpPr txBox="1"/>
          <p:nvPr/>
        </p:nvSpPr>
        <p:spPr>
          <a:xfrm>
            <a:off x="4606489" y="3393954"/>
            <a:ext cx="2512226" cy="6718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rgbClr val="4EA72E"/>
                </a:solidFill>
              </a:rPr>
              <a:t>부호 없는 정수</a:t>
            </a:r>
            <a:endParaRPr lang="en-US" altLang="ko-KR" sz="28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20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00371-A54C-969D-656D-AD8665E29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01325-0380-DEE3-EB9E-39BA6CCB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부호 없는 정수</a:t>
            </a:r>
            <a:r>
              <a:rPr lang="en-US" altLang="ko-KR" u="sng"/>
              <a:t> </a:t>
            </a:r>
            <a:r>
              <a:rPr lang="ko-KR" altLang="en-US" u="sng"/>
              <a:t>자료형 </a:t>
            </a:r>
            <a:r>
              <a:rPr lang="ko-KR" altLang="en-US" u="sng" dirty="0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DB4DE-4674-8493-9527-3A9CAD400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부호 있는 정수 자료형과 부호 없는 정수 자료형은 크기나 메모리에 저장되는 방식은 같지만</a:t>
            </a:r>
            <a:r>
              <a:rPr lang="en-US" altLang="ko-KR" sz="2800"/>
              <a:t>, </a:t>
            </a:r>
            <a:r>
              <a:rPr lang="ko-KR" altLang="en-US" sz="2800"/>
              <a:t>의미하는 정수의 범위가 다르다</a:t>
            </a:r>
            <a:r>
              <a:rPr lang="en-US" altLang="ko-KR" sz="280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A5106B-29E5-C902-C928-56B44C15B213}"/>
              </a:ext>
            </a:extLst>
          </p:cNvPr>
          <p:cNvSpPr txBox="1"/>
          <p:nvPr/>
        </p:nvSpPr>
        <p:spPr>
          <a:xfrm>
            <a:off x="1142856" y="3393954"/>
            <a:ext cx="2512226" cy="6718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rgbClr val="4EA72E"/>
                </a:solidFill>
              </a:rPr>
              <a:t>부호 있는 정수</a:t>
            </a:r>
            <a:endParaRPr lang="en-US" altLang="ko-KR" sz="2800">
              <a:solidFill>
                <a:srgbClr val="4EA72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42950-DC46-E524-987C-69F5E52C39B2}"/>
              </a:ext>
            </a:extLst>
          </p:cNvPr>
          <p:cNvSpPr txBox="1"/>
          <p:nvPr/>
        </p:nvSpPr>
        <p:spPr>
          <a:xfrm>
            <a:off x="1183869" y="4078604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signed char</a:t>
            </a:r>
            <a:endParaRPr lang="ko-KR" altLang="en-US" sz="320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E36EE-3CB6-BACC-FC5D-CB22E6C671F5}"/>
              </a:ext>
            </a:extLst>
          </p:cNvPr>
          <p:cNvSpPr txBox="1"/>
          <p:nvPr/>
        </p:nvSpPr>
        <p:spPr>
          <a:xfrm>
            <a:off x="4969627" y="4078604"/>
            <a:ext cx="2823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unsigned char</a:t>
            </a:r>
            <a:endParaRPr lang="ko-KR" altLang="en-US" sz="320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6A104E-ADB0-086D-1407-C3BC76A81D95}"/>
              </a:ext>
            </a:extLst>
          </p:cNvPr>
          <p:cNvSpPr txBox="1"/>
          <p:nvPr/>
        </p:nvSpPr>
        <p:spPr>
          <a:xfrm>
            <a:off x="4960918" y="3393954"/>
            <a:ext cx="2512226" cy="6718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rgbClr val="4EA72E"/>
                </a:solidFill>
              </a:rPr>
              <a:t>부호 없는 정수</a:t>
            </a:r>
            <a:endParaRPr lang="en-US" altLang="ko-KR" sz="2800">
              <a:solidFill>
                <a:srgbClr val="4EA72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27A90-6ACE-C53F-65F5-C1148057BE8C}"/>
              </a:ext>
            </a:extLst>
          </p:cNvPr>
          <p:cNvSpPr txBox="1"/>
          <p:nvPr/>
        </p:nvSpPr>
        <p:spPr>
          <a:xfrm>
            <a:off x="3724361" y="5487423"/>
            <a:ext cx="1053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+mn-ea"/>
              </a:rPr>
              <a:t>0x80</a:t>
            </a:r>
            <a:endParaRPr lang="ko-KR" altLang="en-US" sz="3200">
              <a:latin typeface="+mn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52C1704-A98F-C178-E6B1-9C17D8BD7429}"/>
              </a:ext>
            </a:extLst>
          </p:cNvPr>
          <p:cNvCxnSpPr>
            <a:cxnSpLocks/>
          </p:cNvCxnSpPr>
          <p:nvPr/>
        </p:nvCxnSpPr>
        <p:spPr>
          <a:xfrm flipV="1">
            <a:off x="4797120" y="5786819"/>
            <a:ext cx="399275" cy="7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A929699-B11A-7F9D-C33B-00DA26C4A267}"/>
              </a:ext>
            </a:extLst>
          </p:cNvPr>
          <p:cNvCxnSpPr>
            <a:cxnSpLocks/>
          </p:cNvCxnSpPr>
          <p:nvPr/>
        </p:nvCxnSpPr>
        <p:spPr>
          <a:xfrm flipH="1">
            <a:off x="3289218" y="5794276"/>
            <a:ext cx="3950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53B8C8-F0F2-AD39-6484-8CDBE7C7A3A3}"/>
              </a:ext>
            </a:extLst>
          </p:cNvPr>
          <p:cNvSpPr txBox="1"/>
          <p:nvPr/>
        </p:nvSpPr>
        <p:spPr>
          <a:xfrm>
            <a:off x="1816189" y="5487423"/>
            <a:ext cx="1031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+mn-ea"/>
              </a:rPr>
              <a:t>-128</a:t>
            </a:r>
            <a:endParaRPr lang="ko-KR" altLang="en-US" sz="320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D14B52-352B-1B3C-68E4-9985AC8A79D5}"/>
              </a:ext>
            </a:extLst>
          </p:cNvPr>
          <p:cNvSpPr txBox="1"/>
          <p:nvPr/>
        </p:nvSpPr>
        <p:spPr>
          <a:xfrm>
            <a:off x="5735358" y="5487423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+mn-ea"/>
              </a:rPr>
              <a:t>128</a:t>
            </a:r>
            <a:endParaRPr lang="ko-KR" altLang="en-US" sz="320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661B65-9FC4-CC5D-B457-AC64C0EF24B4}"/>
              </a:ext>
            </a:extLst>
          </p:cNvPr>
          <p:cNvSpPr txBox="1"/>
          <p:nvPr/>
        </p:nvSpPr>
        <p:spPr>
          <a:xfrm>
            <a:off x="3724361" y="6244215"/>
            <a:ext cx="103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+mn-ea"/>
              </a:rPr>
              <a:t>0x7F</a:t>
            </a:r>
            <a:endParaRPr lang="ko-KR" altLang="en-US" sz="3200">
              <a:latin typeface="+mn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DC02572-6893-4C1B-1C55-88BA955EB771}"/>
              </a:ext>
            </a:extLst>
          </p:cNvPr>
          <p:cNvCxnSpPr>
            <a:cxnSpLocks/>
          </p:cNvCxnSpPr>
          <p:nvPr/>
        </p:nvCxnSpPr>
        <p:spPr>
          <a:xfrm flipV="1">
            <a:off x="4797120" y="6543611"/>
            <a:ext cx="399275" cy="7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BED5BD-A61F-9884-4787-093A27DD7FE2}"/>
              </a:ext>
            </a:extLst>
          </p:cNvPr>
          <p:cNvCxnSpPr>
            <a:cxnSpLocks/>
          </p:cNvCxnSpPr>
          <p:nvPr/>
        </p:nvCxnSpPr>
        <p:spPr>
          <a:xfrm flipH="1">
            <a:off x="3289218" y="6551068"/>
            <a:ext cx="3950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A6E38CE-B0EA-3ABE-D2B5-32AE252878AD}"/>
              </a:ext>
            </a:extLst>
          </p:cNvPr>
          <p:cNvSpPr txBox="1"/>
          <p:nvPr/>
        </p:nvSpPr>
        <p:spPr>
          <a:xfrm>
            <a:off x="1941085" y="6244215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+mn-ea"/>
              </a:rPr>
              <a:t>127</a:t>
            </a:r>
            <a:endParaRPr lang="ko-KR" altLang="en-US" sz="320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022B77-EC98-211E-2C91-3E852A9B1786}"/>
              </a:ext>
            </a:extLst>
          </p:cNvPr>
          <p:cNvSpPr txBox="1"/>
          <p:nvPr/>
        </p:nvSpPr>
        <p:spPr>
          <a:xfrm>
            <a:off x="5735358" y="6244215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+mn-ea"/>
              </a:rPr>
              <a:t>127</a:t>
            </a:r>
            <a:endParaRPr lang="ko-KR" altLang="en-US" sz="320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EEF2B1-2DB8-9F49-3391-AECB575FF8A5}"/>
              </a:ext>
            </a:extLst>
          </p:cNvPr>
          <p:cNvSpPr txBox="1"/>
          <p:nvPr/>
        </p:nvSpPr>
        <p:spPr>
          <a:xfrm>
            <a:off x="3724361" y="4730631"/>
            <a:ext cx="103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+mn-ea"/>
              </a:rPr>
              <a:t>0xFF</a:t>
            </a:r>
            <a:endParaRPr lang="ko-KR" altLang="en-US" sz="3200">
              <a:latin typeface="+mn-ea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8100751-926E-70F0-BE68-6B3CE39A0FEC}"/>
              </a:ext>
            </a:extLst>
          </p:cNvPr>
          <p:cNvCxnSpPr>
            <a:cxnSpLocks/>
          </p:cNvCxnSpPr>
          <p:nvPr/>
        </p:nvCxnSpPr>
        <p:spPr>
          <a:xfrm flipV="1">
            <a:off x="4797120" y="5030027"/>
            <a:ext cx="399275" cy="7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3C63E81-9968-F69C-3E50-004E3D8D8566}"/>
              </a:ext>
            </a:extLst>
          </p:cNvPr>
          <p:cNvCxnSpPr>
            <a:cxnSpLocks/>
          </p:cNvCxnSpPr>
          <p:nvPr/>
        </p:nvCxnSpPr>
        <p:spPr>
          <a:xfrm flipH="1">
            <a:off x="3289218" y="5037484"/>
            <a:ext cx="39503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FB6B327-9753-E10B-1468-740679867BFB}"/>
              </a:ext>
            </a:extLst>
          </p:cNvPr>
          <p:cNvSpPr txBox="1"/>
          <p:nvPr/>
        </p:nvSpPr>
        <p:spPr>
          <a:xfrm>
            <a:off x="2038091" y="4730631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+mn-ea"/>
              </a:rPr>
              <a:t>-1</a:t>
            </a:r>
            <a:endParaRPr lang="ko-KR" altLang="en-US" sz="320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DB7942-755F-6B8D-0181-514FAC7D79CF}"/>
              </a:ext>
            </a:extLst>
          </p:cNvPr>
          <p:cNvSpPr txBox="1"/>
          <p:nvPr/>
        </p:nvSpPr>
        <p:spPr>
          <a:xfrm>
            <a:off x="5735358" y="4730631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+mn-ea"/>
              </a:rPr>
              <a:t>255</a:t>
            </a:r>
            <a:endParaRPr lang="ko-KR" altLang="en-US" sz="3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589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E9ABD-43E1-3A9A-BE36-AB11F2C30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C4145-BD29-C0D7-6BE3-A0C662D5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문자 집합 </a:t>
            </a:r>
            <a:r>
              <a:rPr lang="ko-KR" altLang="en-US" u="sng" dirty="0"/>
              <a:t>관련 프로그래밍 용어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41AF9-4A80-BF99-6F9A-E7A93F6C2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/>
              <a:t>비트</a:t>
            </a:r>
            <a:r>
              <a:rPr lang="ko-KR" altLang="en-US" sz="2800"/>
              <a:t>는 프로그램 실행 환경에서의 저장 단위로</a:t>
            </a:r>
            <a:r>
              <a:rPr lang="en-US" altLang="ko-KR" sz="2800"/>
              <a:t>, </a:t>
            </a:r>
            <a:r>
              <a:rPr lang="ko-KR" altLang="en-US" sz="2800"/>
              <a:t>두개의 값 중 하나를 나타낼 수 있다</a:t>
            </a:r>
            <a:r>
              <a:rPr lang="en-US" altLang="ko-KR" sz="2800"/>
              <a:t>. </a:t>
            </a:r>
            <a:r>
              <a:rPr lang="ko-KR" altLang="en-US" sz="2800"/>
              <a:t>모든 비트의 주소를 표시하지는 않아도 된다</a:t>
            </a:r>
            <a:r>
              <a:rPr lang="en-US" altLang="ko-KR" sz="2800"/>
              <a:t>. 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b="1"/>
              <a:t>바이트</a:t>
            </a:r>
            <a:r>
              <a:rPr lang="ko-KR" altLang="en-US" sz="2800"/>
              <a:t>는 연속한 비트들로 이뤄진다</a:t>
            </a:r>
            <a:r>
              <a:rPr lang="en-US" altLang="ko-KR" sz="2800"/>
              <a:t>. </a:t>
            </a:r>
            <a:r>
              <a:rPr lang="ko-KR" altLang="en-US" sz="2800"/>
              <a:t>바이트는 기본 문자집합의 모든 문자를 나타낼 수 있다</a:t>
            </a:r>
            <a:r>
              <a:rPr lang="en-US" altLang="ko-KR" sz="2800"/>
              <a:t>. </a:t>
            </a:r>
            <a:r>
              <a:rPr lang="ko-KR" altLang="en-US" sz="2800"/>
              <a:t>정확히 몇 개의 비트인지는 프로그램마다 다를 수 있지만 최소 </a:t>
            </a:r>
            <a:r>
              <a:rPr lang="en-US" altLang="ko-KR" sz="2800"/>
              <a:t>8</a:t>
            </a:r>
            <a:r>
              <a:rPr lang="ko-KR" altLang="en-US" sz="2800"/>
              <a:t>개로 정해져 있다</a:t>
            </a:r>
            <a:r>
              <a:rPr lang="en-US" altLang="ko-KR" sz="2800"/>
              <a:t>.</a:t>
            </a:r>
            <a:r>
              <a:rPr lang="ko-KR" altLang="en-US" sz="2800"/>
              <a:t> 모든 바이트에는 고유한 주소가 있어야 한다</a:t>
            </a:r>
            <a:r>
              <a:rPr lang="en-US" altLang="ko-KR" sz="2800"/>
              <a:t>. 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7161123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7242E-3DC2-2AE7-7DFC-19B7108B2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7A133-47F1-F4A4-55FF-97F4797B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부호 없는 정수</a:t>
            </a:r>
            <a:r>
              <a:rPr lang="en-US" altLang="ko-KR" u="sng"/>
              <a:t> </a:t>
            </a:r>
            <a:r>
              <a:rPr lang="ko-KR" altLang="en-US" u="sng"/>
              <a:t>자료형 </a:t>
            </a:r>
            <a:r>
              <a:rPr lang="ko-KR" altLang="en-US" u="sng" dirty="0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03D07-5FE2-F7C2-8C6B-14D8FB212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부호 없는 정수 자료형은 연산 중 범위를 벗어나도 자료형의 크기로 나눈 나머지에 해당하는 범위 안의 값이 된다</a:t>
            </a:r>
            <a:r>
              <a:rPr lang="en-US" altLang="ko-KR" sz="280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B3B84-2DE2-FCD9-04A3-5FADEF9420FC}"/>
              </a:ext>
            </a:extLst>
          </p:cNvPr>
          <p:cNvSpPr txBox="1"/>
          <p:nvPr/>
        </p:nvSpPr>
        <p:spPr>
          <a:xfrm>
            <a:off x="901152" y="4078604"/>
            <a:ext cx="2823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unsigned char</a:t>
            </a:r>
            <a:endParaRPr lang="ko-KR" altLang="en-US" sz="3200">
              <a:solidFill>
                <a:schemeClr val="accent1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173626-3926-62F0-3C35-D6F7C8D39CA1}"/>
              </a:ext>
            </a:extLst>
          </p:cNvPr>
          <p:cNvSpPr txBox="1"/>
          <p:nvPr/>
        </p:nvSpPr>
        <p:spPr>
          <a:xfrm>
            <a:off x="892443" y="3393954"/>
            <a:ext cx="2512226" cy="6718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rgbClr val="4EA72E"/>
                </a:solidFill>
              </a:rPr>
              <a:t>부호 없는 정수</a:t>
            </a:r>
            <a:endParaRPr lang="en-US" altLang="ko-KR" sz="2800">
              <a:solidFill>
                <a:srgbClr val="4EA72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B7C29-116F-758B-C6E2-452C1D6537BC}"/>
              </a:ext>
            </a:extLst>
          </p:cNvPr>
          <p:cNvSpPr txBox="1"/>
          <p:nvPr/>
        </p:nvSpPr>
        <p:spPr>
          <a:xfrm>
            <a:off x="962303" y="5487423"/>
            <a:ext cx="2497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+mn-ea"/>
              </a:rPr>
              <a:t>0x80 + 0x80</a:t>
            </a:r>
            <a:endParaRPr lang="ko-KR" altLang="en-US" sz="3200">
              <a:latin typeface="+mn-ea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84F4C93-A9AC-DAE1-149E-1269C9FA7954}"/>
              </a:ext>
            </a:extLst>
          </p:cNvPr>
          <p:cNvCxnSpPr>
            <a:cxnSpLocks/>
          </p:cNvCxnSpPr>
          <p:nvPr/>
        </p:nvCxnSpPr>
        <p:spPr>
          <a:xfrm flipV="1">
            <a:off x="3633762" y="5786819"/>
            <a:ext cx="399275" cy="7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28BB329-D5A9-3FA6-91BE-710FC4F47C92}"/>
              </a:ext>
            </a:extLst>
          </p:cNvPr>
          <p:cNvSpPr txBox="1"/>
          <p:nvPr/>
        </p:nvSpPr>
        <p:spPr>
          <a:xfrm>
            <a:off x="4572000" y="5487423"/>
            <a:ext cx="1053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+mn-ea"/>
              </a:rPr>
              <a:t>0x00</a:t>
            </a:r>
            <a:endParaRPr lang="ko-KR" altLang="en-US" sz="320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527893-0E14-FF77-4722-09B06DC09CDA}"/>
              </a:ext>
            </a:extLst>
          </p:cNvPr>
          <p:cNvSpPr txBox="1"/>
          <p:nvPr/>
        </p:nvSpPr>
        <p:spPr>
          <a:xfrm>
            <a:off x="962303" y="6244215"/>
            <a:ext cx="2379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+mn-ea"/>
              </a:rPr>
              <a:t>0x00 - 0x80</a:t>
            </a:r>
            <a:endParaRPr lang="ko-KR" altLang="en-US" sz="3200">
              <a:latin typeface="+mn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0957744-8072-54A8-016A-E86254E31650}"/>
              </a:ext>
            </a:extLst>
          </p:cNvPr>
          <p:cNvCxnSpPr>
            <a:cxnSpLocks/>
          </p:cNvCxnSpPr>
          <p:nvPr/>
        </p:nvCxnSpPr>
        <p:spPr>
          <a:xfrm flipV="1">
            <a:off x="3633762" y="6543611"/>
            <a:ext cx="399275" cy="7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DD1F6F-15E8-F706-7F9E-4ABA26B84FA8}"/>
              </a:ext>
            </a:extLst>
          </p:cNvPr>
          <p:cNvSpPr txBox="1"/>
          <p:nvPr/>
        </p:nvSpPr>
        <p:spPr>
          <a:xfrm>
            <a:off x="4572000" y="6244215"/>
            <a:ext cx="1053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+mn-ea"/>
              </a:rPr>
              <a:t>0x80</a:t>
            </a:r>
            <a:endParaRPr lang="ko-KR" altLang="en-US" sz="320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AABC03-550A-82F1-A05C-A30F3F7CBD88}"/>
              </a:ext>
            </a:extLst>
          </p:cNvPr>
          <p:cNvSpPr txBox="1"/>
          <p:nvPr/>
        </p:nvSpPr>
        <p:spPr>
          <a:xfrm>
            <a:off x="962303" y="4730631"/>
            <a:ext cx="2456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+mn-ea"/>
              </a:rPr>
              <a:t>0xFF + 0x01</a:t>
            </a:r>
            <a:endParaRPr lang="ko-KR" altLang="en-US" sz="3200">
              <a:latin typeface="+mn-ea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17F931-E2AA-F761-F79A-522FC084CDE6}"/>
              </a:ext>
            </a:extLst>
          </p:cNvPr>
          <p:cNvCxnSpPr>
            <a:cxnSpLocks/>
          </p:cNvCxnSpPr>
          <p:nvPr/>
        </p:nvCxnSpPr>
        <p:spPr>
          <a:xfrm flipV="1">
            <a:off x="3633762" y="5030027"/>
            <a:ext cx="399275" cy="74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6D2264-694A-DD5E-262C-E30EE75E6098}"/>
              </a:ext>
            </a:extLst>
          </p:cNvPr>
          <p:cNvSpPr txBox="1"/>
          <p:nvPr/>
        </p:nvSpPr>
        <p:spPr>
          <a:xfrm>
            <a:off x="4572000" y="4730631"/>
            <a:ext cx="1053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+mn-ea"/>
              </a:rPr>
              <a:t>0x00</a:t>
            </a:r>
            <a:endParaRPr lang="ko-KR" altLang="en-US" sz="3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81080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A9601-9C89-55E1-66AF-93E421AC1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DFF00-791F-D822-83A7-B5CE5548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자료형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AFD25-AC11-7D9A-ADBB-1A7487FDB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자료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타입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연산</a:t>
            </a:r>
            <a:endParaRPr lang="en-US" altLang="ko-KR" sz="28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7D74F38-0C29-30BF-84C1-531CD10051B5}"/>
              </a:ext>
            </a:extLst>
          </p:cNvPr>
          <p:cNvSpPr txBox="1">
            <a:spLocks/>
          </p:cNvSpPr>
          <p:nvPr/>
        </p:nvSpPr>
        <p:spPr>
          <a:xfrm>
            <a:off x="2716045" y="1750427"/>
            <a:ext cx="5540688" cy="167857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a = 1;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b = a + 2;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ED24B-5BD9-1527-6C37-783E881F4D4A}"/>
              </a:ext>
            </a:extLst>
          </p:cNvPr>
          <p:cNvSpPr txBox="1"/>
          <p:nvPr/>
        </p:nvSpPr>
        <p:spPr>
          <a:xfrm>
            <a:off x="2743361" y="156576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890E1C-EF4A-4406-E2D1-947D12760C81}"/>
              </a:ext>
            </a:extLst>
          </p:cNvPr>
          <p:cNvSpPr txBox="1"/>
          <p:nvPr/>
        </p:nvSpPr>
        <p:spPr>
          <a:xfrm>
            <a:off x="3873799" y="156576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전역변수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313C91-7EFF-15B5-1853-8EAD049AB440}"/>
              </a:ext>
            </a:extLst>
          </p:cNvPr>
          <p:cNvSpPr txBox="1"/>
          <p:nvPr/>
        </p:nvSpPr>
        <p:spPr>
          <a:xfrm>
            <a:off x="5860240" y="1565760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0C032-CAEE-371B-72DF-F5048923AF6E}"/>
              </a:ext>
            </a:extLst>
          </p:cNvPr>
          <p:cNvSpPr txBox="1"/>
          <p:nvPr/>
        </p:nvSpPr>
        <p:spPr>
          <a:xfrm>
            <a:off x="2743361" y="247145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9428E4-D008-7E0D-C7C0-5557A96BB790}"/>
              </a:ext>
            </a:extLst>
          </p:cNvPr>
          <p:cNvSpPr txBox="1"/>
          <p:nvPr/>
        </p:nvSpPr>
        <p:spPr>
          <a:xfrm>
            <a:off x="3873799" y="2471451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전역변수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2092A6-9AC7-5CA5-6119-AE5F4EF3A3C1}"/>
              </a:ext>
            </a:extLst>
          </p:cNvPr>
          <p:cNvSpPr txBox="1"/>
          <p:nvPr/>
        </p:nvSpPr>
        <p:spPr>
          <a:xfrm>
            <a:off x="5860240" y="2471451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690818F-FDC8-4D80-9542-AF7542034A00}"/>
              </a:ext>
            </a:extLst>
          </p:cNvPr>
          <p:cNvCxnSpPr/>
          <p:nvPr/>
        </p:nvCxnSpPr>
        <p:spPr>
          <a:xfrm>
            <a:off x="5397183" y="2185949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803654-1310-BFE4-4C29-FB0A08FE7076}"/>
              </a:ext>
            </a:extLst>
          </p:cNvPr>
          <p:cNvSpPr txBox="1"/>
          <p:nvPr/>
        </p:nvSpPr>
        <p:spPr>
          <a:xfrm>
            <a:off x="6062676" y="200128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 = 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17B3425-118C-E0D0-91EF-3CD253C7187A}"/>
              </a:ext>
            </a:extLst>
          </p:cNvPr>
          <p:cNvCxnSpPr/>
          <p:nvPr/>
        </p:nvCxnSpPr>
        <p:spPr>
          <a:xfrm>
            <a:off x="6371034" y="3039136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DB5177-4373-B932-31EF-BC7BEA150FDC}"/>
              </a:ext>
            </a:extLst>
          </p:cNvPr>
          <p:cNvSpPr txBox="1"/>
          <p:nvPr/>
        </p:nvSpPr>
        <p:spPr>
          <a:xfrm>
            <a:off x="7036527" y="285447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 = a + 2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4DA8E2-81FC-6B2E-BB15-C5CA1614EC23}"/>
              </a:ext>
            </a:extLst>
          </p:cNvPr>
          <p:cNvSpPr/>
          <p:nvPr/>
        </p:nvSpPr>
        <p:spPr>
          <a:xfrm>
            <a:off x="2436615" y="4409545"/>
            <a:ext cx="2037806" cy="58347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a</a:t>
            </a:r>
            <a:endParaRPr lang="ko-KR" altLang="en-US" sz="36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CBC043-BB78-C51B-A8C5-2F4290ACD3BD}"/>
              </a:ext>
            </a:extLst>
          </p:cNvPr>
          <p:cNvSpPr/>
          <p:nvPr/>
        </p:nvSpPr>
        <p:spPr>
          <a:xfrm>
            <a:off x="4629542" y="4409545"/>
            <a:ext cx="2037806" cy="58347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b</a:t>
            </a:r>
            <a:endParaRPr lang="ko-KR" altLang="en-US" sz="36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B86B8F-CC79-D850-376F-3EF2F104993D}"/>
              </a:ext>
            </a:extLst>
          </p:cNvPr>
          <p:cNvSpPr/>
          <p:nvPr/>
        </p:nvSpPr>
        <p:spPr>
          <a:xfrm>
            <a:off x="5151239" y="5588212"/>
            <a:ext cx="994411" cy="583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+</a:t>
            </a:r>
            <a:endParaRPr lang="ko-KR" altLang="en-US" sz="360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B991EEE-04A4-C4F6-C420-44ED3D586FFF}"/>
              </a:ext>
            </a:extLst>
          </p:cNvPr>
          <p:cNvCxnSpPr>
            <a:stCxn id="23" idx="2"/>
            <a:endCxn id="25" idx="1"/>
          </p:cNvCxnSpPr>
          <p:nvPr/>
        </p:nvCxnSpPr>
        <p:spPr>
          <a:xfrm>
            <a:off x="3455518" y="4993019"/>
            <a:ext cx="1695721" cy="886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6AEB2E-A031-CF22-2395-4275D4A32B46}"/>
              </a:ext>
            </a:extLst>
          </p:cNvPr>
          <p:cNvSpPr/>
          <p:nvPr/>
        </p:nvSpPr>
        <p:spPr>
          <a:xfrm>
            <a:off x="7008710" y="5588212"/>
            <a:ext cx="994411" cy="5834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/>
              <a:t>2</a:t>
            </a:r>
            <a:endParaRPr lang="ko-KR" altLang="en-US" sz="360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79E139-AF7C-0B95-768A-A49DB0752265}"/>
              </a:ext>
            </a:extLst>
          </p:cNvPr>
          <p:cNvCxnSpPr>
            <a:cxnSpLocks/>
            <a:stCxn id="29" idx="1"/>
            <a:endCxn id="25" idx="3"/>
          </p:cNvCxnSpPr>
          <p:nvPr/>
        </p:nvCxnSpPr>
        <p:spPr>
          <a:xfrm flipH="1">
            <a:off x="6145650" y="5879949"/>
            <a:ext cx="8630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539EB97-0112-FA26-0521-988A2C853503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5648445" y="4993019"/>
            <a:ext cx="0" cy="595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766485B-84DC-CAAC-F0BB-81FBF2C2B40D}"/>
              </a:ext>
            </a:extLst>
          </p:cNvPr>
          <p:cNvSpPr txBox="1"/>
          <p:nvPr/>
        </p:nvSpPr>
        <p:spPr>
          <a:xfrm>
            <a:off x="2199189" y="3867614"/>
            <a:ext cx="24650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>
                <a:solidFill>
                  <a:srgbClr val="FAA700"/>
                </a:solidFill>
              </a:rPr>
              <a:t>01  00  00  00</a:t>
            </a:r>
            <a:endParaRPr lang="ko-KR" altLang="en-US" sz="2800">
              <a:solidFill>
                <a:srgbClr val="FAA7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793577-5C33-33FF-603E-D1EFFC46DA8D}"/>
              </a:ext>
            </a:extLst>
          </p:cNvPr>
          <p:cNvSpPr txBox="1"/>
          <p:nvPr/>
        </p:nvSpPr>
        <p:spPr>
          <a:xfrm>
            <a:off x="1357855" y="3867614"/>
            <a:ext cx="9802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>
                <a:solidFill>
                  <a:srgbClr val="FAA700"/>
                </a:solidFill>
              </a:rPr>
              <a:t>자료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DAF14B-D1C5-B71E-3C7A-DF3974844DB4}"/>
              </a:ext>
            </a:extLst>
          </p:cNvPr>
          <p:cNvSpPr txBox="1"/>
          <p:nvPr/>
        </p:nvSpPr>
        <p:spPr>
          <a:xfrm>
            <a:off x="1357855" y="4992610"/>
            <a:ext cx="9802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>
                <a:solidFill>
                  <a:srgbClr val="FAA700"/>
                </a:solidFill>
              </a:rPr>
              <a:t>타입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4BAB8F-5475-0687-5AD8-C15711954C15}"/>
              </a:ext>
            </a:extLst>
          </p:cNvPr>
          <p:cNvSpPr txBox="1"/>
          <p:nvPr/>
        </p:nvSpPr>
        <p:spPr>
          <a:xfrm>
            <a:off x="2436614" y="4988377"/>
            <a:ext cx="1018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AA700"/>
                </a:solidFill>
              </a:rPr>
              <a:t>int</a:t>
            </a:r>
            <a:endParaRPr lang="ko-KR" altLang="en-US" sz="2800">
              <a:solidFill>
                <a:srgbClr val="FAA7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1E8DBC-7B4F-C80C-EF25-2EC2970E3107}"/>
              </a:ext>
            </a:extLst>
          </p:cNvPr>
          <p:cNvSpPr txBox="1"/>
          <p:nvPr/>
        </p:nvSpPr>
        <p:spPr>
          <a:xfrm>
            <a:off x="1431301" y="6251680"/>
            <a:ext cx="7191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AA700"/>
                </a:solidFill>
              </a:rPr>
              <a:t>int </a:t>
            </a:r>
            <a:r>
              <a:rPr lang="ko-KR" altLang="en-US" sz="2800">
                <a:solidFill>
                  <a:srgbClr val="FAA700"/>
                </a:solidFill>
              </a:rPr>
              <a:t>덧셈을 하는 하드웨어가 선택됨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62E5E3-480C-EDA8-4A0C-E43AEE21FAC0}"/>
              </a:ext>
            </a:extLst>
          </p:cNvPr>
          <p:cNvSpPr txBox="1"/>
          <p:nvPr/>
        </p:nvSpPr>
        <p:spPr>
          <a:xfrm>
            <a:off x="6423347" y="5076985"/>
            <a:ext cx="9802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>
                <a:solidFill>
                  <a:srgbClr val="FAA700"/>
                </a:solidFill>
              </a:rPr>
              <a:t>타입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EE7351-DA57-21CA-FF89-FDDEE4832C68}"/>
              </a:ext>
            </a:extLst>
          </p:cNvPr>
          <p:cNvSpPr txBox="1"/>
          <p:nvPr/>
        </p:nvSpPr>
        <p:spPr>
          <a:xfrm>
            <a:off x="7502106" y="5072752"/>
            <a:ext cx="1018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AA700"/>
                </a:solidFill>
              </a:rPr>
              <a:t>int</a:t>
            </a:r>
            <a:endParaRPr lang="ko-KR" altLang="en-US" sz="2800">
              <a:solidFill>
                <a:srgbClr val="FAA7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55B83A-0C0C-11C9-33A3-CAAFBF4A8CBA}"/>
              </a:ext>
            </a:extLst>
          </p:cNvPr>
          <p:cNvSpPr/>
          <p:nvPr/>
        </p:nvSpPr>
        <p:spPr>
          <a:xfrm>
            <a:off x="522514" y="1294567"/>
            <a:ext cx="1542643" cy="1559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316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B8F60-654C-F644-3728-8D052563A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D2107-33F8-913F-FAB2-8A485F486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latin typeface="+mj-ea"/>
                <a:ea typeface="+mj-ea"/>
              </a:rPr>
              <a:t>컴퓨터 프로그래밍 및 실습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4CEDAD-4A0E-3479-7715-0D3C09EB5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054" y="2752439"/>
            <a:ext cx="7656945" cy="3264313"/>
          </a:xfrm>
        </p:spPr>
        <p:txBody>
          <a:bodyPr/>
          <a:lstStyle/>
          <a:p>
            <a:pPr algn="l"/>
            <a:r>
              <a:rPr lang="en-US" altLang="ko-KR"/>
              <a:t>3</a:t>
            </a:r>
            <a:r>
              <a:rPr lang="ko-KR" altLang="en-US"/>
              <a:t>장</a:t>
            </a:r>
            <a:r>
              <a:rPr lang="en-US" altLang="ko-KR" dirty="0"/>
              <a:t>.</a:t>
            </a:r>
            <a:r>
              <a:rPr lang="en-US" altLang="ko-KR"/>
              <a:t>	 </a:t>
            </a:r>
            <a:r>
              <a:rPr lang="ko-KR" altLang="en-US"/>
              <a:t>연산자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343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87A16-3CF9-E505-38B5-95B6363EF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B289F-3FD1-640C-39CF-2274AF7F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연산자</a:t>
            </a:r>
            <a:r>
              <a:rPr lang="en-US" altLang="ko-KR" u="sng"/>
              <a:t>(operator)</a:t>
            </a:r>
            <a:r>
              <a:rPr lang="ko-KR" altLang="en-US" u="sng"/>
              <a:t>란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DD819-EBF5-A38C-6C46-F9C9AE96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106047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하드웨어의 어떤 작업들을 의미</a:t>
            </a:r>
            <a:r>
              <a:rPr lang="en-US" altLang="ko-KR" sz="2800"/>
              <a:t>. </a:t>
            </a:r>
            <a:r>
              <a:rPr lang="ko-KR" altLang="en-US" sz="2800"/>
              <a:t>많은 연산자들이 그 연산자에 해당하는 계산 모듈을 가리킨다</a:t>
            </a:r>
            <a:r>
              <a:rPr lang="en-US" altLang="ko-KR" sz="280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10221-33A9-A477-9C30-189E9328D062}"/>
              </a:ext>
            </a:extLst>
          </p:cNvPr>
          <p:cNvSpPr txBox="1"/>
          <p:nvPr/>
        </p:nvSpPr>
        <p:spPr>
          <a:xfrm>
            <a:off x="1977848" y="2973407"/>
            <a:ext cx="179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맑은 고딕" panose="020B0503020000020004" pitchFamily="50" charset="-127"/>
              </a:rPr>
              <a:t>32</a:t>
            </a:r>
            <a:r>
              <a:rPr lang="ko-KR" altLang="en-US" sz="3200">
                <a:latin typeface="맑은 고딕" panose="020B0503020000020004" pitchFamily="50" charset="-127"/>
              </a:rPr>
              <a:t>비트 </a:t>
            </a:r>
            <a:r>
              <a:rPr lang="en-US" altLang="ko-KR" sz="3200">
                <a:latin typeface="맑은 고딕" panose="020B0503020000020004" pitchFamily="50" charset="-127"/>
              </a:rPr>
              <a:t>x</a:t>
            </a:r>
            <a:endParaRPr lang="ko-KR" altLang="en-US" sz="3200" baseline="-25000" dirty="0">
              <a:latin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B3B2CD-0A71-E155-4371-108AB9E30C7E}"/>
              </a:ext>
            </a:extLst>
          </p:cNvPr>
          <p:cNvSpPr txBox="1"/>
          <p:nvPr/>
        </p:nvSpPr>
        <p:spPr>
          <a:xfrm>
            <a:off x="1989423" y="3702099"/>
            <a:ext cx="1803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맑은 고딕" panose="020B0503020000020004" pitchFamily="50" charset="-127"/>
              </a:rPr>
              <a:t>32</a:t>
            </a:r>
            <a:r>
              <a:rPr lang="ko-KR" altLang="en-US" sz="3200">
                <a:latin typeface="맑은 고딕" panose="020B0503020000020004" pitchFamily="50" charset="-127"/>
              </a:rPr>
              <a:t>비트 </a:t>
            </a:r>
            <a:r>
              <a:rPr lang="en-US" altLang="ko-KR" sz="3200">
                <a:latin typeface="맑은 고딕" panose="020B0503020000020004" pitchFamily="50" charset="-127"/>
              </a:rPr>
              <a:t>y</a:t>
            </a:r>
            <a:endParaRPr lang="ko-KR" altLang="en-US" sz="3200" baseline="-25000" dirty="0">
              <a:latin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EDA7B02-CED5-C9C8-5B6B-E5F8D6BDD68C}"/>
              </a:ext>
            </a:extLst>
          </p:cNvPr>
          <p:cNvGrpSpPr/>
          <p:nvPr/>
        </p:nvGrpSpPr>
        <p:grpSpPr>
          <a:xfrm>
            <a:off x="3813277" y="3094416"/>
            <a:ext cx="1517445" cy="1113077"/>
            <a:chOff x="2720258" y="1458639"/>
            <a:chExt cx="2554991" cy="1113077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506CA00-0080-D775-5958-661217BACE4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258" y="1680262"/>
              <a:ext cx="6560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66543A9-FD93-0E6A-0EC3-267F1405AB7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258" y="2421942"/>
              <a:ext cx="64025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67E2FC8-15DD-A877-3E01-60A080CB373B}"/>
                </a:ext>
              </a:extLst>
            </p:cNvPr>
            <p:cNvSpPr/>
            <p:nvPr/>
          </p:nvSpPr>
          <p:spPr>
            <a:xfrm>
              <a:off x="3360513" y="1458639"/>
              <a:ext cx="1406736" cy="1113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atin typeface="맑은 고딕" panose="020B0503020000020004" pitchFamily="50" charset="-127"/>
                </a:rPr>
                <a:t>+</a:t>
              </a:r>
              <a:endParaRPr lang="ko-KR" altLang="en-US" sz="36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C8EB3CC-1494-5415-6751-4B063A5E0A20}"/>
                </a:ext>
              </a:extLst>
            </p:cNvPr>
            <p:cNvCxnSpPr/>
            <p:nvPr/>
          </p:nvCxnSpPr>
          <p:spPr>
            <a:xfrm>
              <a:off x="4767250" y="2066322"/>
              <a:ext cx="50799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96163DD-E734-1E55-2276-7EB7F60CE411}"/>
              </a:ext>
            </a:extLst>
          </p:cNvPr>
          <p:cNvSpPr txBox="1"/>
          <p:nvPr/>
        </p:nvSpPr>
        <p:spPr>
          <a:xfrm>
            <a:off x="5429184" y="3370141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맑은 고딕" panose="020B0503020000020004" pitchFamily="50" charset="-127"/>
              </a:rPr>
              <a:t>32</a:t>
            </a:r>
            <a:r>
              <a:rPr lang="ko-KR" altLang="en-US" sz="3200">
                <a:latin typeface="맑은 고딕" panose="020B0503020000020004" pitchFamily="50" charset="-127"/>
              </a:rPr>
              <a:t>비트 </a:t>
            </a:r>
            <a:r>
              <a:rPr lang="en-US" altLang="ko-KR" sz="3200">
                <a:latin typeface="맑은 고딕" panose="020B0503020000020004" pitchFamily="50" charset="-127"/>
              </a:rPr>
              <a:t>z</a:t>
            </a:r>
            <a:endParaRPr lang="ko-KR" altLang="en-US" sz="3200" baseline="-25000" dirty="0">
              <a:latin typeface="맑은 고딕" panose="020B0503020000020004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F971CA-7FF0-1258-F928-04E2340A1CC6}"/>
              </a:ext>
            </a:extLst>
          </p:cNvPr>
          <p:cNvCxnSpPr/>
          <p:nvPr/>
        </p:nvCxnSpPr>
        <p:spPr>
          <a:xfrm flipH="1" flipV="1">
            <a:off x="4611273" y="4286874"/>
            <a:ext cx="145743" cy="655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492D75-85B4-EFBB-4162-7C56155E80E3}"/>
              </a:ext>
            </a:extLst>
          </p:cNvPr>
          <p:cNvSpPr txBox="1"/>
          <p:nvPr/>
        </p:nvSpPr>
        <p:spPr>
          <a:xfrm>
            <a:off x="4049130" y="502197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tx2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연산자</a:t>
            </a:r>
            <a:endParaRPr lang="ko-KR" altLang="en-US" sz="3200" baseline="-25000" dirty="0">
              <a:solidFill>
                <a:schemeClr val="tx2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099399-40BC-A97B-5A4E-749D7946A402}"/>
              </a:ext>
            </a:extLst>
          </p:cNvPr>
          <p:cNvSpPr txBox="1"/>
          <p:nvPr/>
        </p:nvSpPr>
        <p:spPr>
          <a:xfrm>
            <a:off x="567677" y="442163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tx2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피연산자</a:t>
            </a:r>
            <a:endParaRPr lang="ko-KR" altLang="en-US" sz="3200" baseline="-25000" dirty="0">
              <a:solidFill>
                <a:schemeClr val="tx2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7444BF5-3C5D-09C2-D321-994BFEAF5D72}"/>
              </a:ext>
            </a:extLst>
          </p:cNvPr>
          <p:cNvCxnSpPr>
            <a:cxnSpLocks/>
          </p:cNvCxnSpPr>
          <p:nvPr/>
        </p:nvCxnSpPr>
        <p:spPr>
          <a:xfrm flipV="1">
            <a:off x="1507476" y="3528332"/>
            <a:ext cx="502101" cy="814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496F3C5-6F70-B058-0075-939B3C8B9EDD}"/>
              </a:ext>
            </a:extLst>
          </p:cNvPr>
          <p:cNvCxnSpPr>
            <a:cxnSpLocks/>
          </p:cNvCxnSpPr>
          <p:nvPr/>
        </p:nvCxnSpPr>
        <p:spPr>
          <a:xfrm flipV="1">
            <a:off x="1640294" y="4170780"/>
            <a:ext cx="283647" cy="171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77ADA0-A8AA-6989-1DEE-2A15B70FDB9F}"/>
              </a:ext>
            </a:extLst>
          </p:cNvPr>
          <p:cNvCxnSpPr>
            <a:cxnSpLocks/>
          </p:cNvCxnSpPr>
          <p:nvPr/>
        </p:nvCxnSpPr>
        <p:spPr>
          <a:xfrm flipH="1" flipV="1">
            <a:off x="6394818" y="4076282"/>
            <a:ext cx="271997" cy="345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44A569-C087-FD6F-838D-372F15A6CDA3}"/>
              </a:ext>
            </a:extLst>
          </p:cNvPr>
          <p:cNvSpPr txBox="1"/>
          <p:nvPr/>
        </p:nvSpPr>
        <p:spPr>
          <a:xfrm>
            <a:off x="6037970" y="454547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tx2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연산결과</a:t>
            </a:r>
            <a:endParaRPr lang="ko-KR" altLang="en-US" sz="3200" baseline="-25000" dirty="0">
              <a:solidFill>
                <a:schemeClr val="tx2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9377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87DBA-E045-13F9-5FAE-3BA50DC5D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83F4D-5C07-D0F8-8302-67DDE8E1C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연산자</a:t>
            </a:r>
            <a:r>
              <a:rPr lang="en-US" altLang="ko-KR" u="sng"/>
              <a:t>(operator)</a:t>
            </a:r>
            <a:r>
              <a:rPr lang="ko-KR" altLang="en-US" u="sng"/>
              <a:t>란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C6D98-9912-CDA1-AC4A-F47577881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106047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메모리의 값을 읽거나</a:t>
            </a:r>
            <a:r>
              <a:rPr lang="en-US" altLang="ko-KR" sz="2800"/>
              <a:t>, </a:t>
            </a:r>
            <a:r>
              <a:rPr lang="ko-KR" altLang="en-US" sz="2800"/>
              <a:t>메모리에 값을 저장하는 것도 연산이다</a:t>
            </a:r>
            <a:r>
              <a:rPr lang="en-US" altLang="ko-KR" sz="280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2B35ED-7085-CC8A-0F81-2A70B887CF25}"/>
              </a:ext>
            </a:extLst>
          </p:cNvPr>
          <p:cNvSpPr txBox="1"/>
          <p:nvPr/>
        </p:nvSpPr>
        <p:spPr>
          <a:xfrm>
            <a:off x="1229822" y="408481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tx2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피연산자</a:t>
            </a:r>
            <a:endParaRPr lang="ko-KR" altLang="en-US" sz="3200" baseline="-25000" dirty="0">
              <a:solidFill>
                <a:schemeClr val="tx2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6D0B74-C1B2-7F27-8A1E-4F30EBD452D9}"/>
              </a:ext>
            </a:extLst>
          </p:cNvPr>
          <p:cNvSpPr txBox="1"/>
          <p:nvPr/>
        </p:nvSpPr>
        <p:spPr>
          <a:xfrm>
            <a:off x="5634628" y="563279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tx2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연산자</a:t>
            </a:r>
            <a:endParaRPr lang="ko-KR" altLang="en-US" sz="3200" baseline="-25000" dirty="0">
              <a:solidFill>
                <a:schemeClr val="tx2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69E852-6ED4-452F-8DDC-228F53E2379D}"/>
              </a:ext>
            </a:extLst>
          </p:cNvPr>
          <p:cNvSpPr/>
          <p:nvPr/>
        </p:nvSpPr>
        <p:spPr>
          <a:xfrm>
            <a:off x="985756" y="2806943"/>
            <a:ext cx="7139672" cy="694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rgbClr val="4EA72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0B70B0-2943-BA48-D260-796181F7AC57}"/>
              </a:ext>
            </a:extLst>
          </p:cNvPr>
          <p:cNvSpPr/>
          <p:nvPr/>
        </p:nvSpPr>
        <p:spPr>
          <a:xfrm>
            <a:off x="1088021" y="2934060"/>
            <a:ext cx="1842391" cy="466735"/>
          </a:xfrm>
          <a:prstGeom prst="rect">
            <a:avLst/>
          </a:prstGeom>
          <a:noFill/>
          <a:ln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78BE90-944C-9003-55EC-BEAC95985BA9}"/>
              </a:ext>
            </a:extLst>
          </p:cNvPr>
          <p:cNvSpPr/>
          <p:nvPr/>
        </p:nvSpPr>
        <p:spPr>
          <a:xfrm>
            <a:off x="6178863" y="2934060"/>
            <a:ext cx="1842391" cy="466735"/>
          </a:xfrm>
          <a:prstGeom prst="rect">
            <a:avLst/>
          </a:prstGeom>
          <a:noFill/>
          <a:ln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6C4286-9EF8-0E6D-92ED-AC6F403E15F1}"/>
              </a:ext>
            </a:extLst>
          </p:cNvPr>
          <p:cNvSpPr txBox="1"/>
          <p:nvPr/>
        </p:nvSpPr>
        <p:spPr>
          <a:xfrm>
            <a:off x="6709656" y="222216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EA72E"/>
                </a:solidFill>
                <a:latin typeface="맑은 고딕" panose="020B0503020000020004" pitchFamily="50" charset="-127"/>
              </a:rPr>
              <a:t>메모리</a:t>
            </a:r>
            <a:endParaRPr lang="ko-KR" altLang="en-US" sz="3200" baseline="-25000" dirty="0">
              <a:solidFill>
                <a:srgbClr val="4EA72E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C283C55-07A1-9FA4-F7C0-7DAAE957116B}"/>
              </a:ext>
            </a:extLst>
          </p:cNvPr>
          <p:cNvGrpSpPr/>
          <p:nvPr/>
        </p:nvGrpSpPr>
        <p:grpSpPr>
          <a:xfrm>
            <a:off x="4214661" y="3400795"/>
            <a:ext cx="2885398" cy="2039414"/>
            <a:chOff x="3360512" y="532302"/>
            <a:chExt cx="4858274" cy="203941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3727282-30B6-91C6-C09A-15BCFDE054B6}"/>
                </a:ext>
              </a:extLst>
            </p:cNvPr>
            <p:cNvSpPr/>
            <p:nvPr/>
          </p:nvSpPr>
          <p:spPr>
            <a:xfrm>
              <a:off x="3360512" y="1458639"/>
              <a:ext cx="1406735" cy="1113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latin typeface="맑은 고딕" panose="020B0503020000020004" pitchFamily="50" charset="-127"/>
                </a:rPr>
                <a:t>=</a:t>
              </a:r>
              <a:endParaRPr lang="ko-KR" altLang="en-US" sz="36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21E09A9-FA5F-CEC1-C6D3-C9BD0BAA47AD}"/>
                </a:ext>
              </a:extLst>
            </p:cNvPr>
            <p:cNvCxnSpPr>
              <a:cxnSpLocks/>
              <a:stCxn id="30" idx="3"/>
              <a:endCxn id="23" idx="2"/>
            </p:cNvCxnSpPr>
            <p:nvPr/>
          </p:nvCxnSpPr>
          <p:spPr>
            <a:xfrm flipV="1">
              <a:off x="4767247" y="532302"/>
              <a:ext cx="3451539" cy="14828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DE9511C-A672-0D08-FCA3-2EA4A797A7A3}"/>
              </a:ext>
            </a:extLst>
          </p:cNvPr>
          <p:cNvCxnSpPr>
            <a:cxnSpLocks/>
            <a:stCxn id="22" idx="2"/>
            <a:endCxn id="30" idx="1"/>
          </p:cNvCxnSpPr>
          <p:nvPr/>
        </p:nvCxnSpPr>
        <p:spPr>
          <a:xfrm>
            <a:off x="2009217" y="3400795"/>
            <a:ext cx="2205444" cy="1482876"/>
          </a:xfrm>
          <a:prstGeom prst="straightConnector1">
            <a:avLst/>
          </a:prstGeom>
          <a:ln>
            <a:solidFill>
              <a:srgbClr val="4EA72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E7FDAB0-0435-BBAC-0F77-37A89B11A689}"/>
              </a:ext>
            </a:extLst>
          </p:cNvPr>
          <p:cNvCxnSpPr>
            <a:cxnSpLocks/>
          </p:cNvCxnSpPr>
          <p:nvPr/>
        </p:nvCxnSpPr>
        <p:spPr>
          <a:xfrm flipH="1" flipV="1">
            <a:off x="5050141" y="5434990"/>
            <a:ext cx="748775" cy="197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B1D7190-8D82-3150-2044-FF54B647CFAA}"/>
              </a:ext>
            </a:extLst>
          </p:cNvPr>
          <p:cNvSpPr txBox="1"/>
          <p:nvPr/>
        </p:nvSpPr>
        <p:spPr>
          <a:xfrm>
            <a:off x="6342514" y="412791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tx2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피연산자</a:t>
            </a:r>
            <a:endParaRPr lang="ko-KR" altLang="en-US" sz="3200" baseline="-25000" dirty="0">
              <a:solidFill>
                <a:schemeClr val="tx2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674A9FF-9E84-AA8B-BA21-7A7B41268866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7100059" y="3400795"/>
            <a:ext cx="155525" cy="581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E2D7510-E22F-720D-B62B-2AC92EF2DF20}"/>
              </a:ext>
            </a:extLst>
          </p:cNvPr>
          <p:cNvCxnSpPr>
            <a:cxnSpLocks/>
          </p:cNvCxnSpPr>
          <p:nvPr/>
        </p:nvCxnSpPr>
        <p:spPr>
          <a:xfrm flipH="1" flipV="1">
            <a:off x="2007505" y="3388956"/>
            <a:ext cx="72872" cy="548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589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B0BBD-37F7-F5C2-53D0-AD1AB2484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888BC-803D-A867-0050-21A1CF3E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식 </a:t>
            </a:r>
            <a:r>
              <a:rPr lang="en-US" altLang="ko-KR" u="sng"/>
              <a:t>(expression)</a:t>
            </a:r>
            <a:r>
              <a:rPr lang="ko-KR" altLang="en-US" u="sng"/>
              <a:t>이란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361ED-DEF7-4B11-C65A-F4EE74B11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106047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연산자들과 피연산자들을 늘어놓은 것이다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값을 계산하거나</a:t>
            </a:r>
            <a:r>
              <a:rPr lang="en-US" altLang="ko-KR" sz="2800"/>
              <a:t>, </a:t>
            </a:r>
            <a:r>
              <a:rPr lang="ko-KR" altLang="en-US" sz="2800"/>
              <a:t>데이터나 함수를 가리키거나</a:t>
            </a:r>
            <a:r>
              <a:rPr lang="en-US" altLang="ko-KR" sz="2800"/>
              <a:t>, </a:t>
            </a:r>
            <a:r>
              <a:rPr lang="ko-KR" altLang="en-US" sz="2800"/>
              <a:t>메모리에 값을 저장하거나</a:t>
            </a:r>
            <a:r>
              <a:rPr lang="en-US" altLang="ko-KR" sz="2800"/>
              <a:t>, </a:t>
            </a:r>
            <a:r>
              <a:rPr lang="ko-KR" altLang="en-US" sz="2800"/>
              <a:t>그 조합을 수행한다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endParaRPr lang="en-US" altLang="ko-KR" sz="2800"/>
          </a:p>
          <a:p>
            <a:pPr>
              <a:lnSpc>
                <a:spcPct val="150000"/>
              </a:lnSpc>
            </a:pPr>
            <a:endParaRPr lang="en-US" altLang="ko-KR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DA85EC-7BA9-A469-F795-4564E0F51B8A}"/>
              </a:ext>
            </a:extLst>
          </p:cNvPr>
          <p:cNvSpPr txBox="1"/>
          <p:nvPr/>
        </p:nvSpPr>
        <p:spPr>
          <a:xfrm>
            <a:off x="3288636" y="5259479"/>
            <a:ext cx="2566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식</a:t>
            </a:r>
            <a:r>
              <a:rPr lang="ko-KR" altLang="en-US" sz="3200">
                <a:latin typeface="맑은 고딕" panose="020B0503020000020004" pitchFamily="50" charset="-127"/>
              </a:rPr>
              <a:t> </a:t>
            </a:r>
            <a:r>
              <a:rPr lang="en-US" altLang="ko-KR" sz="3200" b="1">
                <a:latin typeface="맑은 고딕" panose="020B0503020000020004" pitchFamily="50" charset="-127"/>
              </a:rPr>
              <a:t>=</a:t>
            </a:r>
            <a:r>
              <a:rPr lang="en-US" altLang="ko-KR" sz="3200">
                <a:latin typeface="맑은 고딕" panose="020B0503020000020004" pitchFamily="50" charset="-127"/>
              </a:rPr>
              <a:t>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식</a:t>
            </a:r>
            <a:r>
              <a:rPr lang="ko-KR" altLang="en-US" sz="3200">
                <a:latin typeface="맑은 고딕" panose="020B0503020000020004" pitchFamily="50" charset="-127"/>
              </a:rPr>
              <a:t> </a:t>
            </a:r>
            <a:r>
              <a:rPr lang="en-US" altLang="ko-KR" sz="3200" b="1">
                <a:latin typeface="맑은 고딕" panose="020B0503020000020004" pitchFamily="50" charset="-127"/>
              </a:rPr>
              <a:t>+</a:t>
            </a:r>
            <a:r>
              <a:rPr lang="en-US" altLang="ko-KR" sz="3200">
                <a:latin typeface="맑은 고딕" panose="020B0503020000020004" pitchFamily="50" charset="-127"/>
              </a:rPr>
              <a:t> 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식</a:t>
            </a:r>
            <a:endParaRPr lang="ko-KR" altLang="en-US" sz="3200" baseline="-25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AEE12C0-4C43-D98B-79A3-7E2F33A93551}"/>
              </a:ext>
            </a:extLst>
          </p:cNvPr>
          <p:cNvCxnSpPr>
            <a:cxnSpLocks/>
          </p:cNvCxnSpPr>
          <p:nvPr/>
        </p:nvCxnSpPr>
        <p:spPr>
          <a:xfrm>
            <a:off x="4699141" y="5844254"/>
            <a:ext cx="764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E4E0630-D386-E303-7712-2660961DB930}"/>
              </a:ext>
            </a:extLst>
          </p:cNvPr>
          <p:cNvCxnSpPr>
            <a:cxnSpLocks/>
          </p:cNvCxnSpPr>
          <p:nvPr/>
        </p:nvCxnSpPr>
        <p:spPr>
          <a:xfrm flipH="1" flipV="1">
            <a:off x="5086098" y="5963256"/>
            <a:ext cx="238256" cy="298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B15865-BE46-5606-97FA-54F006A0863E}"/>
              </a:ext>
            </a:extLst>
          </p:cNvPr>
          <p:cNvSpPr txBox="1"/>
          <p:nvPr/>
        </p:nvSpPr>
        <p:spPr>
          <a:xfrm>
            <a:off x="5324354" y="6095111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tx2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값을 계산한다</a:t>
            </a:r>
            <a:endParaRPr lang="ko-KR" altLang="en-US" sz="3200" baseline="-25000" dirty="0">
              <a:solidFill>
                <a:schemeClr val="tx2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12C989B-59A8-F1EB-C7DB-937C548930A2}"/>
              </a:ext>
            </a:extLst>
          </p:cNvPr>
          <p:cNvCxnSpPr>
            <a:cxnSpLocks/>
          </p:cNvCxnSpPr>
          <p:nvPr/>
        </p:nvCxnSpPr>
        <p:spPr>
          <a:xfrm>
            <a:off x="3694096" y="5844254"/>
            <a:ext cx="764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E444E89-CB94-44CA-C842-97DAFBF63EDD}"/>
              </a:ext>
            </a:extLst>
          </p:cNvPr>
          <p:cNvCxnSpPr>
            <a:cxnSpLocks/>
          </p:cNvCxnSpPr>
          <p:nvPr/>
        </p:nvCxnSpPr>
        <p:spPr>
          <a:xfrm flipV="1">
            <a:off x="3780111" y="5963256"/>
            <a:ext cx="238256" cy="298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8931DC-EE9A-B4D4-21F6-28C889D65E6B}"/>
              </a:ext>
            </a:extLst>
          </p:cNvPr>
          <p:cNvSpPr txBox="1"/>
          <p:nvPr/>
        </p:nvSpPr>
        <p:spPr>
          <a:xfrm>
            <a:off x="1033537" y="6095111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tx2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값을 저장한다</a:t>
            </a:r>
            <a:endParaRPr lang="ko-KR" altLang="en-US" sz="3200" baseline="-25000" dirty="0">
              <a:solidFill>
                <a:schemeClr val="tx2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7B85010-80DD-154C-8BD9-C527F7E95145}"/>
              </a:ext>
            </a:extLst>
          </p:cNvPr>
          <p:cNvCxnSpPr>
            <a:cxnSpLocks/>
          </p:cNvCxnSpPr>
          <p:nvPr/>
        </p:nvCxnSpPr>
        <p:spPr>
          <a:xfrm>
            <a:off x="3411494" y="5259479"/>
            <a:ext cx="3289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00D341-56A2-C9FF-B8D7-6A02BE591520}"/>
              </a:ext>
            </a:extLst>
          </p:cNvPr>
          <p:cNvCxnSpPr>
            <a:cxnSpLocks/>
          </p:cNvCxnSpPr>
          <p:nvPr/>
        </p:nvCxnSpPr>
        <p:spPr>
          <a:xfrm>
            <a:off x="3293678" y="4837774"/>
            <a:ext cx="238256" cy="2984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ECC7CEE-9181-71EC-C56C-82101E72DFEE}"/>
              </a:ext>
            </a:extLst>
          </p:cNvPr>
          <p:cNvSpPr txBox="1"/>
          <p:nvPr/>
        </p:nvSpPr>
        <p:spPr>
          <a:xfrm>
            <a:off x="393637" y="4252999"/>
            <a:ext cx="5952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tx2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저장할 메모리 공간을 가리킨다</a:t>
            </a:r>
            <a:endParaRPr lang="ko-KR" altLang="en-US" sz="3200" baseline="-25000" dirty="0">
              <a:solidFill>
                <a:schemeClr val="tx2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1772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FFFF4-1E79-9432-D7C3-F0CE7BA02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14083-917C-DF56-DD19-D0AF4970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식 관련 프로그래밍 용어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42B4A-344D-D850-4385-9E4594E2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106047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sequence point (</a:t>
            </a:r>
            <a:r>
              <a:rPr lang="ko-KR" altLang="en-US" sz="2800"/>
              <a:t>시퀀스 포인트</a:t>
            </a:r>
            <a:r>
              <a:rPr lang="en-US" altLang="ko-KR" sz="2800"/>
              <a:t>)</a:t>
            </a:r>
            <a:r>
              <a:rPr lang="ko-KR" altLang="en-US" sz="2800"/>
              <a:t>는 연산을 분리하는 시점이다</a:t>
            </a:r>
            <a:r>
              <a:rPr lang="en-US" altLang="ko-KR" sz="2800"/>
              <a:t>. </a:t>
            </a:r>
            <a:r>
              <a:rPr lang="ko-KR" altLang="en-US" sz="2800"/>
              <a:t>이전 연산의 메모리 저장이 끝났고</a:t>
            </a:r>
            <a:r>
              <a:rPr lang="en-US" altLang="ko-KR" sz="2800"/>
              <a:t>, </a:t>
            </a:r>
            <a:r>
              <a:rPr lang="ko-KR" altLang="en-US" sz="2800"/>
              <a:t>다음 연산의 메모리 저장은 시작하지 않았다</a:t>
            </a:r>
            <a:r>
              <a:rPr lang="en-US" altLang="ko-KR" sz="280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2F7B64-BD15-F563-9C47-77DD9D43473E}"/>
              </a:ext>
            </a:extLst>
          </p:cNvPr>
          <p:cNvSpPr/>
          <p:nvPr/>
        </p:nvSpPr>
        <p:spPr>
          <a:xfrm>
            <a:off x="68530" y="4745560"/>
            <a:ext cx="2858947" cy="6946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rgbClr val="4EA72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C6B5B1-CA0C-45A7-C9FF-58C34078A063}"/>
              </a:ext>
            </a:extLst>
          </p:cNvPr>
          <p:cNvSpPr/>
          <p:nvPr/>
        </p:nvSpPr>
        <p:spPr>
          <a:xfrm>
            <a:off x="980913" y="4872677"/>
            <a:ext cx="1842391" cy="466735"/>
          </a:xfrm>
          <a:prstGeom prst="rect">
            <a:avLst/>
          </a:prstGeom>
          <a:noFill/>
          <a:ln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FAA05-D0DB-362F-F939-74C0864FEC79}"/>
              </a:ext>
            </a:extLst>
          </p:cNvPr>
          <p:cNvSpPr txBox="1"/>
          <p:nvPr/>
        </p:nvSpPr>
        <p:spPr>
          <a:xfrm>
            <a:off x="506144" y="4160785"/>
            <a:ext cx="1750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EA72E"/>
                </a:solidFill>
                <a:latin typeface="맑은 고딕" panose="020B0503020000020004" pitchFamily="50" charset="-127"/>
              </a:rPr>
              <a:t>메모리 </a:t>
            </a:r>
            <a:r>
              <a:rPr lang="en-US" altLang="ko-KR" sz="3200">
                <a:solidFill>
                  <a:srgbClr val="4EA72E"/>
                </a:solidFill>
                <a:latin typeface="맑은 고딕" panose="020B0503020000020004" pitchFamily="50" charset="-127"/>
              </a:rPr>
              <a:t>x</a:t>
            </a:r>
            <a:endParaRPr lang="ko-KR" altLang="en-US" sz="3200" baseline="-25000" dirty="0">
              <a:solidFill>
                <a:srgbClr val="4EA72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B49B8A-F612-94AB-A997-62DAAD7E8ACB}"/>
              </a:ext>
            </a:extLst>
          </p:cNvPr>
          <p:cNvSpPr txBox="1"/>
          <p:nvPr/>
        </p:nvSpPr>
        <p:spPr>
          <a:xfrm>
            <a:off x="2665811" y="3284063"/>
            <a:ext cx="3368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tx2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연산</a:t>
            </a:r>
            <a:r>
              <a:rPr lang="en-US" altLang="ko-KR" sz="3200">
                <a:solidFill>
                  <a:schemeClr val="tx2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1: x = x + 1</a:t>
            </a:r>
            <a:endParaRPr lang="ko-KR" altLang="en-US" sz="3200" baseline="-25000" dirty="0">
              <a:solidFill>
                <a:schemeClr val="tx2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39CEEA5-B3B2-8E17-460B-BFAEAC3310DB}"/>
              </a:ext>
            </a:extLst>
          </p:cNvPr>
          <p:cNvGrpSpPr/>
          <p:nvPr/>
        </p:nvGrpSpPr>
        <p:grpSpPr>
          <a:xfrm>
            <a:off x="2833812" y="4191719"/>
            <a:ext cx="1858174" cy="1113077"/>
            <a:chOff x="2241497" y="1458639"/>
            <a:chExt cx="3128691" cy="1113077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5E0750F-B9B5-9A8D-E181-61CF2A59D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1497" y="2359804"/>
              <a:ext cx="1292165" cy="131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7F781EE-3B99-3308-4193-0DE35BEAACE8}"/>
                </a:ext>
              </a:extLst>
            </p:cNvPr>
            <p:cNvSpPr/>
            <p:nvPr/>
          </p:nvSpPr>
          <p:spPr>
            <a:xfrm>
              <a:off x="3360512" y="1458639"/>
              <a:ext cx="1406735" cy="1113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latin typeface="맑은 고딕" panose="020B0503020000020004" pitchFamily="50" charset="-127"/>
                </a:rPr>
                <a:t>+</a:t>
              </a:r>
              <a:endParaRPr lang="ko-KR" altLang="en-US" sz="36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6179F7C-A4C7-C153-645A-92D4F35A1DC1}"/>
                </a:ext>
              </a:extLst>
            </p:cNvPr>
            <p:cNvCxnSpPr>
              <a:cxnSpLocks/>
            </p:cNvCxnSpPr>
            <p:nvPr/>
          </p:nvCxnSpPr>
          <p:spPr>
            <a:xfrm>
              <a:off x="4788614" y="2037851"/>
              <a:ext cx="58157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D3887C8-5C8A-E674-FCC5-8C0B0A12516D}"/>
                </a:ext>
              </a:extLst>
            </p:cNvPr>
            <p:cNvCxnSpPr>
              <a:cxnSpLocks/>
            </p:cNvCxnSpPr>
            <p:nvPr/>
          </p:nvCxnSpPr>
          <p:spPr>
            <a:xfrm>
              <a:off x="2848987" y="1678316"/>
              <a:ext cx="527292" cy="1624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C19CDE3-DBA0-B3C2-888C-710F5C7FDC14}"/>
              </a:ext>
            </a:extLst>
          </p:cNvPr>
          <p:cNvSpPr txBox="1"/>
          <p:nvPr/>
        </p:nvSpPr>
        <p:spPr>
          <a:xfrm>
            <a:off x="2880227" y="411256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맑은 고딕" panose="020B0503020000020004" pitchFamily="50" charset="-127"/>
              </a:rPr>
              <a:t>1</a:t>
            </a:r>
            <a:endParaRPr lang="ko-KR" altLang="en-US" sz="3200" baseline="-25000" dirty="0">
              <a:latin typeface="맑은 고딕" panose="020B0503020000020004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A2F2D1A-6A6C-DCE7-C9F4-605A63762E93}"/>
              </a:ext>
            </a:extLst>
          </p:cNvPr>
          <p:cNvGrpSpPr/>
          <p:nvPr/>
        </p:nvGrpSpPr>
        <p:grpSpPr>
          <a:xfrm>
            <a:off x="2501227" y="3834244"/>
            <a:ext cx="3638082" cy="1505168"/>
            <a:chOff x="-718100" y="1066548"/>
            <a:chExt cx="6125601" cy="150516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D357E5E-801D-572E-2DA9-3A0AA176C2C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258" y="2004355"/>
              <a:ext cx="6560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A3D5CB1-79E4-17E1-6221-31EEF2422FA3}"/>
                </a:ext>
              </a:extLst>
            </p:cNvPr>
            <p:cNvSpPr/>
            <p:nvPr/>
          </p:nvSpPr>
          <p:spPr>
            <a:xfrm>
              <a:off x="3360512" y="1458639"/>
              <a:ext cx="1406735" cy="1113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latin typeface="맑은 고딕" panose="020B0503020000020004" pitchFamily="50" charset="-127"/>
                </a:rPr>
                <a:t>=</a:t>
              </a:r>
              <a:endParaRPr lang="ko-KR" altLang="en-US" sz="36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A3FDAB6-247E-E028-E0BD-8BC5B9BC268E}"/>
                </a:ext>
              </a:extLst>
            </p:cNvPr>
            <p:cNvCxnSpPr>
              <a:cxnSpLocks/>
            </p:cNvCxnSpPr>
            <p:nvPr/>
          </p:nvCxnSpPr>
          <p:spPr>
            <a:xfrm>
              <a:off x="4787423" y="2027247"/>
              <a:ext cx="62007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D5362A5-6DD8-BB1B-5AE2-C66AB2232562}"/>
                </a:ext>
              </a:extLst>
            </p:cNvPr>
            <p:cNvCxnSpPr>
              <a:cxnSpLocks/>
            </p:cNvCxnSpPr>
            <p:nvPr/>
          </p:nvCxnSpPr>
          <p:spPr>
            <a:xfrm>
              <a:off x="-718100" y="1066548"/>
              <a:ext cx="612560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1073020-1820-EC1A-3328-EC27F227D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7501" y="1078123"/>
              <a:ext cx="0" cy="9486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FF73D39-0346-3F25-E8CC-93C6AD7655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718100" y="1066548"/>
              <a:ext cx="0" cy="10384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1C01BCB-651D-64EA-A4E3-9F84B2FC0914}"/>
              </a:ext>
            </a:extLst>
          </p:cNvPr>
          <p:cNvCxnSpPr>
            <a:cxnSpLocks/>
          </p:cNvCxnSpPr>
          <p:nvPr/>
        </p:nvCxnSpPr>
        <p:spPr>
          <a:xfrm>
            <a:off x="3085572" y="5440209"/>
            <a:ext cx="5603037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E5E4A96-EB7A-94E7-FC75-CC7AB749570E}"/>
              </a:ext>
            </a:extLst>
          </p:cNvPr>
          <p:cNvSpPr txBox="1"/>
          <p:nvPr/>
        </p:nvSpPr>
        <p:spPr>
          <a:xfrm>
            <a:off x="5897460" y="4836224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FF0000"/>
                </a:solidFill>
                <a:latin typeface="맑은 고딕" panose="020B0503020000020004" pitchFamily="50" charset="-127"/>
              </a:rPr>
              <a:t>시퀀스 포인트</a:t>
            </a:r>
            <a:endParaRPr lang="ko-KR" altLang="en-US" sz="3200" baseline="-25000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E036813-12FB-279D-ACF9-A68592E7A74C}"/>
              </a:ext>
            </a:extLst>
          </p:cNvPr>
          <p:cNvGrpSpPr/>
          <p:nvPr/>
        </p:nvGrpSpPr>
        <p:grpSpPr>
          <a:xfrm>
            <a:off x="2501227" y="5304796"/>
            <a:ext cx="3638082" cy="1111646"/>
            <a:chOff x="1681508" y="810718"/>
            <a:chExt cx="6125603" cy="223637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EC0ECA0-E165-311A-B5AE-46C269AA30BE}"/>
                </a:ext>
              </a:extLst>
            </p:cNvPr>
            <p:cNvSpPr/>
            <p:nvPr/>
          </p:nvSpPr>
          <p:spPr>
            <a:xfrm>
              <a:off x="3360512" y="1458639"/>
              <a:ext cx="1406735" cy="1113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latin typeface="맑은 고딕" panose="020B0503020000020004" pitchFamily="50" charset="-127"/>
                </a:rPr>
                <a:t>-</a:t>
              </a:r>
              <a:endParaRPr lang="ko-KR" altLang="en-US" sz="36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ED40536-6ABF-D229-EE77-6E6918FF3ED3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 flipV="1">
              <a:off x="4788614" y="2015178"/>
              <a:ext cx="987274" cy="226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D60EA3A-C77F-8697-6272-24625EE13476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2223804" y="810718"/>
              <a:ext cx="1136708" cy="12044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3D49751-6F51-9B88-010B-F666BBFEFB54}"/>
                </a:ext>
              </a:extLst>
            </p:cNvPr>
            <p:cNvSpPr/>
            <p:nvPr/>
          </p:nvSpPr>
          <p:spPr>
            <a:xfrm>
              <a:off x="5775888" y="1458639"/>
              <a:ext cx="1406735" cy="1113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>
                  <a:latin typeface="맑은 고딕" panose="020B0503020000020004" pitchFamily="50" charset="-127"/>
                </a:rPr>
                <a:t>=</a:t>
              </a:r>
              <a:endParaRPr lang="ko-KR" altLang="en-US" sz="36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E9D5844-1FFA-EB21-2B5D-01937259C4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6229" y="2022736"/>
              <a:ext cx="658176" cy="151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AB68152-D468-61EE-4F02-E1B5B8691E85}"/>
                </a:ext>
              </a:extLst>
            </p:cNvPr>
            <p:cNvCxnSpPr>
              <a:cxnSpLocks/>
            </p:cNvCxnSpPr>
            <p:nvPr/>
          </p:nvCxnSpPr>
          <p:spPr>
            <a:xfrm>
              <a:off x="1681508" y="3047095"/>
              <a:ext cx="612560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B6CAE70-68BC-7DA3-A963-0A38B92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1508" y="880357"/>
              <a:ext cx="0" cy="21667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1867367A-382A-FB90-E700-A8535DE86BD6}"/>
                </a:ext>
              </a:extLst>
            </p:cNvPr>
            <p:cNvCxnSpPr>
              <a:cxnSpLocks/>
            </p:cNvCxnSpPr>
            <p:nvPr/>
          </p:nvCxnSpPr>
          <p:spPr>
            <a:xfrm>
              <a:off x="7776765" y="2015177"/>
              <a:ext cx="0" cy="10319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4BEAE23-CB9D-57AA-1F2B-6767FA0E015D}"/>
              </a:ext>
            </a:extLst>
          </p:cNvPr>
          <p:cNvSpPr txBox="1"/>
          <p:nvPr/>
        </p:nvSpPr>
        <p:spPr>
          <a:xfrm>
            <a:off x="6139309" y="5887755"/>
            <a:ext cx="2735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tx2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연산</a:t>
            </a:r>
            <a:r>
              <a:rPr lang="en-US" altLang="ko-KR" sz="3200">
                <a:solidFill>
                  <a:schemeClr val="tx2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2: x = -x</a:t>
            </a:r>
            <a:endParaRPr lang="ko-KR" altLang="en-US" sz="3200" baseline="-25000" dirty="0">
              <a:solidFill>
                <a:schemeClr val="tx2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3894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27904-064E-C2E4-03CE-66B9C4512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6597C-FCBB-C132-8A55-A5E76CD8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식</a:t>
            </a:r>
            <a:r>
              <a:rPr lang="en-US" altLang="ko-KR" u="sng"/>
              <a:t>(expression)</a:t>
            </a:r>
            <a:r>
              <a:rPr lang="ko-KR" altLang="en-US" u="sng"/>
              <a:t>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35243-6DC4-BE2C-B0AF-5DD75493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106047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이전 </a:t>
            </a:r>
            <a:r>
              <a:rPr lang="en-US" altLang="ko-KR" sz="2800"/>
              <a:t>sequence point</a:t>
            </a:r>
            <a:r>
              <a:rPr lang="ko-KR" altLang="en-US" sz="2800"/>
              <a:t>와 다음 </a:t>
            </a:r>
            <a:r>
              <a:rPr lang="en-US" altLang="ko-KR" sz="2800"/>
              <a:t>sequence point </a:t>
            </a:r>
            <a:r>
              <a:rPr lang="ko-KR" altLang="en-US" sz="2800"/>
              <a:t>사이에</a:t>
            </a:r>
            <a:r>
              <a:rPr lang="en-US" altLang="ko-KR" sz="2800"/>
              <a:t>, object</a:t>
            </a:r>
            <a:r>
              <a:rPr lang="ko-KR" altLang="en-US" sz="2800"/>
              <a:t>에 저장된 값은 식을 계산할 때 한번 이하로 바뀌어야 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endParaRPr lang="en-US" altLang="ko-KR" sz="2800"/>
          </a:p>
          <a:p>
            <a:pPr>
              <a:lnSpc>
                <a:spcPct val="150000"/>
              </a:lnSpc>
            </a:pPr>
            <a:endParaRPr lang="en-US" altLang="ko-KR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9F1BBE-8505-1086-A982-F8099B4A7706}"/>
              </a:ext>
            </a:extLst>
          </p:cNvPr>
          <p:cNvSpPr txBox="1"/>
          <p:nvPr/>
        </p:nvSpPr>
        <p:spPr>
          <a:xfrm>
            <a:off x="980698" y="4238325"/>
            <a:ext cx="3244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맑은 고딕" panose="020B0503020000020004" pitchFamily="50" charset="-127"/>
              </a:rPr>
              <a:t>(x = 0) + (x = 1)</a:t>
            </a:r>
            <a:endParaRPr lang="ko-KR" altLang="en-US" sz="3200" baseline="-25000" dirty="0"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60974-663B-459D-6972-990677C59FAB}"/>
              </a:ext>
            </a:extLst>
          </p:cNvPr>
          <p:cNvSpPr txBox="1"/>
          <p:nvPr/>
        </p:nvSpPr>
        <p:spPr>
          <a:xfrm>
            <a:off x="2199463" y="5073957"/>
            <a:ext cx="66859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atin typeface="맑은 고딕" panose="020B0503020000020004" pitchFamily="50" charset="-127"/>
              </a:rPr>
              <a:t>x</a:t>
            </a:r>
            <a:r>
              <a:rPr lang="ko-KR" altLang="en-US" sz="3200">
                <a:latin typeface="맑은 고딕" panose="020B0503020000020004" pitchFamily="50" charset="-127"/>
              </a:rPr>
              <a:t>에 최종적으로 저장된 값이 </a:t>
            </a:r>
            <a:endParaRPr lang="en-US" altLang="ko-KR" sz="3200">
              <a:latin typeface="맑은 고딕" panose="020B0503020000020004" pitchFamily="50" charset="-127"/>
            </a:endParaRPr>
          </a:p>
          <a:p>
            <a:r>
              <a:rPr lang="en-US" altLang="ko-KR" sz="3200">
                <a:latin typeface="맑은 고딕" panose="020B0503020000020004" pitchFamily="50" charset="-127"/>
              </a:rPr>
              <a:t>0</a:t>
            </a:r>
            <a:r>
              <a:rPr lang="ko-KR" altLang="en-US" sz="3200">
                <a:latin typeface="맑은 고딕" panose="020B0503020000020004" pitchFamily="50" charset="-127"/>
              </a:rPr>
              <a:t>인지 </a:t>
            </a:r>
            <a:r>
              <a:rPr lang="en-US" altLang="ko-KR" sz="3200">
                <a:latin typeface="맑은 고딕" panose="020B0503020000020004" pitchFamily="50" charset="-127"/>
              </a:rPr>
              <a:t>1</a:t>
            </a:r>
            <a:r>
              <a:rPr lang="ko-KR" altLang="en-US" sz="3200">
                <a:latin typeface="맑은 고딕" panose="020B0503020000020004" pitchFamily="50" charset="-127"/>
              </a:rPr>
              <a:t>인지가 불명확함</a:t>
            </a:r>
            <a:endParaRPr lang="en-US" altLang="ko-KR" sz="320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392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75D71-54F0-BC46-DA6A-72E6E4AFD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5F349-099E-E43E-4108-E5B89888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식</a:t>
            </a:r>
            <a:r>
              <a:rPr lang="en-US" altLang="ko-KR" u="sng"/>
              <a:t>(expression)</a:t>
            </a:r>
            <a:r>
              <a:rPr lang="ko-KR" altLang="en-US" u="sng"/>
              <a:t>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B6926-0323-981B-BE6E-74FBD9346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106047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object</a:t>
            </a:r>
            <a:r>
              <a:rPr lang="ko-KR" altLang="en-US" sz="2800"/>
              <a:t>의 값을 바꾸는 식에서는</a:t>
            </a:r>
            <a:r>
              <a:rPr lang="en-US" altLang="ko-KR" sz="2800"/>
              <a:t>, </a:t>
            </a:r>
            <a:r>
              <a:rPr lang="ko-KR" altLang="en-US" sz="2800"/>
              <a:t>이전 값은 새로운 값을 계산하기 위해서만 읽어야 한다</a:t>
            </a:r>
            <a:r>
              <a:rPr lang="en-US" altLang="ko-KR" sz="280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C419B-BC4A-CF2A-3A41-257C68D4BDD9}"/>
              </a:ext>
            </a:extLst>
          </p:cNvPr>
          <p:cNvSpPr txBox="1"/>
          <p:nvPr/>
        </p:nvSpPr>
        <p:spPr>
          <a:xfrm>
            <a:off x="980698" y="3242902"/>
            <a:ext cx="1943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맑은 고딕" panose="020B0503020000020004" pitchFamily="50" charset="-127"/>
              </a:rPr>
              <a:t>x = x + 1</a:t>
            </a:r>
            <a:endParaRPr lang="ko-KR" altLang="en-US" sz="3200" baseline="-25000" dirty="0">
              <a:latin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5F6C0-65DA-0267-29AD-54BD141882D3}"/>
              </a:ext>
            </a:extLst>
          </p:cNvPr>
          <p:cNvSpPr txBox="1"/>
          <p:nvPr/>
        </p:nvSpPr>
        <p:spPr>
          <a:xfrm>
            <a:off x="3275908" y="3242902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맑은 고딕" panose="020B0503020000020004" pitchFamily="50" charset="-127"/>
              </a:rPr>
              <a:t>문제 없음</a:t>
            </a:r>
            <a:endParaRPr lang="ko-KR" altLang="en-US" sz="3200" baseline="-25000" dirty="0"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69406D-FBB0-918F-3ADD-B22CC97DB292}"/>
              </a:ext>
            </a:extLst>
          </p:cNvPr>
          <p:cNvSpPr txBox="1"/>
          <p:nvPr/>
        </p:nvSpPr>
        <p:spPr>
          <a:xfrm>
            <a:off x="980698" y="4238325"/>
            <a:ext cx="2193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맑은 고딕" panose="020B0503020000020004" pitchFamily="50" charset="-127"/>
              </a:rPr>
              <a:t>x + (x = 1)</a:t>
            </a:r>
            <a:endParaRPr lang="ko-KR" altLang="en-US" sz="3200" baseline="-25000" dirty="0"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769BF-6695-C3F2-24E3-2F204BA63CCB}"/>
              </a:ext>
            </a:extLst>
          </p:cNvPr>
          <p:cNvSpPr txBox="1"/>
          <p:nvPr/>
        </p:nvSpPr>
        <p:spPr>
          <a:xfrm>
            <a:off x="3275908" y="4238324"/>
            <a:ext cx="55018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latin typeface="맑은 고딕" panose="020B0503020000020004" pitchFamily="50" charset="-127"/>
              </a:rPr>
              <a:t>첫번째 </a:t>
            </a:r>
            <a:r>
              <a:rPr lang="en-US" altLang="ko-KR" sz="3200">
                <a:latin typeface="맑은 고딕" panose="020B0503020000020004" pitchFamily="50" charset="-127"/>
              </a:rPr>
              <a:t>x</a:t>
            </a:r>
            <a:r>
              <a:rPr lang="ko-KR" altLang="en-US" sz="3200">
                <a:latin typeface="맑은 고딕" panose="020B0503020000020004" pitchFamily="50" charset="-127"/>
              </a:rPr>
              <a:t>가 </a:t>
            </a:r>
            <a:r>
              <a:rPr lang="en-US" altLang="ko-KR" sz="3200">
                <a:latin typeface="맑은 고딕" panose="020B0503020000020004" pitchFamily="50" charset="-127"/>
              </a:rPr>
              <a:t>1</a:t>
            </a:r>
            <a:r>
              <a:rPr lang="ko-KR" altLang="en-US" sz="3200">
                <a:latin typeface="맑은 고딕" panose="020B0503020000020004" pitchFamily="50" charset="-127"/>
              </a:rPr>
              <a:t>을 저장하기 전 </a:t>
            </a:r>
            <a:endParaRPr lang="en-US" altLang="ko-KR" sz="3200">
              <a:latin typeface="맑은 고딕" panose="020B0503020000020004" pitchFamily="50" charset="-127"/>
            </a:endParaRPr>
          </a:p>
          <a:p>
            <a:r>
              <a:rPr lang="ko-KR" altLang="en-US" sz="3200">
                <a:latin typeface="맑은 고딕" panose="020B0503020000020004" pitchFamily="50" charset="-127"/>
              </a:rPr>
              <a:t>값인지 </a:t>
            </a:r>
            <a:r>
              <a:rPr lang="en-US" altLang="ko-KR" sz="3200">
                <a:latin typeface="맑은 고딕" panose="020B0503020000020004" pitchFamily="50" charset="-127"/>
              </a:rPr>
              <a:t>1</a:t>
            </a:r>
            <a:r>
              <a:rPr lang="ko-KR" altLang="en-US" sz="3200">
                <a:latin typeface="맑은 고딕" panose="020B0503020000020004" pitchFamily="50" charset="-127"/>
              </a:rPr>
              <a:t>을 저장한 후의 값이</a:t>
            </a:r>
            <a:endParaRPr lang="en-US" altLang="ko-KR" sz="3200">
              <a:latin typeface="맑은 고딕" panose="020B0503020000020004" pitchFamily="50" charset="-127"/>
            </a:endParaRPr>
          </a:p>
          <a:p>
            <a:r>
              <a:rPr lang="ko-KR" altLang="en-US" sz="3200">
                <a:latin typeface="맑은 고딕" panose="020B0503020000020004" pitchFamily="50" charset="-127"/>
              </a:rPr>
              <a:t>어서 </a:t>
            </a:r>
            <a:r>
              <a:rPr lang="en-US" altLang="ko-KR" sz="3200">
                <a:latin typeface="맑은 고딕" panose="020B0503020000020004" pitchFamily="50" charset="-127"/>
              </a:rPr>
              <a:t>1</a:t>
            </a:r>
            <a:r>
              <a:rPr lang="ko-KR" altLang="en-US" sz="3200">
                <a:latin typeface="맑은 고딕" panose="020B0503020000020004" pitchFamily="50" charset="-127"/>
              </a:rPr>
              <a:t>인지 불명확함</a:t>
            </a:r>
            <a:endParaRPr lang="en-US" altLang="ko-KR" sz="320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4379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97610-F3AF-AA06-0DF5-E1654DEFB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AD589-048B-9F87-4C34-03A1CA4BD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식 </a:t>
            </a:r>
            <a:r>
              <a:rPr lang="en-US" altLang="ko-KR" u="sng"/>
              <a:t>(expression)</a:t>
            </a:r>
            <a:r>
              <a:rPr lang="ko-KR" altLang="en-US" u="sng"/>
              <a:t> 목차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9F3951-97D7-AE28-CDF9-354355148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2612261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primary</a:t>
            </a:r>
            <a:r>
              <a:rPr lang="ko-KR" altLang="en-US" sz="2800"/>
              <a:t>식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en-US" altLang="ko-KR" sz="2800"/>
              <a:t>postfix</a:t>
            </a:r>
            <a:r>
              <a:rPr lang="ko-KR" altLang="en-US" sz="2800"/>
              <a:t>식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단항식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자료형변환식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곱셈식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덧셈식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비트이동식</a:t>
            </a:r>
            <a:endParaRPr lang="en-US" altLang="ko-KR" sz="2800"/>
          </a:p>
          <a:p>
            <a:pPr>
              <a:lnSpc>
                <a:spcPct val="150000"/>
              </a:lnSpc>
            </a:pPr>
            <a:endParaRPr lang="en-US" altLang="ko-KR" sz="280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05D86CF-16CC-C6F4-6097-9B464FB77223}"/>
              </a:ext>
            </a:extLst>
          </p:cNvPr>
          <p:cNvSpPr txBox="1">
            <a:spLocks/>
          </p:cNvSpPr>
          <p:nvPr/>
        </p:nvSpPr>
        <p:spPr>
          <a:xfrm>
            <a:off x="3703898" y="1294566"/>
            <a:ext cx="2612261" cy="5563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/>
              <a:t>관계식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등가관계식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비트</a:t>
            </a:r>
            <a:r>
              <a:rPr lang="en-US" altLang="ko-KR" sz="2800"/>
              <a:t>AND</a:t>
            </a:r>
            <a:r>
              <a:rPr lang="ko-KR" altLang="en-US" sz="2800"/>
              <a:t>식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비트</a:t>
            </a:r>
            <a:r>
              <a:rPr lang="en-US" altLang="ko-KR" sz="2800"/>
              <a:t>XOR</a:t>
            </a:r>
            <a:r>
              <a:rPr lang="ko-KR" altLang="en-US" sz="2800"/>
              <a:t>식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비트</a:t>
            </a:r>
            <a:r>
              <a:rPr lang="en-US" altLang="ko-KR" sz="2800"/>
              <a:t>OR</a:t>
            </a:r>
            <a:r>
              <a:rPr lang="ko-KR" altLang="en-US" sz="2800"/>
              <a:t>식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논리</a:t>
            </a:r>
            <a:r>
              <a:rPr lang="en-US" altLang="ko-KR" sz="2800"/>
              <a:t>AND</a:t>
            </a:r>
            <a:r>
              <a:rPr lang="ko-KR" altLang="en-US" sz="2800"/>
              <a:t>식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논리</a:t>
            </a:r>
            <a:r>
              <a:rPr lang="en-US" altLang="ko-KR" sz="2800"/>
              <a:t>OR</a:t>
            </a:r>
            <a:r>
              <a:rPr lang="ko-KR" altLang="en-US" sz="2800"/>
              <a:t>식</a:t>
            </a:r>
            <a:endParaRPr lang="en-US" altLang="ko-KR" sz="2800"/>
          </a:p>
          <a:p>
            <a:pPr>
              <a:lnSpc>
                <a:spcPct val="150000"/>
              </a:lnSpc>
            </a:pPr>
            <a:endParaRPr lang="en-US" altLang="ko-KR" sz="28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936D432-266F-EC17-3EE0-26EA1A78A35B}"/>
              </a:ext>
            </a:extLst>
          </p:cNvPr>
          <p:cNvSpPr txBox="1">
            <a:spLocks/>
          </p:cNvSpPr>
          <p:nvPr/>
        </p:nvSpPr>
        <p:spPr>
          <a:xfrm>
            <a:off x="6531739" y="1294566"/>
            <a:ext cx="2612261" cy="5563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800"/>
              <a:t>조건식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대입식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쉼표연산자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상수식</a:t>
            </a:r>
            <a:endParaRPr lang="en-US" altLang="ko-KR" sz="2800"/>
          </a:p>
          <a:p>
            <a:pPr>
              <a:lnSpc>
                <a:spcPct val="150000"/>
              </a:lnSpc>
            </a:pP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126743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A954C-78DF-FB93-4ACD-B4680D34C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1E8FD-35A2-7C95-8C68-A346A410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/>
              <a:t>프로그램 실행환경 문자들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808933-BEA9-1420-E4DD-B517659F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460" y="6356351"/>
            <a:ext cx="3086100" cy="365125"/>
          </a:xfr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47B3D0-94FC-7553-982A-24B9B51B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48460" y="6356351"/>
            <a:ext cx="2057400" cy="365125"/>
          </a:xfrm>
        </p:spPr>
        <p:txBody>
          <a:bodyPr/>
          <a:lstStyle/>
          <a:p>
            <a:fld id="{C5E34F3F-6B99-4636-8969-C84AC0DE006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407B320-7E17-6673-9B7E-628073224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55" y="1297820"/>
            <a:ext cx="8813753" cy="556017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4000" dirty="0">
                <a:solidFill>
                  <a:srgbClr val="FF0000"/>
                </a:solidFill>
              </a:rPr>
              <a:t>&lt;</a:t>
            </a:r>
            <a:r>
              <a:rPr lang="en-US" altLang="ko-KR" sz="4000" dirty="0" err="1">
                <a:solidFill>
                  <a:srgbClr val="C00000"/>
                </a:solidFill>
              </a:rPr>
              <a:t>stdio.h</a:t>
            </a:r>
            <a:r>
              <a:rPr lang="en-US" altLang="ko-KR" sz="4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>
                <a:solidFill>
                  <a:srgbClr val="FAA700"/>
                </a:solidFill>
              </a:rPr>
              <a:t>   </a:t>
            </a:r>
            <a:r>
              <a:rPr lang="en-US" altLang="ko-KR" sz="4000">
                <a:solidFill>
                  <a:srgbClr val="FAA700"/>
                </a:solidFill>
              </a:rPr>
              <a:t>printf</a:t>
            </a:r>
            <a:r>
              <a:rPr lang="en-US" altLang="ko-KR" sz="4000" dirty="0"/>
              <a:t>(</a:t>
            </a:r>
            <a:r>
              <a:rPr lang="en-US" altLang="ko-KR" sz="4000" dirty="0">
                <a:solidFill>
                  <a:srgbClr val="FF0000"/>
                </a:solidFill>
              </a:rPr>
              <a:t>“</a:t>
            </a:r>
            <a:r>
              <a:rPr lang="en-US" altLang="ko-KR" sz="4000">
                <a:solidFill>
                  <a:srgbClr val="C00000"/>
                </a:solidFill>
              </a:rPr>
              <a:t>Hello</a:t>
            </a:r>
            <a:r>
              <a:rPr lang="en-US" altLang="ko-KR" sz="4000">
                <a:solidFill>
                  <a:srgbClr val="FF0000"/>
                </a:solidFill>
              </a:rPr>
              <a:t>”</a:t>
            </a:r>
            <a:r>
              <a:rPr lang="en-US" altLang="ko-KR" sz="4000"/>
              <a:t>);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   </a:t>
            </a:r>
          </a:p>
          <a:p>
            <a:pPr marL="0" indent="0">
              <a:buNone/>
            </a:pPr>
            <a:r>
              <a:rPr lang="en-US" altLang="ko-KR" sz="4000">
                <a:solidFill>
                  <a:schemeClr val="accent5"/>
                </a:solidFill>
              </a:rPr>
              <a:t>   return</a:t>
            </a:r>
            <a:r>
              <a:rPr lang="en-US" altLang="ko-KR" sz="4000"/>
              <a:t> </a:t>
            </a:r>
            <a:r>
              <a:rPr lang="en-US" altLang="ko-KR" sz="4000" dirty="0"/>
              <a:t>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7E4131-1EFC-F409-FF72-E6BB3C770418}"/>
              </a:ext>
            </a:extLst>
          </p:cNvPr>
          <p:cNvSpPr txBox="1"/>
          <p:nvPr/>
        </p:nvSpPr>
        <p:spPr>
          <a:xfrm>
            <a:off x="165124" y="203138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5EF59-91F1-5C0D-7FE5-A41F5F5FF89B}"/>
              </a:ext>
            </a:extLst>
          </p:cNvPr>
          <p:cNvSpPr txBox="1"/>
          <p:nvPr/>
        </p:nvSpPr>
        <p:spPr>
          <a:xfrm>
            <a:off x="1844020" y="204420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459C9C-DA6F-1192-68AC-F31991C25DE6}"/>
              </a:ext>
            </a:extLst>
          </p:cNvPr>
          <p:cNvSpPr txBox="1"/>
          <p:nvPr/>
        </p:nvSpPr>
        <p:spPr>
          <a:xfrm>
            <a:off x="727074" y="470581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346B42D-8C11-D8E9-4890-58935796C542}"/>
              </a:ext>
            </a:extLst>
          </p:cNvPr>
          <p:cNvCxnSpPr/>
          <p:nvPr/>
        </p:nvCxnSpPr>
        <p:spPr>
          <a:xfrm>
            <a:off x="659264" y="6568951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D9F7E5-C691-B7EB-8523-7EA32ACEB3CF}"/>
              </a:ext>
            </a:extLst>
          </p:cNvPr>
          <p:cNvSpPr txBox="1"/>
          <p:nvPr/>
        </p:nvSpPr>
        <p:spPr>
          <a:xfrm>
            <a:off x="1324757" y="6384285"/>
            <a:ext cx="731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화면에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Hello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라고 출력하고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을 반환한다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92864F-9E96-2344-5490-C27722029993}"/>
              </a:ext>
            </a:extLst>
          </p:cNvPr>
          <p:cNvSpPr txBox="1"/>
          <p:nvPr/>
        </p:nvSpPr>
        <p:spPr>
          <a:xfrm>
            <a:off x="727074" y="3388882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printf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84008-F22A-8D7C-C9F0-2E502933680F}"/>
              </a:ext>
            </a:extLst>
          </p:cNvPr>
          <p:cNvSpPr txBox="1"/>
          <p:nvPr/>
        </p:nvSpPr>
        <p:spPr>
          <a:xfrm>
            <a:off x="2784794" y="3388882"/>
            <a:ext cx="193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“Hello”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463AE-99BC-0921-9B79-0AD103A36470}"/>
              </a:ext>
            </a:extLst>
          </p:cNvPr>
          <p:cNvSpPr txBox="1"/>
          <p:nvPr/>
        </p:nvSpPr>
        <p:spPr>
          <a:xfrm>
            <a:off x="165124" y="1089195"/>
            <a:ext cx="208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헤더 파일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stdio.h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027E5D7-5460-C7F4-5734-DD93CBFC38C0}"/>
              </a:ext>
            </a:extLst>
          </p:cNvPr>
          <p:cNvSpPr/>
          <p:nvPr/>
        </p:nvSpPr>
        <p:spPr>
          <a:xfrm>
            <a:off x="5465850" y="2044209"/>
            <a:ext cx="2990578" cy="3515971"/>
          </a:xfrm>
          <a:prstGeom prst="roundRect">
            <a:avLst>
              <a:gd name="adj" fmla="val 429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/>
              <a:t>Hello</a:t>
            </a:r>
            <a:endParaRPr lang="ko-KR" altLang="en-US" sz="36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101D6AF-D3B1-8CEA-31A1-ED3EB5B32CAA}"/>
              </a:ext>
            </a:extLst>
          </p:cNvPr>
          <p:cNvCxnSpPr>
            <a:cxnSpLocks/>
          </p:cNvCxnSpPr>
          <p:nvPr/>
        </p:nvCxnSpPr>
        <p:spPr>
          <a:xfrm flipV="1">
            <a:off x="5758145" y="4029360"/>
            <a:ext cx="0" cy="87308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2D89A5-4314-8BF8-50A2-039B00B2AE77}"/>
              </a:ext>
            </a:extLst>
          </p:cNvPr>
          <p:cNvSpPr txBox="1"/>
          <p:nvPr/>
        </p:nvSpPr>
        <p:spPr>
          <a:xfrm>
            <a:off x="5499856" y="4971889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2"/>
                </a:solidFill>
                <a:latin typeface="맑은 고딕" panose="020B0503020000020004" pitchFamily="50" charset="-127"/>
              </a:rPr>
              <a:t>'H'</a:t>
            </a:r>
            <a:endParaRPr lang="ko-KR" altLang="en-US" sz="2400" dirty="0">
              <a:solidFill>
                <a:schemeClr val="accent2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6DEAE91-F9A2-4BC6-D2D1-E7BE6364C15A}"/>
              </a:ext>
            </a:extLst>
          </p:cNvPr>
          <p:cNvCxnSpPr>
            <a:cxnSpLocks/>
          </p:cNvCxnSpPr>
          <p:nvPr/>
        </p:nvCxnSpPr>
        <p:spPr>
          <a:xfrm flipH="1" flipV="1">
            <a:off x="6048460" y="4029360"/>
            <a:ext cx="260191" cy="87308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10BC31-6840-1DDF-C017-36FD30D24D05}"/>
              </a:ext>
            </a:extLst>
          </p:cNvPr>
          <p:cNvSpPr txBox="1"/>
          <p:nvPr/>
        </p:nvSpPr>
        <p:spPr>
          <a:xfrm>
            <a:off x="6032774" y="4971889"/>
            <a:ext cx="477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2"/>
                </a:solidFill>
                <a:latin typeface="맑은 고딕" panose="020B0503020000020004" pitchFamily="50" charset="-127"/>
              </a:rPr>
              <a:t>'e'</a:t>
            </a:r>
            <a:endParaRPr lang="ko-KR" altLang="en-US" sz="2400" dirty="0">
              <a:solidFill>
                <a:schemeClr val="accent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F0BAB8-3B34-7703-BA6E-B37B668BF459}"/>
              </a:ext>
            </a:extLst>
          </p:cNvPr>
          <p:cNvSpPr txBox="1"/>
          <p:nvPr/>
        </p:nvSpPr>
        <p:spPr>
          <a:xfrm>
            <a:off x="6593471" y="497188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2"/>
                </a:solidFill>
                <a:latin typeface="맑은 고딕" panose="020B0503020000020004" pitchFamily="50" charset="-127"/>
              </a:rPr>
              <a:t>'l'</a:t>
            </a:r>
            <a:endParaRPr lang="ko-KR" altLang="en-US" sz="2400" dirty="0">
              <a:solidFill>
                <a:schemeClr val="accent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100051-D082-78CF-8B5C-290A54D4696F}"/>
              </a:ext>
            </a:extLst>
          </p:cNvPr>
          <p:cNvSpPr txBox="1"/>
          <p:nvPr/>
        </p:nvSpPr>
        <p:spPr>
          <a:xfrm>
            <a:off x="7231761" y="497188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2"/>
                </a:solidFill>
                <a:latin typeface="맑은 고딕" panose="020B0503020000020004" pitchFamily="50" charset="-127"/>
              </a:rPr>
              <a:t>'l'</a:t>
            </a:r>
            <a:endParaRPr lang="ko-KR" altLang="en-US" sz="2400" dirty="0">
              <a:solidFill>
                <a:schemeClr val="accent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980E46-C30D-E853-7DE7-A08359B729F6}"/>
              </a:ext>
            </a:extLst>
          </p:cNvPr>
          <p:cNvSpPr txBox="1"/>
          <p:nvPr/>
        </p:nvSpPr>
        <p:spPr>
          <a:xfrm>
            <a:off x="7829983" y="4971889"/>
            <a:ext cx="489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accent2"/>
                </a:solidFill>
                <a:latin typeface="맑은 고딕" panose="020B0503020000020004" pitchFamily="50" charset="-127"/>
              </a:rPr>
              <a:t>'o'</a:t>
            </a:r>
            <a:endParaRPr lang="ko-KR" altLang="en-US" sz="2400" dirty="0">
              <a:solidFill>
                <a:schemeClr val="accent2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11C1CF5-ED0C-AF96-DA5B-CB7007DF9A69}"/>
              </a:ext>
            </a:extLst>
          </p:cNvPr>
          <p:cNvCxnSpPr>
            <a:cxnSpLocks/>
          </p:cNvCxnSpPr>
          <p:nvPr/>
        </p:nvCxnSpPr>
        <p:spPr>
          <a:xfrm flipH="1" flipV="1">
            <a:off x="6247976" y="4029360"/>
            <a:ext cx="563950" cy="901018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ABBE3E-B7B0-C7E3-58D8-F9D4114898F0}"/>
              </a:ext>
            </a:extLst>
          </p:cNvPr>
          <p:cNvCxnSpPr>
            <a:cxnSpLocks/>
          </p:cNvCxnSpPr>
          <p:nvPr/>
        </p:nvCxnSpPr>
        <p:spPr>
          <a:xfrm flipH="1" flipV="1">
            <a:off x="6396619" y="4029360"/>
            <a:ext cx="1077066" cy="901018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3219C0D-25B0-0197-E7FA-09B29E1A6314}"/>
              </a:ext>
            </a:extLst>
          </p:cNvPr>
          <p:cNvCxnSpPr>
            <a:cxnSpLocks/>
          </p:cNvCxnSpPr>
          <p:nvPr/>
        </p:nvCxnSpPr>
        <p:spPr>
          <a:xfrm flipH="1" flipV="1">
            <a:off x="6606692" y="4029360"/>
            <a:ext cx="1456360" cy="928952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2148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9EE28-C3DE-39CB-7143-0003C29C2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77D01-ACE3-A345-6614-0F3D0428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primary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기초식</a:t>
            </a:r>
            <a:r>
              <a:rPr lang="en-US" altLang="ko-KR" u="sng"/>
              <a:t>)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034E79E-9470-6305-2650-8E828BC58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997" y="1400024"/>
            <a:ext cx="7886700" cy="5457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primary_expression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/>
              <a:t>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a = </a:t>
            </a:r>
            <a:r>
              <a:rPr lang="en-US" altLang="ko-KR" sz="440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b = </a:t>
            </a:r>
            <a:r>
              <a:rPr lang="en-US" altLang="ko-KR" sz="4000"/>
              <a:t>1;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c = </a:t>
            </a:r>
            <a:r>
              <a:rPr lang="en-US" altLang="ko-KR" sz="4400"/>
              <a:t>(</a:t>
            </a:r>
            <a:r>
              <a:rPr lang="en-US" altLang="ko-KR" sz="440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4000"/>
              <a:t>);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EFE378-F933-AB75-66AF-A5AD9FB58F0F}"/>
              </a:ext>
            </a:extLst>
          </p:cNvPr>
          <p:cNvSpPr txBox="1"/>
          <p:nvPr/>
        </p:nvSpPr>
        <p:spPr>
          <a:xfrm>
            <a:off x="824134" y="1148213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9149BB-1537-13E4-A442-6979021A32F8}"/>
              </a:ext>
            </a:extLst>
          </p:cNvPr>
          <p:cNvSpPr txBox="1"/>
          <p:nvPr/>
        </p:nvSpPr>
        <p:spPr>
          <a:xfrm>
            <a:off x="3001560" y="1161042"/>
            <a:ext cx="340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primary_expression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6294D0-A7A9-E956-CCAC-B1548F630E08}"/>
              </a:ext>
            </a:extLst>
          </p:cNvPr>
          <p:cNvSpPr txBox="1"/>
          <p:nvPr/>
        </p:nvSpPr>
        <p:spPr>
          <a:xfrm>
            <a:off x="1370008" y="2514259"/>
            <a:ext cx="606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초기값을 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저장된 값으로 한다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29CF3-C35E-8CCB-3A28-81B164F74780}"/>
              </a:ext>
            </a:extLst>
          </p:cNvPr>
          <p:cNvSpPr txBox="1"/>
          <p:nvPr/>
        </p:nvSpPr>
        <p:spPr>
          <a:xfrm>
            <a:off x="6734093" y="1161042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6B27E6-D57A-24D0-570E-A98D5C355426}"/>
              </a:ext>
            </a:extLst>
          </p:cNvPr>
          <p:cNvSpPr txBox="1"/>
          <p:nvPr/>
        </p:nvSpPr>
        <p:spPr>
          <a:xfrm>
            <a:off x="1370008" y="3880305"/>
            <a:ext cx="463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초기값을 정수 상수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로 한다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E8E517-92CA-AAB7-D004-A2BB0CA9EDFB}"/>
              </a:ext>
            </a:extLst>
          </p:cNvPr>
          <p:cNvSpPr txBox="1"/>
          <p:nvPr/>
        </p:nvSpPr>
        <p:spPr>
          <a:xfrm>
            <a:off x="1370008" y="5255892"/>
            <a:ext cx="606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초기값을 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저장된 값으로 한다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5546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164D4-1433-87B1-743A-E55804C84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9F1CD-61EF-8D51-0E4C-89470610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primary</a:t>
            </a:r>
            <a:r>
              <a:rPr lang="ko-KR" altLang="en-US" u="sng"/>
              <a:t>식</a:t>
            </a:r>
            <a:r>
              <a:rPr lang="en-US" altLang="ko-KR" u="sng"/>
              <a:t> </a:t>
            </a:r>
            <a:r>
              <a:rPr lang="ko-KR" altLang="en-US" u="sng"/>
              <a:t>관련 프로그래밍 용어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4753E-808A-AABF-B277-9F3A9FD88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7775121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lvalue (</a:t>
            </a:r>
            <a:r>
              <a:rPr lang="ko-KR" altLang="en-US" sz="2800"/>
              <a:t>좌측값</a:t>
            </a:r>
            <a:r>
              <a:rPr lang="en-US" altLang="ko-KR" sz="2800"/>
              <a:t>)</a:t>
            </a:r>
            <a:r>
              <a:rPr lang="ko-KR" altLang="en-US" sz="2800"/>
              <a:t>은 </a:t>
            </a:r>
            <a:r>
              <a:rPr lang="en-US" altLang="ko-KR" sz="2800"/>
              <a:t>object (</a:t>
            </a:r>
            <a:r>
              <a:rPr lang="ko-KR" altLang="en-US" sz="2800"/>
              <a:t>자료</a:t>
            </a:r>
            <a:r>
              <a:rPr lang="en-US" altLang="ko-KR" sz="2800"/>
              <a:t>)</a:t>
            </a:r>
            <a:r>
              <a:rPr lang="ko-KR" altLang="en-US" sz="2800"/>
              <a:t>를 가리키는 식이다</a:t>
            </a:r>
            <a:r>
              <a:rPr lang="en-US" altLang="ko-KR" sz="2800"/>
              <a:t>. 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/>
              <a:t>object (</a:t>
            </a:r>
            <a:r>
              <a:rPr lang="ko-KR" altLang="en-US" sz="2800"/>
              <a:t>메모리 공간</a:t>
            </a:r>
            <a:r>
              <a:rPr lang="en-US" altLang="ko-KR" sz="2800"/>
              <a:t>)</a:t>
            </a:r>
            <a:r>
              <a:rPr lang="ko-KR" altLang="en-US" sz="2800"/>
              <a:t>이 어떤 타입이라고 할 때</a:t>
            </a:r>
            <a:r>
              <a:rPr lang="en-US" altLang="ko-KR" sz="2800"/>
              <a:t>, </a:t>
            </a:r>
            <a:r>
              <a:rPr lang="ko-KR" altLang="en-US" sz="2800"/>
              <a:t>그 타입은 </a:t>
            </a:r>
            <a:r>
              <a:rPr lang="en-US" altLang="ko-KR" sz="2800"/>
              <a:t>object</a:t>
            </a:r>
            <a:r>
              <a:rPr lang="ko-KR" altLang="en-US" sz="2800"/>
              <a:t>를 가리키는데 쓰인 </a:t>
            </a:r>
            <a:r>
              <a:rPr lang="en-US" altLang="ko-KR" sz="2800"/>
              <a:t>lvalue</a:t>
            </a:r>
            <a:r>
              <a:rPr lang="ko-KR" altLang="en-US" sz="2800"/>
              <a:t>에 의해 정해진다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일반적인 식에서 </a:t>
            </a:r>
            <a:r>
              <a:rPr lang="en-US" altLang="ko-KR" sz="2800"/>
              <a:t>lvalue</a:t>
            </a:r>
            <a:r>
              <a:rPr lang="ko-KR" altLang="en-US" sz="2800"/>
              <a:t>는 </a:t>
            </a:r>
            <a:r>
              <a:rPr lang="en-US" altLang="ko-KR" sz="2800"/>
              <a:t>object</a:t>
            </a:r>
            <a:r>
              <a:rPr lang="ko-KR" altLang="en-US" sz="2800"/>
              <a:t>에 저장된 값으로 변환된다</a:t>
            </a:r>
            <a:r>
              <a:rPr lang="en-US" altLang="ko-KR" sz="2800"/>
              <a:t>. </a:t>
            </a:r>
            <a:endParaRPr lang="en-US" altLang="ko-KR" sz="28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49E753-5E70-E7A0-4B68-F9163763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850724-06EB-DEE5-7107-978F7301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6224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878E0-59F3-CCF9-DF3B-1754DB918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3680A-EC73-1B21-AB5C-343C73AC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primary</a:t>
            </a:r>
            <a:r>
              <a:rPr lang="ko-KR" altLang="en-US" u="sng"/>
              <a:t>식</a:t>
            </a:r>
            <a:r>
              <a:rPr lang="en-US" altLang="ko-KR" u="sng"/>
              <a:t> </a:t>
            </a:r>
            <a:r>
              <a:rPr lang="ko-KR" altLang="en-US" u="sng"/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F58B0A-FB5B-0E0D-CE84-17136468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DC329-923B-C619-F331-0102727D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6DC6E7-6AAD-60C2-553E-7D1A3C17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445309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/>
              <a:t>primary</a:t>
            </a:r>
            <a:r>
              <a:rPr lang="ko-KR" altLang="en-US" sz="2800" b="1"/>
              <a:t>식</a:t>
            </a:r>
            <a:br>
              <a:rPr lang="en-US" altLang="ko-KR" sz="2800" b="1"/>
            </a:br>
            <a:r>
              <a:rPr lang="ko-KR" altLang="en-US" sz="2800"/>
              <a:t>이름</a:t>
            </a:r>
            <a:br>
              <a:rPr lang="en-US" altLang="ko-KR" sz="2800"/>
            </a:br>
            <a:r>
              <a:rPr lang="ko-KR" altLang="en-US" sz="2800"/>
              <a:t>상수</a:t>
            </a:r>
            <a:br>
              <a:rPr lang="en-US" altLang="ko-KR" sz="2800"/>
            </a:b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문자열리터럴</a:t>
            </a:r>
            <a:br>
              <a:rPr lang="en-US" altLang="ko-KR" sz="2800"/>
            </a:br>
            <a:r>
              <a:rPr lang="en-US" altLang="ko-KR" sz="2800" b="1"/>
              <a:t>(</a:t>
            </a:r>
            <a:r>
              <a:rPr lang="en-US" altLang="ko-KR" sz="2800"/>
              <a:t> </a:t>
            </a:r>
            <a:r>
              <a:rPr lang="ko-KR" altLang="en-US" sz="2800"/>
              <a:t>식</a:t>
            </a:r>
            <a:r>
              <a:rPr lang="en-US" altLang="ko-KR" sz="2800"/>
              <a:t> </a:t>
            </a:r>
            <a:r>
              <a:rPr lang="en-US" altLang="ko-KR" sz="2800" b="1"/>
              <a:t>)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33853343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D4F96-80E6-9FCD-61DE-B3E2D70C1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D408-82BC-65DC-F828-204D351F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primary</a:t>
            </a:r>
            <a:r>
              <a:rPr lang="ko-KR" altLang="en-US" u="sng"/>
              <a:t>식</a:t>
            </a:r>
            <a:r>
              <a:rPr lang="en-US" altLang="ko-KR" u="sng"/>
              <a:t> </a:t>
            </a:r>
            <a:r>
              <a:rPr lang="ko-KR" altLang="en-US" u="sng"/>
              <a:t>관련 </a:t>
            </a:r>
            <a:r>
              <a:rPr lang="ko-KR" altLang="en-US" u="sng" dirty="0"/>
              <a:t>규칙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A3D41-3441-A7C4-4030-E4985610B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변수의</a:t>
            </a:r>
            <a:r>
              <a:rPr lang="en-US" altLang="ko-KR" sz="2800"/>
              <a:t> </a:t>
            </a:r>
            <a:r>
              <a:rPr lang="ko-KR" altLang="en-US" sz="2800"/>
              <a:t>이름은 </a:t>
            </a:r>
            <a:r>
              <a:rPr lang="en-US" altLang="ko-KR" sz="2800"/>
              <a:t>lvalue</a:t>
            </a:r>
            <a:r>
              <a:rPr lang="ko-KR" altLang="en-US" sz="2800"/>
              <a:t>가 된다</a:t>
            </a:r>
            <a:r>
              <a:rPr lang="en-US" altLang="ko-KR" sz="2800"/>
              <a:t>.  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/>
              <a:t>함수의</a:t>
            </a:r>
            <a:r>
              <a:rPr lang="en-US" altLang="ko-KR" sz="2800"/>
              <a:t> </a:t>
            </a:r>
            <a:r>
              <a:rPr lang="ko-KR" altLang="en-US" sz="2800"/>
              <a:t>이름은 함수를 가리킨다</a:t>
            </a:r>
            <a:r>
              <a:rPr lang="en-US" altLang="ko-KR" sz="2800"/>
              <a:t>. 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endParaRPr lang="en-US" altLang="ko-KR" sz="100"/>
          </a:p>
          <a:p>
            <a:pPr>
              <a:lnSpc>
                <a:spcPct val="150000"/>
              </a:lnSpc>
            </a:pPr>
            <a:r>
              <a:rPr lang="ko-KR" altLang="en-US" sz="2800"/>
              <a:t>상수의 타입은 상수 관련 문법에 따라 정해진다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endParaRPr lang="en-US" altLang="ko-KR" sz="100"/>
          </a:p>
          <a:p>
            <a:pPr>
              <a:lnSpc>
                <a:spcPct val="150000"/>
              </a:lnSpc>
            </a:pPr>
            <a:r>
              <a:rPr lang="ko-KR" altLang="en-US" sz="2800"/>
              <a:t>괄호의 타입과 값은 괄호 안의 식과 같다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괄호 안의 식이 </a:t>
            </a:r>
            <a:r>
              <a:rPr lang="en-US" altLang="ko-KR" sz="2800"/>
              <a:t>lvalue</a:t>
            </a:r>
            <a:r>
              <a:rPr lang="ko-KR" altLang="en-US" sz="2800"/>
              <a:t>면 괄호도 </a:t>
            </a:r>
            <a:r>
              <a:rPr lang="en-US" altLang="ko-KR" sz="2800"/>
              <a:t>lvalue</a:t>
            </a:r>
            <a:r>
              <a:rPr lang="ko-KR" altLang="en-US" sz="2800"/>
              <a:t>고</a:t>
            </a:r>
            <a:r>
              <a:rPr lang="en-US" altLang="ko-KR" sz="2800"/>
              <a:t>, </a:t>
            </a:r>
            <a:br>
              <a:rPr lang="en-US" altLang="ko-KR" sz="2800"/>
            </a:br>
            <a:r>
              <a:rPr lang="ko-KR" altLang="en-US" sz="2800"/>
              <a:t>괄호 안의 식이 함수를 가리키면 괄호도 함수를 가리킨다</a:t>
            </a:r>
            <a:r>
              <a:rPr lang="en-US" altLang="ko-KR" sz="2800"/>
              <a:t>.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0912284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D645A-BC47-63AD-BD5F-909F5F0AF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A435E-A0B8-BD25-D2C9-C7B43ABA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primary</a:t>
            </a:r>
            <a:r>
              <a:rPr lang="ko-KR" altLang="en-US" u="sng"/>
              <a:t>식</a:t>
            </a:r>
            <a:r>
              <a:rPr lang="en-US" altLang="ko-KR" u="sng"/>
              <a:t> </a:t>
            </a:r>
            <a:r>
              <a:rPr lang="ko-KR" altLang="en-US" u="sng"/>
              <a:t>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653503E-D1C8-3C3D-A5DD-D3F8BEFBE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844161"/>
            <a:ext cx="2670266" cy="678582"/>
          </a:xfrm>
          <a:solidFill>
            <a:srgbClr val="FFF8E7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a = </a:t>
            </a:r>
            <a:r>
              <a:rPr lang="en-US" altLang="ko-KR" sz="4400">
                <a:solidFill>
                  <a:schemeClr val="bg1">
                    <a:lumMod val="65000"/>
                  </a:schemeClr>
                </a:solidFill>
              </a:rPr>
              <a:t>x </a:t>
            </a:r>
            <a:r>
              <a:rPr lang="en-US" altLang="ko-KR" sz="4000"/>
              <a:t>;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A40D693-31E2-9829-E204-3B6A90B7924C}"/>
              </a:ext>
            </a:extLst>
          </p:cNvPr>
          <p:cNvSpPr txBox="1">
            <a:spLocks/>
          </p:cNvSpPr>
          <p:nvPr/>
        </p:nvSpPr>
        <p:spPr>
          <a:xfrm>
            <a:off x="134983" y="3334330"/>
            <a:ext cx="8874034" cy="1379434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mov	eax, 			dword ptr[x]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mov	dword ptr[a],	eax 	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7FDDBC-31E6-5F3D-159B-ABA07F98198D}"/>
              </a:ext>
            </a:extLst>
          </p:cNvPr>
          <p:cNvSpPr/>
          <p:nvPr/>
        </p:nvSpPr>
        <p:spPr>
          <a:xfrm>
            <a:off x="2412274" y="1844161"/>
            <a:ext cx="513806" cy="76841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C20134-E39A-ABD8-A4B0-F07E3DA2ADB0}"/>
              </a:ext>
            </a:extLst>
          </p:cNvPr>
          <p:cNvSpPr/>
          <p:nvPr/>
        </p:nvSpPr>
        <p:spPr>
          <a:xfrm>
            <a:off x="60960" y="3273055"/>
            <a:ext cx="9004662" cy="76841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B32E5-3E56-01A6-7093-4B1B45A98EF9}"/>
              </a:ext>
            </a:extLst>
          </p:cNvPr>
          <p:cNvSpPr txBox="1"/>
          <p:nvPr/>
        </p:nvSpPr>
        <p:spPr>
          <a:xfrm>
            <a:off x="1370511" y="6134293"/>
            <a:ext cx="638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>
                <a:solidFill>
                  <a:srgbClr val="4EA72E"/>
                </a:solidFill>
              </a:rPr>
              <a:t>MOV—Move</a:t>
            </a:r>
            <a:endParaRPr lang="ko-KR" altLang="en-US" sz="32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254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C3BA0-FDDA-FBE2-4BF4-82556742E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1A1C3-FCEA-3F5C-B35D-7D517E28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primary</a:t>
            </a:r>
            <a:r>
              <a:rPr lang="ko-KR" altLang="en-US" u="sng"/>
              <a:t>식</a:t>
            </a:r>
            <a:r>
              <a:rPr lang="en-US" altLang="ko-KR" u="sng"/>
              <a:t> </a:t>
            </a:r>
            <a:r>
              <a:rPr lang="ko-KR" altLang="en-US" u="sng"/>
              <a:t>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55BBC17-BAB2-26A2-037E-80CA1CCE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844161"/>
            <a:ext cx="2670266" cy="678582"/>
          </a:xfrm>
          <a:solidFill>
            <a:srgbClr val="FFF8E7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b = </a:t>
            </a:r>
            <a:r>
              <a:rPr lang="en-US" altLang="ko-KR" sz="4000"/>
              <a:t>1 ;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D39C4E7-C54C-DA60-9FAF-700E60CD5A5B}"/>
              </a:ext>
            </a:extLst>
          </p:cNvPr>
          <p:cNvSpPr txBox="1">
            <a:spLocks/>
          </p:cNvSpPr>
          <p:nvPr/>
        </p:nvSpPr>
        <p:spPr>
          <a:xfrm>
            <a:off x="134983" y="3334330"/>
            <a:ext cx="8874034" cy="768410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mov	dword ptr[b],	1	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AD4076-1093-E7E9-AC80-CEDD8B7473B5}"/>
              </a:ext>
            </a:extLst>
          </p:cNvPr>
          <p:cNvSpPr/>
          <p:nvPr/>
        </p:nvSpPr>
        <p:spPr>
          <a:xfrm>
            <a:off x="2490652" y="1774177"/>
            <a:ext cx="435428" cy="76841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EAF271-1CA0-478D-7ECA-19C1DCCCEC2C}"/>
              </a:ext>
            </a:extLst>
          </p:cNvPr>
          <p:cNvSpPr/>
          <p:nvPr/>
        </p:nvSpPr>
        <p:spPr>
          <a:xfrm>
            <a:off x="5486400" y="3273055"/>
            <a:ext cx="731520" cy="76841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650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6C458-66D5-C23C-C7EF-52A8BBCCC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5BC93-BAB5-9C27-1853-74F5D075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primary</a:t>
            </a:r>
            <a:r>
              <a:rPr lang="ko-KR" altLang="en-US" u="sng"/>
              <a:t>식</a:t>
            </a:r>
            <a:r>
              <a:rPr lang="en-US" altLang="ko-KR" u="sng"/>
              <a:t> </a:t>
            </a:r>
            <a:r>
              <a:rPr lang="ko-KR" altLang="en-US" u="sng"/>
              <a:t>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29F92DF-29BA-1A55-CED9-4241D42C7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844161"/>
            <a:ext cx="3147060" cy="678582"/>
          </a:xfrm>
          <a:solidFill>
            <a:srgbClr val="FFF8E7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c = </a:t>
            </a:r>
            <a:r>
              <a:rPr lang="en-US" altLang="ko-KR" sz="4400"/>
              <a:t>(</a:t>
            </a:r>
            <a:r>
              <a:rPr lang="en-US" altLang="ko-KR" sz="440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4000"/>
              <a:t>) ;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C8FC51B-DB03-0D38-285E-F960A7DFE358}"/>
              </a:ext>
            </a:extLst>
          </p:cNvPr>
          <p:cNvSpPr txBox="1">
            <a:spLocks/>
          </p:cNvSpPr>
          <p:nvPr/>
        </p:nvSpPr>
        <p:spPr>
          <a:xfrm>
            <a:off x="134983" y="3334330"/>
            <a:ext cx="8874034" cy="1379434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mov	eax, 			dword ptr[x]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mov	dword ptr[c],	eax 	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2B135B-DEC8-3B40-AE9E-20656270DE18}"/>
              </a:ext>
            </a:extLst>
          </p:cNvPr>
          <p:cNvSpPr/>
          <p:nvPr/>
        </p:nvSpPr>
        <p:spPr>
          <a:xfrm>
            <a:off x="2412274" y="1844161"/>
            <a:ext cx="788126" cy="76841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D8B6BE-4DEA-9995-5A0B-0DA6B9C889A0}"/>
              </a:ext>
            </a:extLst>
          </p:cNvPr>
          <p:cNvSpPr/>
          <p:nvPr/>
        </p:nvSpPr>
        <p:spPr>
          <a:xfrm>
            <a:off x="60960" y="3273055"/>
            <a:ext cx="9004662" cy="76841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212D8-5E62-7E2E-A375-D0EF11230C0B}"/>
              </a:ext>
            </a:extLst>
          </p:cNvPr>
          <p:cNvSpPr txBox="1"/>
          <p:nvPr/>
        </p:nvSpPr>
        <p:spPr>
          <a:xfrm>
            <a:off x="1370511" y="6134293"/>
            <a:ext cx="638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>
                <a:solidFill>
                  <a:srgbClr val="4EA72E"/>
                </a:solidFill>
              </a:rPr>
              <a:t>MOV—Move</a:t>
            </a:r>
            <a:endParaRPr lang="ko-KR" altLang="en-US" sz="32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6725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9D570-52D9-B4C3-372F-593276643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4CC73-9DA8-DA44-A85B-796C6A51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primary</a:t>
            </a:r>
            <a:r>
              <a:rPr lang="ko-KR" altLang="en-US" u="sng"/>
              <a:t>식 </a:t>
            </a:r>
            <a:r>
              <a:rPr lang="ko-KR" altLang="en-US" u="sng" dirty="0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509D21-70E6-CFB2-2BE4-C0C9BE756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a</a:t>
            </a:r>
            <a:r>
              <a:rPr lang="ko-KR" altLang="en-US" sz="3600"/>
              <a:t>의 초기값을 </a:t>
            </a:r>
            <a:r>
              <a:rPr lang="en-US" altLang="ko-KR" sz="3600"/>
              <a:t>x</a:t>
            </a:r>
            <a:r>
              <a:rPr lang="ko-KR" altLang="en-US" sz="3600"/>
              <a:t>로</a:t>
            </a:r>
            <a:r>
              <a:rPr lang="en-US" altLang="ko-KR" sz="3600"/>
              <a:t>, b</a:t>
            </a:r>
            <a:r>
              <a:rPr lang="ko-KR" altLang="en-US" sz="3600"/>
              <a:t>의 초기값을 </a:t>
            </a:r>
            <a:r>
              <a:rPr lang="en-US" altLang="ko-KR" sz="3600"/>
              <a:t>1</a:t>
            </a:r>
            <a:r>
              <a:rPr lang="ko-KR" altLang="en-US" sz="3600"/>
              <a:t>로</a:t>
            </a:r>
            <a:r>
              <a:rPr lang="en-US" altLang="ko-KR" sz="3600"/>
              <a:t>, c</a:t>
            </a:r>
            <a:r>
              <a:rPr lang="ko-KR" altLang="en-US" sz="3600"/>
              <a:t>의 초기값을 </a:t>
            </a:r>
            <a:r>
              <a:rPr lang="en-US" altLang="ko-KR" sz="3600"/>
              <a:t>(x)</a:t>
            </a:r>
            <a:r>
              <a:rPr lang="ko-KR" altLang="en-US" sz="3600"/>
              <a:t>로 바꿔보세요</a:t>
            </a: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void f1 (int x)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int a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int b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int c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2DC1D4-54A9-A178-6DB2-E1E8BC0E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1755AD-1BAA-1AFD-9C99-1222E1CF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2083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99DB6-DA96-6D86-DCF0-7D952F846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20085-7DDC-9B31-4D73-219E79F1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327089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postfix expression</a:t>
            </a:r>
            <a:r>
              <a:rPr lang="ko-KR" altLang="en-US" u="sng"/>
              <a:t> </a:t>
            </a:r>
            <a:r>
              <a:rPr lang="en-US" altLang="ko-KR" u="sng"/>
              <a:t>(postfix</a:t>
            </a:r>
            <a:r>
              <a:rPr lang="ko-KR" altLang="en-US" u="sng"/>
              <a:t>식</a:t>
            </a:r>
            <a:r>
              <a:rPr lang="en-US" altLang="ko-KR" u="sng"/>
              <a:t>) </a:t>
            </a:r>
            <a:r>
              <a:rPr lang="ko-KR" altLang="en-US" u="sng"/>
              <a:t>예시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3F4C2A4-9406-D44C-8796-EDAB8D040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997" y="1400024"/>
            <a:ext cx="7886700" cy="545797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constant_1</a:t>
            </a:r>
            <a:r>
              <a:rPr lang="en-US" altLang="ko-KR"/>
              <a:t>() { </a:t>
            </a:r>
            <a:r>
              <a:rPr lang="en-US" altLang="ko-KR" sz="4000">
                <a:solidFill>
                  <a:schemeClr val="accent5"/>
                </a:solidFill>
              </a:rPr>
              <a:t>return</a:t>
            </a:r>
            <a:r>
              <a:rPr lang="en-US" altLang="ko-KR" sz="4000"/>
              <a:t> 1; </a:t>
            </a:r>
            <a:r>
              <a:rPr lang="en-US" altLang="ko-KR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postfix_expression </a:t>
            </a:r>
            <a:r>
              <a:rPr lang="en-US" altLang="ko-KR"/>
              <a:t>()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a = </a:t>
            </a:r>
            <a:r>
              <a:rPr lang="en-US" altLang="ko-KR">
                <a:solidFill>
                  <a:srgbClr val="FAA700"/>
                </a:solidFill>
              </a:rPr>
              <a:t>constant_1</a:t>
            </a:r>
            <a:r>
              <a:rPr lang="en-US" altLang="ko-KR" sz="4000"/>
              <a:t>();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955617-2ECE-F584-223A-0545D257726A}"/>
              </a:ext>
            </a:extLst>
          </p:cNvPr>
          <p:cNvSpPr txBox="1"/>
          <p:nvPr/>
        </p:nvSpPr>
        <p:spPr>
          <a:xfrm>
            <a:off x="824134" y="1148213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0EC44A-5646-83BE-A1D3-2A612E605077}"/>
              </a:ext>
            </a:extLst>
          </p:cNvPr>
          <p:cNvSpPr txBox="1"/>
          <p:nvPr/>
        </p:nvSpPr>
        <p:spPr>
          <a:xfrm>
            <a:off x="2530123" y="1161042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constant_1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065EC1-0564-4530-6799-C7E270BF930A}"/>
              </a:ext>
            </a:extLst>
          </p:cNvPr>
          <p:cNvSpPr txBox="1"/>
          <p:nvPr/>
        </p:nvSpPr>
        <p:spPr>
          <a:xfrm>
            <a:off x="1370008" y="4221139"/>
            <a:ext cx="652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constant_1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함수를 호출한 결과값이다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70212-E8E1-7617-4C4B-2A8AA6DCF317}"/>
              </a:ext>
            </a:extLst>
          </p:cNvPr>
          <p:cNvSpPr txBox="1"/>
          <p:nvPr/>
        </p:nvSpPr>
        <p:spPr>
          <a:xfrm>
            <a:off x="5128408" y="1161042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없음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1E33D-FDD4-CB85-F01E-22E12E4DB16B}"/>
              </a:ext>
            </a:extLst>
          </p:cNvPr>
          <p:cNvSpPr txBox="1"/>
          <p:nvPr/>
        </p:nvSpPr>
        <p:spPr>
          <a:xfrm>
            <a:off x="824134" y="2768007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48EF0-A8B1-61D5-A779-F766BCBAE09F}"/>
              </a:ext>
            </a:extLst>
          </p:cNvPr>
          <p:cNvSpPr txBox="1"/>
          <p:nvPr/>
        </p:nvSpPr>
        <p:spPr>
          <a:xfrm>
            <a:off x="3001560" y="2780836"/>
            <a:ext cx="329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postfix_expression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6019E-47BF-E887-B5D5-74839BA7E247}"/>
              </a:ext>
            </a:extLst>
          </p:cNvPr>
          <p:cNvSpPr txBox="1"/>
          <p:nvPr/>
        </p:nvSpPr>
        <p:spPr>
          <a:xfrm>
            <a:off x="6734093" y="2780836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없음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1B667-3147-1D21-6279-5B48DEF1BA62}"/>
              </a:ext>
            </a:extLst>
          </p:cNvPr>
          <p:cNvSpPr txBox="1"/>
          <p:nvPr/>
        </p:nvSpPr>
        <p:spPr>
          <a:xfrm>
            <a:off x="7026290" y="1161042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을 반환한다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1432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29B4B-20D5-493D-42AE-9D1CE75A6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47869-1624-E77A-BC69-CF0EA6F7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postfix</a:t>
            </a:r>
            <a:r>
              <a:rPr lang="ko-KR" altLang="en-US" u="sng"/>
              <a:t>식</a:t>
            </a:r>
            <a:r>
              <a:rPr lang="en-US" altLang="ko-KR" u="sng"/>
              <a:t> </a:t>
            </a:r>
            <a:r>
              <a:rPr lang="ko-KR" altLang="en-US" u="sng"/>
              <a:t>관련 프로그래밍 용어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66A0-E918-00BC-FEEA-CDC0D7504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7775121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function designator (</a:t>
            </a:r>
            <a:r>
              <a:rPr lang="ko-KR" altLang="en-US" sz="2800"/>
              <a:t>함수지시자</a:t>
            </a:r>
            <a:r>
              <a:rPr lang="en-US" altLang="ko-KR" sz="2800"/>
              <a:t>)</a:t>
            </a:r>
            <a:r>
              <a:rPr lang="ko-KR" altLang="en-US" sz="2800"/>
              <a:t>는 타입이 함수인 식을 말한다</a:t>
            </a:r>
            <a:r>
              <a:rPr lang="en-US" altLang="ko-KR" sz="2800"/>
              <a:t>. 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/>
              <a:t>주소연산자 </a:t>
            </a:r>
            <a:r>
              <a:rPr lang="en-US" altLang="ko-KR" sz="2800"/>
              <a:t>&amp;</a:t>
            </a:r>
            <a:r>
              <a:rPr lang="ko-KR" altLang="en-US" sz="2800"/>
              <a:t>의 피연산자일 때를 제외하면</a:t>
            </a:r>
            <a:r>
              <a:rPr lang="en-US" altLang="ko-KR" sz="2800"/>
              <a:t>, </a:t>
            </a:r>
            <a:r>
              <a:rPr lang="ko-KR" altLang="en-US" sz="2800"/>
              <a:t>타입이 함수인 함수지시자는 해당 함수의 포인터로 변환된다</a:t>
            </a:r>
            <a:r>
              <a:rPr lang="en-US" altLang="ko-KR" sz="2800"/>
              <a:t>. </a:t>
            </a:r>
            <a:endParaRPr lang="en-US" altLang="ko-KR" sz="28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ACFA8C-2C09-929B-A0CA-0A1B575E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01CDA8-BF93-453E-DE32-5B624E4A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6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68E87-3FA4-B351-5589-C8F80571D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2DE81-1A29-FC19-D1F6-260F38D3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프로그램 실행환경의 문자들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F2CEE-B1F8-7A62-DEFF-A5027C352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8396080" cy="5426909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영어 대문자</a:t>
            </a:r>
            <a:r>
              <a:rPr lang="en-US" altLang="ko-KR" sz="2800"/>
              <a:t> 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</a:rPr>
              <a:t>ABCDEFGHIJKLMNOPQRSTUVWXYZ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영어 소문자</a:t>
            </a:r>
            <a:r>
              <a:rPr lang="en-US" altLang="ko-KR" sz="2800"/>
              <a:t> 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</a:rPr>
              <a:t>abcdefghijklmnopqrstuvwxyz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10</a:t>
            </a:r>
            <a:r>
              <a:rPr lang="ko-KR" altLang="en-US" sz="2800"/>
              <a:t>진수 숫자</a:t>
            </a:r>
            <a:r>
              <a:rPr lang="en-US" altLang="ko-KR" sz="2800"/>
              <a:t> 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</a:rPr>
              <a:t>0123456789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기호</a:t>
            </a:r>
            <a:r>
              <a:rPr lang="en-US" altLang="ko-KR" sz="2800"/>
              <a:t> </a:t>
            </a:r>
            <a:r>
              <a:rPr lang="en-US" altLang="ko-KR" sz="2400">
                <a:solidFill>
                  <a:schemeClr val="tx1">
                    <a:lumMod val="50000"/>
                    <a:lumOff val="50000"/>
                  </a:schemeClr>
                </a:solidFill>
              </a:rPr>
              <a:t>!"#%&amp;'()*+,-./:;&lt;=&gt;?[\]^_{|}~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띄어쓰기</a:t>
            </a:r>
            <a:r>
              <a:rPr lang="en-US" altLang="ko-KR" sz="2800"/>
              <a:t>, </a:t>
            </a:r>
            <a:r>
              <a:rPr lang="ko-KR" altLang="en-US" sz="2800"/>
              <a:t>탭</a:t>
            </a:r>
            <a:r>
              <a:rPr lang="en-US" altLang="ko-KR" sz="2800"/>
              <a:t>, </a:t>
            </a:r>
            <a:r>
              <a:rPr lang="ko-KR" altLang="en-US" sz="2800"/>
              <a:t>세로탭</a:t>
            </a:r>
            <a:r>
              <a:rPr lang="en-US" altLang="ko-KR" sz="2800"/>
              <a:t>, </a:t>
            </a:r>
            <a:r>
              <a:rPr lang="ko-KR" altLang="en-US" sz="2800"/>
              <a:t>페이지바꿈</a:t>
            </a:r>
            <a:r>
              <a:rPr lang="en-US" altLang="ko-KR" sz="2800"/>
              <a:t>, </a:t>
            </a:r>
            <a:r>
              <a:rPr lang="ko-KR" altLang="en-US" sz="2800"/>
              <a:t>줄바꿈표시방법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그 외 지역별로 추가된 문자</a:t>
            </a:r>
            <a:r>
              <a:rPr lang="en-US" altLang="ko-KR" sz="28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srgbClr val="00B050"/>
                </a:solidFill>
              </a:rPr>
              <a:t>줄바꿈문자</a:t>
            </a:r>
            <a:r>
              <a:rPr lang="en-US" altLang="ko-KR" sz="2800" b="1">
                <a:solidFill>
                  <a:srgbClr val="00B050"/>
                </a:solidFill>
              </a:rPr>
              <a:t>, </a:t>
            </a:r>
            <a:r>
              <a:rPr lang="ko-KR" altLang="en-US" sz="2800" b="1">
                <a:solidFill>
                  <a:srgbClr val="00B050"/>
                </a:solidFill>
              </a:rPr>
              <a:t>백스페이스</a:t>
            </a:r>
            <a:r>
              <a:rPr lang="en-US" altLang="ko-KR" sz="2800" b="1">
                <a:solidFill>
                  <a:srgbClr val="00B050"/>
                </a:solidFill>
              </a:rPr>
              <a:t>, </a:t>
            </a:r>
            <a:r>
              <a:rPr lang="ko-KR" altLang="en-US" sz="2800" b="1">
                <a:solidFill>
                  <a:srgbClr val="00B050"/>
                </a:solidFill>
              </a:rPr>
              <a:t>캐리지리턴</a:t>
            </a:r>
            <a:r>
              <a:rPr lang="en-US" altLang="ko-KR" sz="2800" b="1">
                <a:solidFill>
                  <a:srgbClr val="00B050"/>
                </a:solidFill>
              </a:rPr>
              <a:t>, </a:t>
            </a:r>
            <a:r>
              <a:rPr lang="ko-KR" altLang="en-US" sz="2800" b="1">
                <a:solidFill>
                  <a:srgbClr val="00B050"/>
                </a:solidFill>
              </a:rPr>
              <a:t>경고음</a:t>
            </a:r>
            <a:r>
              <a:rPr lang="en-US" altLang="ko-KR" sz="2800" b="1">
                <a:solidFill>
                  <a:srgbClr val="00B050"/>
                </a:solidFill>
              </a:rPr>
              <a:t>, 0</a:t>
            </a: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605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E823D-9E42-5C45-BF96-E11266E3E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EF29E-4F56-FBDC-9E48-28A917D9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postfix</a:t>
            </a:r>
            <a:r>
              <a:rPr lang="ko-KR" altLang="en-US" u="sng"/>
              <a:t>식</a:t>
            </a:r>
            <a:r>
              <a:rPr lang="en-US" altLang="ko-KR" u="sng"/>
              <a:t> </a:t>
            </a:r>
            <a:r>
              <a:rPr lang="ko-KR" altLang="en-US" u="sng"/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916467-E7CF-BA0A-EE48-EDD282F4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ABE4D7-32D5-D850-B4AE-350BCDE5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80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774FA-9A76-C345-FE1B-E76978A48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445309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/>
              <a:t>postfix</a:t>
            </a:r>
            <a:r>
              <a:rPr lang="ko-KR" altLang="en-US" sz="2800" b="1"/>
              <a:t>식</a:t>
            </a:r>
            <a:br>
              <a:rPr lang="en-US" altLang="ko-KR" sz="2800" b="1"/>
            </a:br>
            <a:r>
              <a:rPr lang="en-US" altLang="ko-KR" sz="2800"/>
              <a:t>primary</a:t>
            </a:r>
            <a:r>
              <a:rPr lang="ko-KR" altLang="en-US" sz="2800"/>
              <a:t>식</a:t>
            </a:r>
            <a:br>
              <a:rPr lang="en-US" altLang="ko-KR" sz="280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postfix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식 </a:t>
            </a:r>
            <a: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식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  <a:t>]</a:t>
            </a:r>
            <a:br>
              <a:rPr lang="en-US" altLang="ko-KR" sz="280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2800"/>
              <a:t>postfix</a:t>
            </a:r>
            <a:r>
              <a:rPr lang="ko-KR" altLang="en-US" sz="2800"/>
              <a:t>식 </a:t>
            </a:r>
            <a:r>
              <a:rPr lang="en-US" altLang="ko-KR" sz="2800" b="1"/>
              <a:t>( </a:t>
            </a:r>
            <a:r>
              <a:rPr lang="ko-KR" altLang="en-US" sz="2800"/>
              <a:t>인자리스트</a:t>
            </a:r>
            <a:r>
              <a:rPr kumimoji="0" lang="ko-KR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없어도됨</a:t>
            </a:r>
            <a:r>
              <a:rPr lang="en-US" altLang="ko-KR" sz="2800"/>
              <a:t> </a:t>
            </a:r>
            <a:r>
              <a:rPr lang="en-US" altLang="ko-KR" sz="2800" b="1"/>
              <a:t>)</a:t>
            </a:r>
            <a:br>
              <a:rPr lang="en-US" altLang="ko-KR" sz="2800"/>
            </a:b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postfix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식 </a:t>
            </a:r>
            <a: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 이름</a:t>
            </a:r>
            <a:b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postfix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식 </a:t>
            </a:r>
            <a: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  <a:t>-&gt;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 이름</a:t>
            </a:r>
            <a:b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postfix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식 </a:t>
            </a:r>
            <a: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  <a:t>++</a:t>
            </a:r>
            <a:b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postfix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식 </a:t>
            </a:r>
            <a: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  <a:t>--</a:t>
            </a:r>
            <a:endParaRPr lang="en-US" altLang="ko-KR" sz="2800" b="1" i="1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23460877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E6229-7CF5-BC07-F22C-E5FB4412E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0053A-AD66-B7BA-43B6-D4299B9D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postfix</a:t>
            </a:r>
            <a:r>
              <a:rPr lang="ko-KR" altLang="en-US" u="sng"/>
              <a:t>식</a:t>
            </a:r>
            <a:r>
              <a:rPr lang="en-US" altLang="ko-KR" u="sng"/>
              <a:t> </a:t>
            </a:r>
            <a:r>
              <a:rPr lang="ko-KR" altLang="en-US" u="sng"/>
              <a:t>관련 규칙 </a:t>
            </a:r>
            <a:r>
              <a:rPr lang="en-US" altLang="ko-KR" u="sng"/>
              <a:t>(</a:t>
            </a:r>
            <a:r>
              <a:rPr lang="ko-KR" altLang="en-US" u="sng"/>
              <a:t>함수호출식</a:t>
            </a:r>
            <a:r>
              <a:rPr lang="en-US" altLang="ko-KR" u="sng"/>
              <a:t>)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B1A225-18B5-C058-C545-2C16ED96C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( ) </a:t>
            </a:r>
            <a:r>
              <a:rPr lang="ko-KR" altLang="en-US" sz="2800"/>
              <a:t>왼쪽의 식은 함수 포인터 타입이어야 한다</a:t>
            </a:r>
            <a:endParaRPr lang="en-US" altLang="ko-KR" sz="2800"/>
          </a:p>
          <a:p>
            <a:pPr lvl="1">
              <a:lnSpc>
                <a:spcPct val="150000"/>
              </a:lnSpc>
            </a:pPr>
            <a:r>
              <a:rPr lang="ko-KR" altLang="en-US" sz="2400"/>
              <a:t>함수의 반환 타입이 </a:t>
            </a:r>
            <a:r>
              <a:rPr lang="en-US" altLang="ko-KR" sz="2400"/>
              <a:t>void</a:t>
            </a:r>
            <a:r>
              <a:rPr lang="ko-KR" altLang="en-US" sz="2400"/>
              <a:t>이거나</a:t>
            </a:r>
            <a:r>
              <a:rPr lang="en-US" altLang="ko-KR" sz="2400"/>
              <a:t>, </a:t>
            </a:r>
            <a:r>
              <a:rPr lang="ko-KR" altLang="en-US" sz="2400"/>
              <a:t>반환 타입이 배열이 아닌 자료형이어야 한다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800"/>
              <a:t>인자의 개수와 매개변수의 개수가 같아야 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인자의 타입이 매개변수의 타입으로 변환 가능해야 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함수지시자</a:t>
            </a:r>
            <a:r>
              <a:rPr lang="en-US" altLang="ko-KR" sz="2800"/>
              <a:t>, </a:t>
            </a:r>
            <a:r>
              <a:rPr lang="ko-KR" altLang="en-US" sz="2800"/>
              <a:t>인자의 계산 순서는 정해지지 않았다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함수 호출 전에 </a:t>
            </a:r>
            <a:r>
              <a:rPr lang="en-US" altLang="ko-KR" sz="2800"/>
              <a:t>sequence point</a:t>
            </a:r>
            <a:r>
              <a:rPr lang="ko-KR" altLang="en-US" sz="2800"/>
              <a:t>가 있다</a:t>
            </a:r>
            <a:r>
              <a:rPr lang="en-US" altLang="ko-KR" sz="2800"/>
              <a:t>.  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2464460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B7918-CFEB-9704-EF0E-84C67E27A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8E287-D1B9-BBC4-D0FF-2F1C8F9B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postfix</a:t>
            </a:r>
            <a:r>
              <a:rPr lang="ko-KR" altLang="en-US" u="sng"/>
              <a:t>식</a:t>
            </a:r>
            <a:r>
              <a:rPr lang="en-US" altLang="ko-KR" u="sng"/>
              <a:t> </a:t>
            </a:r>
            <a:r>
              <a:rPr lang="ko-KR" altLang="en-US" u="sng"/>
              <a:t>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1841440-B99A-B68E-3D22-6B5497E06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844161"/>
            <a:ext cx="5158740" cy="646331"/>
          </a:xfrm>
          <a:solidFill>
            <a:srgbClr val="FFF8E7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a = </a:t>
            </a:r>
            <a:r>
              <a:rPr lang="en-US" altLang="ko-KR">
                <a:solidFill>
                  <a:srgbClr val="FAA700"/>
                </a:solidFill>
              </a:rPr>
              <a:t>constant_1</a:t>
            </a:r>
            <a:r>
              <a:rPr lang="en-US" altLang="ko-KR" sz="4000"/>
              <a:t>()  ;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3982071-366F-FE10-F2A9-98EE7BD82104}"/>
              </a:ext>
            </a:extLst>
          </p:cNvPr>
          <p:cNvSpPr txBox="1">
            <a:spLocks/>
          </p:cNvSpPr>
          <p:nvPr/>
        </p:nvSpPr>
        <p:spPr>
          <a:xfrm>
            <a:off x="134983" y="3334330"/>
            <a:ext cx="8874034" cy="1379434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call		constant_1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mov	dword ptr[c],	eax 	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AFE131-9F60-E7AB-B482-09409E6B2991}"/>
              </a:ext>
            </a:extLst>
          </p:cNvPr>
          <p:cNvSpPr/>
          <p:nvPr/>
        </p:nvSpPr>
        <p:spPr>
          <a:xfrm>
            <a:off x="2412274" y="1844161"/>
            <a:ext cx="3043646" cy="76841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2A2782-78B0-8AD4-5DEC-B1FC4F76B986}"/>
              </a:ext>
            </a:extLst>
          </p:cNvPr>
          <p:cNvSpPr/>
          <p:nvPr/>
        </p:nvSpPr>
        <p:spPr>
          <a:xfrm>
            <a:off x="60960" y="3273055"/>
            <a:ext cx="9004662" cy="76841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C7310-CD1C-E7CD-38D6-DE2419624681}"/>
              </a:ext>
            </a:extLst>
          </p:cNvPr>
          <p:cNvSpPr txBox="1"/>
          <p:nvPr/>
        </p:nvSpPr>
        <p:spPr>
          <a:xfrm>
            <a:off x="1370511" y="6134293"/>
            <a:ext cx="638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>
                <a:solidFill>
                  <a:srgbClr val="4EA72E"/>
                </a:solidFill>
              </a:rPr>
              <a:t>CALL—Call Procedure</a:t>
            </a:r>
            <a:endParaRPr lang="ko-KR" altLang="en-US" sz="32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4439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B083C-FF55-64F3-24B1-C7CD11C3C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41298-C022-E7A0-12ED-181B7FF3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postfix</a:t>
            </a:r>
            <a:r>
              <a:rPr lang="ko-KR" altLang="en-US" u="sng"/>
              <a:t>식</a:t>
            </a:r>
            <a:r>
              <a:rPr lang="en-US" altLang="ko-KR" u="sng"/>
              <a:t> </a:t>
            </a:r>
            <a:r>
              <a:rPr lang="ko-KR" altLang="en-US" u="sng"/>
              <a:t>관련 규칙 </a:t>
            </a:r>
            <a:r>
              <a:rPr lang="en-US" altLang="ko-KR" u="sng"/>
              <a:t>(++, --)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06C91-A886-CB91-95EB-64834C86F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피연산자가 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lvalue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여야 한다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postfix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식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++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연산의 결과는 피연산자의 값이다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결과를 얻고 나서 피연산자의 값을 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1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증가시킨다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증가할 때 규칙은 덧셈 연산의 규칙을 따른다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저장된 값이 바뀌는 것은 이전 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sequence point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와 다음 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sequence point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사이에 일어난다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--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는 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++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와 같으며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, 1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증가대신 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1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감소시킨다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75620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EA194-4BCF-EC9E-9B74-04004309F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8B21D-E1D4-BDC6-3397-7637B324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postfix</a:t>
            </a:r>
            <a:r>
              <a:rPr lang="ko-KR" altLang="en-US" u="sng"/>
              <a:t>식 </a:t>
            </a:r>
            <a:r>
              <a:rPr lang="ko-KR" altLang="en-US" u="sng" dirty="0"/>
              <a:t>관련 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70A400-699C-7BB2-7365-19278EA5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CE6DB0-AD7E-F743-21AC-AAA15621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84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651B7E1-D056-D9C4-0F03-C8EC4BF6B8BE}"/>
              </a:ext>
            </a:extLst>
          </p:cNvPr>
          <p:cNvSpPr txBox="1">
            <a:spLocks/>
          </p:cNvSpPr>
          <p:nvPr/>
        </p:nvSpPr>
        <p:spPr>
          <a:xfrm>
            <a:off x="3774261" y="966651"/>
            <a:ext cx="5300059" cy="397110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연산중 값이 두번 바뀌어 동작이 정확하지 않다</a:t>
            </a:r>
            <a:endParaRPr lang="en-US" altLang="ko-KR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lvl="2"/>
            <a:r>
              <a:rPr lang="ko-KR" altLang="en-US" sz="320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값을 모두 읽은 후 </a:t>
            </a:r>
            <a:br>
              <a:rPr lang="en-US" altLang="ko-KR" sz="320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 sz="320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증가와</a:t>
            </a:r>
            <a:r>
              <a:rPr lang="en-US" altLang="ko-KR" sz="320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320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감소가 실행된 경우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b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의 값은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2</a:t>
            </a:r>
          </a:p>
          <a:p>
            <a:pPr lvl="2"/>
            <a:r>
              <a:rPr lang="en-US" altLang="ko-KR" sz="320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a--</a:t>
            </a:r>
            <a:r>
              <a:rPr lang="ko-KR" altLang="en-US" sz="320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실행이 끝나고 </a:t>
            </a:r>
            <a:r>
              <a:rPr lang="en-US" altLang="ko-KR" sz="320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a++</a:t>
            </a:r>
            <a:r>
              <a:rPr lang="ko-KR" altLang="en-US" sz="320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 실행이 된 경우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b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의 값은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1</a:t>
            </a:r>
            <a:endParaRPr lang="en-US" altLang="ko-KR" sz="360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828CC6-DBE0-C923-D23F-963C36FFBE1B}"/>
              </a:ext>
            </a:extLst>
          </p:cNvPr>
          <p:cNvCxnSpPr>
            <a:cxnSpLocks/>
          </p:cNvCxnSpPr>
          <p:nvPr/>
        </p:nvCxnSpPr>
        <p:spPr>
          <a:xfrm>
            <a:off x="3700484" y="1842735"/>
            <a:ext cx="0" cy="26386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50F7DF1-F66C-B030-78F7-BE2AB38CE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5" y="1998751"/>
            <a:ext cx="6045373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void wrong()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4400">
                <a:solidFill>
                  <a:schemeClr val="bg1">
                    <a:lumMod val="75000"/>
                  </a:schemeClr>
                </a:solidFill>
              </a:rPr>
              <a:t>  int a = </a:t>
            </a:r>
            <a:r>
              <a:rPr lang="en-US" altLang="ko-KR" sz="4000">
                <a:solidFill>
                  <a:schemeClr val="bg1">
                    <a:lumMod val="75000"/>
                  </a:schemeClr>
                </a:solidFill>
              </a:rPr>
              <a:t>1;</a:t>
            </a:r>
          </a:p>
          <a:p>
            <a:pPr marL="0" indent="0">
              <a:buNone/>
            </a:pPr>
            <a:endParaRPr lang="en-US" altLang="ko-KR" sz="440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4400">
                <a:solidFill>
                  <a:schemeClr val="bg1">
                    <a:lumMod val="75000"/>
                  </a:schemeClr>
                </a:solidFill>
              </a:rPr>
              <a:t>  int b = </a:t>
            </a:r>
            <a:r>
              <a:rPr lang="en-US" altLang="ko-KR" sz="4000">
                <a:solidFill>
                  <a:schemeClr val="bg1">
                    <a:lumMod val="75000"/>
                  </a:schemeClr>
                </a:solidFill>
              </a:rPr>
              <a:t>a++ + a--;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31A86B-DA07-9AD5-B2B2-4FDDC2BC9199}"/>
              </a:ext>
            </a:extLst>
          </p:cNvPr>
          <p:cNvSpPr txBox="1"/>
          <p:nvPr/>
        </p:nvSpPr>
        <p:spPr>
          <a:xfrm>
            <a:off x="87090" y="1335438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18D3CA-A785-F865-3D0A-1FCE12E4237D}"/>
              </a:ext>
            </a:extLst>
          </p:cNvPr>
          <p:cNvSpPr txBox="1"/>
          <p:nvPr/>
        </p:nvSpPr>
        <p:spPr>
          <a:xfrm>
            <a:off x="87090" y="1655265"/>
            <a:ext cx="206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wrong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15B30A-00D9-B48A-A5E7-546062EF1324}"/>
              </a:ext>
            </a:extLst>
          </p:cNvPr>
          <p:cNvSpPr txBox="1"/>
          <p:nvPr/>
        </p:nvSpPr>
        <p:spPr>
          <a:xfrm>
            <a:off x="456913" y="3032160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지역 변수 이름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a,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1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8C806B7-5A31-498B-33FE-12C8114D54A3}"/>
              </a:ext>
            </a:extLst>
          </p:cNvPr>
          <p:cNvGrpSpPr/>
          <p:nvPr/>
        </p:nvGrpSpPr>
        <p:grpSpPr>
          <a:xfrm>
            <a:off x="3376652" y="1335438"/>
            <a:ext cx="248586" cy="248586"/>
            <a:chOff x="3673217" y="2216426"/>
            <a:chExt cx="248586" cy="24858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61DB5F3-A747-7EF5-F3FD-5C13B67A204B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6" name="십자형 25">
              <a:extLst>
                <a:ext uri="{FF2B5EF4-FFF2-40B4-BE49-F238E27FC236}">
                  <a16:creationId xmlns:a16="http://schemas.microsoft.com/office/drawing/2014/main" id="{8455DC0F-A875-FBF4-9C76-3D423015A531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A58B6A5-1A5E-D570-3AAE-58FD8E725941}"/>
              </a:ext>
            </a:extLst>
          </p:cNvPr>
          <p:cNvSpPr txBox="1"/>
          <p:nvPr/>
        </p:nvSpPr>
        <p:spPr>
          <a:xfrm>
            <a:off x="456913" y="4568428"/>
            <a:ext cx="451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지역 변수 이름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b,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정확하지않음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6279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56CC4-782F-1B43-3277-FE69317FB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75D79-9150-2B7D-1A88-45E67A11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postfix</a:t>
            </a:r>
            <a:r>
              <a:rPr lang="ko-KR" altLang="en-US" u="sng"/>
              <a:t>식 </a:t>
            </a:r>
            <a:r>
              <a:rPr lang="ko-KR" altLang="en-US" u="sng" dirty="0"/>
              <a:t>관련 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AD7EBD-6BCD-FF82-E316-4CC4607F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8349D-EDCE-CC24-3214-BB0D44F3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85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D0AE411-DCD6-9436-29DC-644BD8DECD55}"/>
              </a:ext>
            </a:extLst>
          </p:cNvPr>
          <p:cNvSpPr txBox="1">
            <a:spLocks/>
          </p:cNvSpPr>
          <p:nvPr/>
        </p:nvSpPr>
        <p:spPr>
          <a:xfrm>
            <a:off x="3774261" y="1262750"/>
            <a:ext cx="5300059" cy="21597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덧셈 연산의 결과가 자료형 범위를 벗어나서 동작이 정확하지 않다</a:t>
            </a:r>
            <a:endParaRPr lang="en-US" altLang="ko-KR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  <a:p>
            <a:pPr lvl="2"/>
            <a:r>
              <a:rPr lang="en-US" altLang="ko-KR" sz="320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a++</a:t>
            </a:r>
            <a:r>
              <a:rPr lang="ko-KR" altLang="en-US" sz="320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에서 오버플로우</a:t>
            </a:r>
            <a:endParaRPr lang="en-US" altLang="ko-KR" sz="360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FA2CFF-09F5-6B7C-772E-57AF965706A5}"/>
              </a:ext>
            </a:extLst>
          </p:cNvPr>
          <p:cNvCxnSpPr>
            <a:cxnSpLocks/>
          </p:cNvCxnSpPr>
          <p:nvPr/>
        </p:nvCxnSpPr>
        <p:spPr>
          <a:xfrm>
            <a:off x="3691775" y="1262750"/>
            <a:ext cx="0" cy="21648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8F83089-7BFA-AF3D-0B2B-E0D08CF8C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5" y="2547390"/>
            <a:ext cx="6045373" cy="4174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void wrong()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4400">
                <a:solidFill>
                  <a:schemeClr val="bg1">
                    <a:lumMod val="75000"/>
                  </a:schemeClr>
                </a:solidFill>
              </a:rPr>
              <a:t>  int a = </a:t>
            </a:r>
            <a:r>
              <a:rPr lang="en-US" altLang="ko-KR" sz="4000">
                <a:solidFill>
                  <a:schemeClr val="bg1">
                    <a:lumMod val="75000"/>
                  </a:schemeClr>
                </a:solidFill>
              </a:rPr>
              <a:t>0x7fffffff;</a:t>
            </a:r>
          </a:p>
          <a:p>
            <a:pPr marL="0" indent="0">
              <a:buNone/>
            </a:pPr>
            <a:endParaRPr lang="en-US" altLang="ko-KR" sz="440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4400">
                <a:solidFill>
                  <a:schemeClr val="bg1">
                    <a:lumMod val="75000"/>
                  </a:schemeClr>
                </a:solidFill>
              </a:rPr>
              <a:t>  int b = </a:t>
            </a:r>
            <a:r>
              <a:rPr lang="en-US" altLang="ko-KR" sz="4000">
                <a:solidFill>
                  <a:schemeClr val="bg1">
                    <a:lumMod val="75000"/>
                  </a:schemeClr>
                </a:solidFill>
              </a:rPr>
              <a:t>a++;</a:t>
            </a: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4EC934-7689-AF3F-BC61-437406FFD6B2}"/>
              </a:ext>
            </a:extLst>
          </p:cNvPr>
          <p:cNvSpPr txBox="1"/>
          <p:nvPr/>
        </p:nvSpPr>
        <p:spPr>
          <a:xfrm>
            <a:off x="87090" y="1884078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C19722-D71E-3F90-69F7-E7F611E107B0}"/>
              </a:ext>
            </a:extLst>
          </p:cNvPr>
          <p:cNvSpPr txBox="1"/>
          <p:nvPr/>
        </p:nvSpPr>
        <p:spPr>
          <a:xfrm>
            <a:off x="87090" y="2203905"/>
            <a:ext cx="206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wrong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492785-AD02-3826-DFCB-14236C7C41D6}"/>
              </a:ext>
            </a:extLst>
          </p:cNvPr>
          <p:cNvSpPr txBox="1"/>
          <p:nvPr/>
        </p:nvSpPr>
        <p:spPr>
          <a:xfrm>
            <a:off x="87090" y="3580800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지역 변수 이름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a,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int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타입 최대값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A3C73D-1933-95B8-3B5D-058F07560F3F}"/>
              </a:ext>
            </a:extLst>
          </p:cNvPr>
          <p:cNvGrpSpPr/>
          <p:nvPr/>
        </p:nvGrpSpPr>
        <p:grpSpPr>
          <a:xfrm>
            <a:off x="3376652" y="1857951"/>
            <a:ext cx="248586" cy="248586"/>
            <a:chOff x="3673217" y="2216426"/>
            <a:chExt cx="248586" cy="24858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D6D44FE-7286-F633-BF02-F4E9C28C07C4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6" name="십자형 25">
              <a:extLst>
                <a:ext uri="{FF2B5EF4-FFF2-40B4-BE49-F238E27FC236}">
                  <a16:creationId xmlns:a16="http://schemas.microsoft.com/office/drawing/2014/main" id="{CD88A263-F2AF-7774-CFC0-D9CA089EBD7E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5F990FB-CBC8-6B34-8AC9-B9F9A24BB389}"/>
              </a:ext>
            </a:extLst>
          </p:cNvPr>
          <p:cNvSpPr txBox="1"/>
          <p:nvPr/>
        </p:nvSpPr>
        <p:spPr>
          <a:xfrm>
            <a:off x="87090" y="5117068"/>
            <a:ext cx="451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지역 변수 이름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b,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정확하지않음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2673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F9544-E9FE-DC20-00ED-67E0B12EC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CDC05-405C-F493-1C46-DE4E25B8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postfix</a:t>
            </a:r>
            <a:r>
              <a:rPr lang="ko-KR" altLang="en-US" u="sng"/>
              <a:t>식 </a:t>
            </a:r>
            <a:r>
              <a:rPr lang="ko-KR" altLang="en-US" u="sng" dirty="0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38244-5DEA-68FF-87A5-F00BC3CE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3600">
                <a:solidFill>
                  <a:schemeClr val="bg1">
                    <a:lumMod val="75000"/>
                  </a:schemeClr>
                </a:solidFill>
              </a:rPr>
              <a:t>함수 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ko-KR" altLang="en-US" sz="3600">
                <a:solidFill>
                  <a:schemeClr val="bg1">
                    <a:lumMod val="75000"/>
                  </a:schemeClr>
                </a:solidFill>
              </a:rPr>
              <a:t>가 호출된 후 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f</a:t>
            </a:r>
            <a:r>
              <a:rPr lang="ko-KR" altLang="en-US" sz="3600">
                <a:solidFill>
                  <a:schemeClr val="bg1">
                    <a:lumMod val="75000"/>
                  </a:schemeClr>
                </a:solidFill>
              </a:rPr>
              <a:t>의 실행이 끝난 시점에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, x, y, z</a:t>
            </a:r>
            <a:r>
              <a:rPr lang="ko-KR" altLang="en-US" sz="3600">
                <a:solidFill>
                  <a:schemeClr val="bg1">
                    <a:lumMod val="75000"/>
                  </a:schemeClr>
                </a:solidFill>
              </a:rPr>
              <a:t>에 저장된 값을 쓰시오</a:t>
            </a:r>
            <a:endParaRPr lang="en-US" altLang="ko-KR" sz="360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void f ()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	int x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	int y = x++;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	int z = x--;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}</a:t>
            </a:r>
            <a:endParaRPr lang="en-US" altLang="ko-KR" sz="3600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C78FCE-E588-07C3-55D5-E8FE2201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82779D-4AF7-2893-95DC-F4CCC575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1040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45513-8152-E72E-70E5-4751F035A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1F6FF-A366-FABA-8274-47310BB3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postfix</a:t>
            </a:r>
            <a:r>
              <a:rPr lang="ko-KR" altLang="en-US" u="sng"/>
              <a:t>식 </a:t>
            </a:r>
            <a:r>
              <a:rPr lang="ko-KR" altLang="en-US" u="sng" dirty="0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8EB94-31FC-916D-D932-A9865456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3600"/>
              <a:t>다음 </a:t>
            </a:r>
            <a:r>
              <a:rPr lang="en-US" altLang="ko-KR" sz="3600"/>
              <a:t>C </a:t>
            </a:r>
            <a:r>
              <a:rPr lang="ko-KR" altLang="en-US" sz="3600"/>
              <a:t>코드에서 </a:t>
            </a:r>
            <a:r>
              <a:rPr lang="en-US" altLang="ko-KR" sz="3600"/>
              <a:t>a</a:t>
            </a:r>
            <a:r>
              <a:rPr lang="ko-KR" altLang="en-US" sz="3600"/>
              <a:t>의 초기값을 </a:t>
            </a:r>
            <a:r>
              <a:rPr lang="en-US" altLang="ko-KR" sz="3600"/>
              <a:t>g()</a:t>
            </a:r>
            <a:r>
              <a:rPr lang="ko-KR" altLang="en-US" sz="3600"/>
              <a:t>로 바꿔보시오</a:t>
            </a: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int g() { return 1;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void f (int x)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int a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BB7797-60CF-8C30-EBAE-18197535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4210D5-30C1-B535-61A5-707AA8C2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467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05C3A-45FE-902C-DF9E-9552FDC29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2D7C3-485D-9070-A4BF-E08231AF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unary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단항식</a:t>
            </a:r>
            <a:r>
              <a:rPr lang="en-US" altLang="ko-KR" u="sng"/>
              <a:t>) </a:t>
            </a:r>
            <a:r>
              <a:rPr lang="ko-KR" altLang="en-US" u="sng"/>
              <a:t>예시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A2BC65A-85F5-CFB9-E3AD-6444F21F5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997" y="1400024"/>
            <a:ext cx="7886700" cy="5457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unary_expression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/>
              <a:t>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a = -</a:t>
            </a:r>
            <a:r>
              <a:rPr lang="en-US" altLang="ko-KR" sz="400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b = </a:t>
            </a:r>
            <a:r>
              <a:rPr lang="en-US" altLang="ko-KR" sz="4400"/>
              <a:t>~</a:t>
            </a:r>
            <a:r>
              <a:rPr lang="en-US" altLang="ko-KR" sz="440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c = !</a:t>
            </a:r>
            <a:r>
              <a:rPr lang="en-US" altLang="ko-KR" sz="440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4000"/>
              <a:t>;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6872F5-49A5-CD38-3ACB-73F06D7DC763}"/>
              </a:ext>
            </a:extLst>
          </p:cNvPr>
          <p:cNvSpPr txBox="1"/>
          <p:nvPr/>
        </p:nvSpPr>
        <p:spPr>
          <a:xfrm>
            <a:off x="824134" y="1148213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5E3499-5E16-8C26-F6D4-A7A24A0935A5}"/>
              </a:ext>
            </a:extLst>
          </p:cNvPr>
          <p:cNvSpPr txBox="1"/>
          <p:nvPr/>
        </p:nvSpPr>
        <p:spPr>
          <a:xfrm>
            <a:off x="2858265" y="1161042"/>
            <a:ext cx="319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unary_expression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C4BF7D-3DE4-492F-DC24-993B48F114DD}"/>
              </a:ext>
            </a:extLst>
          </p:cNvPr>
          <p:cNvSpPr txBox="1"/>
          <p:nvPr/>
        </p:nvSpPr>
        <p:spPr>
          <a:xfrm>
            <a:off x="1370008" y="2514259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저장된 값에서 부호를 바꾼 것이다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45E7BC-1F88-CBA1-DFFC-8077555E02D4}"/>
              </a:ext>
            </a:extLst>
          </p:cNvPr>
          <p:cNvSpPr txBox="1"/>
          <p:nvPr/>
        </p:nvSpPr>
        <p:spPr>
          <a:xfrm>
            <a:off x="6216040" y="1161042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B805E-B313-5A39-500B-A2EA33AFC9CA}"/>
              </a:ext>
            </a:extLst>
          </p:cNvPr>
          <p:cNvSpPr txBox="1"/>
          <p:nvPr/>
        </p:nvSpPr>
        <p:spPr>
          <a:xfrm>
            <a:off x="1370008" y="3880305"/>
            <a:ext cx="686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저장된 값에서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과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을 바꾼 것이다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B10E3-81EA-F2A0-77C4-9E94BA7658F0}"/>
              </a:ext>
            </a:extLst>
          </p:cNvPr>
          <p:cNvSpPr txBox="1"/>
          <p:nvPr/>
        </p:nvSpPr>
        <p:spPr>
          <a:xfrm>
            <a:off x="1370008" y="5255892"/>
            <a:ext cx="664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값이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이고 그 외에는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819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83430-413F-BF7D-84E7-5965C3FF3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49AB-6AB8-5633-6C16-74D85E5B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단항식</a:t>
            </a:r>
            <a:r>
              <a:rPr lang="en-US" altLang="ko-KR" u="sng"/>
              <a:t> </a:t>
            </a:r>
            <a:r>
              <a:rPr lang="ko-KR" altLang="en-US" u="sng"/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0E90C8-DBB1-F6B9-BEA3-E53C024DC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35878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단항식</a:t>
            </a:r>
            <a:r>
              <a:rPr lang="en-US" altLang="ko-KR" sz="2800"/>
              <a:t>:</a:t>
            </a:r>
            <a:br>
              <a:rPr lang="en-US" altLang="ko-KR" sz="2800" b="1"/>
            </a:br>
            <a:r>
              <a:rPr lang="en-US" altLang="ko-KR" sz="2800"/>
              <a:t>postfix</a:t>
            </a:r>
            <a:r>
              <a:rPr lang="ko-KR" altLang="en-US" sz="2800"/>
              <a:t>식</a:t>
            </a:r>
            <a:br>
              <a:rPr lang="en-US" altLang="ko-KR" sz="2800"/>
            </a:br>
            <a: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  <a:t>++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단항식</a:t>
            </a:r>
            <a:b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  <a:t>--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단항식</a:t>
            </a:r>
            <a:br>
              <a:rPr lang="en-US" altLang="ko-KR" sz="2800"/>
            </a:br>
            <a:r>
              <a:rPr lang="ko-KR" altLang="en-US" sz="2800"/>
              <a:t>단항연산자 자료형변환식</a:t>
            </a:r>
            <a:br>
              <a:rPr lang="en-US" altLang="ko-KR" sz="2800"/>
            </a:br>
            <a: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  <a:t>sizeof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단항식</a:t>
            </a:r>
            <a:br>
              <a:rPr lang="en-US" altLang="ko-KR" sz="280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  <a:t>sizeof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타입 </a:t>
            </a:r>
            <a: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ko-KR" sz="2800" b="1" i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/>
              <a:t>단항연산자</a:t>
            </a:r>
            <a:r>
              <a:rPr lang="en-US" altLang="ko-KR" sz="2800"/>
              <a:t>: </a:t>
            </a:r>
            <a:r>
              <a:rPr lang="ko-KR" altLang="en-US" sz="1600" i="1"/>
              <a:t>다음중하나  </a:t>
            </a:r>
            <a:r>
              <a:rPr lang="en-US" altLang="ko-KR" sz="2800" b="1"/>
              <a:t>&amp; + - ~ !</a:t>
            </a:r>
            <a:endParaRPr lang="en-US" altLang="ko-KR" sz="2800" b="1" i="1"/>
          </a:p>
        </p:txBody>
      </p:sp>
    </p:spTree>
    <p:extLst>
      <p:ext uri="{BB962C8B-B14F-4D97-AF65-F5344CB8AC3E}">
        <p14:creationId xmlns:p14="http://schemas.microsoft.com/office/powerpoint/2010/main" val="234826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7247A-BFC2-E033-2830-9CF1FF025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1A089-7F02-3E05-C344-C8EFE269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7344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프로그램 실행환경의 문자들에서 </a:t>
            </a:r>
            <a:br>
              <a:rPr lang="en-US" altLang="ko-KR" u="sng"/>
            </a:br>
            <a:r>
              <a:rPr lang="ko-KR" altLang="en-US" u="sng"/>
              <a:t>추가된 문자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160AA-4EFC-7C75-7E9C-BCE8C8245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1383"/>
            <a:ext cx="8396080" cy="491009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줄바꿈문자 </a:t>
            </a:r>
            <a:r>
              <a:rPr lang="en-US" altLang="ko-KR" sz="2800">
                <a:solidFill>
                  <a:srgbClr val="00B050"/>
                </a:solidFill>
              </a:rPr>
              <a:t>\n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백스페이스 </a:t>
            </a:r>
            <a:r>
              <a:rPr lang="en-US" altLang="ko-KR" sz="2800">
                <a:solidFill>
                  <a:srgbClr val="00B050"/>
                </a:solidFill>
              </a:rPr>
              <a:t>\b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캐리지리턴</a:t>
            </a:r>
            <a:r>
              <a:rPr lang="en-US" altLang="ko-KR" sz="2800"/>
              <a:t> </a:t>
            </a:r>
            <a:r>
              <a:rPr lang="en-US" altLang="ko-KR" sz="2800">
                <a:solidFill>
                  <a:srgbClr val="00B050"/>
                </a:solidFill>
              </a:rPr>
              <a:t>\r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경고음문자</a:t>
            </a:r>
            <a:r>
              <a:rPr lang="en-US" altLang="ko-KR" sz="2800"/>
              <a:t> </a:t>
            </a:r>
            <a:r>
              <a:rPr lang="en-US" altLang="ko-KR" sz="2800">
                <a:solidFill>
                  <a:srgbClr val="00B050"/>
                </a:solidFill>
              </a:rPr>
              <a:t>\a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값이</a:t>
            </a:r>
            <a:r>
              <a:rPr lang="en-US" altLang="ko-KR" sz="2800"/>
              <a:t>0</a:t>
            </a:r>
            <a:r>
              <a:rPr lang="ko-KR" altLang="en-US" sz="2800"/>
              <a:t>인문자 </a:t>
            </a:r>
            <a:r>
              <a:rPr lang="en-US" altLang="ko-KR" sz="2800">
                <a:solidFill>
                  <a:srgbClr val="00B050"/>
                </a:solidFill>
              </a:rPr>
              <a:t>\0</a:t>
            </a: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9029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D0EDF-80EB-A004-ADC1-2F5D5A128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6C80E-77F9-3DB5-5426-DC716433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++</a:t>
            </a:r>
            <a:r>
              <a:rPr lang="ko-KR" altLang="en-US" u="sng"/>
              <a:t>단항식</a:t>
            </a:r>
            <a:r>
              <a:rPr lang="en-US" altLang="ko-KR" u="sng"/>
              <a:t>, --</a:t>
            </a:r>
            <a:r>
              <a:rPr lang="ko-KR" altLang="en-US" u="sng"/>
              <a:t>단항식</a:t>
            </a:r>
            <a:r>
              <a:rPr lang="en-US" altLang="ko-KR" u="sng"/>
              <a:t>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99F18-2D9E-3084-B15E-A5370914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피연산자가 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lvalue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여야 한다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++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단항식은 피연산자의 값을 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1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증가시키며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연산의 결과는 증가된 피연산자의 값이다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덧셈 연산과 대입 연산의 규칙을 따른다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--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단항식은 피연산자의 값을 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1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감소시킨다는 것만 제외하면 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++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단항식과 동일하다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21715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1C54A-08F3-D26F-4A42-205D3350C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F3483-DBB1-C140-EEFA-2D0A1BAC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단항연산자 </a:t>
            </a:r>
            <a:r>
              <a:rPr lang="en-US" altLang="ko-KR" u="sng"/>
              <a:t>&amp;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6299E-B1E4-54F0-C702-6FD6C52FB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&amp;</a:t>
            </a:r>
            <a:r>
              <a:rPr lang="ko-KR" altLang="en-US" sz="2800"/>
              <a:t>의 피연산자는 함수를 가리키거나 </a:t>
            </a:r>
            <a:r>
              <a:rPr lang="en-US" altLang="ko-KR" sz="2800"/>
              <a:t>lvalue</a:t>
            </a:r>
            <a:r>
              <a:rPr lang="ko-KR" altLang="en-US" sz="2800"/>
              <a:t>여야 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&amp; </a:t>
            </a:r>
            <a:r>
              <a:rPr lang="ko-KR" altLang="en-US" sz="2800"/>
              <a:t>연산의 결과는 피연산자의 주소이고</a:t>
            </a:r>
            <a:r>
              <a:rPr lang="en-US" altLang="ko-KR" sz="2800"/>
              <a:t>, </a:t>
            </a:r>
            <a:r>
              <a:rPr lang="ko-KR" altLang="en-US" sz="2800"/>
              <a:t>타입은 피연산자의 타입에 대한 포인터이다</a:t>
            </a:r>
            <a:r>
              <a:rPr lang="en-US" altLang="ko-KR" sz="2800"/>
              <a:t>. 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8844734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1E713-6229-8F2A-C07E-240B2470C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5D8D6-AF92-6369-7CF1-5BF4EBB7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단항연산자 </a:t>
            </a:r>
            <a:r>
              <a:rPr lang="en-US" altLang="ko-KR" u="sng"/>
              <a:t>&amp; </a:t>
            </a:r>
            <a:r>
              <a:rPr lang="ko-KR" altLang="en-US" u="sng"/>
              <a:t>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6890374-AD96-942E-E6D0-3E90A66F4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844161"/>
            <a:ext cx="3122971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* a = &amp;x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B590E35-7832-AFE1-2D2A-732C057F0059}"/>
              </a:ext>
            </a:extLst>
          </p:cNvPr>
          <p:cNvSpPr txBox="1">
            <a:spLocks/>
          </p:cNvSpPr>
          <p:nvPr/>
        </p:nvSpPr>
        <p:spPr>
          <a:xfrm>
            <a:off x="134983" y="3334330"/>
            <a:ext cx="8874034" cy="1379434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lea		rax,				[x] 	</a:t>
            </a:r>
          </a:p>
          <a:p>
            <a:pPr marL="0" indent="0">
              <a:buNone/>
            </a:pPr>
            <a:r>
              <a:rPr lang="en-US" altLang="ko-KR"/>
              <a:t>mov	qword ptr[a],	rax 	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F689D-2BCE-12B9-0143-9613D360BE22}"/>
              </a:ext>
            </a:extLst>
          </p:cNvPr>
          <p:cNvSpPr/>
          <p:nvPr/>
        </p:nvSpPr>
        <p:spPr>
          <a:xfrm>
            <a:off x="2697480" y="1844161"/>
            <a:ext cx="853440" cy="76841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0D780C-F5D6-F084-D948-6752C71413E4}"/>
              </a:ext>
            </a:extLst>
          </p:cNvPr>
          <p:cNvSpPr/>
          <p:nvPr/>
        </p:nvSpPr>
        <p:spPr>
          <a:xfrm>
            <a:off x="60960" y="3273055"/>
            <a:ext cx="9004662" cy="76841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A723E-E432-4FBE-8B6E-529D6D999963}"/>
              </a:ext>
            </a:extLst>
          </p:cNvPr>
          <p:cNvSpPr txBox="1"/>
          <p:nvPr/>
        </p:nvSpPr>
        <p:spPr>
          <a:xfrm>
            <a:off x="1370511" y="6134293"/>
            <a:ext cx="638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>
                <a:solidFill>
                  <a:srgbClr val="4EA72E"/>
                </a:solidFill>
              </a:rPr>
              <a:t>LEA—Load Effective Address</a:t>
            </a:r>
            <a:endParaRPr lang="ko-KR" altLang="en-US" sz="32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4545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8E99A-92B4-B258-4920-6E3688B06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8A456-8525-23AF-62CC-8C2F244D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단항연산자 </a:t>
            </a:r>
            <a:r>
              <a:rPr lang="en-US" altLang="ko-KR" u="sng"/>
              <a:t>+, -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FF84D-973B-E49D-E6DD-5F62DF20E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+</a:t>
            </a:r>
            <a:r>
              <a:rPr lang="ko-KR" altLang="en-US" sz="2800"/>
              <a:t>와 </a:t>
            </a:r>
            <a:r>
              <a:rPr lang="en-US" altLang="ko-KR" sz="2800"/>
              <a:t>-</a:t>
            </a:r>
            <a:r>
              <a:rPr lang="ko-KR" altLang="en-US" sz="2800"/>
              <a:t>의 피연산자는 정수 타입이거나 실수 타입이어야 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char, signed char, unsigned char, short int, unsigned short int</a:t>
            </a:r>
            <a:r>
              <a:rPr lang="ko-KR" altLang="en-US" sz="2800"/>
              <a:t>는</a:t>
            </a:r>
            <a:r>
              <a:rPr lang="en-US" altLang="ko-KR" sz="2800"/>
              <a:t> </a:t>
            </a:r>
            <a:r>
              <a:rPr lang="ko-KR" altLang="en-US" sz="2800"/>
              <a:t>값이 </a:t>
            </a:r>
            <a:r>
              <a:rPr lang="en-US" altLang="ko-KR" sz="2800"/>
              <a:t>int</a:t>
            </a:r>
            <a:r>
              <a:rPr lang="ko-KR" altLang="en-US" sz="2800"/>
              <a:t> 자료형으로 변환되고</a:t>
            </a:r>
            <a:r>
              <a:rPr lang="en-US" altLang="ko-KR" sz="2800"/>
              <a:t>, </a:t>
            </a:r>
            <a:r>
              <a:rPr lang="ko-KR" altLang="en-US" sz="2800"/>
              <a:t>연산 결과도 </a:t>
            </a:r>
            <a:r>
              <a:rPr lang="en-US" altLang="ko-KR" sz="2800"/>
              <a:t>int</a:t>
            </a:r>
            <a:r>
              <a:rPr lang="ko-KR" altLang="en-US" sz="2800"/>
              <a:t>가 된다</a:t>
            </a:r>
            <a:r>
              <a:rPr lang="en-US" altLang="ko-KR" sz="2800"/>
              <a:t>. int </a:t>
            </a:r>
            <a:r>
              <a:rPr lang="ko-KR" altLang="en-US" sz="2800"/>
              <a:t>최대값 보다 값이 큰 경우</a:t>
            </a:r>
            <a:r>
              <a:rPr lang="en-US" altLang="ko-KR" sz="2800"/>
              <a:t>, int</a:t>
            </a:r>
            <a:r>
              <a:rPr lang="ko-KR" altLang="en-US" sz="2800"/>
              <a:t> 대신 </a:t>
            </a:r>
            <a:r>
              <a:rPr lang="en-US" altLang="ko-KR" sz="2800"/>
              <a:t>unsigned int</a:t>
            </a:r>
            <a:r>
              <a:rPr lang="ko-KR" altLang="en-US" sz="2800"/>
              <a:t>가 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+</a:t>
            </a:r>
            <a:r>
              <a:rPr lang="ko-KR" altLang="en-US" sz="2800"/>
              <a:t>단항식의 결과는 변환된 값이다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-</a:t>
            </a:r>
            <a:r>
              <a:rPr lang="ko-KR" altLang="en-US" sz="2800"/>
              <a:t>단항식의 결과는 </a:t>
            </a:r>
            <a:r>
              <a:rPr lang="en-US" altLang="ko-KR" sz="2800"/>
              <a:t>0</a:t>
            </a:r>
            <a:r>
              <a:rPr lang="ko-KR" altLang="en-US" sz="2800"/>
              <a:t>에서 변환된 값을 뺀 값이다</a:t>
            </a:r>
            <a:r>
              <a:rPr lang="en-US" altLang="ko-KR" sz="2800"/>
              <a:t>.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95915705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39E4D-0A2A-9814-4289-CABE0F940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8AB79-009A-5F12-9913-5297CBC2C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단항연산자 </a:t>
            </a:r>
            <a:r>
              <a:rPr lang="en-US" altLang="ko-KR" u="sng"/>
              <a:t>+ </a:t>
            </a:r>
            <a:r>
              <a:rPr lang="ko-KR" altLang="en-US" u="sng"/>
              <a:t>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C51887A-46B9-1F4C-FEF4-0186EAE9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844161"/>
            <a:ext cx="3025187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a = +x 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DCACCEA-AFA7-5D7B-619B-A6296988897C}"/>
              </a:ext>
            </a:extLst>
          </p:cNvPr>
          <p:cNvSpPr txBox="1">
            <a:spLocks/>
          </p:cNvSpPr>
          <p:nvPr/>
        </p:nvSpPr>
        <p:spPr>
          <a:xfrm>
            <a:off x="134983" y="3334330"/>
            <a:ext cx="8874034" cy="1379434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mov	eax,				dword ptr [x] </a:t>
            </a:r>
          </a:p>
          <a:p>
            <a:pPr marL="0" indent="0">
              <a:buNone/>
            </a:pPr>
            <a:r>
              <a:rPr lang="en-US" altLang="ko-KR"/>
              <a:t>mov	dword ptr[a],	eax 	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43A5EC-DE89-FE20-CA8A-F2D8264FD816}"/>
              </a:ext>
            </a:extLst>
          </p:cNvPr>
          <p:cNvSpPr/>
          <p:nvPr/>
        </p:nvSpPr>
        <p:spPr>
          <a:xfrm>
            <a:off x="2499360" y="1844161"/>
            <a:ext cx="411480" cy="76841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FC2310-1312-DE08-9C41-05A45DD546B5}"/>
              </a:ext>
            </a:extLst>
          </p:cNvPr>
          <p:cNvSpPr/>
          <p:nvPr/>
        </p:nvSpPr>
        <p:spPr>
          <a:xfrm flipV="1">
            <a:off x="5425440" y="4041462"/>
            <a:ext cx="1341120" cy="672299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875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790B7-50B0-F485-9462-9B2DC1BEA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46530-1687-77EF-E9CB-B4AED16C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단항연산자 </a:t>
            </a:r>
            <a:r>
              <a:rPr lang="en-US" altLang="ko-KR" u="sng"/>
              <a:t>- </a:t>
            </a:r>
            <a:r>
              <a:rPr lang="ko-KR" altLang="en-US" u="sng"/>
              <a:t>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BE8D0A6-604E-418C-7E0E-5ED79C6DE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844161"/>
            <a:ext cx="2876108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a = - x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E487504-B302-D2C1-2559-84E665E77BF9}"/>
              </a:ext>
            </a:extLst>
          </p:cNvPr>
          <p:cNvSpPr txBox="1">
            <a:spLocks/>
          </p:cNvSpPr>
          <p:nvPr/>
        </p:nvSpPr>
        <p:spPr>
          <a:xfrm>
            <a:off x="134983" y="3334330"/>
            <a:ext cx="8874034" cy="2167310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mov	eax,				dword ptr [x] </a:t>
            </a:r>
          </a:p>
          <a:p>
            <a:pPr marL="0" indent="0">
              <a:buNone/>
            </a:pPr>
            <a:r>
              <a:rPr lang="en-US" altLang="ko-KR"/>
              <a:t>neg		eax</a:t>
            </a:r>
          </a:p>
          <a:p>
            <a:pPr marL="0" indent="0">
              <a:buNone/>
            </a:pPr>
            <a:r>
              <a:rPr lang="en-US" altLang="ko-KR"/>
              <a:t>mov	dword ptr[a],	eax 	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68F80B-3287-3999-4AE9-3D25D1F8FDC6}"/>
              </a:ext>
            </a:extLst>
          </p:cNvPr>
          <p:cNvSpPr/>
          <p:nvPr/>
        </p:nvSpPr>
        <p:spPr>
          <a:xfrm>
            <a:off x="2423160" y="1844161"/>
            <a:ext cx="472440" cy="76841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81BC2A-0A49-8919-EECA-BDCE09122D7A}"/>
              </a:ext>
            </a:extLst>
          </p:cNvPr>
          <p:cNvSpPr/>
          <p:nvPr/>
        </p:nvSpPr>
        <p:spPr>
          <a:xfrm>
            <a:off x="60960" y="3966983"/>
            <a:ext cx="9004662" cy="76841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E35314-F8A9-8ED7-19EF-0596DE2428C4}"/>
              </a:ext>
            </a:extLst>
          </p:cNvPr>
          <p:cNvSpPr txBox="1"/>
          <p:nvPr/>
        </p:nvSpPr>
        <p:spPr>
          <a:xfrm>
            <a:off x="1370511" y="6134293"/>
            <a:ext cx="638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rgbClr val="4EA72E"/>
                </a:solidFill>
              </a:rPr>
              <a:t>NEG—Two's Complement Negation</a:t>
            </a:r>
            <a:endParaRPr lang="ko-KR" altLang="en-US" sz="32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3693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24151-2DC8-D5CE-C1A6-BD5468AE1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4B509-0FE1-A7DE-8707-2DC5DB9B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단항식 해석해보기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CA76F-E64F-F498-1F61-05E550B42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256731" cy="8129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단항식</a:t>
            </a:r>
            <a:r>
              <a:rPr lang="en-US" altLang="ko-KR" sz="2800"/>
              <a:t>: -0x80000000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9A7A430-3135-9920-654E-5D4929C0380D}"/>
              </a:ext>
            </a:extLst>
          </p:cNvPr>
          <p:cNvCxnSpPr>
            <a:cxnSpLocks/>
          </p:cNvCxnSpPr>
          <p:nvPr/>
        </p:nvCxnSpPr>
        <p:spPr>
          <a:xfrm>
            <a:off x="2393767" y="1968137"/>
            <a:ext cx="184730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1742CB-F61A-A26A-83FB-8260D4CB05B7}"/>
              </a:ext>
            </a:extLst>
          </p:cNvPr>
          <p:cNvSpPr txBox="1"/>
          <p:nvPr/>
        </p:nvSpPr>
        <p:spPr>
          <a:xfrm>
            <a:off x="2291713" y="2142075"/>
            <a:ext cx="2392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자료형변환식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75189-A23A-825A-484A-E9A74E87B8F4}"/>
              </a:ext>
            </a:extLst>
          </p:cNvPr>
          <p:cNvSpPr txBox="1"/>
          <p:nvPr/>
        </p:nvSpPr>
        <p:spPr>
          <a:xfrm>
            <a:off x="1986107" y="2081112"/>
            <a:ext cx="367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28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E5C3CEE1-118C-48C2-CEB7-7A9FD49CE3F1}"/>
              </a:ext>
            </a:extLst>
          </p:cNvPr>
          <p:cNvSpPr txBox="1">
            <a:spLocks/>
          </p:cNvSpPr>
          <p:nvPr/>
        </p:nvSpPr>
        <p:spPr>
          <a:xfrm>
            <a:off x="2328722" y="2584020"/>
            <a:ext cx="2216879" cy="81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800"/>
              <a:t>0x80000000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B6C2EA-597F-DE05-C6C4-BDDA270D9143}"/>
              </a:ext>
            </a:extLst>
          </p:cNvPr>
          <p:cNvCxnSpPr>
            <a:cxnSpLocks/>
          </p:cNvCxnSpPr>
          <p:nvPr/>
        </p:nvCxnSpPr>
        <p:spPr>
          <a:xfrm>
            <a:off x="2453089" y="3245649"/>
            <a:ext cx="190119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D18A0B-DE58-5938-0A58-07DDFAD89EC2}"/>
              </a:ext>
            </a:extLst>
          </p:cNvPr>
          <p:cNvSpPr txBox="1"/>
          <p:nvPr/>
        </p:nvSpPr>
        <p:spPr>
          <a:xfrm>
            <a:off x="2786743" y="3390471"/>
            <a:ext cx="1271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단항식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9835CDF-F484-C2E4-AC60-262AF8E5814A}"/>
              </a:ext>
            </a:extLst>
          </p:cNvPr>
          <p:cNvSpPr txBox="1"/>
          <p:nvPr/>
        </p:nvSpPr>
        <p:spPr>
          <a:xfrm>
            <a:off x="121920" y="6231263"/>
            <a:ext cx="8900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4EA72E"/>
                </a:solidFill>
              </a:rPr>
              <a:t>-0x80000000</a:t>
            </a:r>
            <a:r>
              <a:rPr lang="ko-KR" altLang="en-US" sz="2800">
                <a:solidFill>
                  <a:srgbClr val="4EA72E"/>
                </a:solidFill>
              </a:rPr>
              <a:t>은</a:t>
            </a:r>
            <a:r>
              <a:rPr lang="en-US" altLang="ko-KR" sz="2800">
                <a:solidFill>
                  <a:srgbClr val="4EA72E"/>
                </a:solidFill>
              </a:rPr>
              <a:t> - 0x80000000</a:t>
            </a:r>
            <a:r>
              <a:rPr lang="ko-KR" altLang="en-US" sz="2800">
                <a:solidFill>
                  <a:srgbClr val="4EA72E"/>
                </a:solidFill>
              </a:rPr>
              <a:t>으로 </a:t>
            </a:r>
            <a:r>
              <a:rPr lang="en-US" altLang="ko-KR" sz="2800">
                <a:solidFill>
                  <a:srgbClr val="4EA72E"/>
                </a:solidFill>
              </a:rPr>
              <a:t>0x80000000</a:t>
            </a:r>
            <a:r>
              <a:rPr lang="ko-KR" altLang="en-US" sz="2800">
                <a:solidFill>
                  <a:srgbClr val="4EA72E"/>
                </a:solidFill>
              </a:rPr>
              <a:t>이 된다</a:t>
            </a:r>
            <a:r>
              <a:rPr lang="en-US" altLang="ko-KR" sz="2800">
                <a:solidFill>
                  <a:srgbClr val="4EA72E"/>
                </a:solidFill>
              </a:rPr>
              <a:t>.</a:t>
            </a:r>
            <a:r>
              <a:rPr lang="ko-KR" altLang="en-US" sz="2800">
                <a:solidFill>
                  <a:srgbClr val="4EA72E"/>
                </a:solidFill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F9A6A-8DBC-C508-3755-39FCA4F9BA96}"/>
              </a:ext>
            </a:extLst>
          </p:cNvPr>
          <p:cNvSpPr txBox="1"/>
          <p:nvPr/>
        </p:nvSpPr>
        <p:spPr>
          <a:xfrm>
            <a:off x="2804161" y="3940038"/>
            <a:ext cx="1758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postfix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BAC352-6F18-0630-A999-6457D9D21C66}"/>
              </a:ext>
            </a:extLst>
          </p:cNvPr>
          <p:cNvSpPr txBox="1"/>
          <p:nvPr/>
        </p:nvSpPr>
        <p:spPr>
          <a:xfrm>
            <a:off x="2804161" y="4485668"/>
            <a:ext cx="1758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primary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9AEA69-6DA3-2A23-5659-DB85041021FF}"/>
              </a:ext>
            </a:extLst>
          </p:cNvPr>
          <p:cNvSpPr txBox="1"/>
          <p:nvPr/>
        </p:nvSpPr>
        <p:spPr>
          <a:xfrm>
            <a:off x="2751774" y="5071980"/>
            <a:ext cx="931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상수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6AF2ED-7860-3B53-D759-B474B11ADE97}"/>
              </a:ext>
            </a:extLst>
          </p:cNvPr>
          <p:cNvSpPr txBox="1"/>
          <p:nvPr/>
        </p:nvSpPr>
        <p:spPr>
          <a:xfrm>
            <a:off x="2757758" y="5602759"/>
            <a:ext cx="5741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정수형 상수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, unsigned int 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타입</a:t>
            </a:r>
          </a:p>
        </p:txBody>
      </p:sp>
    </p:spTree>
    <p:extLst>
      <p:ext uri="{BB962C8B-B14F-4D97-AF65-F5344CB8AC3E}">
        <p14:creationId xmlns:p14="http://schemas.microsoft.com/office/powerpoint/2010/main" val="317757600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33DFC-900B-7DC7-3C1F-AEBA24526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A9776-A9BA-3D82-CD21-8342D40D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단항연산자 </a:t>
            </a:r>
            <a:r>
              <a:rPr lang="en-US" altLang="ko-KR" u="sng"/>
              <a:t>~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1C87B-AF4B-1557-3100-0DE6765C1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~</a:t>
            </a:r>
            <a:r>
              <a:rPr lang="ko-KR" altLang="en-US" sz="2800"/>
              <a:t>의 피연산자는 정수 타입이어야 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char, signed char, unsigned char, short int, unsigned short int</a:t>
            </a:r>
            <a:r>
              <a:rPr lang="ko-KR" altLang="en-US" sz="2800"/>
              <a:t>는</a:t>
            </a:r>
            <a:r>
              <a:rPr lang="en-US" altLang="ko-KR" sz="2800"/>
              <a:t> </a:t>
            </a:r>
            <a:r>
              <a:rPr lang="ko-KR" altLang="en-US" sz="2800"/>
              <a:t>값이 </a:t>
            </a:r>
            <a:r>
              <a:rPr lang="en-US" altLang="ko-KR" sz="2800"/>
              <a:t>int</a:t>
            </a:r>
            <a:r>
              <a:rPr lang="ko-KR" altLang="en-US" sz="2800"/>
              <a:t> 범위 안에 있으면 </a:t>
            </a:r>
            <a:r>
              <a:rPr lang="en-US" altLang="ko-KR" sz="2800"/>
              <a:t>int</a:t>
            </a:r>
            <a:r>
              <a:rPr lang="ko-KR" altLang="en-US" sz="2800"/>
              <a:t>로 변환되고</a:t>
            </a:r>
            <a:r>
              <a:rPr lang="en-US" altLang="ko-KR" sz="2800"/>
              <a:t>, </a:t>
            </a:r>
            <a:r>
              <a:rPr lang="ko-KR" altLang="en-US" sz="2800"/>
              <a:t>연산 결과도 </a:t>
            </a:r>
            <a:r>
              <a:rPr lang="en-US" altLang="ko-KR" sz="2800"/>
              <a:t>int</a:t>
            </a:r>
            <a:r>
              <a:rPr lang="ko-KR" altLang="en-US" sz="2800"/>
              <a:t>가 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값이 </a:t>
            </a:r>
            <a:r>
              <a:rPr lang="en-US" altLang="ko-KR" sz="2800"/>
              <a:t>int </a:t>
            </a:r>
            <a:r>
              <a:rPr lang="ko-KR" altLang="en-US" sz="2800"/>
              <a:t>최대값 보다 큰 경우</a:t>
            </a:r>
            <a:r>
              <a:rPr lang="en-US" altLang="ko-KR" sz="2800"/>
              <a:t>, int</a:t>
            </a:r>
            <a:r>
              <a:rPr lang="ko-KR" altLang="en-US" sz="2800"/>
              <a:t> 대신 </a:t>
            </a:r>
            <a:r>
              <a:rPr lang="en-US" altLang="ko-KR" sz="2800"/>
              <a:t>unsigned int</a:t>
            </a:r>
            <a:r>
              <a:rPr lang="ko-KR" altLang="en-US" sz="2800"/>
              <a:t>가 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~</a:t>
            </a:r>
            <a:r>
              <a:rPr lang="ko-KR" altLang="en-US" sz="2800"/>
              <a:t>단항식의 결과는 변환된 값에서 </a:t>
            </a:r>
            <a:r>
              <a:rPr lang="en-US" altLang="ko-KR" sz="2800"/>
              <a:t>0</a:t>
            </a:r>
            <a:r>
              <a:rPr lang="ko-KR" altLang="en-US" sz="2800"/>
              <a:t>과 </a:t>
            </a:r>
            <a:r>
              <a:rPr lang="en-US" altLang="ko-KR" sz="2800"/>
              <a:t>1</a:t>
            </a:r>
            <a:r>
              <a:rPr lang="ko-KR" altLang="en-US" sz="2800"/>
              <a:t>을 모두 바꾼 것이다</a:t>
            </a:r>
            <a:r>
              <a:rPr lang="en-US" altLang="ko-KR" sz="2800"/>
              <a:t>.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29078855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BA0CC-9CC5-3D59-20AA-8B65C22D2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6F55F-52B7-96A2-387F-BC63E909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단항연산자 </a:t>
            </a:r>
            <a:r>
              <a:rPr lang="en-US" altLang="ko-KR" u="sng"/>
              <a:t>~ </a:t>
            </a:r>
            <a:r>
              <a:rPr lang="ko-KR" altLang="en-US" u="sng"/>
              <a:t>관련 어셈블리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DD1858C-3DE5-4191-98E1-F5ECEEA48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844161"/>
            <a:ext cx="3025187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a = ~ x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262EDFB-F5FE-FD81-F0D0-C375934B77D0}"/>
              </a:ext>
            </a:extLst>
          </p:cNvPr>
          <p:cNvSpPr txBox="1">
            <a:spLocks/>
          </p:cNvSpPr>
          <p:nvPr/>
        </p:nvSpPr>
        <p:spPr>
          <a:xfrm>
            <a:off x="134983" y="3334330"/>
            <a:ext cx="8874034" cy="2167310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mov	eax,				dword ptr [x] </a:t>
            </a:r>
          </a:p>
          <a:p>
            <a:pPr marL="0" indent="0">
              <a:buNone/>
            </a:pPr>
            <a:r>
              <a:rPr lang="en-US" altLang="ko-KR"/>
              <a:t>not		eax</a:t>
            </a:r>
          </a:p>
          <a:p>
            <a:pPr marL="0" indent="0">
              <a:buNone/>
            </a:pPr>
            <a:r>
              <a:rPr lang="en-US" altLang="ko-KR"/>
              <a:t>mov	dword ptr[a],	eax 	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A7383F-659A-19C7-32E3-48DA196FFF05}"/>
              </a:ext>
            </a:extLst>
          </p:cNvPr>
          <p:cNvSpPr/>
          <p:nvPr/>
        </p:nvSpPr>
        <p:spPr>
          <a:xfrm>
            <a:off x="2468880" y="1844161"/>
            <a:ext cx="472440" cy="76841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9C96B7-59FD-BAD8-9454-55A2013E2FE3}"/>
              </a:ext>
            </a:extLst>
          </p:cNvPr>
          <p:cNvSpPr/>
          <p:nvPr/>
        </p:nvSpPr>
        <p:spPr>
          <a:xfrm>
            <a:off x="60960" y="3966983"/>
            <a:ext cx="9004662" cy="76841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6E0DC-E614-1AD0-1D24-FFC58E5ECC85}"/>
              </a:ext>
            </a:extLst>
          </p:cNvPr>
          <p:cNvSpPr txBox="1"/>
          <p:nvPr/>
        </p:nvSpPr>
        <p:spPr>
          <a:xfrm>
            <a:off x="1370511" y="6134293"/>
            <a:ext cx="638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rgbClr val="4EA72E"/>
                </a:solidFill>
              </a:rPr>
              <a:t>NOT—One's Complement Negation</a:t>
            </a:r>
            <a:endParaRPr lang="ko-KR" altLang="en-US" sz="32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40010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1072D-781F-A3FB-C03A-0F0EB712B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3F891-7382-5BC5-A834-C6F8B085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단항연산자 </a:t>
            </a:r>
            <a:r>
              <a:rPr lang="en-US" altLang="ko-KR" u="sng"/>
              <a:t>!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2047E-9C3E-2039-0E2C-668D0F96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!</a:t>
            </a:r>
            <a:r>
              <a:rPr lang="ko-KR" altLang="en-US" sz="2800"/>
              <a:t>의 피연산자로 정수</a:t>
            </a:r>
            <a:r>
              <a:rPr lang="en-US" altLang="ko-KR" sz="2800"/>
              <a:t>, </a:t>
            </a:r>
            <a:r>
              <a:rPr lang="ko-KR" altLang="en-US" sz="2800"/>
              <a:t>실수</a:t>
            </a:r>
            <a:r>
              <a:rPr lang="en-US" altLang="ko-KR" sz="2800"/>
              <a:t>, </a:t>
            </a:r>
            <a:r>
              <a:rPr lang="ko-KR" altLang="en-US" sz="2800"/>
              <a:t>포인터가</a:t>
            </a:r>
            <a:r>
              <a:rPr lang="en-US" altLang="ko-KR" sz="2800"/>
              <a:t> </a:t>
            </a:r>
            <a:r>
              <a:rPr lang="ko-KR" altLang="en-US" sz="2800"/>
              <a:t>가능하다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피연산자의 값이 </a:t>
            </a:r>
            <a:r>
              <a:rPr lang="en-US" altLang="ko-KR" sz="2800"/>
              <a:t>0</a:t>
            </a:r>
            <a:r>
              <a:rPr lang="ko-KR" altLang="en-US" sz="2800"/>
              <a:t>이 아니면</a:t>
            </a:r>
            <a:r>
              <a:rPr lang="en-US" altLang="ko-KR" sz="2800"/>
              <a:t>, ! </a:t>
            </a:r>
            <a:r>
              <a:rPr lang="ko-KR" altLang="en-US" sz="2800"/>
              <a:t>연산의 결과가 </a:t>
            </a:r>
            <a:r>
              <a:rPr lang="en-US" altLang="ko-KR" sz="2800"/>
              <a:t>0</a:t>
            </a:r>
            <a:r>
              <a:rPr lang="ko-KR" altLang="en-US" sz="2800"/>
              <a:t>이고</a:t>
            </a:r>
            <a:r>
              <a:rPr lang="en-US" altLang="ko-KR" sz="2800"/>
              <a:t>, </a:t>
            </a:r>
            <a:r>
              <a:rPr lang="ko-KR" altLang="en-US" sz="2800"/>
              <a:t>피연산자의 값이 </a:t>
            </a:r>
            <a:r>
              <a:rPr lang="en-US" altLang="ko-KR" sz="2800"/>
              <a:t>0</a:t>
            </a:r>
            <a:r>
              <a:rPr lang="ko-KR" altLang="en-US" sz="2800"/>
              <a:t>이면</a:t>
            </a:r>
            <a:r>
              <a:rPr lang="en-US" altLang="ko-KR" sz="2800"/>
              <a:t>, ! </a:t>
            </a:r>
            <a:r>
              <a:rPr lang="ko-KR" altLang="en-US" sz="2800"/>
              <a:t>연산의 결과가 </a:t>
            </a:r>
            <a:r>
              <a:rPr lang="en-US" altLang="ko-KR" sz="2800"/>
              <a:t>1</a:t>
            </a:r>
            <a:r>
              <a:rPr lang="ko-KR" altLang="en-US" sz="2800"/>
              <a:t>이다</a:t>
            </a:r>
            <a:r>
              <a:rPr lang="en-US" altLang="ko-KR" sz="2800"/>
              <a:t>. 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63050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35890</TotalTime>
  <Words>11141</Words>
  <Application>Microsoft Office PowerPoint</Application>
  <PresentationFormat>화면 슬라이드 쇼(4:3)</PresentationFormat>
  <Paragraphs>2198</Paragraphs>
  <Slides>221</Slides>
  <Notes>218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221</vt:i4>
      </vt:variant>
    </vt:vector>
  </HeadingPairs>
  <TitlesOfParts>
    <vt:vector size="224" baseType="lpstr">
      <vt:lpstr>맑은 고딕</vt:lpstr>
      <vt:lpstr>Arial</vt:lpstr>
      <vt:lpstr>Office 테마</vt:lpstr>
      <vt:lpstr>컴퓨터 프로그래밍 및 실습</vt:lpstr>
      <vt:lpstr>문자 집합</vt:lpstr>
      <vt:lpstr>소스 파일을 구성하는 문자들 예시 </vt:lpstr>
      <vt:lpstr>소스 파일을 구성하는 문자들 예시 </vt:lpstr>
      <vt:lpstr>소스 파일을 구성하는 문자들</vt:lpstr>
      <vt:lpstr>문자 집합 관련 프로그래밍 용어</vt:lpstr>
      <vt:lpstr>프로그램 실행환경 문자들 예시 </vt:lpstr>
      <vt:lpstr>프로그램 실행환경의 문자들</vt:lpstr>
      <vt:lpstr>프로그램 실행환경의 문자들에서  추가된 문자</vt:lpstr>
      <vt:lpstr>콘솔 화면의 동작 방식. 출력하기</vt:lpstr>
      <vt:lpstr>콘솔 화면의 동작 방식. 탭</vt:lpstr>
      <vt:lpstr>콘솔 화면의 동작 방식. 줄바꿈</vt:lpstr>
      <vt:lpstr>여러 바이트로 구성된 문자들</vt:lpstr>
      <vt:lpstr>(전처리 후) 소스코드의 구성요소</vt:lpstr>
      <vt:lpstr>공백문자의 역할</vt:lpstr>
      <vt:lpstr>키워드</vt:lpstr>
      <vt:lpstr>이름</vt:lpstr>
      <vt:lpstr>이름의 범위 (파일 범위)</vt:lpstr>
      <vt:lpstr>함수 정의 문법 다시 보기</vt:lpstr>
      <vt:lpstr>이름의 범위 (블록 범위)</vt:lpstr>
      <vt:lpstr>이름의 범위 (함수 선언 범위)</vt:lpstr>
      <vt:lpstr>이름의 범위 (다른 범위의 같은 이름)</vt:lpstr>
      <vt:lpstr>이름의 의미</vt:lpstr>
      <vt:lpstr>(전처리 후) 소스코드의 구성요소</vt:lpstr>
      <vt:lpstr>상수</vt:lpstr>
      <vt:lpstr>정수 상수 예시 </vt:lpstr>
      <vt:lpstr>정수 상수 문법 (십진수)</vt:lpstr>
      <vt:lpstr>정수 상수 문법 (팔진수)</vt:lpstr>
      <vt:lpstr>정수 상수 문법 (십육진수)</vt:lpstr>
      <vt:lpstr>정수 상수 관련 규칙 </vt:lpstr>
      <vt:lpstr>정수 상수 관련 규칙 </vt:lpstr>
      <vt:lpstr>정수 상수 관련 규칙 </vt:lpstr>
      <vt:lpstr>정수 상수 관련 규칙 </vt:lpstr>
      <vt:lpstr>정수 상수 관련 규칙 </vt:lpstr>
      <vt:lpstr>정수 상수 관련 규칙 </vt:lpstr>
      <vt:lpstr>정수 상수 관련 규칙 </vt:lpstr>
      <vt:lpstr>정수 상수 관련 규칙 </vt:lpstr>
      <vt:lpstr>정수 상수 관련 추가내용 </vt:lpstr>
      <vt:lpstr>정수 상수 오류</vt:lpstr>
      <vt:lpstr>정수 상수 퀴즈</vt:lpstr>
      <vt:lpstr>(전처리 후) 소스코드의 구성요소</vt:lpstr>
      <vt:lpstr>연산자</vt:lpstr>
      <vt:lpstr>문장부호</vt:lpstr>
      <vt:lpstr>자료형</vt:lpstr>
      <vt:lpstr>자료 (object)</vt:lpstr>
      <vt:lpstr>자료의 저장 기간 (static)</vt:lpstr>
      <vt:lpstr>자료의 저장 기간 (automatic)</vt:lpstr>
      <vt:lpstr>타입 (type)</vt:lpstr>
      <vt:lpstr>타입 (type)의 종류</vt:lpstr>
      <vt:lpstr>자료형의 종류</vt:lpstr>
      <vt:lpstr>char 자료형 예시 </vt:lpstr>
      <vt:lpstr>char 자료형 관련 규칙</vt:lpstr>
      <vt:lpstr>char 자료형 관련 규칙</vt:lpstr>
      <vt:lpstr>char 자료형 관련 규칙</vt:lpstr>
      <vt:lpstr>부호 있는 정수 자료형 예시 </vt:lpstr>
      <vt:lpstr>부호 있는 정수 자료형 관련 규칙</vt:lpstr>
      <vt:lpstr>부호 없는 정수 자료형 예시 </vt:lpstr>
      <vt:lpstr>부호 없는 정수 자료형 관련 규칙</vt:lpstr>
      <vt:lpstr>부호 없는 정수 자료형 관련 규칙</vt:lpstr>
      <vt:lpstr>부호 없는 정수 자료형 관련 규칙</vt:lpstr>
      <vt:lpstr>자료형</vt:lpstr>
      <vt:lpstr>컴퓨터 프로그래밍 및 실습</vt:lpstr>
      <vt:lpstr>연산자(operator)란</vt:lpstr>
      <vt:lpstr>연산자(operator)란</vt:lpstr>
      <vt:lpstr>식 (expression)이란</vt:lpstr>
      <vt:lpstr>식 관련 프로그래밍 용어</vt:lpstr>
      <vt:lpstr>식(expression) 관련 규칙</vt:lpstr>
      <vt:lpstr>식(expression) 관련 규칙</vt:lpstr>
      <vt:lpstr>식 (expression) 목차</vt:lpstr>
      <vt:lpstr>primary expression (기초식) 예시 </vt:lpstr>
      <vt:lpstr>primary식 관련 프로그래밍 용어 </vt:lpstr>
      <vt:lpstr>primary식 문법</vt:lpstr>
      <vt:lpstr>primary식 관련 규칙 </vt:lpstr>
      <vt:lpstr>primary식 관련 어셈블리 </vt:lpstr>
      <vt:lpstr>primary식 관련 어셈블리 </vt:lpstr>
      <vt:lpstr>primary식 관련 어셈블리 </vt:lpstr>
      <vt:lpstr>primary식 퀴즈</vt:lpstr>
      <vt:lpstr>postfix expression (postfix식) 예시 </vt:lpstr>
      <vt:lpstr>postfix식 관련 프로그래밍 용어 </vt:lpstr>
      <vt:lpstr>postfix식 문법</vt:lpstr>
      <vt:lpstr>postfix식 관련 규칙 (함수호출식)</vt:lpstr>
      <vt:lpstr>postfix식 관련 어셈블리 </vt:lpstr>
      <vt:lpstr>postfix식 관련 규칙 (++, --)</vt:lpstr>
      <vt:lpstr>postfix식 관련 오류</vt:lpstr>
      <vt:lpstr>postfix식 관련 오류</vt:lpstr>
      <vt:lpstr>postfix식 퀴즈</vt:lpstr>
      <vt:lpstr>postfix식 퀴즈</vt:lpstr>
      <vt:lpstr>unary expression (단항식) 예시 </vt:lpstr>
      <vt:lpstr>단항식 문법</vt:lpstr>
      <vt:lpstr>++단항식, --단항식 관련 규칙</vt:lpstr>
      <vt:lpstr>단항연산자 &amp; 관련 규칙</vt:lpstr>
      <vt:lpstr>단항연산자 &amp; 관련 어셈블리 </vt:lpstr>
      <vt:lpstr>단항연산자 +, - 관련 규칙</vt:lpstr>
      <vt:lpstr>단항연산자 + 관련 어셈블리 </vt:lpstr>
      <vt:lpstr>단항연산자 - 관련 어셈블리 </vt:lpstr>
      <vt:lpstr>단항식 해석해보기</vt:lpstr>
      <vt:lpstr>단항연산자 ~ 관련 규칙</vt:lpstr>
      <vt:lpstr>단항연산자 ~ 관련 어셈블리 </vt:lpstr>
      <vt:lpstr>단항연산자 ! 관련 규칙</vt:lpstr>
      <vt:lpstr>단항연산자 ! 관련 어셈블리 </vt:lpstr>
      <vt:lpstr>단항연산자 관련 오류</vt:lpstr>
      <vt:lpstr>단항연산자 퀴즈</vt:lpstr>
      <vt:lpstr>cast expression (자료형변환식) 예시 </vt:lpstr>
      <vt:lpstr>자료형변환식 문법</vt:lpstr>
      <vt:lpstr>자료형변환식 관련 규칙</vt:lpstr>
      <vt:lpstr>자료형 변환 규칙 (정수) </vt:lpstr>
      <vt:lpstr>자료형 변환 규칙 (정수) </vt:lpstr>
      <vt:lpstr>자료형 변환 규칙 (정수) </vt:lpstr>
      <vt:lpstr>자료형변환식 관련 오류</vt:lpstr>
      <vt:lpstr>자료형변환식 관련 어셈블리 </vt:lpstr>
      <vt:lpstr>자료형변환식 퀴즈</vt:lpstr>
      <vt:lpstr>implicit conversion(자동 자료형변환) 예시 </vt:lpstr>
      <vt:lpstr>implicit conversion(자동 자료형변환) 종류</vt:lpstr>
      <vt:lpstr>Integral promotion 관련 규칙</vt:lpstr>
      <vt:lpstr>Usual arithmetic conversion 관련 규칙</vt:lpstr>
      <vt:lpstr>자동 자료형변환식 관련 어셈블리 </vt:lpstr>
      <vt:lpstr>자동 자료형변환식 관련 어셈블리 </vt:lpstr>
      <vt:lpstr>multiplicative expression (곱셈식) 예시 </vt:lpstr>
      <vt:lpstr>곱셈식 문법</vt:lpstr>
      <vt:lpstr>곱셈식 *, / 관련 규칙</vt:lpstr>
      <vt:lpstr>곱셈식 * 관련 어셈블리 </vt:lpstr>
      <vt:lpstr>곱셈식 / 관련 어셈블리 </vt:lpstr>
      <vt:lpstr>곱셈식 % 관련 규칙</vt:lpstr>
      <vt:lpstr>곱셈식 % 관련 어셈블리 </vt:lpstr>
      <vt:lpstr>곱셈식 해석해보기</vt:lpstr>
      <vt:lpstr>곱셈식 관련 오류</vt:lpstr>
      <vt:lpstr>곱셈식 관련 오류</vt:lpstr>
      <vt:lpstr>곱셈식 퀴즈</vt:lpstr>
      <vt:lpstr>additive expression (덧셈식) 예시 </vt:lpstr>
      <vt:lpstr>덧셈식 문법</vt:lpstr>
      <vt:lpstr>덧셈식 + 관련 규칙</vt:lpstr>
      <vt:lpstr>덧셈식 + 관련 어셈블리 </vt:lpstr>
      <vt:lpstr>덧셈식 - 관련 규칙</vt:lpstr>
      <vt:lpstr>덧셈식 - 관련 어셈블리 </vt:lpstr>
      <vt:lpstr>덧셈식 해석해보기</vt:lpstr>
      <vt:lpstr>덧셈식 관련 오류</vt:lpstr>
      <vt:lpstr>덧셈식 퀴즈</vt:lpstr>
      <vt:lpstr>shift expression (시프트식) 예시 </vt:lpstr>
      <vt:lpstr>시프트식 문법</vt:lpstr>
      <vt:lpstr>시프트식 관련 규칙</vt:lpstr>
      <vt:lpstr>시프트연산자 &lt;&lt; 관련 규칙</vt:lpstr>
      <vt:lpstr>시프트연산자 &lt;&lt; 관련 어셈블리 </vt:lpstr>
      <vt:lpstr>시프트연산자 &gt;&gt; 관련 규칙</vt:lpstr>
      <vt:lpstr>시프트연산자 &gt;&gt; 관련 어셈블리 </vt:lpstr>
      <vt:lpstr>시프트연산자 &gt;&gt; 관련 어셈블리 </vt:lpstr>
      <vt:lpstr>시프트식 퀴즈</vt:lpstr>
      <vt:lpstr>relational expression (관계식) 예시 </vt:lpstr>
      <vt:lpstr>관계식 문법</vt:lpstr>
      <vt:lpstr>관계식 관련 규칙</vt:lpstr>
      <vt:lpstr>관계연산자 &lt; 관련 어셈블리 </vt:lpstr>
      <vt:lpstr>관계연산자 &gt; 관련 어셈블리 </vt:lpstr>
      <vt:lpstr>관계연산자 &lt;= 관련 어셈블리 </vt:lpstr>
      <vt:lpstr>관계연산자 &gt;= 관련 어셈블리 </vt:lpstr>
      <vt:lpstr>관계식 퀴즈</vt:lpstr>
      <vt:lpstr>equality expression (등가식) 예시 </vt:lpstr>
      <vt:lpstr>equality expression (등가식) 문법 </vt:lpstr>
      <vt:lpstr>equality expression (등가식) 규칙</vt:lpstr>
      <vt:lpstr>등가식 == 관련 어셈블리 </vt:lpstr>
      <vt:lpstr>등가식 != 관련 어셈블리 </vt:lpstr>
      <vt:lpstr>등가식 퀴즈</vt:lpstr>
      <vt:lpstr>AND expression (비트단위AND식) 예시 </vt:lpstr>
      <vt:lpstr>AND expression (비트단위AND식) 문법 </vt:lpstr>
      <vt:lpstr>AND expression (비트단위AND식) 규칙</vt:lpstr>
      <vt:lpstr>AND expression (비트단위AND식) 관련 어셈블리 </vt:lpstr>
      <vt:lpstr>AND expression (비트단위AND식) 퀴즈</vt:lpstr>
      <vt:lpstr>exclusive OR expression (비트단위XOR식) 예시 </vt:lpstr>
      <vt:lpstr>exclusive OR expression (비트단위XOR식) 문법 </vt:lpstr>
      <vt:lpstr>exclusive OR expression (비트단위XOR식) 규칙</vt:lpstr>
      <vt:lpstr>exclusive OR expression (비트단위XOR식) 관련 어셈블리</vt:lpstr>
      <vt:lpstr>exclusive OR expression (비트단위XOR식) 퀴즈</vt:lpstr>
      <vt:lpstr>inclusive OR expression (비트단위OR식) 예시 </vt:lpstr>
      <vt:lpstr>inclusive OR expression (비트단위OR식) 문법 </vt:lpstr>
      <vt:lpstr>inclusive OR expression (비트단위OR식) 규칙</vt:lpstr>
      <vt:lpstr>inclusive OR expression (비트단위OR식) 관련 어셈블리</vt:lpstr>
      <vt:lpstr>inclusive OR expression (비트단위OR식) 퀴즈</vt:lpstr>
      <vt:lpstr>logical AND expression (논리AND식) 예시 </vt:lpstr>
      <vt:lpstr>logical AND expression (논리AND식) 문법</vt:lpstr>
      <vt:lpstr>logical AND expression (논리AND식) 규칙</vt:lpstr>
      <vt:lpstr>logical AND expression 어셈블리</vt:lpstr>
      <vt:lpstr>logical AND expression 어셈블리</vt:lpstr>
      <vt:lpstr>logical AND expression (논리AND식) 퀴즈</vt:lpstr>
      <vt:lpstr>logical OR expression (논리OR식) 예시 </vt:lpstr>
      <vt:lpstr>logical OR expression (논리OR식) 문법</vt:lpstr>
      <vt:lpstr>logical OR expression (논리OR식) 규칙</vt:lpstr>
      <vt:lpstr>logical OR expression 어셈블리</vt:lpstr>
      <vt:lpstr>logical OR expression 어셈블리</vt:lpstr>
      <vt:lpstr>logical OR expression (논리OR식) 퀴즈</vt:lpstr>
      <vt:lpstr>conditional expression (삼항연산식) 예시 </vt:lpstr>
      <vt:lpstr>conditional expression (삼항연산식) 문법 </vt:lpstr>
      <vt:lpstr>conditional expression (삼항연산식) 관련 규칙 </vt:lpstr>
      <vt:lpstr>conditional expression (삼항연산식) 관련 규칙 </vt:lpstr>
      <vt:lpstr>conditional expression (삼항연산식) 관련 규칙 </vt:lpstr>
      <vt:lpstr>conditional expression 어셈블리</vt:lpstr>
      <vt:lpstr>conditional expression 어셈블리</vt:lpstr>
      <vt:lpstr>conditional expression (삼항연산식) 퀴즈</vt:lpstr>
      <vt:lpstr>assignment expression (대입식) 예시 </vt:lpstr>
      <vt:lpstr>assignment expression (대입식) 문법 </vt:lpstr>
      <vt:lpstr>assignment expression (대입식) 관련 규칙</vt:lpstr>
      <vt:lpstr>대입연산자 = 관련 규칙</vt:lpstr>
      <vt:lpstr>대입연산자 = 관련 어셈블리</vt:lpstr>
      <vt:lpstr>복합대입연산자 *= /= %= += -= &lt;&lt;= &gt;&gt;= &amp;= ^= |= 관련 규칙</vt:lpstr>
      <vt:lpstr>복합대입연산자 += 관련 어셈블리</vt:lpstr>
      <vt:lpstr>assignment expression (대입식) 퀴즈</vt:lpstr>
      <vt:lpstr>comma operator (쉼표 연산자) 예시 </vt:lpstr>
      <vt:lpstr>comma operator (쉼표 연산자) 문법</vt:lpstr>
      <vt:lpstr>comma operator (쉼표 연산자) 관련 규칙</vt:lpstr>
      <vt:lpstr>comma operator (쉼표 연산자) 관련 어셈블리</vt:lpstr>
      <vt:lpstr>comma operator (쉼표 연산자) 퀴즈</vt:lpstr>
      <vt:lpstr>constant expression (상수식) 문법</vt:lpstr>
      <vt:lpstr>constant expression (상수식) 관련 규칙</vt:lpstr>
      <vt:lpstr>constant expression (상수식) 관련 어셈블리</vt:lpstr>
      <vt:lpstr>정수 상수 관련 규칙 </vt:lpstr>
      <vt:lpstr>정수 상수 관련 규칙 </vt:lpstr>
      <vt:lpstr>정수 상수 관련 규칙 </vt:lpstr>
      <vt:lpstr>정수 상수 관련 규칙 </vt:lpstr>
      <vt:lpstr>정수 상수 관련 규칙 </vt:lpstr>
      <vt:lpstr>정수 상수 관련 규칙 </vt:lpstr>
      <vt:lpstr>정수 상수 관련 추가내용 </vt:lpstr>
      <vt:lpstr>문자 상수 예시 </vt:lpstr>
      <vt:lpstr>문자 상수 문법</vt:lpstr>
      <vt:lpstr>문자 상수 관련 규칙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C</dc:creator>
  <cp:lastModifiedBy>K C</cp:lastModifiedBy>
  <cp:revision>53</cp:revision>
  <cp:lastPrinted>2025-03-26T07:17:15Z</cp:lastPrinted>
  <dcterms:created xsi:type="dcterms:W3CDTF">2025-02-03T08:57:37Z</dcterms:created>
  <dcterms:modified xsi:type="dcterms:W3CDTF">2025-03-28T03:39:57Z</dcterms:modified>
</cp:coreProperties>
</file>