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  <p:sldId id="260" r:id="rId3"/>
    <p:sldId id="256" r:id="rId4"/>
    <p:sldId id="262" r:id="rId5"/>
    <p:sldId id="263" r:id="rId6"/>
    <p:sldId id="264" r:id="rId7"/>
    <p:sldId id="269" r:id="rId8"/>
    <p:sldId id="271" r:id="rId9"/>
    <p:sldId id="272" r:id="rId10"/>
    <p:sldId id="266" r:id="rId11"/>
    <p:sldId id="270" r:id="rId12"/>
    <p:sldId id="267" r:id="rId13"/>
    <p:sldId id="268" r:id="rId14"/>
    <p:sldId id="258" r:id="rId15"/>
  </p:sldIdLst>
  <p:sldSz cx="9144000" cy="6858000" type="screen4x3"/>
  <p:notesSz cx="6858000" cy="9144000"/>
  <p:embeddedFontLst>
    <p:embeddedFont>
      <p:font typeface="나눔바른펜" panose="020B0503000000000000" pitchFamily="50" charset="-127"/>
      <p:regular r:id="rId16"/>
      <p:bold r:id="rId17"/>
    </p:embeddedFon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2E75B6"/>
    <a:srgbClr val="2D2E2D"/>
    <a:srgbClr val="2762E7"/>
    <a:srgbClr val="F1F1F1"/>
    <a:srgbClr val="9AB6F4"/>
    <a:srgbClr val="1C21F2"/>
    <a:srgbClr val="BCADFD"/>
    <a:srgbClr val="7198EF"/>
    <a:srgbClr val="3B5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7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8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A8A1E-0584-4719-9D73-04D995D8A7C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FDD6-9EA6-4EEA-BA9D-34CD7F99F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0" y="2209"/>
            <a:ext cx="9144000" cy="6855791"/>
          </a:xfrm>
          <a:prstGeom prst="snipRoundRect">
            <a:avLst>
              <a:gd name="adj1" fmla="val 0"/>
              <a:gd name="adj2" fmla="val 23892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52440-E167-4626-A27A-C4600F86C376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2" y="2816506"/>
            <a:ext cx="3428297" cy="3797810"/>
          </a:xfrm>
          <a:prstGeom prst="rect">
            <a:avLst/>
          </a:prstGeom>
          <a:effectLst/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9FD53E25-E790-45B9-B3EC-085FBEFC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492" y="5102966"/>
            <a:ext cx="3865592" cy="1430181"/>
          </a:xfrm>
        </p:spPr>
        <p:txBody>
          <a:bodyPr/>
          <a:lstStyle/>
          <a:p>
            <a:r>
              <a:rPr lang="en-US" altLang="ko-KR" dirty="0"/>
              <a:t>12161730 </a:t>
            </a:r>
            <a:r>
              <a:rPr lang="ko-KR" altLang="en-US" dirty="0"/>
              <a:t>박 윤 수</a:t>
            </a:r>
            <a:endParaRPr lang="en-US" altLang="ko-KR" dirty="0"/>
          </a:p>
          <a:p>
            <a:r>
              <a:rPr lang="en-US" altLang="ko-KR" dirty="0"/>
              <a:t>12161774 </a:t>
            </a:r>
            <a:r>
              <a:rPr lang="ko-KR" altLang="en-US" dirty="0"/>
              <a:t>이 채 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C9DBA5B-9FE7-4A5B-B0B7-273106D2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762" y="1915255"/>
            <a:ext cx="6231172" cy="180250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데이터베이스 설계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4900" dirty="0"/>
              <a:t>- Project </a:t>
            </a:r>
            <a:r>
              <a:rPr lang="ko-KR" altLang="en-US" sz="4900" dirty="0"/>
              <a:t>발표</a:t>
            </a:r>
            <a:r>
              <a:rPr lang="en-US" altLang="ko-KR" sz="4900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67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275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743" y="933051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/>
          <p:cNvSpPr/>
          <p:nvPr/>
        </p:nvSpPr>
        <p:spPr>
          <a:xfrm rot="5400000">
            <a:off x="251767" y="263701"/>
            <a:ext cx="346992" cy="352623"/>
          </a:xfrm>
          <a:prstGeom prst="triangle">
            <a:avLst>
              <a:gd name="adj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CA70D-18E6-4378-90C8-5D4E5D63E93D}"/>
              </a:ext>
            </a:extLst>
          </p:cNvPr>
          <p:cNvSpPr txBox="1"/>
          <p:nvPr/>
        </p:nvSpPr>
        <p:spPr>
          <a:xfrm>
            <a:off x="685798" y="319536"/>
            <a:ext cx="261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ER-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diagram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DD703E-0B50-4C31-B8DC-C32D247787B3}"/>
              </a:ext>
            </a:extLst>
          </p:cNvPr>
          <p:cNvPicPr/>
          <p:nvPr/>
        </p:nvPicPr>
        <p:blipFill rotWithShape="1">
          <a:blip r:embed="rId2"/>
          <a:srcRect l="8907" r="2814"/>
          <a:stretch/>
        </p:blipFill>
        <p:spPr bwMode="auto">
          <a:xfrm>
            <a:off x="248951" y="1227024"/>
            <a:ext cx="8473241" cy="540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E25ACAC-6A95-4430-A023-368187657757}"/>
              </a:ext>
            </a:extLst>
          </p:cNvPr>
          <p:cNvSpPr/>
          <p:nvPr/>
        </p:nvSpPr>
        <p:spPr>
          <a:xfrm>
            <a:off x="6063916" y="1302172"/>
            <a:ext cx="1687186" cy="950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43A689-F106-4975-A342-AE1055379149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7504019" y="830179"/>
            <a:ext cx="247083" cy="611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칠각형 10">
            <a:extLst>
              <a:ext uri="{FF2B5EF4-FFF2-40B4-BE49-F238E27FC236}">
                <a16:creationId xmlns:a16="http://schemas.microsoft.com/office/drawing/2014/main" id="{FC0BEB74-C435-4FDB-A6CB-1F56E5B71F84}"/>
              </a:ext>
            </a:extLst>
          </p:cNvPr>
          <p:cNvSpPr/>
          <p:nvPr/>
        </p:nvSpPr>
        <p:spPr>
          <a:xfrm>
            <a:off x="5666874" y="319536"/>
            <a:ext cx="397042" cy="42642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E38804-027C-4E6E-89CF-B0030C8230B2}"/>
              </a:ext>
            </a:extLst>
          </p:cNvPr>
          <p:cNvSpPr/>
          <p:nvPr/>
        </p:nvSpPr>
        <p:spPr>
          <a:xfrm>
            <a:off x="3205656" y="2150800"/>
            <a:ext cx="1687186" cy="143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A24890-0A99-4FDA-8A18-54A7AFB15DEB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645759" y="399136"/>
            <a:ext cx="1064633" cy="19611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칠각형 17">
            <a:extLst>
              <a:ext uri="{FF2B5EF4-FFF2-40B4-BE49-F238E27FC236}">
                <a16:creationId xmlns:a16="http://schemas.microsoft.com/office/drawing/2014/main" id="{149B91A0-68AD-4CA6-A1CF-190964108B43}"/>
              </a:ext>
            </a:extLst>
          </p:cNvPr>
          <p:cNvSpPr/>
          <p:nvPr/>
        </p:nvSpPr>
        <p:spPr>
          <a:xfrm>
            <a:off x="7640161" y="429490"/>
            <a:ext cx="397042" cy="42642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5EA90AF-F491-498E-91C8-CF7F72F51E29}"/>
              </a:ext>
            </a:extLst>
          </p:cNvPr>
          <p:cNvSpPr/>
          <p:nvPr/>
        </p:nvSpPr>
        <p:spPr>
          <a:xfrm>
            <a:off x="3170977" y="1252594"/>
            <a:ext cx="1687186" cy="8584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4FEFCDA-8BDD-43FD-9980-3EE77A5BE30D}"/>
              </a:ext>
            </a:extLst>
          </p:cNvPr>
          <p:cNvCxnSpPr>
            <a:cxnSpLocks/>
          </p:cNvCxnSpPr>
          <p:nvPr/>
        </p:nvCxnSpPr>
        <p:spPr>
          <a:xfrm flipV="1">
            <a:off x="4090629" y="642155"/>
            <a:ext cx="247083" cy="611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칠각형 21">
            <a:extLst>
              <a:ext uri="{FF2B5EF4-FFF2-40B4-BE49-F238E27FC236}">
                <a16:creationId xmlns:a16="http://schemas.microsoft.com/office/drawing/2014/main" id="{D3212504-9F44-43A9-A8F1-4093D76D9771}"/>
              </a:ext>
            </a:extLst>
          </p:cNvPr>
          <p:cNvSpPr/>
          <p:nvPr/>
        </p:nvSpPr>
        <p:spPr>
          <a:xfrm>
            <a:off x="4195225" y="216520"/>
            <a:ext cx="364850" cy="42642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47EACD4-AAB0-4378-B32B-E1F8B0D2959F}"/>
              </a:ext>
            </a:extLst>
          </p:cNvPr>
          <p:cNvSpPr/>
          <p:nvPr/>
        </p:nvSpPr>
        <p:spPr>
          <a:xfrm>
            <a:off x="1148884" y="3212885"/>
            <a:ext cx="1687186" cy="143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CAF116-8674-4567-A917-A601AD82F469}"/>
              </a:ext>
            </a:extLst>
          </p:cNvPr>
          <p:cNvCxnSpPr>
            <a:cxnSpLocks/>
          </p:cNvCxnSpPr>
          <p:nvPr/>
        </p:nvCxnSpPr>
        <p:spPr>
          <a:xfrm flipV="1">
            <a:off x="779298" y="4276414"/>
            <a:ext cx="480092" cy="1194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칠각형 25">
            <a:extLst>
              <a:ext uri="{FF2B5EF4-FFF2-40B4-BE49-F238E27FC236}">
                <a16:creationId xmlns:a16="http://schemas.microsoft.com/office/drawing/2014/main" id="{3F464725-86E6-4606-BCCB-9A37253579FC}"/>
              </a:ext>
            </a:extLst>
          </p:cNvPr>
          <p:cNvSpPr/>
          <p:nvPr/>
        </p:nvSpPr>
        <p:spPr>
          <a:xfrm>
            <a:off x="490994" y="5450598"/>
            <a:ext cx="678613" cy="62949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3,4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5A6565-CC93-4963-9256-B3CCB67B0A4B}"/>
              </a:ext>
            </a:extLst>
          </p:cNvPr>
          <p:cNvSpPr/>
          <p:nvPr/>
        </p:nvSpPr>
        <p:spPr>
          <a:xfrm>
            <a:off x="1992477" y="5040329"/>
            <a:ext cx="1687186" cy="1430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0E993B-8072-46CA-9225-CBE7FF92F50C}"/>
              </a:ext>
            </a:extLst>
          </p:cNvPr>
          <p:cNvCxnSpPr>
            <a:cxnSpLocks/>
          </p:cNvCxnSpPr>
          <p:nvPr/>
        </p:nvCxnSpPr>
        <p:spPr>
          <a:xfrm>
            <a:off x="3679663" y="5605406"/>
            <a:ext cx="334907" cy="684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칠각형 29">
            <a:extLst>
              <a:ext uri="{FF2B5EF4-FFF2-40B4-BE49-F238E27FC236}">
                <a16:creationId xmlns:a16="http://schemas.microsoft.com/office/drawing/2014/main" id="{8780000D-6BD0-4E2E-A8C0-374CEB01BD84}"/>
              </a:ext>
            </a:extLst>
          </p:cNvPr>
          <p:cNvSpPr/>
          <p:nvPr/>
        </p:nvSpPr>
        <p:spPr>
          <a:xfrm>
            <a:off x="3980608" y="6175897"/>
            <a:ext cx="397042" cy="42642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875CBD1-ABEA-41AA-AFE9-DDEBF95A883D}"/>
              </a:ext>
            </a:extLst>
          </p:cNvPr>
          <p:cNvSpPr/>
          <p:nvPr/>
        </p:nvSpPr>
        <p:spPr>
          <a:xfrm>
            <a:off x="5021801" y="2875739"/>
            <a:ext cx="2827745" cy="1961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칠각형 32">
            <a:extLst>
              <a:ext uri="{FF2B5EF4-FFF2-40B4-BE49-F238E27FC236}">
                <a16:creationId xmlns:a16="http://schemas.microsoft.com/office/drawing/2014/main" id="{8293A84F-000A-46CF-BFD0-D70ABF0E948B}"/>
              </a:ext>
            </a:extLst>
          </p:cNvPr>
          <p:cNvSpPr/>
          <p:nvPr/>
        </p:nvSpPr>
        <p:spPr>
          <a:xfrm>
            <a:off x="6228896" y="5605406"/>
            <a:ext cx="922627" cy="62949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6,7,8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A094AB7-5200-4CC4-93E4-7A39CDEF02EA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6365106" y="4848220"/>
            <a:ext cx="325104" cy="757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D662FA7-5CB8-43BD-B6DE-F7A8203D872A}"/>
              </a:ext>
            </a:extLst>
          </p:cNvPr>
          <p:cNvSpPr/>
          <p:nvPr/>
        </p:nvSpPr>
        <p:spPr>
          <a:xfrm>
            <a:off x="291794" y="1019180"/>
            <a:ext cx="2827745" cy="19611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901662-353B-492E-B593-8A9AC8C55ABB}"/>
              </a:ext>
            </a:extLst>
          </p:cNvPr>
          <p:cNvCxnSpPr>
            <a:cxnSpLocks/>
          </p:cNvCxnSpPr>
          <p:nvPr/>
        </p:nvCxnSpPr>
        <p:spPr>
          <a:xfrm flipV="1">
            <a:off x="617354" y="2883034"/>
            <a:ext cx="480092" cy="11949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칠각형 38">
            <a:extLst>
              <a:ext uri="{FF2B5EF4-FFF2-40B4-BE49-F238E27FC236}">
                <a16:creationId xmlns:a16="http://schemas.microsoft.com/office/drawing/2014/main" id="{CDF6C3EB-6D33-459F-9BFB-E0A723B78078}"/>
              </a:ext>
            </a:extLst>
          </p:cNvPr>
          <p:cNvSpPr/>
          <p:nvPr/>
        </p:nvSpPr>
        <p:spPr>
          <a:xfrm>
            <a:off x="285478" y="4077992"/>
            <a:ext cx="811968" cy="629492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9,10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743" y="933051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/>
          <p:cNvSpPr/>
          <p:nvPr/>
        </p:nvSpPr>
        <p:spPr>
          <a:xfrm rot="5400000">
            <a:off x="335990" y="283905"/>
            <a:ext cx="346992" cy="352623"/>
          </a:xfrm>
          <a:prstGeom prst="triangle">
            <a:avLst>
              <a:gd name="adj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CA70D-18E6-4378-90C8-5D4E5D63E93D}"/>
              </a:ext>
            </a:extLst>
          </p:cNvPr>
          <p:cNvSpPr txBox="1"/>
          <p:nvPr/>
        </p:nvSpPr>
        <p:spPr>
          <a:xfrm>
            <a:off x="685798" y="319536"/>
            <a:ext cx="261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ER-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diagram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A9452F-6BAA-4D2B-A756-6023FA08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4" y="1183329"/>
            <a:ext cx="8317531" cy="54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743" y="933051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/>
          <p:cNvSpPr/>
          <p:nvPr/>
        </p:nvSpPr>
        <p:spPr>
          <a:xfrm rot="5400000">
            <a:off x="335990" y="283905"/>
            <a:ext cx="346992" cy="352623"/>
          </a:xfrm>
          <a:prstGeom prst="triangle">
            <a:avLst>
              <a:gd name="adj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CA70D-18E6-4378-90C8-5D4E5D63E93D}"/>
              </a:ext>
            </a:extLst>
          </p:cNvPr>
          <p:cNvSpPr txBox="1"/>
          <p:nvPr/>
        </p:nvSpPr>
        <p:spPr>
          <a:xfrm>
            <a:off x="685798" y="319536"/>
            <a:ext cx="261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ER-</a:t>
            </a:r>
            <a:r>
              <a:rPr lang="ko-KR" altLang="en-US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win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0E2FEA-FDF0-4105-9DAA-199036B47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1" t="12282" r="17812" b="23501"/>
          <a:stretch/>
        </p:blipFill>
        <p:spPr>
          <a:xfrm>
            <a:off x="314743" y="1100104"/>
            <a:ext cx="8679520" cy="51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743" y="933051"/>
            <a:ext cx="3068637" cy="0"/>
          </a:xfrm>
          <a:prstGeom prst="line">
            <a:avLst/>
          </a:prstGeom>
          <a:ln>
            <a:solidFill>
              <a:srgbClr val="2D2E2D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/>
          <p:cNvSpPr/>
          <p:nvPr/>
        </p:nvSpPr>
        <p:spPr>
          <a:xfrm rot="5400000">
            <a:off x="335990" y="283905"/>
            <a:ext cx="346992" cy="352623"/>
          </a:xfrm>
          <a:prstGeom prst="triangle">
            <a:avLst>
              <a:gd name="adj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CA70D-18E6-4378-90C8-5D4E5D63E93D}"/>
              </a:ext>
            </a:extLst>
          </p:cNvPr>
          <p:cNvSpPr txBox="1"/>
          <p:nvPr/>
        </p:nvSpPr>
        <p:spPr>
          <a:xfrm>
            <a:off x="685798" y="319536"/>
            <a:ext cx="291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Physical model</a:t>
            </a:r>
            <a:endParaRPr lang="ko-KR" altLang="en-US" sz="36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BF3A1A00-4A50-45DB-855D-116D265A7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1" y="1112289"/>
            <a:ext cx="8660816" cy="542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" y="0"/>
            <a:ext cx="9144002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217863" y="2979807"/>
            <a:ext cx="3625851" cy="707886"/>
            <a:chOff x="3141663" y="2979807"/>
            <a:chExt cx="3625851" cy="707886"/>
          </a:xfrm>
        </p:grpSpPr>
        <p:sp>
          <p:nvSpPr>
            <p:cNvPr id="6" name="TextBox 5"/>
            <p:cNvSpPr txBox="1"/>
            <p:nvPr/>
          </p:nvSpPr>
          <p:spPr>
            <a:xfrm>
              <a:off x="3141663" y="2979807"/>
              <a:ext cx="3625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rgbClr val="1F4E79"/>
                  </a:solidFill>
                  <a:effectLst/>
                  <a:latin typeface="a장미다방" panose="02020600000000000000" pitchFamily="18" charset="-127"/>
                  <a:ea typeface="a장미다방" panose="02020600000000000000" pitchFamily="18" charset="-127"/>
                </a:rPr>
                <a:t>T</a:t>
              </a:r>
              <a:r>
                <a:rPr lang="en-US" altLang="ko-KR" sz="4000" dirty="0">
                  <a:solidFill>
                    <a:srgbClr val="2E75B6"/>
                  </a:solidFill>
                  <a:effectLst/>
                  <a:latin typeface="a장미다방" panose="02020600000000000000" pitchFamily="18" charset="-127"/>
                  <a:ea typeface="a장미다방" panose="02020600000000000000" pitchFamily="18" charset="-127"/>
                </a:rPr>
                <a:t>hank</a:t>
              </a:r>
              <a:r>
                <a:rPr lang="en-US" altLang="ko-KR" sz="4000" dirty="0">
                  <a:solidFill>
                    <a:srgbClr val="2D2E2D"/>
                  </a:solidFill>
                  <a:effectLst/>
                  <a:latin typeface="a장미다방" panose="02020600000000000000" pitchFamily="18" charset="-127"/>
                  <a:ea typeface="a장미다방" panose="02020600000000000000" pitchFamily="18" charset="-127"/>
                </a:rPr>
                <a:t> You</a:t>
              </a:r>
              <a:endParaRPr lang="ko-KR" altLang="en-US" sz="4000" dirty="0">
                <a:solidFill>
                  <a:srgbClr val="2D2E2D"/>
                </a:solidFill>
                <a:effectLst/>
                <a:latin typeface="a장미다방" panose="02020600000000000000" pitchFamily="18" charset="-127"/>
                <a:ea typeface="a장미다방" panose="02020600000000000000" pitchFamily="18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246438" y="3687693"/>
              <a:ext cx="3068637" cy="0"/>
            </a:xfrm>
            <a:prstGeom prst="line">
              <a:avLst/>
            </a:prstGeom>
            <a:ln>
              <a:solidFill>
                <a:srgbClr val="2D2E2D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이등변 삼각형 2"/>
          <p:cNvSpPr/>
          <p:nvPr/>
        </p:nvSpPr>
        <p:spPr>
          <a:xfrm rot="5400000">
            <a:off x="3028393" y="2887960"/>
            <a:ext cx="346992" cy="352623"/>
          </a:xfrm>
          <a:prstGeom prst="triangle">
            <a:avLst>
              <a:gd name="adj" fmla="val 0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 rot="10800000">
            <a:off x="0" y="2209"/>
            <a:ext cx="9144000" cy="6855791"/>
          </a:xfrm>
          <a:prstGeom prst="snipRoundRect">
            <a:avLst>
              <a:gd name="adj1" fmla="val 0"/>
              <a:gd name="adj2" fmla="val 10415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C8E81D6-22B8-4C7F-ABC8-A790E480D7F4}"/>
              </a:ext>
            </a:extLst>
          </p:cNvPr>
          <p:cNvSpPr txBox="1">
            <a:spLocks/>
          </p:cNvSpPr>
          <p:nvPr/>
        </p:nvSpPr>
        <p:spPr>
          <a:xfrm>
            <a:off x="-578997" y="479331"/>
            <a:ext cx="10515600" cy="1054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b="1" dirty="0"/>
              <a:t>목차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8F17D9F-0010-4CB5-8212-62055D26F1D4}"/>
              </a:ext>
            </a:extLst>
          </p:cNvPr>
          <p:cNvSpPr txBox="1">
            <a:spLocks/>
          </p:cNvSpPr>
          <p:nvPr/>
        </p:nvSpPr>
        <p:spPr>
          <a:xfrm>
            <a:off x="-314739" y="2202856"/>
            <a:ext cx="4886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1. </a:t>
            </a:r>
            <a:r>
              <a:rPr lang="ko-KR" altLang="ko-KR" b="1" dirty="0"/>
              <a:t>설계 개요</a:t>
            </a:r>
            <a:endParaRPr lang="ko-KR" altLang="ko-KR" dirty="0"/>
          </a:p>
          <a:p>
            <a:r>
              <a:rPr lang="en-US" altLang="ko-KR" dirty="0"/>
              <a:t>	   1) </a:t>
            </a:r>
            <a:r>
              <a:rPr lang="ko-KR" altLang="ko-KR" dirty="0"/>
              <a:t>주</a:t>
            </a:r>
            <a:r>
              <a:rPr lang="ko-KR" altLang="en-US" dirty="0"/>
              <a:t>제</a:t>
            </a:r>
            <a:endParaRPr lang="en-US" altLang="ko-KR" dirty="0"/>
          </a:p>
          <a:p>
            <a:r>
              <a:rPr lang="en-US" altLang="ko-KR" dirty="0"/>
              <a:t>		2) </a:t>
            </a:r>
            <a:r>
              <a:rPr lang="ko-KR" altLang="ko-KR" dirty="0"/>
              <a:t>설계 배경</a:t>
            </a:r>
            <a:endParaRPr lang="en-US" altLang="ko-KR" dirty="0"/>
          </a:p>
          <a:p>
            <a:r>
              <a:rPr lang="en-US" altLang="ko-KR" dirty="0"/>
              <a:t>		3) </a:t>
            </a:r>
            <a:r>
              <a:rPr lang="ko-KR" altLang="ko-KR" dirty="0"/>
              <a:t>기대 효과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b="1" dirty="0"/>
              <a:t>2. </a:t>
            </a:r>
            <a:r>
              <a:rPr lang="ko-KR" altLang="ko-KR" b="1" dirty="0"/>
              <a:t>설계 방법</a:t>
            </a:r>
            <a:endParaRPr lang="ko-KR" altLang="ko-KR" dirty="0"/>
          </a:p>
          <a:p>
            <a:r>
              <a:rPr lang="en-US" altLang="ko-KR" dirty="0"/>
              <a:t>		1) </a:t>
            </a:r>
            <a:r>
              <a:rPr lang="ko-KR" altLang="ko-KR" dirty="0"/>
              <a:t>역할 분담</a:t>
            </a:r>
          </a:p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9C55C27-E443-43F7-A08C-A21A742C28F0}"/>
              </a:ext>
            </a:extLst>
          </p:cNvPr>
          <p:cNvSpPr txBox="1">
            <a:spLocks/>
          </p:cNvSpPr>
          <p:nvPr/>
        </p:nvSpPr>
        <p:spPr>
          <a:xfrm>
            <a:off x="4678803" y="2202856"/>
            <a:ext cx="4886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ko-KR" sz="2400" b="1" dirty="0"/>
              <a:t>설계 내용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	1) </a:t>
            </a:r>
            <a:r>
              <a:rPr lang="ko-KR" altLang="ko-KR" sz="2400" dirty="0"/>
              <a:t>요구 명세서</a:t>
            </a:r>
          </a:p>
          <a:p>
            <a:pPr marL="0" indent="0">
              <a:buNone/>
            </a:pPr>
            <a:r>
              <a:rPr lang="en-US" altLang="ko-KR" sz="2400" dirty="0"/>
              <a:t>	2) ER </a:t>
            </a:r>
            <a:r>
              <a:rPr lang="ko-KR" altLang="ko-KR" sz="2400" dirty="0"/>
              <a:t>다이어그램</a:t>
            </a:r>
          </a:p>
          <a:p>
            <a:pPr marL="0" indent="0">
              <a:buNone/>
            </a:pPr>
            <a:r>
              <a:rPr lang="en-US" altLang="ko-KR" sz="2400" dirty="0"/>
              <a:t>	3) </a:t>
            </a:r>
            <a:r>
              <a:rPr lang="ko-KR" altLang="ko-KR" sz="2400" dirty="0"/>
              <a:t>요구 사항 분석</a:t>
            </a:r>
          </a:p>
          <a:p>
            <a:pPr marL="0" indent="0">
              <a:buNone/>
            </a:pPr>
            <a:r>
              <a:rPr lang="en-US" altLang="ko-KR" sz="2400" dirty="0"/>
              <a:t>	4) physical model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/>
              <a:t>	5) SQL </a:t>
            </a:r>
            <a:r>
              <a:rPr lang="ko-KR" altLang="ko-KR" sz="2400" dirty="0"/>
              <a:t>질의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6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개요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52471" y="2184553"/>
            <a:ext cx="3819525" cy="3045246"/>
            <a:chOff x="752473" y="1576638"/>
            <a:chExt cx="3819525" cy="304524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52473" y="1840419"/>
              <a:ext cx="3819525" cy="2781465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주택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건물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 </a:t>
              </a:r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별 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세입 및 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관리 프로그램을 위한 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데이터베이스 설계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1103362" y="1576638"/>
              <a:ext cx="3117745" cy="720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778" y="2301954"/>
            <a:ext cx="2842908" cy="62567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 제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4E5A9C-5C4E-4A9E-A4CC-AA890B9B4D19}"/>
              </a:ext>
            </a:extLst>
          </p:cNvPr>
          <p:cNvGrpSpPr/>
          <p:nvPr/>
        </p:nvGrpSpPr>
        <p:grpSpPr>
          <a:xfrm>
            <a:off x="4709412" y="2184553"/>
            <a:ext cx="3819525" cy="3096810"/>
            <a:chOff x="689095" y="2358423"/>
            <a:chExt cx="3819525" cy="3096810"/>
          </a:xfrm>
        </p:grpSpPr>
        <p:sp>
          <p:nvSpPr>
            <p:cNvPr id="23" name="모서리가 둥근 직사각형 1">
              <a:extLst>
                <a:ext uri="{FF2B5EF4-FFF2-40B4-BE49-F238E27FC236}">
                  <a16:creationId xmlns:a16="http://schemas.microsoft.com/office/drawing/2014/main" id="{8B941E33-BA5D-496E-A691-313662CAED41}"/>
                </a:ext>
              </a:extLst>
            </p:cNvPr>
            <p:cNvSpPr/>
            <p:nvPr/>
          </p:nvSpPr>
          <p:spPr>
            <a:xfrm>
              <a:off x="689095" y="2622205"/>
              <a:ext cx="3819525" cy="2833028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임대인과 세입자가 계약 시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관리비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/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계약 사항 한눈에 파악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업체 쉽게 관리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소통 목적의 게시판 서비스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4E6EB9-0202-4C18-A0EA-7D5CF09BDD7D}"/>
                </a:ext>
              </a:extLst>
            </p:cNvPr>
            <p:cNvSpPr/>
            <p:nvPr/>
          </p:nvSpPr>
          <p:spPr>
            <a:xfrm>
              <a:off x="1173189" y="2358423"/>
              <a:ext cx="3117745" cy="720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D6C0CFC9-729E-4D1B-B3E8-9D250F178D37}"/>
              </a:ext>
            </a:extLst>
          </p:cNvPr>
          <p:cNvSpPr txBox="1">
            <a:spLocks/>
          </p:cNvSpPr>
          <p:nvPr/>
        </p:nvSpPr>
        <p:spPr>
          <a:xfrm>
            <a:off x="5304084" y="2301954"/>
            <a:ext cx="2842908" cy="57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 계 배 경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E4AE2-8F47-4B2B-9D82-3E96BF97D2C1}"/>
              </a:ext>
            </a:extLst>
          </p:cNvPr>
          <p:cNvSpPr txBox="1"/>
          <p:nvPr/>
        </p:nvSpPr>
        <p:spPr>
          <a:xfrm>
            <a:off x="1176820" y="1636565"/>
            <a:ext cx="97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D2E2D"/>
                </a:solidFill>
                <a:latin typeface="Arial Black" panose="020B0A04020102020204" pitchFamily="34" charset="0"/>
                <a:ea typeface="나눔바른펜" panose="020B0503000000000000" pitchFamily="50" charset="-127"/>
              </a:rPr>
              <a:t>(1)</a:t>
            </a:r>
            <a:endParaRPr lang="ko-KR" altLang="en-US" sz="3600" b="1" dirty="0">
              <a:solidFill>
                <a:srgbClr val="2D2E2D"/>
              </a:solidFill>
              <a:latin typeface="Arial Black" panose="020B0A04020102020204" pitchFamily="34" charset="0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B1474-7466-4E09-9B92-B844080B66D7}"/>
              </a:ext>
            </a:extLst>
          </p:cNvPr>
          <p:cNvSpPr txBox="1"/>
          <p:nvPr/>
        </p:nvSpPr>
        <p:spPr>
          <a:xfrm>
            <a:off x="5185383" y="1629594"/>
            <a:ext cx="97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D2E2D"/>
                </a:solidFill>
                <a:latin typeface="Arial Black" panose="020B0A04020102020204" pitchFamily="34" charset="0"/>
                <a:ea typeface="나눔바른펜" panose="020B0503000000000000" pitchFamily="50" charset="-127"/>
              </a:rPr>
              <a:t>(2)</a:t>
            </a:r>
            <a:endParaRPr lang="ko-KR" altLang="en-US" sz="3600" b="1" dirty="0">
              <a:solidFill>
                <a:srgbClr val="2D2E2D"/>
              </a:solidFill>
              <a:latin typeface="Arial Black" panose="020B0A04020102020204" pitchFamily="34" charset="0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1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개요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52471" y="1681385"/>
            <a:ext cx="3819525" cy="4791603"/>
            <a:chOff x="752473" y="1576638"/>
            <a:chExt cx="3819525" cy="304524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52473" y="1840419"/>
              <a:ext cx="3819525" cy="2781465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소유 건물 별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방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호수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세입자와의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내역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확인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    (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계약일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보증금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업체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정보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확인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업체별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점검날짜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확인</a:t>
              </a:r>
              <a:endParaRPr lang="ko-KR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게시판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– 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공지사항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작성 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요금 입금 내역 확인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1103362" y="1576638"/>
              <a:ext cx="3117745" cy="4735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31" y="1882044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임대인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4E5A9C-5C4E-4A9E-A4CC-AA890B9B4D19}"/>
              </a:ext>
            </a:extLst>
          </p:cNvPr>
          <p:cNvGrpSpPr/>
          <p:nvPr/>
        </p:nvGrpSpPr>
        <p:grpSpPr>
          <a:xfrm>
            <a:off x="4709412" y="1727106"/>
            <a:ext cx="3819525" cy="4745882"/>
            <a:chOff x="689095" y="2358424"/>
            <a:chExt cx="3819525" cy="4156087"/>
          </a:xfrm>
        </p:grpSpPr>
        <p:sp>
          <p:nvSpPr>
            <p:cNvPr id="23" name="모서리가 둥근 직사각형 1">
              <a:extLst>
                <a:ext uri="{FF2B5EF4-FFF2-40B4-BE49-F238E27FC236}">
                  <a16:creationId xmlns:a16="http://schemas.microsoft.com/office/drawing/2014/main" id="{8B941E33-BA5D-496E-A691-313662CAED41}"/>
                </a:ext>
              </a:extLst>
            </p:cNvPr>
            <p:cNvSpPr/>
            <p:nvPr/>
          </p:nvSpPr>
          <p:spPr>
            <a:xfrm>
              <a:off x="689095" y="2622205"/>
              <a:ext cx="3819525" cy="3892306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임대인과의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내역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확인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관리비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납부 내역 확인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납부일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청구일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요금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결제방법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게시판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– ‘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질의사항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’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작성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54E6EB9-0202-4C18-A0EA-7D5CF09BDD7D}"/>
                </a:ext>
              </a:extLst>
            </p:cNvPr>
            <p:cNvSpPr/>
            <p:nvPr/>
          </p:nvSpPr>
          <p:spPr>
            <a:xfrm>
              <a:off x="1173189" y="2358424"/>
              <a:ext cx="3117745" cy="646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부제목 2">
            <a:extLst>
              <a:ext uri="{FF2B5EF4-FFF2-40B4-BE49-F238E27FC236}">
                <a16:creationId xmlns:a16="http://schemas.microsoft.com/office/drawing/2014/main" id="{D6C0CFC9-729E-4D1B-B3E8-9D250F178D37}"/>
              </a:ext>
            </a:extLst>
          </p:cNvPr>
          <p:cNvSpPr txBox="1">
            <a:spLocks/>
          </p:cNvSpPr>
          <p:nvPr/>
        </p:nvSpPr>
        <p:spPr>
          <a:xfrm>
            <a:off x="5296013" y="1930416"/>
            <a:ext cx="2842908" cy="528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세입자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998AE-0E0D-49AB-B308-FCF0A240F72A}"/>
              </a:ext>
            </a:extLst>
          </p:cNvPr>
          <p:cNvSpPr txBox="1"/>
          <p:nvPr/>
        </p:nvSpPr>
        <p:spPr>
          <a:xfrm>
            <a:off x="3428212" y="1009872"/>
            <a:ext cx="263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D2E2D"/>
                </a:solidFill>
                <a:latin typeface="Arial Black" panose="020B0A04020102020204" pitchFamily="34" charset="0"/>
                <a:ea typeface="나눔바른펜" panose="020B0503000000000000" pitchFamily="50" charset="-127"/>
              </a:rPr>
              <a:t>“ </a:t>
            </a:r>
            <a:r>
              <a:rPr lang="ko-KR" altLang="en-US" sz="3600" b="1" dirty="0">
                <a:solidFill>
                  <a:srgbClr val="2D2E2D"/>
                </a:solidFill>
                <a:latin typeface="Arial Black" panose="020B0A04020102020204" pitchFamily="34" charset="0"/>
                <a:ea typeface="나눔바른펜" panose="020B0503000000000000" pitchFamily="50" charset="-127"/>
              </a:rPr>
              <a:t>기대 효과 </a:t>
            </a:r>
            <a:r>
              <a:rPr lang="en-US" altLang="ko-KR" sz="3600" b="1" dirty="0">
                <a:solidFill>
                  <a:srgbClr val="2D2E2D"/>
                </a:solidFill>
                <a:latin typeface="Arial Black" panose="020B0A04020102020204" pitchFamily="34" charset="0"/>
                <a:ea typeface="나눔바른펜" panose="020B0503000000000000" pitchFamily="50" charset="-127"/>
              </a:rPr>
              <a:t>”</a:t>
            </a:r>
            <a:endParaRPr lang="ko-KR" altLang="en-US" sz="3600" b="1" dirty="0">
              <a:solidFill>
                <a:srgbClr val="2D2E2D"/>
              </a:solidFill>
              <a:latin typeface="Arial Black" panose="020B0A04020102020204" pitchFamily="34" charset="0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88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방법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52471" y="1973559"/>
            <a:ext cx="7705729" cy="3996511"/>
            <a:chOff x="752473" y="1365644"/>
            <a:chExt cx="3819525" cy="3996511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52473" y="1840419"/>
              <a:ext cx="3819525" cy="3521736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12161730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박 윤 수 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요구명세서 작성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DB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설계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ER-win, physical,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Query,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data insert, ASP 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12161774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 채 은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요구사항 작성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DB </a:t>
              </a:r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설계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ER-diagram, table, Query, data insert, ASP</a:t>
              </a:r>
              <a:endParaRPr lang="ko-KR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1086836" y="1365644"/>
              <a:ext cx="3117745" cy="720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3881" y="2068477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역 할 분 담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12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내용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19132" y="1093722"/>
            <a:ext cx="7840027" cy="2117280"/>
            <a:chOff x="735948" y="851279"/>
            <a:chExt cx="3886093" cy="134482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35948" y="1534794"/>
              <a:ext cx="3819525" cy="661309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0.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본 서비스는 건물을 임대하는 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과 그 건물을 이용하는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세입자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en-US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가 </a:t>
              </a:r>
              <a:endPara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관련 정보를 한 눈에 파악할 수 있는 웹 사이트이다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</a:p>
            <a:p>
              <a:pPr algn="ctr"/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사용자는 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 가입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후에 로그인하여 이용할 수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2824623" y="851279"/>
              <a:ext cx="1797418" cy="4776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58" y="1220000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 명세서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A3107AAC-9D54-48F3-AE77-30FA5FC5FCDD}"/>
              </a:ext>
            </a:extLst>
          </p:cNvPr>
          <p:cNvSpPr/>
          <p:nvPr/>
        </p:nvSpPr>
        <p:spPr>
          <a:xfrm>
            <a:off x="719130" y="5212829"/>
            <a:ext cx="7705729" cy="1041160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2. 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사용자가 비밀번호를 잊어 버린 경우를 대비해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비밀번호를 찾을 수 있는 힌트를 제공하는 서비스를 제공한다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사용자는 회원가입 시에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미리 등록되어 있는 비밀번호 힌트 질문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선택하고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그에 대한 각자의 답변을 저장한다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F4A0F889-3F0E-4525-8C08-00D522F4C102}"/>
              </a:ext>
            </a:extLst>
          </p:cNvPr>
          <p:cNvSpPr/>
          <p:nvPr/>
        </p:nvSpPr>
        <p:spPr>
          <a:xfrm>
            <a:off x="719131" y="3389355"/>
            <a:ext cx="7705729" cy="1622968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사용자는 임대인과 세입자로 나누어지며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각자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고유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ID”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통해 식별된다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사용자는 홈페이지에 가입을 하며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가입 시 이름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연락처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비밀번호를 기재한다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때 임대인과 세입자를 구별하기 위해서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임대인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은 회원 가입 시 추가로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임대 사업자 번호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등록한다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세입자는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대리인의 전화번호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추가로 등록한다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때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여러 명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의 대리인 전화 번호를 저장할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80E982-5778-4AFE-AEB7-3D4A4FAB5A09}"/>
              </a:ext>
            </a:extLst>
          </p:cNvPr>
          <p:cNvSpPr/>
          <p:nvPr/>
        </p:nvSpPr>
        <p:spPr>
          <a:xfrm>
            <a:off x="719130" y="3493210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29ABAA-1EDC-4D3F-92D7-6D567123EB34}"/>
              </a:ext>
            </a:extLst>
          </p:cNvPr>
          <p:cNvSpPr/>
          <p:nvPr/>
        </p:nvSpPr>
        <p:spPr>
          <a:xfrm>
            <a:off x="719130" y="5238641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E8DAEB-D3FB-4604-9865-5C8E0758E8F8}"/>
              </a:ext>
            </a:extLst>
          </p:cNvPr>
          <p:cNvSpPr/>
          <p:nvPr/>
        </p:nvSpPr>
        <p:spPr>
          <a:xfrm>
            <a:off x="1500684" y="2214187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내용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19132" y="1093722"/>
            <a:ext cx="7840027" cy="2117280"/>
            <a:chOff x="735948" y="851279"/>
            <a:chExt cx="3886093" cy="134482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35948" y="1534794"/>
              <a:ext cx="3819525" cy="661309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임대인은 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건물을 소유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하고 있으며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각 건물에는 여러 방이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건물 내의 각 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방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은 호수로 구분되며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방 별로 평수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종류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원룸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투룸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 err="1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복층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등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가 다르다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2824623" y="851279"/>
              <a:ext cx="1797418" cy="4776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58" y="1220000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 명세서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A3107AAC-9D54-48F3-AE77-30FA5FC5FCDD}"/>
              </a:ext>
            </a:extLst>
          </p:cNvPr>
          <p:cNvSpPr/>
          <p:nvPr/>
        </p:nvSpPr>
        <p:spPr>
          <a:xfrm>
            <a:off x="719130" y="4896166"/>
            <a:ext cx="7705729" cy="1796395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임대인은 건물 별로 여러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위탁 업체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계약을 맺을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미리 저장된 위탁 업체들의 목록을 확인하고 원하는 위탁 업체를 선택할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업체 별로 담당하는 일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청소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수리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인터넷 등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다르기 때문에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업체 종류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는 미리 나눠져서 고유 코드와 함께 저장되어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따라서 각 위탁 업체는 업체 명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전화 번호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홈페이지 주소와 함께 등록되어 있으며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고유한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업체 코드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 식별한다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F4A0F889-3F0E-4525-8C08-00D522F4C102}"/>
              </a:ext>
            </a:extLst>
          </p:cNvPr>
          <p:cNvSpPr/>
          <p:nvPr/>
        </p:nvSpPr>
        <p:spPr>
          <a:xfrm>
            <a:off x="719131" y="3389355"/>
            <a:ext cx="7705729" cy="1387092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임대인은 회원 가입 이후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건물 등록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절차를 갖는다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주소를 입력하면 건물 등록이 완료되고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각 건물에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고유 코드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건물 코드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)”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가 부여된다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이후 임대인은 등록된 건물의 각 방 별 계약 정보와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업체 별 계약 정보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를 확인할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80E982-5778-4AFE-AEB7-3D4A4FAB5A09}"/>
              </a:ext>
            </a:extLst>
          </p:cNvPr>
          <p:cNvSpPr/>
          <p:nvPr/>
        </p:nvSpPr>
        <p:spPr>
          <a:xfrm>
            <a:off x="767256" y="3667668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29ABAA-1EDC-4D3F-92D7-6D567123EB34}"/>
              </a:ext>
            </a:extLst>
          </p:cNvPr>
          <p:cNvSpPr/>
          <p:nvPr/>
        </p:nvSpPr>
        <p:spPr>
          <a:xfrm>
            <a:off x="719130" y="5080177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82E6D8-CA8D-40E6-840F-DA1ADB5CEC6A}"/>
              </a:ext>
            </a:extLst>
          </p:cNvPr>
          <p:cNvSpPr/>
          <p:nvPr/>
        </p:nvSpPr>
        <p:spPr>
          <a:xfrm>
            <a:off x="731161" y="2380611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88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내용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719132" y="1093722"/>
            <a:ext cx="7840027" cy="2117280"/>
            <a:chOff x="735948" y="851279"/>
            <a:chExt cx="3886093" cy="134482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35948" y="1534794"/>
              <a:ext cx="3819525" cy="661309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6. 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세입자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“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방을 계약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”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하며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 가입 이후 계약 등록 절차에서 계약 시작일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계약 종료일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보증금 관련 내용을 저장한다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그리고 마이 페이지에서 언제든지 이 저장된 정보를 확인할 수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2824623" y="851279"/>
              <a:ext cx="1797418" cy="4776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58" y="1220000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 명세서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A3107AAC-9D54-48F3-AE77-30FA5FC5FCDD}"/>
              </a:ext>
            </a:extLst>
          </p:cNvPr>
          <p:cNvSpPr/>
          <p:nvPr/>
        </p:nvSpPr>
        <p:spPr>
          <a:xfrm>
            <a:off x="719130" y="4896166"/>
            <a:ext cx="7705729" cy="980385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세입자가 월 별로 청구되는 요금을 납부하면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납부 내역 페이지에서 내역 관련 내용을 업데이트할 수 있고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통해서 이전 납부 내역 등을 확인할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F4A0F889-3F0E-4525-8C08-00D522F4C102}"/>
              </a:ext>
            </a:extLst>
          </p:cNvPr>
          <p:cNvSpPr/>
          <p:nvPr/>
        </p:nvSpPr>
        <p:spPr>
          <a:xfrm>
            <a:off x="719131" y="3389355"/>
            <a:ext cx="7705729" cy="1387092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세입자가 계약을 맺으면 방 별로 요금이 부과되고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웹 사이트를 통해 납부한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요금 관련 내역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을 확인할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 요금 납부 내역에는 청구 일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납부 일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비용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납부 방법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요금 종류 관련 내용이 저장되어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요금의 종류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수도세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전기세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월세 등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와 납부 방법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계좌 이체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카드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휴대폰 결제 등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은 미리 데이터베이스에 저장되어 있으며 납부 시에 선택할 수 있다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80E982-5778-4AFE-AEB7-3D4A4FAB5A09}"/>
              </a:ext>
            </a:extLst>
          </p:cNvPr>
          <p:cNvSpPr/>
          <p:nvPr/>
        </p:nvSpPr>
        <p:spPr>
          <a:xfrm>
            <a:off x="719130" y="3491801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729ABAA-1EDC-4D3F-92D7-6D567123EB34}"/>
              </a:ext>
            </a:extLst>
          </p:cNvPr>
          <p:cNvSpPr/>
          <p:nvPr/>
        </p:nvSpPr>
        <p:spPr>
          <a:xfrm>
            <a:off x="719130" y="4949358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82E6D8-CA8D-40E6-840F-DA1ADB5CEC6A}"/>
              </a:ext>
            </a:extLst>
          </p:cNvPr>
          <p:cNvSpPr/>
          <p:nvPr/>
        </p:nvSpPr>
        <p:spPr>
          <a:xfrm>
            <a:off x="767256" y="2260075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9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65438"/>
            <a:ext cx="9144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" y="45719"/>
            <a:ext cx="9144000" cy="119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" y="0"/>
            <a:ext cx="166449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AF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7137" y="697667"/>
            <a:ext cx="263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2. </a:t>
            </a:r>
            <a:r>
              <a:rPr lang="ko-KR" altLang="en-US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설계 내용</a:t>
            </a:r>
            <a:r>
              <a:rPr lang="en-US" altLang="ko-KR" sz="2800" dirty="0">
                <a:solidFill>
                  <a:srgbClr val="2D2E2D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endParaRPr lang="ko-KR" altLang="en-US" sz="2800" dirty="0">
              <a:solidFill>
                <a:srgbClr val="2D2E2D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48BF79-C3C4-4268-BCDB-ABC38AC5AEF8}"/>
              </a:ext>
            </a:extLst>
          </p:cNvPr>
          <p:cNvGrpSpPr/>
          <p:nvPr/>
        </p:nvGrpSpPr>
        <p:grpSpPr>
          <a:xfrm>
            <a:off x="610847" y="1093721"/>
            <a:ext cx="7948312" cy="2888527"/>
            <a:chOff x="682274" y="851279"/>
            <a:chExt cx="3939767" cy="140376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82274" y="1464659"/>
              <a:ext cx="3819525" cy="790382"/>
            </a:xfrm>
            <a:prstGeom prst="roundRect">
              <a:avLst>
                <a:gd name="adj" fmla="val 7190"/>
              </a:avLst>
            </a:prstGeom>
            <a:solidFill>
              <a:schemeClr val="bg1"/>
            </a:solidFill>
            <a:ln w="6350">
              <a:solidFill>
                <a:srgbClr val="1F4E79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9.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임대인과 세입자 간 소통을 위한 게시판을 운영한다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회원 가입을 마친 사용자는 게시판에 글을 작성할 수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이를 통해 세입자는 불만 사항이나 요구사항 등을 접수할 수 있고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임대인은 건물 전체 공지사항 등의 내용을 작성할 수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또한 각 게시 글에는 댓글을 달 수 있다</a:t>
              </a:r>
              <a:r>
                <a:rPr lang="en-US" altLang="ko-KR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59E5DD3-F5F2-40C2-8097-64DAF7E36E33}"/>
                </a:ext>
              </a:extLst>
            </p:cNvPr>
            <p:cNvSpPr/>
            <p:nvPr/>
          </p:nvSpPr>
          <p:spPr>
            <a:xfrm>
              <a:off x="2824623" y="851279"/>
              <a:ext cx="1797418" cy="47761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부제목 2">
            <a:extLst>
              <a:ext uri="{FF2B5EF4-FFF2-40B4-BE49-F238E27FC236}">
                <a16:creationId xmlns:a16="http://schemas.microsoft.com/office/drawing/2014/main" id="{5AEE353A-3B60-401B-B87C-F74DC3346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058" y="1220000"/>
            <a:ext cx="2842908" cy="62567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요구 명세서</a:t>
            </a:r>
            <a:endParaRPr lang="en-US" altLang="ko-KR" sz="32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F4A0F889-3F0E-4525-8C08-00D522F4C102}"/>
              </a:ext>
            </a:extLst>
          </p:cNvPr>
          <p:cNvSpPr/>
          <p:nvPr/>
        </p:nvSpPr>
        <p:spPr>
          <a:xfrm>
            <a:off x="610847" y="4151636"/>
            <a:ext cx="7705729" cy="1485477"/>
          </a:xfrm>
          <a:prstGeom prst="roundRect">
            <a:avLst>
              <a:gd name="adj" fmla="val 7190"/>
            </a:avLst>
          </a:prstGeom>
          <a:solidFill>
            <a:schemeClr val="bg1"/>
          </a:solidFill>
          <a:ln w="6350">
            <a:solidFill>
              <a:srgbClr val="1F4E79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게시글과 댓글은 등록될 때 고유 번호가 부여되고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게시글은 부여된 고유 게시글 번호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제목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게시일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내용으로 구성된다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또한 댓글은 부여된 고유 댓글 번호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내용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게시일로 구성된다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ko-KR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80E982-5778-4AFE-AEB7-3D4A4FAB5A09}"/>
              </a:ext>
            </a:extLst>
          </p:cNvPr>
          <p:cNvSpPr/>
          <p:nvPr/>
        </p:nvSpPr>
        <p:spPr>
          <a:xfrm>
            <a:off x="663615" y="4383211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82E6D8-CA8D-40E6-840F-DA1ADB5CEC6A}"/>
              </a:ext>
            </a:extLst>
          </p:cNvPr>
          <p:cNvSpPr/>
          <p:nvPr/>
        </p:nvSpPr>
        <p:spPr>
          <a:xfrm>
            <a:off x="663615" y="2802010"/>
            <a:ext cx="327617" cy="3489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0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806</Words>
  <Application>Microsoft Office PowerPoint</Application>
  <PresentationFormat>화면 슬라이드 쇼(4:3)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a옛날목욕탕B</vt:lpstr>
      <vt:lpstr>나눔바른펜</vt:lpstr>
      <vt:lpstr>Arial Black</vt:lpstr>
      <vt:lpstr>Arial</vt:lpstr>
      <vt:lpstr>Calibri</vt:lpstr>
      <vt:lpstr>a장미다방</vt:lpstr>
      <vt:lpstr>Calibri Light</vt:lpstr>
      <vt:lpstr>Office 테마</vt:lpstr>
      <vt:lpstr>데이터베이스 설계  - Project 발표-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dahampc03</dc:creator>
  <cp:lastModifiedBy>채은</cp:lastModifiedBy>
  <cp:revision>18</cp:revision>
  <dcterms:created xsi:type="dcterms:W3CDTF">2015-04-02T01:31:59Z</dcterms:created>
  <dcterms:modified xsi:type="dcterms:W3CDTF">2018-12-20T04:22:59Z</dcterms:modified>
</cp:coreProperties>
</file>