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3" r:id="rId3"/>
    <p:sldId id="302" r:id="rId4"/>
    <p:sldId id="304" r:id="rId5"/>
    <p:sldId id="303" r:id="rId6"/>
    <p:sldId id="325" r:id="rId7"/>
    <p:sldId id="326" r:id="rId8"/>
    <p:sldId id="327" r:id="rId9"/>
    <p:sldId id="328" r:id="rId10"/>
    <p:sldId id="330" r:id="rId11"/>
    <p:sldId id="331" r:id="rId12"/>
    <p:sldId id="300" r:id="rId13"/>
    <p:sldId id="277" r:id="rId14"/>
    <p:sldId id="288" r:id="rId15"/>
    <p:sldId id="289" r:id="rId16"/>
    <p:sldId id="291" r:id="rId17"/>
    <p:sldId id="281" r:id="rId18"/>
    <p:sldId id="295" r:id="rId19"/>
    <p:sldId id="298" r:id="rId20"/>
    <p:sldId id="299" r:id="rId21"/>
    <p:sldId id="278" r:id="rId22"/>
    <p:sldId id="293" r:id="rId23"/>
    <p:sldId id="292" r:id="rId24"/>
    <p:sldId id="294" r:id="rId25"/>
    <p:sldId id="266" r:id="rId26"/>
    <p:sldId id="301" r:id="rId27"/>
    <p:sldId id="268" r:id="rId28"/>
    <p:sldId id="269" r:id="rId29"/>
    <p:sldId id="270" r:id="rId30"/>
    <p:sldId id="271" r:id="rId31"/>
    <p:sldId id="272" r:id="rId32"/>
    <p:sldId id="273" r:id="rId33"/>
    <p:sldId id="324" r:id="rId34"/>
    <p:sldId id="307" r:id="rId35"/>
    <p:sldId id="315" r:id="rId36"/>
    <p:sldId id="313" r:id="rId37"/>
    <p:sldId id="316" r:id="rId38"/>
    <p:sldId id="318" r:id="rId39"/>
    <p:sldId id="329" r:id="rId40"/>
    <p:sldId id="322" r:id="rId41"/>
    <p:sldId id="323" r:id="rId42"/>
    <p:sldId id="311" r:id="rId43"/>
    <p:sldId id="314" r:id="rId44"/>
    <p:sldId id="265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F66"/>
    <a:srgbClr val="FFC43C"/>
    <a:srgbClr val="8ACFF8"/>
    <a:srgbClr val="A5C9E9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806" y="77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FFD85-7190-4A3F-85EC-DFD3194E6C5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E6E7B-D404-432C-B48D-D018F6051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1" dirty="0"/>
              <a:t>화장품 기업 </a:t>
            </a:r>
            <a:r>
              <a:rPr lang="ko-KR" altLang="en-US" sz="1200" b="1" dirty="0" err="1"/>
              <a:t>마일리지</a:t>
            </a:r>
            <a:r>
              <a:rPr lang="ko-KR" altLang="en-US" sz="1200" b="1" dirty="0"/>
              <a:t> 적립 시스템의 전체적인 </a:t>
            </a:r>
            <a:r>
              <a:rPr lang="en-US" altLang="ko-KR" sz="1200" b="1" dirty="0"/>
              <a:t>ER DIAGRAM</a:t>
            </a:r>
            <a:r>
              <a:rPr lang="ko-KR" altLang="en-US" sz="1200" b="1" dirty="0"/>
              <a:t>입니다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먼저 회원 테이블부터 보겠습니다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E6E7B-D404-432C-B48D-D018F605120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/>
              <a:t>두번째로</a:t>
            </a:r>
            <a:r>
              <a:rPr lang="ko-KR" altLang="en-US" baseline="0" dirty="0"/>
              <a:t> 홈페이지에서 바로 새로운 회원의 정보를 데이터 베이스에 추가할 수 있는 </a:t>
            </a:r>
            <a:r>
              <a:rPr lang="ko-KR" altLang="en-US" baseline="0" dirty="0" err="1"/>
              <a:t>쿼리문을</a:t>
            </a:r>
            <a:r>
              <a:rPr lang="ko-KR" altLang="en-US" baseline="0" dirty="0"/>
              <a:t> 작성하였습니다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회원테이블에 새로운 회원 추가하기 버튼을 누르면 신규회원 입력 폼으로 넘어갑니다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90714-7F36-416A-898F-87ECBC9ACE2B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특히 회원번호는 </a:t>
            </a:r>
            <a:r>
              <a:rPr lang="en-US" altLang="ko-KR" baseline="0" dirty="0"/>
              <a:t>PK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100000</a:t>
            </a:r>
            <a:r>
              <a:rPr lang="ko-KR" altLang="en-US" baseline="0" dirty="0"/>
              <a:t>부터 시작되는 규칙에 맞게 입력되어야 하며 회원 등급은 신규회원의 경우 </a:t>
            </a:r>
            <a:r>
              <a:rPr lang="en-US" altLang="ko-KR" baseline="0" dirty="0"/>
              <a:t>welcome</a:t>
            </a:r>
            <a:r>
              <a:rPr lang="ko-KR" altLang="en-US" baseline="0" dirty="0"/>
              <a:t>등급으로 고정되어 있기 때문에 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입력 창에 안내문을 띄워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테이블 생성 시 발생할 수 있는 오류를 예방하였습니다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90714-7F36-416A-898F-87ECBC9ACE2B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이제 신규회원 폼에 직접 회원 데이터를 넣어보겠습니다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김현경씨는 아모레 </a:t>
            </a:r>
            <a:r>
              <a:rPr lang="ko-KR" altLang="en-US" dirty="0" err="1"/>
              <a:t>퍼시픽의</a:t>
            </a:r>
            <a:r>
              <a:rPr lang="ko-KR" altLang="en-US" dirty="0"/>
              <a:t> 신규 회원이며 따라서 등급은 </a:t>
            </a:r>
            <a:r>
              <a:rPr lang="en-US" altLang="ko-KR" dirty="0"/>
              <a:t>welcome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신규회원 추가하기 버튼을 누른 결과 우측에 보이는 추가된 신규회원 이라는 테이블에 입력이 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90714-7F36-416A-898F-87ECBC9ACE2B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SQL</a:t>
            </a:r>
            <a:r>
              <a:rPr lang="en-US" altLang="ko-KR" baseline="0" dirty="0"/>
              <a:t> Sever</a:t>
            </a:r>
            <a:r>
              <a:rPr lang="ko-KR" altLang="en-US" baseline="0" dirty="0"/>
              <a:t>의 테이블에도 보이는 것 처럼 김현경씨의 고객 정보가 들어가 있음을 확인할 수 있습니다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90714-7F36-416A-898F-87ECBC9ACE2B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마지막으로 </a:t>
            </a:r>
            <a:r>
              <a:rPr lang="ko-KR" altLang="en-US" dirty="0" err="1"/>
              <a:t>아모레퍼시픽</a:t>
            </a:r>
            <a:r>
              <a:rPr lang="ko-KR" altLang="en-US" dirty="0"/>
              <a:t> 공식 온라인 몰로 갈 수 있는 하이퍼링크를 추가 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90714-7F36-416A-898F-87ECBC9ACE2B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90714-7F36-416A-898F-87ECBC9ACE2B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구매한 고객을 회원 </a:t>
            </a:r>
            <a:r>
              <a:rPr lang="en-US" altLang="ko-KR" sz="1200" dirty="0"/>
              <a:t>/</a:t>
            </a:r>
            <a:r>
              <a:rPr lang="ko-KR" altLang="en-US" sz="1200" dirty="0"/>
              <a:t>비회원으로 구분하여 흐름을 다르게 구성하였습니다</a:t>
            </a:r>
            <a:r>
              <a:rPr lang="en-US" altLang="ko-KR" sz="1200" dirty="0"/>
              <a:t>, </a:t>
            </a:r>
            <a:r>
              <a:rPr lang="ko-KR" altLang="en-US" sz="1200" dirty="0"/>
              <a:t>회원에게는 </a:t>
            </a:r>
            <a:r>
              <a:rPr lang="ko-KR" altLang="en-US" sz="1200" dirty="0" err="1"/>
              <a:t>마일리지</a:t>
            </a:r>
            <a:r>
              <a:rPr lang="ko-KR" altLang="en-US" sz="1200" dirty="0"/>
              <a:t> 적립을</a:t>
            </a:r>
            <a:r>
              <a:rPr lang="en-US" altLang="ko-KR" sz="1200" dirty="0"/>
              <a:t>, </a:t>
            </a:r>
            <a:r>
              <a:rPr lang="ko-KR" altLang="en-US" sz="1200" dirty="0"/>
              <a:t>비회원에게는 가입을 유도합니다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마일리지</a:t>
            </a:r>
            <a:r>
              <a:rPr lang="ko-KR" altLang="en-US" sz="1200" dirty="0"/>
              <a:t> 등급을 </a:t>
            </a:r>
            <a:r>
              <a:rPr lang="en-US" altLang="ko-KR" sz="1200" dirty="0"/>
              <a:t>'WELCOME', 'VIP', 'VVIP’ </a:t>
            </a:r>
            <a:r>
              <a:rPr lang="ko-KR" altLang="en-US" sz="1200" dirty="0"/>
              <a:t>으로 차등을 두어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마일리지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적립률과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구매시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할인률을</a:t>
            </a:r>
            <a:r>
              <a:rPr lang="ko-KR" altLang="en-US" sz="1200" dirty="0"/>
              <a:t> 부과되도록 했습니다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E6E7B-D404-432C-B48D-D018F605120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마일리지를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통한 할인 뿐만</a:t>
            </a:r>
            <a:r>
              <a:rPr lang="ko-KR" alt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아니라 고객의 신규 유입을 돕는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회원가입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추천인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리뷰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출첵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룰렛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뽑기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등의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마일리지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행사를 구성하였습니다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E6E7B-D404-432C-B48D-D018F605120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제품 테이블에는 </a:t>
            </a:r>
            <a:r>
              <a:rPr lang="en-US" altLang="ko-KR" dirty="0"/>
              <a:t>SUB</a:t>
            </a:r>
            <a:r>
              <a:rPr lang="en-US" altLang="ko-KR" baseline="0" dirty="0"/>
              <a:t> Type</a:t>
            </a:r>
            <a:r>
              <a:rPr lang="ko-KR" altLang="en-US" baseline="0" dirty="0"/>
              <a:t>으로 제품라인에 따라 색조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기초</a:t>
            </a:r>
            <a:r>
              <a:rPr lang="en-US" altLang="ko-KR" baseline="0" dirty="0"/>
              <a:t>, </a:t>
            </a:r>
            <a:r>
              <a:rPr lang="ko-KR" altLang="en-US" baseline="0" dirty="0"/>
              <a:t>바디 제품에 따라 구분되어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저희는 아모레 </a:t>
            </a:r>
            <a:r>
              <a:rPr lang="ko-KR" altLang="en-US" baseline="0" dirty="0" err="1"/>
              <a:t>퍼시픽</a:t>
            </a:r>
            <a:r>
              <a:rPr lang="ko-KR" altLang="en-US" baseline="0" dirty="0"/>
              <a:t> 화장품 중 </a:t>
            </a:r>
            <a:r>
              <a:rPr lang="ko-KR" altLang="en-US" baseline="0" dirty="0" err="1"/>
              <a:t>이니스프리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마몽드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설화수의 실제 제품 데이터를 사용하였습니다</a:t>
            </a:r>
            <a:r>
              <a:rPr lang="en-US" altLang="ko-KR" baseline="0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E6E7B-D404-432C-B48D-D018F605120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마몽드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설화수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이니스프리</a:t>
            </a:r>
            <a:r>
              <a:rPr lang="ko-KR" altLang="en-US" baseline="0" dirty="0"/>
              <a:t> 브랜드를 제품 구분</a:t>
            </a:r>
            <a:r>
              <a:rPr lang="en-US" altLang="ko-KR" baseline="0" dirty="0"/>
              <a:t>(Category) </a:t>
            </a:r>
            <a:r>
              <a:rPr lang="ko-KR" altLang="en-US" baseline="0" dirty="0"/>
              <a:t>에 따라 구분한 표입니다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실제 제품명과 금액을 가져왔습니다</a:t>
            </a:r>
            <a:r>
              <a:rPr lang="en-US" altLang="ko-KR" baseline="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E6E7B-D404-432C-B48D-D018F605120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결제</a:t>
            </a:r>
            <a:r>
              <a:rPr lang="en-US" altLang="ko-KR" dirty="0"/>
              <a:t>(Payment)</a:t>
            </a:r>
            <a:r>
              <a:rPr lang="ko-KR" altLang="en-US" dirty="0"/>
              <a:t>도 결제 방식에 따라 카드</a:t>
            </a:r>
            <a:r>
              <a:rPr lang="en-US" altLang="ko-KR" dirty="0"/>
              <a:t>, </a:t>
            </a:r>
            <a:r>
              <a:rPr lang="ko-KR" altLang="en-US" dirty="0"/>
              <a:t>휴대폰</a:t>
            </a:r>
            <a:r>
              <a:rPr lang="en-US" altLang="ko-KR" dirty="0"/>
              <a:t>, </a:t>
            </a:r>
            <a:r>
              <a:rPr lang="ko-KR" altLang="en-US" dirty="0"/>
              <a:t>무통장 입금</a:t>
            </a:r>
            <a:r>
              <a:rPr lang="en-US" altLang="ko-KR" dirty="0"/>
              <a:t>, </a:t>
            </a:r>
            <a:r>
              <a:rPr lang="ko-KR" altLang="en-US" dirty="0"/>
              <a:t>카카오페이 등 인터넷 구매에 대한 상황을 반영하였습니다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배송</a:t>
            </a:r>
            <a:r>
              <a:rPr lang="en-US" altLang="ko-KR" dirty="0"/>
              <a:t>(Delivery) </a:t>
            </a:r>
            <a:r>
              <a:rPr lang="ko-KR" altLang="en-US" dirty="0"/>
              <a:t>의 경우 배송 </a:t>
            </a:r>
            <a:r>
              <a:rPr lang="en-US" altLang="ko-KR" dirty="0"/>
              <a:t>process</a:t>
            </a:r>
            <a:r>
              <a:rPr lang="ko-KR" altLang="en-US" dirty="0"/>
              <a:t>에 따라 상품 준비</a:t>
            </a:r>
            <a:r>
              <a:rPr lang="en-US" altLang="ko-KR" dirty="0"/>
              <a:t>, </a:t>
            </a:r>
            <a:r>
              <a:rPr lang="ko-KR" altLang="en-US" dirty="0"/>
              <a:t>집화 출발</a:t>
            </a:r>
            <a:r>
              <a:rPr lang="en-US" altLang="ko-KR" dirty="0"/>
              <a:t>, </a:t>
            </a:r>
            <a:r>
              <a:rPr lang="ko-KR" altLang="en-US" dirty="0"/>
              <a:t>인수</a:t>
            </a:r>
            <a:r>
              <a:rPr lang="en-US" altLang="ko-KR" dirty="0"/>
              <a:t>,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배달 완료 등 의 차이를 주었습니다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E6E7B-D404-432C-B48D-D018F605120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저희는 앞서 설명 했던 </a:t>
            </a:r>
            <a:r>
              <a:rPr lang="en-US" altLang="ko-KR" baseline="0" dirty="0"/>
              <a:t>12</a:t>
            </a:r>
            <a:r>
              <a:rPr lang="ko-KR" altLang="en-US" baseline="0" dirty="0"/>
              <a:t>개의 테이블 중</a:t>
            </a:r>
            <a:r>
              <a:rPr lang="en-US" altLang="ko-KR" baseline="0" dirty="0"/>
              <a:t>,</a:t>
            </a:r>
            <a:r>
              <a:rPr lang="ko-KR" altLang="en-US" baseline="0" dirty="0"/>
              <a:t> 시간관계상 기본이 되는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회원테이블</a:t>
            </a:r>
            <a:r>
              <a:rPr lang="en-US" altLang="ko-KR" baseline="0" dirty="0"/>
              <a:t>’</a:t>
            </a:r>
            <a:r>
              <a:rPr lang="ko-KR" altLang="en-US" baseline="0" dirty="0"/>
              <a:t>에 대해서 보여드리려고 합니다</a:t>
            </a:r>
            <a:r>
              <a:rPr lang="en-US" altLang="ko-KR" baseline="0" dirty="0"/>
              <a:t>. </a:t>
            </a:r>
            <a:r>
              <a:rPr lang="en-US" altLang="ko-KR" dirty="0" err="1"/>
              <a:t>Index.Html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쿼리문을</a:t>
            </a:r>
            <a:r>
              <a:rPr lang="ko-KR" altLang="en-US" baseline="0" dirty="0"/>
              <a:t> 통해 웹에서 보여질 화면을 구성 하였습니다</a:t>
            </a:r>
            <a:r>
              <a:rPr lang="en-US" altLang="ko-KR" baseline="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90714-7F36-416A-898F-87ECBC9ACE2B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첫번째로</a:t>
            </a:r>
            <a:r>
              <a:rPr lang="ko-KR" altLang="en-US" dirty="0"/>
              <a:t> 회원 테이블을 </a:t>
            </a:r>
            <a:r>
              <a:rPr lang="en-US" altLang="ko-KR" dirty="0"/>
              <a:t>My</a:t>
            </a:r>
            <a:r>
              <a:rPr lang="en-US" altLang="ko-KR" baseline="0" dirty="0"/>
              <a:t> SQL </a:t>
            </a:r>
            <a:r>
              <a:rPr lang="ko-KR" altLang="en-US" baseline="0" dirty="0"/>
              <a:t>데이터 베이스를 연결해주는 </a:t>
            </a:r>
            <a:r>
              <a:rPr lang="en-US" altLang="ko-KR" baseline="0" dirty="0"/>
              <a:t>asp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쿼리문을</a:t>
            </a:r>
            <a:r>
              <a:rPr lang="ko-KR" altLang="en-US" baseline="0" dirty="0"/>
              <a:t> 작성하였습니다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회원테이블 보기 버튼을 누르면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90714-7F36-416A-898F-87ECBC9ACE2B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베이스에 있는 회원테이블의 내용이 뜹니다</a:t>
            </a:r>
            <a:r>
              <a:rPr lang="en-US" altLang="ko-KR" dirty="0"/>
              <a:t>. </a:t>
            </a:r>
            <a:r>
              <a:rPr lang="ko-KR" altLang="en-US" dirty="0"/>
              <a:t>리스트를 본 후에 </a:t>
            </a:r>
            <a:r>
              <a:rPr lang="en-US" altLang="ko-KR" dirty="0"/>
              <a:t>‘</a:t>
            </a:r>
            <a:r>
              <a:rPr lang="ko-KR" altLang="en-US" dirty="0"/>
              <a:t>아모레 </a:t>
            </a:r>
            <a:r>
              <a:rPr lang="ko-KR" altLang="en-US" dirty="0" err="1"/>
              <a:t>퍼시픽</a:t>
            </a:r>
            <a:r>
              <a:rPr lang="ko-KR" altLang="en-US" dirty="0"/>
              <a:t> </a:t>
            </a:r>
            <a:r>
              <a:rPr lang="ko-KR" altLang="en-US" dirty="0" err="1"/>
              <a:t>마일리지</a:t>
            </a:r>
            <a:r>
              <a:rPr lang="ko-KR" altLang="en-US" dirty="0"/>
              <a:t> 페이지로 돌아가기</a:t>
            </a:r>
            <a:r>
              <a:rPr lang="en-US" altLang="ko-KR" dirty="0"/>
              <a:t>’</a:t>
            </a:r>
            <a:r>
              <a:rPr lang="ko-KR" altLang="en-US" dirty="0"/>
              <a:t>버튼을 통해 다시 첫 화면으로 돌아갈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90714-7F36-416A-898F-87ECBC9ACE2B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1EE4A-F2CF-4E87-B5E4-544A3ABDC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F19D20-762C-427C-9FA3-20910378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53C6B-D363-4289-A8CB-BEE159BC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C5D-7825-49DB-9059-B825CC62CCF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4E7BC0-5C38-49AD-AFC4-95F65D84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D7A51-0A6A-4219-92E9-51BE06BB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AACE-6834-4D56-BD9B-8A94F4FC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8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3E88D1-9038-4B6B-A993-A694A6EAB3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0" y="167302"/>
            <a:ext cx="11597148" cy="65233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E741B4-04E2-4841-B9B3-7561415B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4301A6-7F29-4CAD-A347-5914EFE38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972B7-A58C-4423-8A31-16D8725B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C5D-7825-49DB-9059-B825CC62CCF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E578A-5B77-4927-8442-F8929C17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0CD00-5264-4A0E-A402-06C1ED8F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AACE-6834-4D56-BD9B-8A94F4FC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8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F128346-6563-48FF-8409-B368970D3B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0" y="167302"/>
            <a:ext cx="11597148" cy="6523396"/>
          </a:xfrm>
          <a:prstGeom prst="rect">
            <a:avLst/>
          </a:prstGeom>
        </p:spPr>
      </p:pic>
      <p:sp>
        <p:nvSpPr>
          <p:cNvPr id="2" name="세로 제목 1">
            <a:extLst>
              <a:ext uri="{FF2B5EF4-FFF2-40B4-BE49-F238E27FC236}">
                <a16:creationId xmlns:a16="http://schemas.microsoft.com/office/drawing/2014/main" id="{49F46253-0833-46C4-930B-69D0AE450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80D137-3B4B-4F99-9A02-50DCC8B48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63527-5C7C-418B-A5FF-A1763586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C5D-7825-49DB-9059-B825CC62CCF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0B553-BA80-48CC-B318-55015893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DA5C1-E3D7-4CEF-B970-B4523401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AACE-6834-4D56-BD9B-8A94F4FC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8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6DF73DA-AF3A-4308-A959-39AFF1056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0" y="167302"/>
            <a:ext cx="11597148" cy="652339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4921A-6922-45CB-B74A-17F19559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BB513-7BA0-4D7C-8718-66AD82D1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C5D-7825-49DB-9059-B825CC62CCF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EA74D-F223-474D-9A31-A0F461C4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C7DA7-0D6D-46BE-879B-AD5EF67D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AACE-6834-4D56-BD9B-8A94F4FC81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B67CEA81-C03C-4892-BBA6-CD3DC9B9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7946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89DF3-6522-4EB2-8481-C271BC70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EEBC5-20A1-4343-9BF6-9C0D58C7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45727-1FCC-4C91-99E0-12C9F47F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C5D-7825-49DB-9059-B825CC62CCF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BA24-3882-42D6-9156-7350E395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C8F2F-F082-41EF-B127-2813E106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AACE-6834-4D56-BD9B-8A94F4FC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5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CD93340-3A3A-45B5-9D30-8161EB77C9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0" y="167302"/>
            <a:ext cx="11597148" cy="65233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AF10E4-6F8A-4756-9711-A665F45C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79186-45DA-4D49-B2E5-34FDC22E6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BB48E2-A034-47E4-9CEB-B89445753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93034-0C99-4AFF-A086-38E97D15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C5D-7825-49DB-9059-B825CC62CCF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CECCA-8A0B-4ADD-8480-2967BDB7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65A5E-1F77-47C9-9986-33043E28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AACE-6834-4D56-BD9B-8A94F4FC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1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177C116-06FE-4E4E-967D-8F208034F3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0" y="167302"/>
            <a:ext cx="11597148" cy="65233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91B25A-AE39-40AB-AE71-CFCB1EBB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3" y="958644"/>
            <a:ext cx="9644574" cy="6395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7672D-3D35-4B13-AE15-C43E64F38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6782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A27E41-C6F9-4ED8-AF2E-504DED45B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691734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8FB8F9-A02D-4A8D-8DA3-D1D7E1BEC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86782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DB34CD-C723-4C6C-84E8-BD73DE182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691734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D6D939-43D8-48DA-9241-3E4BD527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C5D-7825-49DB-9059-B825CC62CCF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F3136C-7489-42CF-990D-753AB735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57A5C0-46D3-4C22-81C3-CA3ADC20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AACE-6834-4D56-BD9B-8A94F4FC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9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964BBA7-5B57-4778-98DD-AF62D220B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0" y="167302"/>
            <a:ext cx="11597148" cy="65233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6CE198-7B42-4D17-B302-EB753D4C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0E9130-BB7B-46B5-A71E-0068D91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C5D-7825-49DB-9059-B825CC62CCF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80F60E-01A0-47A3-8A11-5DF24543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0B15F-CF91-4646-B80C-8C5BBFF2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AACE-6834-4D56-BD9B-8A94F4FC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1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310033-EEB5-4E5D-9EEA-54C3D7E73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0" y="167302"/>
            <a:ext cx="11597148" cy="6523396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D3DDC9-DFF5-4DD6-8EAC-04117E7A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C5D-7825-49DB-9059-B825CC62CCF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0BD970-6CA8-4F99-B340-FAA7BFD8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2A10F8-33EE-47B4-88E3-B5003A9F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AACE-6834-4D56-BD9B-8A94F4FC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8D3A41A-45CD-4275-9DE6-14AA8DEF2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0" y="167302"/>
            <a:ext cx="11597148" cy="65233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0CC7E2-07EB-46DE-B0C5-CF263BA8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7D1D1-4B8E-4457-8C87-A7404A57A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237440-FAE3-48DC-8A27-63D352A6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E24655-39D8-4FE4-A087-AE31CD77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C5D-7825-49DB-9059-B825CC62CCF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CFAE6-079C-4B6E-BFC6-D85ABBF4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AB752-40A7-4AB4-9AE3-0EDAF510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AACE-6834-4D56-BD9B-8A94F4FC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457A8DA-47FF-494B-B0C9-9330E693AD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0" y="167302"/>
            <a:ext cx="11597148" cy="65233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F5B77-0C95-4974-8A4F-D2A199A9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B799CE-6EC2-487E-9F92-56BECD12E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B3B71-6BED-4137-A31B-6277D1483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3C0E7-899B-435E-8E0B-8045EDE7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C5D-7825-49DB-9059-B825CC62CCF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44373-58FA-4916-9352-0B4A7910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3C94E-14F5-4F44-9D1E-D7FA74C6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AACE-6834-4D56-BD9B-8A94F4FC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7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62AF89-E51E-4ABE-8DD7-3855CF7A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858" y="946894"/>
            <a:ext cx="9674942" cy="69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091AE-7673-4F97-A3C8-B5C41AC6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76283"/>
            <a:ext cx="10515600" cy="4200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89A0D-3A39-4C29-B7A4-9651BEE6D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4C5D-7825-49DB-9059-B825CC62CCF4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5594A-F838-450B-B5C3-4E52B4906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463D9-7BF3-43F2-AFF8-0DD1F1147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AACE-6834-4D56-BD9B-8A94F4FC8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2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4.png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6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4.png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4.png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5" Type="http://schemas.openxmlformats.org/officeDocument/2006/relationships/image" Target="../media/image4.png"/><Relationship Id="rId4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9.png"/><Relationship Id="rId5" Type="http://schemas.openxmlformats.org/officeDocument/2006/relationships/image" Target="../media/image4.png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9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676DC-443D-4F95-9E48-9A9C6FF57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13843"/>
            <a:ext cx="9144000" cy="552911"/>
          </a:xfrm>
        </p:spPr>
        <p:txBody>
          <a:bodyPr>
            <a:noAutofit/>
          </a:bodyPr>
          <a:lstStyle/>
          <a:p>
            <a:r>
              <a:rPr lang="ko-KR" altLang="en-US" sz="3600" b="1" dirty="0"/>
              <a:t>화장품 기업 마일리지 적립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8C3A2D-42DE-42F4-B89F-40985BBB3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8065"/>
            <a:ext cx="9144000" cy="483265"/>
          </a:xfrm>
        </p:spPr>
        <p:txBody>
          <a:bodyPr>
            <a:noAutofit/>
          </a:bodyPr>
          <a:lstStyle/>
          <a:p>
            <a:r>
              <a:rPr lang="ko-KR" altLang="en-US" sz="1600" dirty="0" err="1">
                <a:ea typeface="맑은 고딕" panose="020B0503020000020004" pitchFamily="50" charset="-127"/>
              </a:rPr>
              <a:t>데이터베이스설계및활용</a:t>
            </a:r>
            <a:r>
              <a:rPr lang="en-US" altLang="ko-KR" sz="1600" dirty="0"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ea typeface="맑은 고딕" panose="020B0503020000020004" pitchFamily="50" charset="-127"/>
              </a:rPr>
              <a:t>가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ea typeface="맑은 고딕" panose="020B0503020000020004" pitchFamily="50" charset="-127"/>
              </a:rPr>
              <a:t>조</a:t>
            </a:r>
            <a:r>
              <a:rPr lang="en-US" altLang="ko-KR" sz="1600" dirty="0">
                <a:ea typeface="맑은 고딕" panose="020B0503020000020004" pitchFamily="50" charset="-127"/>
              </a:rPr>
              <a:t> – </a:t>
            </a:r>
            <a:r>
              <a:rPr lang="ko-KR" altLang="en-US" sz="1600" dirty="0" err="1">
                <a:ea typeface="맑은 고딕" panose="020B0503020000020004" pitchFamily="50" charset="-127"/>
              </a:rPr>
              <a:t>김가현</a:t>
            </a:r>
            <a:r>
              <a:rPr lang="en-US" altLang="ko-KR" sz="1600" dirty="0"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ea typeface="맑은 고딕" panose="020B0503020000020004" pitchFamily="50" charset="-127"/>
              </a:rPr>
              <a:t>김지원</a:t>
            </a:r>
            <a:r>
              <a:rPr lang="en-US" altLang="ko-KR" sz="1600" dirty="0"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ea typeface="맑은 고딕" panose="020B0503020000020004" pitchFamily="50" charset="-127"/>
              </a:rPr>
              <a:t>조윤진</a:t>
            </a:r>
            <a:r>
              <a:rPr lang="en-US" altLang="ko-KR" sz="1600" dirty="0"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ea typeface="맑은 고딕" panose="020B0503020000020004" pitchFamily="50" charset="-127"/>
              </a:rPr>
              <a:t>한채원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7E5BBF-EC30-4D3F-A8BD-6033029C971E}"/>
              </a:ext>
            </a:extLst>
          </p:cNvPr>
          <p:cNvSpPr/>
          <p:nvPr/>
        </p:nvSpPr>
        <p:spPr>
          <a:xfrm>
            <a:off x="5251655" y="1494914"/>
            <a:ext cx="1688690" cy="16886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470F64-9DB0-48EE-BAFD-863F60710B25}"/>
              </a:ext>
            </a:extLst>
          </p:cNvPr>
          <p:cNvGrpSpPr/>
          <p:nvPr/>
        </p:nvGrpSpPr>
        <p:grpSpPr>
          <a:xfrm>
            <a:off x="4691648" y="4784664"/>
            <a:ext cx="3148781" cy="553065"/>
            <a:chOff x="4669093" y="4521864"/>
            <a:chExt cx="3148781" cy="55306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2BB6DD9-0A47-4C20-A9BC-5E7A564CB513}"/>
                </a:ext>
              </a:extLst>
            </p:cNvPr>
            <p:cNvSpPr/>
            <p:nvPr/>
          </p:nvSpPr>
          <p:spPr>
            <a:xfrm>
              <a:off x="4669093" y="4521864"/>
              <a:ext cx="3148781" cy="553065"/>
            </a:xfrm>
            <a:prstGeom prst="roundRect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E760C6B-2FC7-4F43-9E79-FD1B08974AA4}"/>
                </a:ext>
              </a:extLst>
            </p:cNvPr>
            <p:cNvSpPr/>
            <p:nvPr/>
          </p:nvSpPr>
          <p:spPr>
            <a:xfrm>
              <a:off x="4874341" y="4754303"/>
              <a:ext cx="110613" cy="1106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9DC813A-602A-4815-A251-248510E4A6A2}"/>
                </a:ext>
              </a:extLst>
            </p:cNvPr>
            <p:cNvSpPr/>
            <p:nvPr/>
          </p:nvSpPr>
          <p:spPr>
            <a:xfrm>
              <a:off x="5036573" y="4754303"/>
              <a:ext cx="110613" cy="1106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23735AC-5680-477E-8562-A18640E0D238}"/>
                </a:ext>
              </a:extLst>
            </p:cNvPr>
            <p:cNvSpPr/>
            <p:nvPr/>
          </p:nvSpPr>
          <p:spPr>
            <a:xfrm>
              <a:off x="5198805" y="4754303"/>
              <a:ext cx="110613" cy="1106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EDC55BE-678D-4155-BEC1-E53A341A0D67}"/>
                </a:ext>
              </a:extLst>
            </p:cNvPr>
            <p:cNvSpPr/>
            <p:nvPr/>
          </p:nvSpPr>
          <p:spPr>
            <a:xfrm>
              <a:off x="5361037" y="4754303"/>
              <a:ext cx="110613" cy="1106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3E26E6F-AC39-4B71-A874-01E10FB43549}"/>
                </a:ext>
              </a:extLst>
            </p:cNvPr>
            <p:cNvSpPr/>
            <p:nvPr/>
          </p:nvSpPr>
          <p:spPr>
            <a:xfrm>
              <a:off x="5523269" y="4754303"/>
              <a:ext cx="110613" cy="1106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5BB842A-C8B4-4BD5-B5BC-673110EC1054}"/>
                </a:ext>
              </a:extLst>
            </p:cNvPr>
            <p:cNvSpPr/>
            <p:nvPr/>
          </p:nvSpPr>
          <p:spPr>
            <a:xfrm>
              <a:off x="5685502" y="4754303"/>
              <a:ext cx="110613" cy="1106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A8A153C-F0B0-4B31-900E-DE51559A6CC5}"/>
              </a:ext>
            </a:extLst>
          </p:cNvPr>
          <p:cNvGrpSpPr/>
          <p:nvPr/>
        </p:nvGrpSpPr>
        <p:grpSpPr>
          <a:xfrm>
            <a:off x="8046714" y="4804211"/>
            <a:ext cx="536396" cy="536396"/>
            <a:chOff x="8720117" y="2190136"/>
            <a:chExt cx="3045542" cy="304554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9FE2A49-7142-4248-A6F4-2F74B5F1DD65}"/>
                </a:ext>
              </a:extLst>
            </p:cNvPr>
            <p:cNvSpPr/>
            <p:nvPr/>
          </p:nvSpPr>
          <p:spPr>
            <a:xfrm>
              <a:off x="8720117" y="2190136"/>
              <a:ext cx="3045542" cy="3045542"/>
            </a:xfrm>
            <a:prstGeom prst="ellipse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F09A7753-8D3E-4629-BB16-01870F38E8B0}"/>
                </a:ext>
              </a:extLst>
            </p:cNvPr>
            <p:cNvSpPr/>
            <p:nvPr/>
          </p:nvSpPr>
          <p:spPr>
            <a:xfrm>
              <a:off x="9286955" y="2858617"/>
              <a:ext cx="1802270" cy="1650995"/>
            </a:xfrm>
            <a:custGeom>
              <a:avLst/>
              <a:gdLst>
                <a:gd name="connsiteX0" fmla="*/ 980737 w 1802270"/>
                <a:gd name="connsiteY0" fmla="*/ 0 h 1650995"/>
                <a:gd name="connsiteX1" fmla="*/ 1095951 w 1802270"/>
                <a:gd name="connsiteY1" fmla="*/ 47723 h 1650995"/>
                <a:gd name="connsiteX2" fmla="*/ 1732343 w 1802270"/>
                <a:gd name="connsiteY2" fmla="*/ 684115 h 1650995"/>
                <a:gd name="connsiteX3" fmla="*/ 1734029 w 1802270"/>
                <a:gd name="connsiteY3" fmla="*/ 686655 h 1650995"/>
                <a:gd name="connsiteX4" fmla="*/ 1754547 w 1802270"/>
                <a:gd name="connsiteY4" fmla="*/ 700488 h 1650995"/>
                <a:gd name="connsiteX5" fmla="*/ 1802270 w 1802270"/>
                <a:gd name="connsiteY5" fmla="*/ 815702 h 1650995"/>
                <a:gd name="connsiteX6" fmla="*/ 1789466 w 1802270"/>
                <a:gd name="connsiteY6" fmla="*/ 879125 h 1650995"/>
                <a:gd name="connsiteX7" fmla="*/ 1768741 w 1802270"/>
                <a:gd name="connsiteY7" fmla="*/ 909864 h 1650995"/>
                <a:gd name="connsiteX8" fmla="*/ 1768134 w 1802270"/>
                <a:gd name="connsiteY8" fmla="*/ 912979 h 1650995"/>
                <a:gd name="connsiteX9" fmla="*/ 1732342 w 1802270"/>
                <a:gd name="connsiteY9" fmla="*/ 966880 h 1650995"/>
                <a:gd name="connsiteX10" fmla="*/ 1095950 w 1802270"/>
                <a:gd name="connsiteY10" fmla="*/ 1603272 h 1650995"/>
                <a:gd name="connsiteX11" fmla="*/ 865522 w 1802270"/>
                <a:gd name="connsiteY11" fmla="*/ 1603272 h 1650995"/>
                <a:gd name="connsiteX12" fmla="*/ 865522 w 1802270"/>
                <a:gd name="connsiteY12" fmla="*/ 1372844 h 1650995"/>
                <a:gd name="connsiteX13" fmla="*/ 1259727 w 1802270"/>
                <a:gd name="connsiteY13" fmla="*/ 978639 h 1650995"/>
                <a:gd name="connsiteX14" fmla="*/ 162937 w 1802270"/>
                <a:gd name="connsiteY14" fmla="*/ 978639 h 1650995"/>
                <a:gd name="connsiteX15" fmla="*/ 0 w 1802270"/>
                <a:gd name="connsiteY15" fmla="*/ 815702 h 1650995"/>
                <a:gd name="connsiteX16" fmla="*/ 162937 w 1802270"/>
                <a:gd name="connsiteY16" fmla="*/ 652765 h 1650995"/>
                <a:gd name="connsiteX17" fmla="*/ 1240137 w 1802270"/>
                <a:gd name="connsiteY17" fmla="*/ 652765 h 1650995"/>
                <a:gd name="connsiteX18" fmla="*/ 865523 w 1802270"/>
                <a:gd name="connsiteY18" fmla="*/ 278151 h 1650995"/>
                <a:gd name="connsiteX19" fmla="*/ 865523 w 1802270"/>
                <a:gd name="connsiteY19" fmla="*/ 47723 h 1650995"/>
                <a:gd name="connsiteX20" fmla="*/ 980737 w 1802270"/>
                <a:gd name="connsiteY20" fmla="*/ 0 h 165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2270" h="1650995">
                  <a:moveTo>
                    <a:pt x="980737" y="0"/>
                  </a:moveTo>
                  <a:cubicBezTo>
                    <a:pt x="1022436" y="0"/>
                    <a:pt x="1064135" y="15908"/>
                    <a:pt x="1095951" y="47723"/>
                  </a:cubicBezTo>
                  <a:lnTo>
                    <a:pt x="1732343" y="684115"/>
                  </a:lnTo>
                  <a:lnTo>
                    <a:pt x="1734029" y="686655"/>
                  </a:lnTo>
                  <a:lnTo>
                    <a:pt x="1754547" y="700488"/>
                  </a:lnTo>
                  <a:cubicBezTo>
                    <a:pt x="1784033" y="729974"/>
                    <a:pt x="1802270" y="770708"/>
                    <a:pt x="1802270" y="815702"/>
                  </a:cubicBezTo>
                  <a:cubicBezTo>
                    <a:pt x="1802270" y="838199"/>
                    <a:pt x="1797711" y="859631"/>
                    <a:pt x="1789466" y="879125"/>
                  </a:cubicBezTo>
                  <a:lnTo>
                    <a:pt x="1768741" y="909864"/>
                  </a:lnTo>
                  <a:lnTo>
                    <a:pt x="1768134" y="912979"/>
                  </a:lnTo>
                  <a:cubicBezTo>
                    <a:pt x="1760181" y="932594"/>
                    <a:pt x="1748250" y="950972"/>
                    <a:pt x="1732342" y="966880"/>
                  </a:cubicBezTo>
                  <a:lnTo>
                    <a:pt x="1095950" y="1603272"/>
                  </a:lnTo>
                  <a:cubicBezTo>
                    <a:pt x="1032319" y="1666903"/>
                    <a:pt x="929153" y="1666903"/>
                    <a:pt x="865522" y="1603272"/>
                  </a:cubicBezTo>
                  <a:cubicBezTo>
                    <a:pt x="801891" y="1539641"/>
                    <a:pt x="801891" y="1436475"/>
                    <a:pt x="865522" y="1372844"/>
                  </a:cubicBezTo>
                  <a:lnTo>
                    <a:pt x="1259727" y="978639"/>
                  </a:lnTo>
                  <a:lnTo>
                    <a:pt x="162937" y="978639"/>
                  </a:lnTo>
                  <a:cubicBezTo>
                    <a:pt x="72949" y="978639"/>
                    <a:pt x="0" y="905690"/>
                    <a:pt x="0" y="815702"/>
                  </a:cubicBezTo>
                  <a:cubicBezTo>
                    <a:pt x="0" y="725714"/>
                    <a:pt x="72949" y="652765"/>
                    <a:pt x="162937" y="652765"/>
                  </a:cubicBezTo>
                  <a:lnTo>
                    <a:pt x="1240137" y="652765"/>
                  </a:lnTo>
                  <a:lnTo>
                    <a:pt x="865523" y="278151"/>
                  </a:lnTo>
                  <a:cubicBezTo>
                    <a:pt x="801892" y="214520"/>
                    <a:pt x="801892" y="111354"/>
                    <a:pt x="865523" y="47723"/>
                  </a:cubicBezTo>
                  <a:cubicBezTo>
                    <a:pt x="897339" y="15908"/>
                    <a:pt x="939038" y="0"/>
                    <a:pt x="98073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468F408-0362-46B6-AD24-B331921157F8}"/>
              </a:ext>
            </a:extLst>
          </p:cNvPr>
          <p:cNvGrpSpPr/>
          <p:nvPr/>
        </p:nvGrpSpPr>
        <p:grpSpPr>
          <a:xfrm flipH="1">
            <a:off x="3952170" y="4804211"/>
            <a:ext cx="536396" cy="536396"/>
            <a:chOff x="8515438" y="4515733"/>
            <a:chExt cx="536396" cy="536396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2401FF9-DF5D-4454-B2EA-5AC8DFF095DE}"/>
                </a:ext>
              </a:extLst>
            </p:cNvPr>
            <p:cNvSpPr/>
            <p:nvPr/>
          </p:nvSpPr>
          <p:spPr>
            <a:xfrm>
              <a:off x="8515438" y="4515733"/>
              <a:ext cx="536396" cy="536396"/>
            </a:xfrm>
            <a:prstGeom prst="ellipse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2EDBD2BE-76DE-4A38-B746-8313B2557695}"/>
                </a:ext>
              </a:extLst>
            </p:cNvPr>
            <p:cNvSpPr/>
            <p:nvPr/>
          </p:nvSpPr>
          <p:spPr>
            <a:xfrm rot="2700000">
              <a:off x="8595055" y="4662308"/>
              <a:ext cx="246713" cy="243246"/>
            </a:xfrm>
            <a:custGeom>
              <a:avLst/>
              <a:gdLst>
                <a:gd name="connsiteX0" fmla="*/ 68346 w 1979254"/>
                <a:gd name="connsiteY0" fmla="*/ 68346 h 1951436"/>
                <a:gd name="connsiteX1" fmla="*/ 233349 w 1979254"/>
                <a:gd name="connsiteY1" fmla="*/ 0 h 1951436"/>
                <a:gd name="connsiteX2" fmla="*/ 1715937 w 1979254"/>
                <a:gd name="connsiteY2" fmla="*/ 0 h 1951436"/>
                <a:gd name="connsiteX3" fmla="*/ 1743028 w 1979254"/>
                <a:gd name="connsiteY3" fmla="*/ 2731 h 1951436"/>
                <a:gd name="connsiteX4" fmla="*/ 1745905 w 1979254"/>
                <a:gd name="connsiteY4" fmla="*/ 2150 h 1951436"/>
                <a:gd name="connsiteX5" fmla="*/ 1979254 w 1979254"/>
                <a:gd name="connsiteY5" fmla="*/ 235499 h 1951436"/>
                <a:gd name="connsiteX6" fmla="*/ 1979254 w 1979254"/>
                <a:gd name="connsiteY6" fmla="*/ 1718087 h 1951436"/>
                <a:gd name="connsiteX7" fmla="*/ 1745905 w 1979254"/>
                <a:gd name="connsiteY7" fmla="*/ 1951436 h 1951436"/>
                <a:gd name="connsiteX8" fmla="*/ 1512556 w 1979254"/>
                <a:gd name="connsiteY8" fmla="*/ 1718087 h 1951436"/>
                <a:gd name="connsiteX9" fmla="*/ 1512556 w 1979254"/>
                <a:gd name="connsiteY9" fmla="*/ 466698 h 1951436"/>
                <a:gd name="connsiteX10" fmla="*/ 233349 w 1979254"/>
                <a:gd name="connsiteY10" fmla="*/ 466698 h 1951436"/>
                <a:gd name="connsiteX11" fmla="*/ 0 w 1979254"/>
                <a:gd name="connsiteY11" fmla="*/ 233349 h 1951436"/>
                <a:gd name="connsiteX12" fmla="*/ 68346 w 1979254"/>
                <a:gd name="connsiteY12" fmla="*/ 68346 h 195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9254" h="1951436">
                  <a:moveTo>
                    <a:pt x="68346" y="68346"/>
                  </a:moveTo>
                  <a:cubicBezTo>
                    <a:pt x="110574" y="26118"/>
                    <a:pt x="168912" y="0"/>
                    <a:pt x="233349" y="0"/>
                  </a:cubicBezTo>
                  <a:lnTo>
                    <a:pt x="1715937" y="0"/>
                  </a:lnTo>
                  <a:lnTo>
                    <a:pt x="1743028" y="2731"/>
                  </a:lnTo>
                  <a:lnTo>
                    <a:pt x="1745905" y="2150"/>
                  </a:lnTo>
                  <a:cubicBezTo>
                    <a:pt x="1874780" y="2150"/>
                    <a:pt x="1979254" y="106624"/>
                    <a:pt x="1979254" y="235499"/>
                  </a:cubicBezTo>
                  <a:lnTo>
                    <a:pt x="1979254" y="1718087"/>
                  </a:lnTo>
                  <a:cubicBezTo>
                    <a:pt x="1979254" y="1846962"/>
                    <a:pt x="1874780" y="1951436"/>
                    <a:pt x="1745905" y="1951436"/>
                  </a:cubicBezTo>
                  <a:cubicBezTo>
                    <a:pt x="1617030" y="1951436"/>
                    <a:pt x="1512556" y="1846962"/>
                    <a:pt x="1512556" y="1718087"/>
                  </a:cubicBezTo>
                  <a:lnTo>
                    <a:pt x="1512556" y="466698"/>
                  </a:lnTo>
                  <a:lnTo>
                    <a:pt x="233349" y="466698"/>
                  </a:lnTo>
                  <a:cubicBezTo>
                    <a:pt x="104474" y="466698"/>
                    <a:pt x="0" y="362224"/>
                    <a:pt x="0" y="233349"/>
                  </a:cubicBezTo>
                  <a:cubicBezTo>
                    <a:pt x="0" y="168912"/>
                    <a:pt x="26119" y="110574"/>
                    <a:pt x="68346" y="6834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E59584F-AE8C-4D03-ABA5-FCED071E49B8}"/>
              </a:ext>
            </a:extLst>
          </p:cNvPr>
          <p:cNvGrpSpPr/>
          <p:nvPr/>
        </p:nvGrpSpPr>
        <p:grpSpPr>
          <a:xfrm>
            <a:off x="5285127" y="1433480"/>
            <a:ext cx="1914519" cy="1770350"/>
            <a:chOff x="2221632" y="1419205"/>
            <a:chExt cx="6171429" cy="6171429"/>
          </a:xfrm>
        </p:grpSpPr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BE07BC8-0013-45BC-A2F7-51F22F435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1632" y="1419205"/>
              <a:ext cx="6171429" cy="61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836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ER Diagram</a:t>
            </a:r>
            <a:endParaRPr lang="ko-KR" altLang="en-US" sz="24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679BB1D-9C96-47C4-9125-BD98492B18AE}"/>
              </a:ext>
            </a:extLst>
          </p:cNvPr>
          <p:cNvSpPr/>
          <p:nvPr/>
        </p:nvSpPr>
        <p:spPr>
          <a:xfrm>
            <a:off x="666207" y="1767440"/>
            <a:ext cx="6479176" cy="4807531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61152-E016-4075-8625-685083FDEAC2}"/>
              </a:ext>
            </a:extLst>
          </p:cNvPr>
          <p:cNvGraphicFramePr>
            <a:graphicFrameLocks noGrp="1"/>
          </p:cNvGraphicFramePr>
          <p:nvPr/>
        </p:nvGraphicFramePr>
        <p:xfrm>
          <a:off x="812802" y="1891533"/>
          <a:ext cx="5994397" cy="4496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157">
                  <a:extLst>
                    <a:ext uri="{9D8B030D-6E8A-4147-A177-3AD203B41FA5}">
                      <a16:colId xmlns:a16="http://schemas.microsoft.com/office/drawing/2014/main" val="201185721"/>
                    </a:ext>
                  </a:extLst>
                </a:gridCol>
                <a:gridCol w="852191">
                  <a:extLst>
                    <a:ext uri="{9D8B030D-6E8A-4147-A177-3AD203B41FA5}">
                      <a16:colId xmlns:a16="http://schemas.microsoft.com/office/drawing/2014/main" val="1475950563"/>
                    </a:ext>
                  </a:extLst>
                </a:gridCol>
                <a:gridCol w="1249428">
                  <a:extLst>
                    <a:ext uri="{9D8B030D-6E8A-4147-A177-3AD203B41FA5}">
                      <a16:colId xmlns:a16="http://schemas.microsoft.com/office/drawing/2014/main" val="3647990410"/>
                    </a:ext>
                  </a:extLst>
                </a:gridCol>
                <a:gridCol w="517750">
                  <a:extLst>
                    <a:ext uri="{9D8B030D-6E8A-4147-A177-3AD203B41FA5}">
                      <a16:colId xmlns:a16="http://schemas.microsoft.com/office/drawing/2014/main" val="945490305"/>
                    </a:ext>
                  </a:extLst>
                </a:gridCol>
                <a:gridCol w="586783">
                  <a:extLst>
                    <a:ext uri="{9D8B030D-6E8A-4147-A177-3AD203B41FA5}">
                      <a16:colId xmlns:a16="http://schemas.microsoft.com/office/drawing/2014/main" val="224240520"/>
                    </a:ext>
                  </a:extLst>
                </a:gridCol>
                <a:gridCol w="496464">
                  <a:extLst>
                    <a:ext uri="{9D8B030D-6E8A-4147-A177-3AD203B41FA5}">
                      <a16:colId xmlns:a16="http://schemas.microsoft.com/office/drawing/2014/main" val="620045260"/>
                    </a:ext>
                  </a:extLst>
                </a:gridCol>
                <a:gridCol w="697461">
                  <a:extLst>
                    <a:ext uri="{9D8B030D-6E8A-4147-A177-3AD203B41FA5}">
                      <a16:colId xmlns:a16="http://schemas.microsoft.com/office/drawing/2014/main" val="3412461470"/>
                    </a:ext>
                  </a:extLst>
                </a:gridCol>
                <a:gridCol w="859038">
                  <a:extLst>
                    <a:ext uri="{9D8B030D-6E8A-4147-A177-3AD203B41FA5}">
                      <a16:colId xmlns:a16="http://schemas.microsoft.com/office/drawing/2014/main" val="1113797336"/>
                    </a:ext>
                  </a:extLst>
                </a:gridCol>
                <a:gridCol w="202125">
                  <a:extLst>
                    <a:ext uri="{9D8B030D-6E8A-4147-A177-3AD203B41FA5}">
                      <a16:colId xmlns:a16="http://schemas.microsoft.com/office/drawing/2014/main" val="3579356297"/>
                    </a:ext>
                  </a:extLst>
                </a:gridCol>
              </a:tblGrid>
              <a:tr h="45168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900" kern="100" dirty="0" err="1">
                          <a:effectLst/>
                        </a:rPr>
                        <a:t>ProductNumber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900" kern="100" dirty="0" err="1">
                          <a:effectLst/>
                        </a:rPr>
                        <a:t>Manufactor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900" kern="100" dirty="0">
                          <a:effectLst/>
                        </a:rPr>
                        <a:t>ProductName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Category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900" kern="100" dirty="0" err="1">
                          <a:effectLst/>
                        </a:rPr>
                        <a:t>Stockce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900" kern="100" dirty="0">
                          <a:effectLst/>
                        </a:rPr>
                        <a:t>재</a:t>
                      </a:r>
                      <a:r>
                        <a:rPr lang="ko-KR" sz="900" kern="100" dirty="0">
                          <a:effectLst/>
                        </a:rPr>
                        <a:t>고량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ProductLine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900" kern="100" dirty="0" err="1">
                          <a:effectLst/>
                        </a:rPr>
                        <a:t>ProductDate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extLst>
                  <a:ext uri="{0D108BD9-81ED-4DB2-BD59-A6C34878D82A}">
                    <a16:rowId xmlns:a16="http://schemas.microsoft.com/office/drawing/2014/main" val="277758927"/>
                  </a:ext>
                </a:extLst>
              </a:tr>
              <a:tr h="25771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S100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설화수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진설에센스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기초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380,000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55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프리미엄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2020.11.15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extLst>
                  <a:ext uri="{0D108BD9-81ED-4DB2-BD59-A6C34878D82A}">
                    <a16:rowId xmlns:a16="http://schemas.microsoft.com/office/drawing/2014/main" val="390336108"/>
                  </a:ext>
                </a:extLst>
              </a:tr>
              <a:tr h="25771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S101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 err="1">
                          <a:effectLst/>
                        </a:rPr>
                        <a:t>설화수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>
                          <a:effectLst/>
                        </a:rPr>
                        <a:t>바디로션 백은향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바디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40,000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12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저가형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2020.12.30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 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extLst>
                  <a:ext uri="{0D108BD9-81ED-4DB2-BD59-A6C34878D82A}">
                    <a16:rowId xmlns:a16="http://schemas.microsoft.com/office/drawing/2014/main" val="981551481"/>
                  </a:ext>
                </a:extLst>
              </a:tr>
              <a:tr h="25771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S102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 err="1">
                          <a:effectLst/>
                        </a:rPr>
                        <a:t>설화수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>
                          <a:effectLst/>
                        </a:rPr>
                        <a:t>매화지향 향수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바디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120,000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46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프리미엄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2021.07.12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extLst>
                  <a:ext uri="{0D108BD9-81ED-4DB2-BD59-A6C34878D82A}">
                    <a16:rowId xmlns:a16="http://schemas.microsoft.com/office/drawing/2014/main" val="637196991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S103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설화수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 err="1">
                          <a:effectLst/>
                        </a:rPr>
                        <a:t>자음수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기초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68,000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999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저가형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2021.09.30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extLst>
                  <a:ext uri="{0D108BD9-81ED-4DB2-BD59-A6C34878D82A}">
                    <a16:rowId xmlns:a16="http://schemas.microsoft.com/office/drawing/2014/main" val="745913968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S104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설화수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 err="1">
                          <a:effectLst/>
                        </a:rPr>
                        <a:t>퍼팩팅</a:t>
                      </a:r>
                      <a:r>
                        <a:rPr lang="ko-KR" sz="900" kern="100" dirty="0">
                          <a:effectLst/>
                        </a:rPr>
                        <a:t> 쿠션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색조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75,000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400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저가형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2019.12.30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extLst>
                  <a:ext uri="{0D108BD9-81ED-4DB2-BD59-A6C34878D82A}">
                    <a16:rowId xmlns:a16="http://schemas.microsoft.com/office/drawing/2014/main" val="1850426305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M101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마몽드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 err="1">
                          <a:effectLst/>
                        </a:rPr>
                        <a:t>로즈워터토너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기초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18,000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460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저가형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2020.11.15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extLst>
                  <a:ext uri="{0D108BD9-81ED-4DB2-BD59-A6C34878D82A}">
                    <a16:rowId xmlns:a16="http://schemas.microsoft.com/office/drawing/2014/main" val="1661308097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M102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마몽드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 err="1">
                          <a:effectLst/>
                        </a:rPr>
                        <a:t>크리미</a:t>
                      </a:r>
                      <a:r>
                        <a:rPr lang="ko-KR" sz="900" kern="100" dirty="0">
                          <a:effectLst/>
                        </a:rPr>
                        <a:t> </a:t>
                      </a:r>
                      <a:r>
                        <a:rPr lang="ko-KR" sz="900" kern="100" dirty="0" err="1">
                          <a:effectLst/>
                        </a:rPr>
                        <a:t>틴트</a:t>
                      </a:r>
                      <a:r>
                        <a:rPr lang="ko-KR" sz="900" kern="100" dirty="0">
                          <a:effectLst/>
                        </a:rPr>
                        <a:t> </a:t>
                      </a:r>
                      <a:r>
                        <a:rPr lang="ko-KR" sz="900" kern="100" dirty="0" err="1">
                          <a:effectLst/>
                        </a:rPr>
                        <a:t>컬러밤</a:t>
                      </a:r>
                      <a:r>
                        <a:rPr lang="ko-KR" sz="900" kern="100" dirty="0">
                          <a:effectLst/>
                        </a:rPr>
                        <a:t> </a:t>
                      </a:r>
                      <a:r>
                        <a:rPr lang="ko-KR" sz="900" kern="100" dirty="0" err="1">
                          <a:effectLst/>
                        </a:rPr>
                        <a:t>쉬폰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색조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14,000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480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저가형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2020.12.30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extLst>
                  <a:ext uri="{0D108BD9-81ED-4DB2-BD59-A6C34878D82A}">
                    <a16:rowId xmlns:a16="http://schemas.microsoft.com/office/drawing/2014/main" val="2332003408"/>
                  </a:ext>
                </a:extLst>
              </a:tr>
              <a:tr h="4214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M103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 err="1">
                          <a:effectLst/>
                        </a:rPr>
                        <a:t>마몽드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 err="1">
                          <a:effectLst/>
                        </a:rPr>
                        <a:t>레드에너지</a:t>
                      </a:r>
                      <a:r>
                        <a:rPr lang="ko-KR" sz="900" kern="100" dirty="0">
                          <a:effectLst/>
                        </a:rPr>
                        <a:t> 리커버리 </a:t>
                      </a:r>
                      <a:r>
                        <a:rPr lang="ko-KR" sz="900" kern="100" dirty="0" err="1">
                          <a:effectLst/>
                        </a:rPr>
                        <a:t>세럼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>
                          <a:effectLst/>
                        </a:rPr>
                        <a:t>기초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35,000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600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>
                          <a:effectLst/>
                        </a:rPr>
                        <a:t>프리미엄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2020.12.30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extLst>
                  <a:ext uri="{0D108BD9-81ED-4DB2-BD59-A6C34878D82A}">
                    <a16:rowId xmlns:a16="http://schemas.microsoft.com/office/drawing/2014/main" val="2875962863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M104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마몽드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>
                          <a:effectLst/>
                        </a:rPr>
                        <a:t>플라워 </a:t>
                      </a:r>
                      <a:r>
                        <a:rPr lang="ko-KR" sz="900" kern="100" dirty="0" err="1">
                          <a:effectLst/>
                        </a:rPr>
                        <a:t>센티드</a:t>
                      </a:r>
                      <a:r>
                        <a:rPr lang="ko-KR" sz="900" kern="100" dirty="0">
                          <a:effectLst/>
                        </a:rPr>
                        <a:t> 핸드크림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바디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3,500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140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저가형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2020.11.15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extLst>
                  <a:ext uri="{0D108BD9-81ED-4DB2-BD59-A6C34878D82A}">
                    <a16:rowId xmlns:a16="http://schemas.microsoft.com/office/drawing/2014/main" val="530530223"/>
                  </a:ext>
                </a:extLst>
              </a:tr>
              <a:tr h="26705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M105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마몽드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올 파운데이션 </a:t>
                      </a:r>
                      <a:r>
                        <a:rPr lang="ko-KR" sz="900" kern="100" dirty="0" err="1">
                          <a:effectLst/>
                        </a:rPr>
                        <a:t>글로우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색조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28,000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16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>
                          <a:effectLst/>
                        </a:rPr>
                        <a:t>프리미엄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2021.07.12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extLst>
                  <a:ext uri="{0D108BD9-81ED-4DB2-BD59-A6C34878D82A}">
                    <a16:rowId xmlns:a16="http://schemas.microsoft.com/office/drawing/2014/main" val="1541452285"/>
                  </a:ext>
                </a:extLst>
              </a:tr>
              <a:tr h="25771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I101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이니스프리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노세범 미네랄 팩트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색조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12,000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800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저가형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2021.09.01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extLst>
                  <a:ext uri="{0D108BD9-81ED-4DB2-BD59-A6C34878D82A}">
                    <a16:rowId xmlns:a16="http://schemas.microsoft.com/office/drawing/2014/main" val="3979334503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I102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이니스프리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인텐시브 안티폴루션 선스크린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바디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16,000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871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>
                          <a:effectLst/>
                        </a:rPr>
                        <a:t>저가형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2021.10.14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extLst>
                  <a:ext uri="{0D108BD9-81ED-4DB2-BD59-A6C34878D82A}">
                    <a16:rowId xmlns:a16="http://schemas.microsoft.com/office/drawing/2014/main" val="57038094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I103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이니스프리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자연발효 에너지 넥크림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바디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18,000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44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저가형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2021.07.12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extLst>
                  <a:ext uri="{0D108BD9-81ED-4DB2-BD59-A6C34878D82A}">
                    <a16:rowId xmlns:a16="http://schemas.microsoft.com/office/drawing/2014/main" val="1947429445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I104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이니스프리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블랙티 유스 인헨싱 앰플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기초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53,000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678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프리미엄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2021.09.01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extLst>
                  <a:ext uri="{0D108BD9-81ED-4DB2-BD59-A6C34878D82A}">
                    <a16:rowId xmlns:a16="http://schemas.microsoft.com/office/drawing/2014/main" val="95899527"/>
                  </a:ext>
                </a:extLst>
              </a:tr>
              <a:tr h="3776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I105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 dirty="0" err="1">
                          <a:effectLst/>
                        </a:rPr>
                        <a:t>이니스프리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에어리 아이섀도우 팔레트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색조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18,000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>
                          <a:effectLst/>
                        </a:rPr>
                        <a:t>31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900" kern="100">
                          <a:effectLst/>
                        </a:rPr>
                        <a:t>저가형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2021.07.12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929" marR="60929" marT="0" marB="0"/>
                </a:tc>
                <a:extLst>
                  <a:ext uri="{0D108BD9-81ED-4DB2-BD59-A6C34878D82A}">
                    <a16:rowId xmlns:a16="http://schemas.microsoft.com/office/drawing/2014/main" val="571646125"/>
                  </a:ext>
                </a:extLst>
              </a:tr>
            </a:tbl>
          </a:graphicData>
        </a:graphic>
      </p:graphicFrame>
      <p:grpSp>
        <p:nvGrpSpPr>
          <p:cNvPr id="6" name="그룹 19"/>
          <p:cNvGrpSpPr/>
          <p:nvPr/>
        </p:nvGrpSpPr>
        <p:grpSpPr>
          <a:xfrm>
            <a:off x="7127797" y="1771048"/>
            <a:ext cx="4682400" cy="4573948"/>
            <a:chOff x="7260574" y="2184935"/>
            <a:chExt cx="4363221" cy="402530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5664" t="16839"/>
            <a:stretch>
              <a:fillRect/>
            </a:stretch>
          </p:blipFill>
          <p:spPr bwMode="auto">
            <a:xfrm>
              <a:off x="7286324" y="2184935"/>
              <a:ext cx="4337471" cy="4025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60574" y="2735329"/>
              <a:ext cx="918929" cy="1310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59350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ER Diagram</a:t>
            </a:r>
            <a:endParaRPr lang="ko-KR" altLang="en-US" sz="24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F0BBAD7-AB94-4C61-BCDD-2D1F9A76BC06}"/>
              </a:ext>
            </a:extLst>
          </p:cNvPr>
          <p:cNvGrpSpPr/>
          <p:nvPr/>
        </p:nvGrpSpPr>
        <p:grpSpPr>
          <a:xfrm>
            <a:off x="809535" y="2554515"/>
            <a:ext cx="4457700" cy="3457954"/>
            <a:chOff x="809535" y="2554515"/>
            <a:chExt cx="4457700" cy="34579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6C9AFCD-B873-4604-BBBC-0C59F21B4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535" y="2669194"/>
              <a:ext cx="4457700" cy="33432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F274494-E7E7-43D0-B624-692FEF465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9634" y="2554515"/>
              <a:ext cx="466725" cy="863600"/>
            </a:xfrm>
            <a:prstGeom prst="rect">
              <a:avLst/>
            </a:prstGeom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679BB1D-9C96-47C4-9125-BD98492B18AE}"/>
              </a:ext>
            </a:extLst>
          </p:cNvPr>
          <p:cNvSpPr/>
          <p:nvPr/>
        </p:nvSpPr>
        <p:spPr>
          <a:xfrm>
            <a:off x="5036458" y="1984103"/>
            <a:ext cx="6168571" cy="4473892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Object 9">
            <a:extLst>
              <a:ext uri="{FF2B5EF4-FFF2-40B4-BE49-F238E27FC236}">
                <a16:creationId xmlns:a16="http://schemas.microsoft.com/office/drawing/2014/main" id="{444A87EC-0C53-49D5-9ACB-8D3FC55E248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38599" y="3429000"/>
            <a:ext cx="1972336" cy="1351050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8C78D789-6CC6-4098-B8BB-3233D537F2E0}"/>
              </a:ext>
            </a:extLst>
          </p:cNvPr>
          <p:cNvSpPr txBox="1">
            <a:spLocks/>
          </p:cNvSpPr>
          <p:nvPr/>
        </p:nvSpPr>
        <p:spPr>
          <a:xfrm>
            <a:off x="5571839" y="2316461"/>
            <a:ext cx="5083871" cy="352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2400" dirty="0"/>
              <a:t>결제 및 배송</a:t>
            </a:r>
            <a:endParaRPr lang="en-US" altLang="ko-KR" sz="24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36E28F7-4FEF-497F-87F4-5C90D8558991}"/>
              </a:ext>
            </a:extLst>
          </p:cNvPr>
          <p:cNvGrpSpPr/>
          <p:nvPr/>
        </p:nvGrpSpPr>
        <p:grpSpPr>
          <a:xfrm>
            <a:off x="6857416" y="4571999"/>
            <a:ext cx="2214014" cy="1600812"/>
            <a:chOff x="-320427" y="4718571"/>
            <a:chExt cx="6171429" cy="5076000"/>
          </a:xfrm>
        </p:grpSpPr>
        <p:pic>
          <p:nvPicPr>
            <p:cNvPr id="52" name="Object 15">
              <a:extLst>
                <a:ext uri="{FF2B5EF4-FFF2-40B4-BE49-F238E27FC236}">
                  <a16:creationId xmlns:a16="http://schemas.microsoft.com/office/drawing/2014/main" id="{8B4D0FEF-8339-4405-8D1F-E624BD1FD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20427" y="4718571"/>
              <a:ext cx="6171429" cy="50760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F251641-F917-4D4E-94E2-19EA8101E447}"/>
              </a:ext>
            </a:extLst>
          </p:cNvPr>
          <p:cNvGrpSpPr/>
          <p:nvPr/>
        </p:nvGrpSpPr>
        <p:grpSpPr>
          <a:xfrm>
            <a:off x="8197733" y="3015343"/>
            <a:ext cx="2481943" cy="2070523"/>
            <a:chOff x="3398665" y="377778"/>
            <a:chExt cx="6171429" cy="6033659"/>
          </a:xfrm>
        </p:grpSpPr>
        <p:pic>
          <p:nvPicPr>
            <p:cNvPr id="56" name="Object 12">
              <a:extLst>
                <a:ext uri="{FF2B5EF4-FFF2-40B4-BE49-F238E27FC236}">
                  <a16:creationId xmlns:a16="http://schemas.microsoft.com/office/drawing/2014/main" id="{CE9CD435-33F8-4E55-862E-211703787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8665" y="377778"/>
              <a:ext cx="6171429" cy="6033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119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676DC-443D-4F95-9E48-9A9C6FF57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0252"/>
            <a:ext cx="9144000" cy="552911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데이터베이스 설계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7E5BBF-EC30-4D3F-A8BD-6033029C971E}"/>
              </a:ext>
            </a:extLst>
          </p:cNvPr>
          <p:cNvSpPr/>
          <p:nvPr/>
        </p:nvSpPr>
        <p:spPr>
          <a:xfrm>
            <a:off x="5251655" y="1494914"/>
            <a:ext cx="1688690" cy="16886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E59584F-AE8C-4D03-ABA5-FCED071E49B8}"/>
              </a:ext>
            </a:extLst>
          </p:cNvPr>
          <p:cNvGrpSpPr/>
          <p:nvPr/>
        </p:nvGrpSpPr>
        <p:grpSpPr>
          <a:xfrm>
            <a:off x="5285127" y="1433480"/>
            <a:ext cx="1914519" cy="1770350"/>
            <a:chOff x="2221632" y="1419205"/>
            <a:chExt cx="6171429" cy="6171429"/>
          </a:xfrm>
        </p:grpSpPr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BE07BC8-0013-45BC-A2F7-51F22F435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1632" y="1419205"/>
              <a:ext cx="6171429" cy="61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652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MEMBER</a:t>
            </a:r>
            <a:r>
              <a:rPr lang="ko-KR" altLang="en-US" sz="2400" b="1" dirty="0"/>
              <a:t> 테이블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88E04D-47A5-4B95-82BC-CB2612330E30}"/>
              </a:ext>
            </a:extLst>
          </p:cNvPr>
          <p:cNvSpPr/>
          <p:nvPr/>
        </p:nvSpPr>
        <p:spPr>
          <a:xfrm>
            <a:off x="616300" y="1820528"/>
            <a:ext cx="4137530" cy="2342264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B20B3B8-64C3-41F4-8882-4464A27A7DCB}"/>
              </a:ext>
            </a:extLst>
          </p:cNvPr>
          <p:cNvSpPr/>
          <p:nvPr/>
        </p:nvSpPr>
        <p:spPr>
          <a:xfrm>
            <a:off x="4871706" y="3921209"/>
            <a:ext cx="528320" cy="436880"/>
          </a:xfrm>
          <a:prstGeom prst="rightArrow">
            <a:avLst/>
          </a:prstGeom>
          <a:solidFill>
            <a:srgbClr val="A5C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A4D65C-F599-4727-9AEB-3D993A0A0210}"/>
              </a:ext>
            </a:extLst>
          </p:cNvPr>
          <p:cNvSpPr/>
          <p:nvPr/>
        </p:nvSpPr>
        <p:spPr>
          <a:xfrm>
            <a:off x="616300" y="4237440"/>
            <a:ext cx="4137530" cy="2342264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9FC6961-6C61-49BF-9A6C-DA8D958D5E14}"/>
              </a:ext>
            </a:extLst>
          </p:cNvPr>
          <p:cNvSpPr/>
          <p:nvPr/>
        </p:nvSpPr>
        <p:spPr>
          <a:xfrm>
            <a:off x="5469834" y="2617256"/>
            <a:ext cx="6140509" cy="3091070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CBEA1F2F-5827-4946-9D65-B1984F7CE0EB}"/>
              </a:ext>
            </a:extLst>
          </p:cNvPr>
          <p:cNvSpPr txBox="1">
            <a:spLocks/>
          </p:cNvSpPr>
          <p:nvPr/>
        </p:nvSpPr>
        <p:spPr>
          <a:xfrm>
            <a:off x="5917466" y="5998371"/>
            <a:ext cx="5083871" cy="352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2400" dirty="0"/>
              <a:t>회원 등급 지정 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9F2B3D-1A48-4E6E-9A28-DA2DBCB5D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15" y="1936740"/>
            <a:ext cx="3795819" cy="21087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590DC8-EB88-4146-88DB-C500A54FE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11" y="4331447"/>
            <a:ext cx="3741426" cy="2154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ED965A-C1A5-483C-A4CD-5A30F6093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410" y="2853688"/>
            <a:ext cx="5915356" cy="26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2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NONMEMBER</a:t>
            </a:r>
            <a:r>
              <a:rPr lang="ko-KR" altLang="en-US" sz="2400" b="1" dirty="0"/>
              <a:t> 테이블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88E04D-47A5-4B95-82BC-CB2612330E30}"/>
              </a:ext>
            </a:extLst>
          </p:cNvPr>
          <p:cNvSpPr/>
          <p:nvPr/>
        </p:nvSpPr>
        <p:spPr>
          <a:xfrm>
            <a:off x="477078" y="1921444"/>
            <a:ext cx="4393096" cy="1650323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B20B3B8-64C3-41F4-8882-4464A27A7DCB}"/>
              </a:ext>
            </a:extLst>
          </p:cNvPr>
          <p:cNvSpPr/>
          <p:nvPr/>
        </p:nvSpPr>
        <p:spPr>
          <a:xfrm>
            <a:off x="5326554" y="4040481"/>
            <a:ext cx="528320" cy="436880"/>
          </a:xfrm>
          <a:prstGeom prst="rightArrow">
            <a:avLst/>
          </a:prstGeom>
          <a:solidFill>
            <a:srgbClr val="A5C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73A94A5-D808-445D-8D57-0F73E5A351B5}"/>
              </a:ext>
            </a:extLst>
          </p:cNvPr>
          <p:cNvSpPr/>
          <p:nvPr/>
        </p:nvSpPr>
        <p:spPr>
          <a:xfrm rot="5400000">
            <a:off x="7052990" y="1627893"/>
            <a:ext cx="3886200" cy="5262056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6A30D17-2A3B-4A9A-935A-532E9A0CA10A}"/>
              </a:ext>
            </a:extLst>
          </p:cNvPr>
          <p:cNvSpPr/>
          <p:nvPr/>
        </p:nvSpPr>
        <p:spPr>
          <a:xfrm>
            <a:off x="843957" y="3593241"/>
            <a:ext cx="3571146" cy="3065976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2C33DA-5EC6-479A-8294-312BD8A8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06" y="2137626"/>
            <a:ext cx="4104447" cy="12179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43ED18-2CE8-404B-B2E7-6F7AF48E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84" y="3710250"/>
            <a:ext cx="3081689" cy="28319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185C71-F174-45C2-9AA7-5079E5190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632" y="2594679"/>
            <a:ext cx="5010915" cy="332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MILEAGE</a:t>
            </a:r>
            <a:r>
              <a:rPr lang="ko-KR" altLang="en-US" sz="2400" b="1" dirty="0"/>
              <a:t> 테이블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88E04D-47A5-4B95-82BC-CB2612330E30}"/>
              </a:ext>
            </a:extLst>
          </p:cNvPr>
          <p:cNvSpPr/>
          <p:nvPr/>
        </p:nvSpPr>
        <p:spPr>
          <a:xfrm>
            <a:off x="391206" y="2580875"/>
            <a:ext cx="4063084" cy="2726621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B20B3B8-64C3-41F4-8882-4464A27A7DCB}"/>
              </a:ext>
            </a:extLst>
          </p:cNvPr>
          <p:cNvSpPr/>
          <p:nvPr/>
        </p:nvSpPr>
        <p:spPr>
          <a:xfrm>
            <a:off x="7710650" y="3725745"/>
            <a:ext cx="528320" cy="436880"/>
          </a:xfrm>
          <a:prstGeom prst="rightArrow">
            <a:avLst/>
          </a:prstGeom>
          <a:solidFill>
            <a:srgbClr val="A5C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A4D65C-F599-4727-9AEB-3D993A0A0210}"/>
              </a:ext>
            </a:extLst>
          </p:cNvPr>
          <p:cNvSpPr/>
          <p:nvPr/>
        </p:nvSpPr>
        <p:spPr>
          <a:xfrm rot="5400000">
            <a:off x="3861352" y="2549387"/>
            <a:ext cx="4462670" cy="3081130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73A94A5-D808-445D-8D57-0F73E5A351B5}"/>
              </a:ext>
            </a:extLst>
          </p:cNvPr>
          <p:cNvSpPr/>
          <p:nvPr/>
        </p:nvSpPr>
        <p:spPr>
          <a:xfrm rot="5400000">
            <a:off x="8478620" y="2396336"/>
            <a:ext cx="3048399" cy="3417479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5C7BC9E-D6B1-4D5A-979F-DCB1884E8410}"/>
              </a:ext>
            </a:extLst>
          </p:cNvPr>
          <p:cNvSpPr txBox="1">
            <a:spLocks/>
          </p:cNvSpPr>
          <p:nvPr/>
        </p:nvSpPr>
        <p:spPr>
          <a:xfrm>
            <a:off x="3711380" y="6399246"/>
            <a:ext cx="5083871" cy="352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2400" dirty="0"/>
              <a:t>회원 등급에 따른 </a:t>
            </a:r>
            <a:r>
              <a:rPr lang="ko-KR" altLang="en-US" sz="2400" dirty="0" err="1"/>
              <a:t>적립률</a:t>
            </a:r>
            <a:r>
              <a:rPr lang="ko-KR" altLang="en-US" sz="2400" dirty="0"/>
              <a:t> 차등 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575BF6-EAA5-4C09-B00F-70128A0FC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76" y="2873330"/>
            <a:ext cx="3712743" cy="21417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B1A0F5-5E28-455B-A31D-1E7919FC0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873" y="2134713"/>
            <a:ext cx="2763628" cy="39104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E5F240-73A6-4F5C-BC75-BEBEB01E0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939" y="2784223"/>
            <a:ext cx="3163763" cy="26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2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MILEAGE_EVENT</a:t>
            </a:r>
            <a:r>
              <a:rPr lang="ko-KR" altLang="en-US" sz="2400" b="1" dirty="0"/>
              <a:t> 테이블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88E04D-47A5-4B95-82BC-CB2612330E30}"/>
              </a:ext>
            </a:extLst>
          </p:cNvPr>
          <p:cNvSpPr/>
          <p:nvPr/>
        </p:nvSpPr>
        <p:spPr>
          <a:xfrm>
            <a:off x="386867" y="3190461"/>
            <a:ext cx="4129297" cy="1779104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B20B3B8-64C3-41F4-8882-4464A27A7DCB}"/>
              </a:ext>
            </a:extLst>
          </p:cNvPr>
          <p:cNvSpPr/>
          <p:nvPr/>
        </p:nvSpPr>
        <p:spPr>
          <a:xfrm>
            <a:off x="7573540" y="3936116"/>
            <a:ext cx="528320" cy="436880"/>
          </a:xfrm>
          <a:prstGeom prst="rightArrow">
            <a:avLst/>
          </a:prstGeom>
          <a:solidFill>
            <a:srgbClr val="A5C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A4D65C-F599-4727-9AEB-3D993A0A0210}"/>
              </a:ext>
            </a:extLst>
          </p:cNvPr>
          <p:cNvSpPr/>
          <p:nvPr/>
        </p:nvSpPr>
        <p:spPr>
          <a:xfrm rot="5400000">
            <a:off x="4086844" y="2598936"/>
            <a:ext cx="3916016" cy="2952224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73A94A5-D808-445D-8D57-0F73E5A351B5}"/>
              </a:ext>
            </a:extLst>
          </p:cNvPr>
          <p:cNvSpPr/>
          <p:nvPr/>
        </p:nvSpPr>
        <p:spPr>
          <a:xfrm rot="5400000">
            <a:off x="8341392" y="2347435"/>
            <a:ext cx="3180521" cy="3614243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FC006A0-5591-4E65-9CA8-C6E3C29F3F02}"/>
              </a:ext>
            </a:extLst>
          </p:cNvPr>
          <p:cNvSpPr txBox="1">
            <a:spLocks/>
          </p:cNvSpPr>
          <p:nvPr/>
        </p:nvSpPr>
        <p:spPr>
          <a:xfrm>
            <a:off x="3808634" y="6193072"/>
            <a:ext cx="5083871" cy="352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2400" dirty="0"/>
              <a:t>마일리지 이벤트 유형 </a:t>
            </a:r>
            <a:r>
              <a:rPr lang="en-US" altLang="ko-KR" sz="2400" dirty="0"/>
              <a:t>5</a:t>
            </a:r>
            <a:r>
              <a:rPr lang="ko-KR" altLang="en-US" sz="2400" dirty="0"/>
              <a:t>가지로 구분 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175DF5-FB41-47C4-9DE5-143C4780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32" y="3308187"/>
            <a:ext cx="3863873" cy="15209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D16CA5-DD03-44E3-8A02-95837FF43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99" y="2402647"/>
            <a:ext cx="2709424" cy="34501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126772-ECC0-4FB8-8F66-C4947B8F9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82" y="2722411"/>
            <a:ext cx="3371540" cy="285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6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PRODUCT</a:t>
            </a:r>
            <a:r>
              <a:rPr lang="ko-KR" altLang="en-US" sz="2400" b="1" dirty="0"/>
              <a:t> 테이블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88E04D-47A5-4B95-82BC-CB2612330E30}"/>
              </a:ext>
            </a:extLst>
          </p:cNvPr>
          <p:cNvSpPr/>
          <p:nvPr/>
        </p:nvSpPr>
        <p:spPr>
          <a:xfrm>
            <a:off x="382428" y="2760424"/>
            <a:ext cx="3792007" cy="2055568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B20B3B8-64C3-41F4-8882-4464A27A7DCB}"/>
              </a:ext>
            </a:extLst>
          </p:cNvPr>
          <p:cNvSpPr/>
          <p:nvPr/>
        </p:nvSpPr>
        <p:spPr>
          <a:xfrm>
            <a:off x="7599449" y="3575971"/>
            <a:ext cx="528320" cy="436880"/>
          </a:xfrm>
          <a:prstGeom prst="rightArrow">
            <a:avLst/>
          </a:prstGeom>
          <a:solidFill>
            <a:srgbClr val="A5C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A4D65C-F599-4727-9AEB-3D993A0A0210}"/>
              </a:ext>
            </a:extLst>
          </p:cNvPr>
          <p:cNvSpPr/>
          <p:nvPr/>
        </p:nvSpPr>
        <p:spPr>
          <a:xfrm>
            <a:off x="4252545" y="2227345"/>
            <a:ext cx="3291546" cy="3159663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9FC6961-6C61-49BF-9A6C-DA8D958D5E14}"/>
              </a:ext>
            </a:extLst>
          </p:cNvPr>
          <p:cNvSpPr/>
          <p:nvPr/>
        </p:nvSpPr>
        <p:spPr>
          <a:xfrm>
            <a:off x="8183128" y="2581275"/>
            <a:ext cx="3548278" cy="2419350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800309-2F91-4A01-B606-C76077C71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94" y="2901840"/>
            <a:ext cx="3581951" cy="17463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7C81FC-1935-4D07-B0AF-18460E79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798" y="2377682"/>
            <a:ext cx="2965039" cy="28589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22C399-E6EB-49F0-AEE1-85A722682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77" y="2783912"/>
            <a:ext cx="3391780" cy="19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8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MAKEUP</a:t>
            </a:r>
            <a:r>
              <a:rPr lang="ko-KR" altLang="en-US" sz="2400" b="1" dirty="0"/>
              <a:t> 테이블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88E04D-47A5-4B95-82BC-CB2612330E30}"/>
              </a:ext>
            </a:extLst>
          </p:cNvPr>
          <p:cNvSpPr/>
          <p:nvPr/>
        </p:nvSpPr>
        <p:spPr>
          <a:xfrm>
            <a:off x="443807" y="2809876"/>
            <a:ext cx="3792007" cy="2190749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B20B3B8-64C3-41F4-8882-4464A27A7DCB}"/>
              </a:ext>
            </a:extLst>
          </p:cNvPr>
          <p:cNvSpPr/>
          <p:nvPr/>
        </p:nvSpPr>
        <p:spPr>
          <a:xfrm>
            <a:off x="7513123" y="3643800"/>
            <a:ext cx="528320" cy="436880"/>
          </a:xfrm>
          <a:prstGeom prst="rightArrow">
            <a:avLst/>
          </a:prstGeom>
          <a:solidFill>
            <a:srgbClr val="A5C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A4D65C-F599-4727-9AEB-3D993A0A0210}"/>
              </a:ext>
            </a:extLst>
          </p:cNvPr>
          <p:cNvSpPr/>
          <p:nvPr/>
        </p:nvSpPr>
        <p:spPr>
          <a:xfrm>
            <a:off x="4300765" y="2743200"/>
            <a:ext cx="3093775" cy="2390775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9FC6961-6C61-49BF-9A6C-DA8D958D5E14}"/>
              </a:ext>
            </a:extLst>
          </p:cNvPr>
          <p:cNvSpPr/>
          <p:nvPr/>
        </p:nvSpPr>
        <p:spPr>
          <a:xfrm>
            <a:off x="8160026" y="3039183"/>
            <a:ext cx="3250096" cy="1647117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1E8B7D-1E07-4AA4-98AD-9C2D0A753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97" y="3039184"/>
            <a:ext cx="3511626" cy="17321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7C73CF-7100-4C5E-A73B-37838C40F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33" y="2939443"/>
            <a:ext cx="2777437" cy="19982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0DB899-2925-4EBB-A6D3-AB056753C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437" y="3258858"/>
            <a:ext cx="2925114" cy="121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5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BODY</a:t>
            </a:r>
            <a:r>
              <a:rPr lang="ko-KR" altLang="en-US" sz="2400" b="1" dirty="0"/>
              <a:t> 테이블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88E04D-47A5-4B95-82BC-CB2612330E30}"/>
              </a:ext>
            </a:extLst>
          </p:cNvPr>
          <p:cNvSpPr/>
          <p:nvPr/>
        </p:nvSpPr>
        <p:spPr>
          <a:xfrm>
            <a:off x="443807" y="2894064"/>
            <a:ext cx="3792007" cy="1936353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B20B3B8-64C3-41F4-8882-4464A27A7DCB}"/>
              </a:ext>
            </a:extLst>
          </p:cNvPr>
          <p:cNvSpPr/>
          <p:nvPr/>
        </p:nvSpPr>
        <p:spPr>
          <a:xfrm>
            <a:off x="7513123" y="3643800"/>
            <a:ext cx="528320" cy="436880"/>
          </a:xfrm>
          <a:prstGeom prst="rightArrow">
            <a:avLst/>
          </a:prstGeom>
          <a:solidFill>
            <a:srgbClr val="A5C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A4D65C-F599-4727-9AEB-3D993A0A0210}"/>
              </a:ext>
            </a:extLst>
          </p:cNvPr>
          <p:cNvSpPr/>
          <p:nvPr/>
        </p:nvSpPr>
        <p:spPr>
          <a:xfrm>
            <a:off x="4300765" y="2733676"/>
            <a:ext cx="3093775" cy="2438400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9FC6961-6C61-49BF-9A6C-DA8D958D5E14}"/>
              </a:ext>
            </a:extLst>
          </p:cNvPr>
          <p:cNvSpPr/>
          <p:nvPr/>
        </p:nvSpPr>
        <p:spPr>
          <a:xfrm>
            <a:off x="8160026" y="3048322"/>
            <a:ext cx="3250096" cy="1627837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0916D0-B491-4242-85B2-5254207D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29" y="3048322"/>
            <a:ext cx="3574162" cy="16278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390E5E-E3D8-46B8-9E71-4573DA83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26" y="2894064"/>
            <a:ext cx="2801252" cy="20780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70C859-8683-46E0-BBAE-5971DAFA2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279" y="3248060"/>
            <a:ext cx="2915589" cy="122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1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5C0C73-F99F-461A-A4CC-BE10C30160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2" t="16524" r="29507" b="19313"/>
          <a:stretch/>
        </p:blipFill>
        <p:spPr>
          <a:xfrm>
            <a:off x="1232603" y="2354189"/>
            <a:ext cx="1873255" cy="15199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875F74-07C3-4299-B329-F00B769138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2" t="16524" r="29507" b="19313"/>
          <a:stretch/>
        </p:blipFill>
        <p:spPr>
          <a:xfrm>
            <a:off x="3840610" y="2354189"/>
            <a:ext cx="1873255" cy="15199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E0A1A-A67E-4813-A4C3-CAE0CC5B52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2" t="16524" r="29507" b="19313"/>
          <a:stretch/>
        </p:blipFill>
        <p:spPr>
          <a:xfrm>
            <a:off x="6448617" y="2354189"/>
            <a:ext cx="1873255" cy="15199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AC32FC-2A4C-4E9E-880C-4E20E65E6A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2" t="16524" r="29507" b="19313"/>
          <a:stretch/>
        </p:blipFill>
        <p:spPr>
          <a:xfrm>
            <a:off x="9056623" y="2354189"/>
            <a:ext cx="1873255" cy="15199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1AE7F2-BDCB-40CD-B8B3-0C3FA6B28E73}"/>
              </a:ext>
            </a:extLst>
          </p:cNvPr>
          <p:cNvSpPr txBox="1"/>
          <p:nvPr/>
        </p:nvSpPr>
        <p:spPr>
          <a:xfrm>
            <a:off x="1392858" y="3874144"/>
            <a:ext cx="15527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600" b="1" dirty="0">
                <a:latin typeface="맑은고딕"/>
                <a:ea typeface="맑은 고딕" panose="020B0503020000020004" pitchFamily="50" charset="-127"/>
              </a:rPr>
              <a:t>요구사항</a:t>
            </a:r>
            <a:endParaRPr lang="en-US" altLang="ko-KR" sz="1600" b="1" dirty="0">
              <a:latin typeface="맑은고딕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3DAAE-0E25-42C3-8560-F6FCBC1BD78A}"/>
              </a:ext>
            </a:extLst>
          </p:cNvPr>
          <p:cNvSpPr txBox="1"/>
          <p:nvPr/>
        </p:nvSpPr>
        <p:spPr>
          <a:xfrm>
            <a:off x="3755285" y="3874144"/>
            <a:ext cx="2043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모델링</a:t>
            </a:r>
            <a:endParaRPr lang="ko-KR" alt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628CD-7408-48B5-BBB8-76BF0C81BC66}"/>
              </a:ext>
            </a:extLst>
          </p:cNvPr>
          <p:cNvSpPr txBox="1"/>
          <p:nvPr/>
        </p:nvSpPr>
        <p:spPr>
          <a:xfrm>
            <a:off x="6528342" y="3866895"/>
            <a:ext cx="17138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설계</a:t>
            </a:r>
            <a:endParaRPr lang="ko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B77E73-E1BC-434D-9AFA-FA6E2EE12533}"/>
              </a:ext>
            </a:extLst>
          </p:cNvPr>
          <p:cNvSpPr txBox="1"/>
          <p:nvPr/>
        </p:nvSpPr>
        <p:spPr>
          <a:xfrm>
            <a:off x="9406654" y="3874144"/>
            <a:ext cx="1173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ASP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3957DE-3147-4C3E-A63F-BAE558C8A822}"/>
              </a:ext>
            </a:extLst>
          </p:cNvPr>
          <p:cNvSpPr txBox="1"/>
          <p:nvPr/>
        </p:nvSpPr>
        <p:spPr>
          <a:xfrm>
            <a:off x="4520242" y="1048705"/>
            <a:ext cx="2777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dist="76200" dir="2700000" algn="tl" rotWithShape="0">
                    <a:prstClr val="black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dist="76200" dir="2700000" algn="tl" rotWithShape="0">
                  <a:prstClr val="black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58010FD-815B-459A-90D4-EE370CA80E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41341" r="41085" b="43510"/>
          <a:stretch/>
        </p:blipFill>
        <p:spPr>
          <a:xfrm>
            <a:off x="10432211" y="139589"/>
            <a:ext cx="1524000" cy="399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8A433-D575-4200-BC30-77EBA9605546}"/>
              </a:ext>
            </a:extLst>
          </p:cNvPr>
          <p:cNvSpPr txBox="1"/>
          <p:nvPr/>
        </p:nvSpPr>
        <p:spPr>
          <a:xfrm>
            <a:off x="6649469" y="4504536"/>
            <a:ext cx="1639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/>
              <a:t>테이블 생성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pPr marL="342900" indent="-342900">
              <a:buAutoNum type="arabicParenR"/>
            </a:pPr>
            <a:r>
              <a:rPr lang="ko-KR" altLang="en-US" sz="1400" dirty="0"/>
              <a:t>데이터베이스 다이어그램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pPr marL="342900" indent="-342900">
              <a:buAutoNum type="arabicParenR"/>
            </a:pPr>
            <a:r>
              <a:rPr lang="ko-KR" altLang="en-US" sz="1400" dirty="0"/>
              <a:t>변환 규칙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pPr marL="342900" indent="-342900">
              <a:buAutoNum type="arabicParenR"/>
            </a:pPr>
            <a:r>
              <a:rPr lang="ko-KR" altLang="en-US" sz="1400" dirty="0"/>
              <a:t>관리자 예제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2797E-D164-417E-9115-DF0E0612AD38}"/>
              </a:ext>
            </a:extLst>
          </p:cNvPr>
          <p:cNvSpPr txBox="1"/>
          <p:nvPr/>
        </p:nvSpPr>
        <p:spPr>
          <a:xfrm>
            <a:off x="4005470" y="4515342"/>
            <a:ext cx="1793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400" dirty="0"/>
              <a:t>E-R Diagram</a:t>
            </a:r>
          </a:p>
          <a:p>
            <a:pPr marL="342900" indent="-342900">
              <a:buAutoNum type="arabicParenR"/>
            </a:pP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3A4A0E-1AE1-4F23-A639-2B3943A1965F}"/>
              </a:ext>
            </a:extLst>
          </p:cNvPr>
          <p:cNvSpPr txBox="1"/>
          <p:nvPr/>
        </p:nvSpPr>
        <p:spPr>
          <a:xfrm>
            <a:off x="1441419" y="4515342"/>
            <a:ext cx="1793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/>
              <a:t>요구사항 분석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pPr marL="342900" indent="-342900">
              <a:buAutoNum type="arabicParenR"/>
            </a:pP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DA0D86-36FB-4498-9A34-7D2241CF85F8}"/>
              </a:ext>
            </a:extLst>
          </p:cNvPr>
          <p:cNvSpPr txBox="1"/>
          <p:nvPr/>
        </p:nvSpPr>
        <p:spPr>
          <a:xfrm>
            <a:off x="9056623" y="4458919"/>
            <a:ext cx="1793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400" dirty="0"/>
              <a:t>ASP</a:t>
            </a:r>
            <a:r>
              <a:rPr lang="ko-KR" altLang="en-US" sz="1400" dirty="0"/>
              <a:t>를 이용한 데이터베이스 접근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878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BASE</a:t>
            </a:r>
            <a:r>
              <a:rPr lang="ko-KR" altLang="en-US" sz="2400" b="1" dirty="0"/>
              <a:t> 테이블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88E04D-47A5-4B95-82BC-CB2612330E30}"/>
              </a:ext>
            </a:extLst>
          </p:cNvPr>
          <p:cNvSpPr/>
          <p:nvPr/>
        </p:nvSpPr>
        <p:spPr>
          <a:xfrm>
            <a:off x="443807" y="2894064"/>
            <a:ext cx="3792007" cy="2125611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B20B3B8-64C3-41F4-8882-4464A27A7DCB}"/>
              </a:ext>
            </a:extLst>
          </p:cNvPr>
          <p:cNvSpPr/>
          <p:nvPr/>
        </p:nvSpPr>
        <p:spPr>
          <a:xfrm>
            <a:off x="7513123" y="3643800"/>
            <a:ext cx="528320" cy="436880"/>
          </a:xfrm>
          <a:prstGeom prst="rightArrow">
            <a:avLst/>
          </a:prstGeom>
          <a:solidFill>
            <a:srgbClr val="A5C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A4D65C-F599-4727-9AEB-3D993A0A0210}"/>
              </a:ext>
            </a:extLst>
          </p:cNvPr>
          <p:cNvSpPr/>
          <p:nvPr/>
        </p:nvSpPr>
        <p:spPr>
          <a:xfrm>
            <a:off x="4300765" y="2819400"/>
            <a:ext cx="3093775" cy="2266950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9FC6961-6C61-49BF-9A6C-DA8D958D5E14}"/>
              </a:ext>
            </a:extLst>
          </p:cNvPr>
          <p:cNvSpPr/>
          <p:nvPr/>
        </p:nvSpPr>
        <p:spPr>
          <a:xfrm>
            <a:off x="8160026" y="3079502"/>
            <a:ext cx="3250096" cy="1616323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BEEC81-A0D6-4055-8BF4-D4C2655F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59" y="3079502"/>
            <a:ext cx="3544701" cy="1722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96047D-5018-4B7B-B6AB-4C32ECAF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917" y="2986782"/>
            <a:ext cx="2779470" cy="19081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BB568B-D437-48A4-8CCF-36AF07BA1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649" y="3267244"/>
            <a:ext cx="2904849" cy="12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18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QUOTED_ID</a:t>
            </a:r>
            <a:r>
              <a:rPr lang="ko-KR" altLang="en-US" sz="2400" b="1" dirty="0"/>
              <a:t> 테이블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88E04D-47A5-4B95-82BC-CB2612330E30}"/>
              </a:ext>
            </a:extLst>
          </p:cNvPr>
          <p:cNvSpPr/>
          <p:nvPr/>
        </p:nvSpPr>
        <p:spPr>
          <a:xfrm>
            <a:off x="386867" y="3429001"/>
            <a:ext cx="4129297" cy="1390650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B20B3B8-64C3-41F4-8882-4464A27A7DCB}"/>
              </a:ext>
            </a:extLst>
          </p:cNvPr>
          <p:cNvSpPr/>
          <p:nvPr/>
        </p:nvSpPr>
        <p:spPr>
          <a:xfrm>
            <a:off x="7418494" y="3759029"/>
            <a:ext cx="528320" cy="436880"/>
          </a:xfrm>
          <a:prstGeom prst="rightArrow">
            <a:avLst/>
          </a:prstGeom>
          <a:solidFill>
            <a:srgbClr val="A5C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A4D65C-F599-4727-9AEB-3D993A0A0210}"/>
              </a:ext>
            </a:extLst>
          </p:cNvPr>
          <p:cNvSpPr/>
          <p:nvPr/>
        </p:nvSpPr>
        <p:spPr>
          <a:xfrm rot="5400000">
            <a:off x="3558701" y="2953660"/>
            <a:ext cx="4664830" cy="2448119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73A94A5-D808-445D-8D57-0F73E5A351B5}"/>
              </a:ext>
            </a:extLst>
          </p:cNvPr>
          <p:cNvSpPr/>
          <p:nvPr/>
        </p:nvSpPr>
        <p:spPr>
          <a:xfrm rot="5400000">
            <a:off x="7261015" y="2784072"/>
            <a:ext cx="4701210" cy="2823674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ECF633-753B-42C6-B5C0-710A6D4B9E95}"/>
              </a:ext>
            </a:extLst>
          </p:cNvPr>
          <p:cNvSpPr txBox="1"/>
          <p:nvPr/>
        </p:nvSpPr>
        <p:spPr>
          <a:xfrm>
            <a:off x="537760" y="5652757"/>
            <a:ext cx="4770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맑은고딕"/>
              </a:rPr>
              <a:t>주문번호 </a:t>
            </a:r>
            <a:r>
              <a:rPr lang="en-US" altLang="ko-KR" sz="2000" dirty="0">
                <a:latin typeface="맑은고딕"/>
              </a:rPr>
              <a:t>Surrogate key</a:t>
            </a:r>
            <a:r>
              <a:rPr lang="ko-KR" altLang="en-US" sz="2000" dirty="0">
                <a:latin typeface="맑은고딕"/>
              </a:rPr>
              <a:t>로 지정</a:t>
            </a:r>
            <a:endParaRPr lang="en-US" altLang="ko-KR" sz="2000" dirty="0">
              <a:latin typeface="맑은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BFAA7C-4824-4279-8BC8-9C935948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60" y="3602992"/>
            <a:ext cx="3769184" cy="10426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DE0199-853F-4DB8-A6EE-8708A953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137" y="1920616"/>
            <a:ext cx="1966458" cy="45505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556E72-0123-40C8-A83F-43D791807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396" y="2097953"/>
            <a:ext cx="2556448" cy="41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1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ORDER_LIST</a:t>
            </a:r>
            <a:r>
              <a:rPr lang="ko-KR" altLang="en-US" sz="2400" b="1" dirty="0"/>
              <a:t> 테이블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88E04D-47A5-4B95-82BC-CB2612330E30}"/>
              </a:ext>
            </a:extLst>
          </p:cNvPr>
          <p:cNvSpPr/>
          <p:nvPr/>
        </p:nvSpPr>
        <p:spPr>
          <a:xfrm>
            <a:off x="386867" y="3329610"/>
            <a:ext cx="4129297" cy="1311964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B20B3B8-64C3-41F4-8882-4464A27A7DCB}"/>
              </a:ext>
            </a:extLst>
          </p:cNvPr>
          <p:cNvSpPr/>
          <p:nvPr/>
        </p:nvSpPr>
        <p:spPr>
          <a:xfrm>
            <a:off x="7888888" y="3856604"/>
            <a:ext cx="528320" cy="436880"/>
          </a:xfrm>
          <a:prstGeom prst="rightArrow">
            <a:avLst/>
          </a:prstGeom>
          <a:solidFill>
            <a:srgbClr val="A5C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A4D65C-F599-4727-9AEB-3D993A0A0210}"/>
              </a:ext>
            </a:extLst>
          </p:cNvPr>
          <p:cNvSpPr/>
          <p:nvPr/>
        </p:nvSpPr>
        <p:spPr>
          <a:xfrm rot="5400000">
            <a:off x="4498278" y="2575540"/>
            <a:ext cx="3248022" cy="3107098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73A94A5-D808-445D-8D57-0F73E5A351B5}"/>
              </a:ext>
            </a:extLst>
          </p:cNvPr>
          <p:cNvSpPr/>
          <p:nvPr/>
        </p:nvSpPr>
        <p:spPr>
          <a:xfrm rot="5400000">
            <a:off x="7990643" y="2818572"/>
            <a:ext cx="4181478" cy="2868683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1D11A8-DD06-4940-BF72-714D75FBD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244" y="2720464"/>
            <a:ext cx="2794087" cy="27986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D6EDAB-A6AD-4214-86A3-740CDCEF8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234" y="2434909"/>
            <a:ext cx="2468296" cy="36380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3F4666-73B2-42EB-B2E6-40628E9E9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12" y="3532753"/>
            <a:ext cx="3872934" cy="91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97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DELIVERY</a:t>
            </a:r>
            <a:r>
              <a:rPr lang="ko-KR" altLang="en-US" sz="2400" b="1" dirty="0"/>
              <a:t> 테이블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88E04D-47A5-4B95-82BC-CB2612330E30}"/>
              </a:ext>
            </a:extLst>
          </p:cNvPr>
          <p:cNvSpPr/>
          <p:nvPr/>
        </p:nvSpPr>
        <p:spPr>
          <a:xfrm>
            <a:off x="474902" y="3518452"/>
            <a:ext cx="4129297" cy="1073425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B20B3B8-64C3-41F4-8882-4464A27A7DCB}"/>
              </a:ext>
            </a:extLst>
          </p:cNvPr>
          <p:cNvSpPr/>
          <p:nvPr/>
        </p:nvSpPr>
        <p:spPr>
          <a:xfrm>
            <a:off x="8038068" y="3824028"/>
            <a:ext cx="528320" cy="436880"/>
          </a:xfrm>
          <a:prstGeom prst="rightArrow">
            <a:avLst/>
          </a:prstGeom>
          <a:solidFill>
            <a:srgbClr val="A5C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A4D65C-F599-4727-9AEB-3D993A0A0210}"/>
              </a:ext>
            </a:extLst>
          </p:cNvPr>
          <p:cNvSpPr/>
          <p:nvPr/>
        </p:nvSpPr>
        <p:spPr>
          <a:xfrm rot="5400000">
            <a:off x="3898198" y="2719274"/>
            <a:ext cx="4448175" cy="2914883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3204120-620D-4BF1-9F2D-2DAD0A6C871B}"/>
              </a:ext>
            </a:extLst>
          </p:cNvPr>
          <p:cNvSpPr/>
          <p:nvPr/>
        </p:nvSpPr>
        <p:spPr>
          <a:xfrm rot="5400000">
            <a:off x="7756249" y="3065443"/>
            <a:ext cx="4770780" cy="2233820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F3A3D9-B36F-45D5-9BF2-503C0DF15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70" y="3746162"/>
            <a:ext cx="3888759" cy="6180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359393-9012-481D-9C93-E8FCD724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93" y="2158623"/>
            <a:ext cx="2606613" cy="40474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2C445D-D622-44C5-8FCE-9C0C50812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989" y="1951720"/>
            <a:ext cx="1803122" cy="44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00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PAYMENT</a:t>
            </a:r>
            <a:r>
              <a:rPr lang="ko-KR" altLang="en-US" sz="2400" b="1" dirty="0"/>
              <a:t> 테이블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88E04D-47A5-4B95-82BC-CB2612330E30}"/>
              </a:ext>
            </a:extLst>
          </p:cNvPr>
          <p:cNvSpPr/>
          <p:nvPr/>
        </p:nvSpPr>
        <p:spPr>
          <a:xfrm>
            <a:off x="489260" y="3034210"/>
            <a:ext cx="4129297" cy="1630017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B20B3B8-64C3-41F4-8882-4464A27A7DCB}"/>
              </a:ext>
            </a:extLst>
          </p:cNvPr>
          <p:cNvSpPr/>
          <p:nvPr/>
        </p:nvSpPr>
        <p:spPr>
          <a:xfrm>
            <a:off x="7871017" y="3572552"/>
            <a:ext cx="528320" cy="436880"/>
          </a:xfrm>
          <a:prstGeom prst="rightArrow">
            <a:avLst/>
          </a:prstGeom>
          <a:solidFill>
            <a:srgbClr val="A5C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A4D65C-F599-4727-9AEB-3D993A0A0210}"/>
              </a:ext>
            </a:extLst>
          </p:cNvPr>
          <p:cNvSpPr/>
          <p:nvPr/>
        </p:nvSpPr>
        <p:spPr>
          <a:xfrm rot="5400000">
            <a:off x="4180227" y="2479394"/>
            <a:ext cx="3962397" cy="3023166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3204120-620D-4BF1-9F2D-2DAD0A6C871B}"/>
              </a:ext>
            </a:extLst>
          </p:cNvPr>
          <p:cNvSpPr/>
          <p:nvPr/>
        </p:nvSpPr>
        <p:spPr>
          <a:xfrm rot="5400000">
            <a:off x="8386763" y="2071690"/>
            <a:ext cx="3686173" cy="3429000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C08F70C6-E60D-42A1-95D8-87B58DA3B237}"/>
              </a:ext>
            </a:extLst>
          </p:cNvPr>
          <p:cNvSpPr txBox="1">
            <a:spLocks/>
          </p:cNvSpPr>
          <p:nvPr/>
        </p:nvSpPr>
        <p:spPr>
          <a:xfrm>
            <a:off x="699424" y="6126955"/>
            <a:ext cx="11107783" cy="599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2400" dirty="0"/>
              <a:t>주문 금액 </a:t>
            </a:r>
            <a:r>
              <a:rPr lang="en-US" altLang="ko-KR" sz="2400" dirty="0"/>
              <a:t>– </a:t>
            </a:r>
            <a:r>
              <a:rPr lang="ko-KR" altLang="en-US" sz="2400" dirty="0"/>
              <a:t>마일리지 사용 </a:t>
            </a:r>
            <a:r>
              <a:rPr lang="en-US" altLang="ko-KR" sz="2400" dirty="0"/>
              <a:t>+ </a:t>
            </a:r>
            <a:r>
              <a:rPr lang="ko-KR" altLang="en-US" sz="2400" dirty="0"/>
              <a:t>배송비 </a:t>
            </a:r>
            <a:r>
              <a:rPr lang="en-US" altLang="ko-KR" sz="2400" dirty="0"/>
              <a:t>= </a:t>
            </a:r>
            <a:r>
              <a:rPr lang="ko-KR" altLang="en-US" sz="2400" dirty="0"/>
              <a:t>결제 금액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BBA6E4-9FF6-4D07-85DE-3594C892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21" y="3280120"/>
            <a:ext cx="3914887" cy="11284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57624A-70A0-4B1B-A42E-D8349774F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358" y="2195930"/>
            <a:ext cx="2770134" cy="35900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303C77-D9A2-4E65-99B5-ACB6A9999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728" y="2202994"/>
            <a:ext cx="3210243" cy="31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7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D38D5C-7ECA-443D-A48F-8D13AA61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데이터베이스 다이어그램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3F71DD-B25A-4B0B-893E-9EFCD9D4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28" y="1750492"/>
            <a:ext cx="7719415" cy="483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17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8EE582F-EB1D-44DC-A211-08649F0D27EA}"/>
              </a:ext>
            </a:extLst>
          </p:cNvPr>
          <p:cNvSpPr/>
          <p:nvPr/>
        </p:nvSpPr>
        <p:spPr>
          <a:xfrm>
            <a:off x="5721728" y="2810817"/>
            <a:ext cx="5581281" cy="2180934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변환 규칙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88E04D-47A5-4B95-82BC-CB2612330E30}"/>
              </a:ext>
            </a:extLst>
          </p:cNvPr>
          <p:cNvSpPr/>
          <p:nvPr/>
        </p:nvSpPr>
        <p:spPr>
          <a:xfrm>
            <a:off x="888991" y="2835376"/>
            <a:ext cx="3970643" cy="2180934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59467-2392-4BBA-A814-006CDE536BC3}"/>
              </a:ext>
            </a:extLst>
          </p:cNvPr>
          <p:cNvSpPr txBox="1"/>
          <p:nvPr/>
        </p:nvSpPr>
        <p:spPr>
          <a:xfrm>
            <a:off x="850919" y="2055437"/>
            <a:ext cx="2806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N:M Relationship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51E5692-88A6-4A43-9A94-1A5AE4A25966}"/>
              </a:ext>
            </a:extLst>
          </p:cNvPr>
          <p:cNvSpPr txBox="1">
            <a:spLocks/>
          </p:cNvSpPr>
          <p:nvPr/>
        </p:nvSpPr>
        <p:spPr>
          <a:xfrm>
            <a:off x="1410458" y="5446749"/>
            <a:ext cx="9371083" cy="599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00" dirty="0"/>
              <a:t>Intersection table</a:t>
            </a:r>
            <a:r>
              <a:rPr lang="ko-KR" altLang="en-US" sz="2400" dirty="0"/>
              <a:t>을 생성하여 </a:t>
            </a:r>
            <a:r>
              <a:rPr lang="en-US" altLang="ko-KR" sz="2400" dirty="0"/>
              <a:t>N:M</a:t>
            </a:r>
            <a:r>
              <a:rPr lang="ko-KR" altLang="en-US" sz="2400" dirty="0"/>
              <a:t>관계를 두 개의 </a:t>
            </a:r>
            <a:r>
              <a:rPr lang="en-US" altLang="ko-KR" sz="2400" dirty="0"/>
              <a:t>1:N </a:t>
            </a:r>
            <a:r>
              <a:rPr lang="ko-KR" altLang="en-US" sz="2400" dirty="0"/>
              <a:t>관계로 표현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1D3B7C6-B10F-4649-85D1-DC47D87F6A39}"/>
              </a:ext>
            </a:extLst>
          </p:cNvPr>
          <p:cNvSpPr/>
          <p:nvPr/>
        </p:nvSpPr>
        <p:spPr>
          <a:xfrm>
            <a:off x="5026521" y="3707402"/>
            <a:ext cx="528320" cy="436880"/>
          </a:xfrm>
          <a:prstGeom prst="rightArrow">
            <a:avLst/>
          </a:prstGeom>
          <a:solidFill>
            <a:srgbClr val="A5C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691457-BF47-4CB6-9D9C-AFF5FD13F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799" y="3102214"/>
            <a:ext cx="4761138" cy="15707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07ABEF-CAC0-49D5-8C08-A6E3BBB9B734}"/>
              </a:ext>
            </a:extLst>
          </p:cNvPr>
          <p:cNvSpPr txBox="1"/>
          <p:nvPr/>
        </p:nvSpPr>
        <p:spPr>
          <a:xfrm>
            <a:off x="7706911" y="4206272"/>
            <a:ext cx="1874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맑은고딕"/>
              </a:rPr>
              <a:t>Intersection table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7B5A78-9D55-48F3-8571-6FF7664B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7" y="3139104"/>
            <a:ext cx="3256169" cy="15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48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8EE582F-EB1D-44DC-A211-08649F0D27EA}"/>
              </a:ext>
            </a:extLst>
          </p:cNvPr>
          <p:cNvSpPr/>
          <p:nvPr/>
        </p:nvSpPr>
        <p:spPr>
          <a:xfrm>
            <a:off x="1496982" y="2866109"/>
            <a:ext cx="9452086" cy="2580640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변환 규칙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59467-2392-4BBA-A814-006CDE536BC3}"/>
              </a:ext>
            </a:extLst>
          </p:cNvPr>
          <p:cNvSpPr txBox="1"/>
          <p:nvPr/>
        </p:nvSpPr>
        <p:spPr>
          <a:xfrm>
            <a:off x="850919" y="2055437"/>
            <a:ext cx="2806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N:M Relationship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51E5692-88A6-4A43-9A94-1A5AE4A25966}"/>
              </a:ext>
            </a:extLst>
          </p:cNvPr>
          <p:cNvSpPr txBox="1">
            <a:spLocks/>
          </p:cNvSpPr>
          <p:nvPr/>
        </p:nvSpPr>
        <p:spPr>
          <a:xfrm>
            <a:off x="1540391" y="5661637"/>
            <a:ext cx="9371083" cy="599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00" dirty="0"/>
              <a:t>Intersection table</a:t>
            </a:r>
            <a:r>
              <a:rPr lang="ko-KR" altLang="en-US" sz="2400" dirty="0"/>
              <a:t>을 생성하여 </a:t>
            </a:r>
            <a:r>
              <a:rPr lang="en-US" altLang="ko-KR" sz="2400" dirty="0"/>
              <a:t>N:M</a:t>
            </a:r>
            <a:r>
              <a:rPr lang="ko-KR" altLang="en-US" sz="2400" dirty="0"/>
              <a:t>관계를 두 개의 </a:t>
            </a:r>
            <a:r>
              <a:rPr lang="en-US" altLang="ko-KR" sz="2400" dirty="0"/>
              <a:t>1:N </a:t>
            </a:r>
            <a:r>
              <a:rPr lang="ko-KR" altLang="en-US" sz="2400" dirty="0"/>
              <a:t>관계로 표현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69C77D-4A9F-4904-8FA8-ED6F63490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887" y="3232375"/>
            <a:ext cx="8602275" cy="18481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1EA62A-B2A6-4E40-A128-26FC11B727B5}"/>
              </a:ext>
            </a:extLst>
          </p:cNvPr>
          <p:cNvSpPr txBox="1"/>
          <p:nvPr/>
        </p:nvSpPr>
        <p:spPr>
          <a:xfrm>
            <a:off x="5498797" y="4633929"/>
            <a:ext cx="187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+mn-ea"/>
              </a:rPr>
              <a:t>Intersection table</a:t>
            </a:r>
          </a:p>
        </p:txBody>
      </p:sp>
    </p:spTree>
    <p:extLst>
      <p:ext uri="{BB962C8B-B14F-4D97-AF65-F5344CB8AC3E}">
        <p14:creationId xmlns:p14="http://schemas.microsoft.com/office/powerpoint/2010/main" val="1474625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변환 규칙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88E04D-47A5-4B95-82BC-CB2612330E30}"/>
              </a:ext>
            </a:extLst>
          </p:cNvPr>
          <p:cNvSpPr/>
          <p:nvPr/>
        </p:nvSpPr>
        <p:spPr>
          <a:xfrm>
            <a:off x="1850923" y="2857634"/>
            <a:ext cx="3970643" cy="2180934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59467-2392-4BBA-A814-006CDE536BC3}"/>
              </a:ext>
            </a:extLst>
          </p:cNvPr>
          <p:cNvSpPr txBox="1"/>
          <p:nvPr/>
        </p:nvSpPr>
        <p:spPr>
          <a:xfrm>
            <a:off x="850919" y="2055437"/>
            <a:ext cx="2806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Weak Entity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51E5692-88A6-4A43-9A94-1A5AE4A25966}"/>
              </a:ext>
            </a:extLst>
          </p:cNvPr>
          <p:cNvSpPr txBox="1">
            <a:spLocks/>
          </p:cNvSpPr>
          <p:nvPr/>
        </p:nvSpPr>
        <p:spPr>
          <a:xfrm>
            <a:off x="699424" y="5553260"/>
            <a:ext cx="11107783" cy="599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2000" dirty="0"/>
              <a:t>QUOTED_ID</a:t>
            </a:r>
            <a:r>
              <a:rPr lang="ko-KR" altLang="en-US" sz="2000" dirty="0"/>
              <a:t> 테이블이 없다면 존재할 수 없는 </a:t>
            </a:r>
            <a:r>
              <a:rPr lang="en-US" altLang="ko-KR" sz="2000" dirty="0"/>
              <a:t>PAYMENT</a:t>
            </a:r>
            <a:r>
              <a:rPr lang="ko-KR" altLang="en-US" sz="2000" dirty="0"/>
              <a:t> 테이블과 </a:t>
            </a:r>
            <a:r>
              <a:rPr lang="en-US" altLang="ko-KR" sz="2000" dirty="0"/>
              <a:t>DELIVERY</a:t>
            </a:r>
            <a:r>
              <a:rPr lang="ko-KR" altLang="en-US" sz="2000" dirty="0"/>
              <a:t>테이블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4A91147-F967-4B7C-935F-2617CE23CCC8}"/>
              </a:ext>
            </a:extLst>
          </p:cNvPr>
          <p:cNvSpPr/>
          <p:nvPr/>
        </p:nvSpPr>
        <p:spPr>
          <a:xfrm>
            <a:off x="6625866" y="2845001"/>
            <a:ext cx="3970643" cy="2180934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350AE01-D853-4F8E-85B9-CA864A2E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06" y="3233963"/>
            <a:ext cx="3325659" cy="14868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D2AEAC3-DFD7-45D1-B198-E5B4982C360B}"/>
              </a:ext>
            </a:extLst>
          </p:cNvPr>
          <p:cNvSpPr txBox="1"/>
          <p:nvPr/>
        </p:nvSpPr>
        <p:spPr>
          <a:xfrm>
            <a:off x="2167464" y="4274604"/>
            <a:ext cx="140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맑은고딕"/>
              </a:rPr>
              <a:t>Strong entity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30D0FB-4C69-4FD9-9848-2B28EFC89BE7}"/>
              </a:ext>
            </a:extLst>
          </p:cNvPr>
          <p:cNvSpPr txBox="1"/>
          <p:nvPr/>
        </p:nvSpPr>
        <p:spPr>
          <a:xfrm>
            <a:off x="4098800" y="4226860"/>
            <a:ext cx="140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고딕"/>
              </a:rPr>
              <a:t>Weak entity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7362D17-AC87-49DA-98BF-51548CC0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43" y="3091762"/>
            <a:ext cx="3333688" cy="162908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88CB03-7E49-4E43-8178-B5C1B14F202D}"/>
              </a:ext>
            </a:extLst>
          </p:cNvPr>
          <p:cNvSpPr txBox="1"/>
          <p:nvPr/>
        </p:nvSpPr>
        <p:spPr>
          <a:xfrm>
            <a:off x="7058256" y="4226860"/>
            <a:ext cx="140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맑은고딕"/>
              </a:rPr>
              <a:t>Strong entity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E56712-D54E-409B-A60B-0DD5D3E33DCE}"/>
              </a:ext>
            </a:extLst>
          </p:cNvPr>
          <p:cNvSpPr txBox="1"/>
          <p:nvPr/>
        </p:nvSpPr>
        <p:spPr>
          <a:xfrm>
            <a:off x="8934469" y="4382649"/>
            <a:ext cx="140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고딕"/>
              </a:rPr>
              <a:t>Weak entity</a:t>
            </a:r>
          </a:p>
        </p:txBody>
      </p:sp>
    </p:spTree>
    <p:extLst>
      <p:ext uri="{BB962C8B-B14F-4D97-AF65-F5344CB8AC3E}">
        <p14:creationId xmlns:p14="http://schemas.microsoft.com/office/powerpoint/2010/main" val="762208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변환 규칙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88E04D-47A5-4B95-82BC-CB2612330E30}"/>
              </a:ext>
            </a:extLst>
          </p:cNvPr>
          <p:cNvSpPr/>
          <p:nvPr/>
        </p:nvSpPr>
        <p:spPr>
          <a:xfrm>
            <a:off x="1443118" y="2857634"/>
            <a:ext cx="4569757" cy="2180934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59467-2392-4BBA-A814-006CDE536BC3}"/>
              </a:ext>
            </a:extLst>
          </p:cNvPr>
          <p:cNvSpPr txBox="1"/>
          <p:nvPr/>
        </p:nvSpPr>
        <p:spPr>
          <a:xfrm>
            <a:off x="850919" y="2055437"/>
            <a:ext cx="2806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Weak Entity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9112BFB-E92B-4D19-8200-3B252CF23F28}"/>
              </a:ext>
            </a:extLst>
          </p:cNvPr>
          <p:cNvSpPr/>
          <p:nvPr/>
        </p:nvSpPr>
        <p:spPr>
          <a:xfrm>
            <a:off x="6798172" y="2857634"/>
            <a:ext cx="4569757" cy="2180934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A98D42-E721-4DAF-811F-BF3A125D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28" y="3117330"/>
            <a:ext cx="3819267" cy="1637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F75C5A-A336-44C7-94C0-B16B1F97CCA1}"/>
              </a:ext>
            </a:extLst>
          </p:cNvPr>
          <p:cNvSpPr txBox="1"/>
          <p:nvPr/>
        </p:nvSpPr>
        <p:spPr>
          <a:xfrm>
            <a:off x="1730927" y="4344802"/>
            <a:ext cx="140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고딕"/>
              </a:rPr>
              <a:t>Weak entity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AC9267-F6C3-4752-8392-18FC0E65B37E}"/>
              </a:ext>
            </a:extLst>
          </p:cNvPr>
          <p:cNvSpPr txBox="1"/>
          <p:nvPr/>
        </p:nvSpPr>
        <p:spPr>
          <a:xfrm>
            <a:off x="4099057" y="3936201"/>
            <a:ext cx="140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맑은고딕"/>
              </a:rPr>
              <a:t>Strong entity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DF5DF9-2F1A-46CF-9B2E-656505B75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660" y="3220633"/>
            <a:ext cx="4002780" cy="14549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1DCD9A-FDDE-4E8D-A69E-6A18F67BAB59}"/>
              </a:ext>
            </a:extLst>
          </p:cNvPr>
          <p:cNvSpPr txBox="1"/>
          <p:nvPr/>
        </p:nvSpPr>
        <p:spPr>
          <a:xfrm>
            <a:off x="7202439" y="4065103"/>
            <a:ext cx="140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맑은고딕"/>
              </a:rPr>
              <a:t>Strong entity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FC4EE0-D6D1-4DA8-9253-E1EADB7DCDAB}"/>
              </a:ext>
            </a:extLst>
          </p:cNvPr>
          <p:cNvSpPr txBox="1"/>
          <p:nvPr/>
        </p:nvSpPr>
        <p:spPr>
          <a:xfrm>
            <a:off x="9494318" y="4175525"/>
            <a:ext cx="1406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고딕"/>
              </a:rPr>
              <a:t>Weak entity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AC56130D-C6EC-4522-A2BF-AC358B332088}"/>
              </a:ext>
            </a:extLst>
          </p:cNvPr>
          <p:cNvSpPr txBox="1">
            <a:spLocks/>
          </p:cNvSpPr>
          <p:nvPr/>
        </p:nvSpPr>
        <p:spPr>
          <a:xfrm>
            <a:off x="699424" y="5553260"/>
            <a:ext cx="11107783" cy="599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2000" dirty="0"/>
              <a:t>QUOTED_ID</a:t>
            </a:r>
            <a:r>
              <a:rPr lang="ko-KR" altLang="en-US" sz="2000" dirty="0"/>
              <a:t> 테이블이 없다면 존재할 수 없는 </a:t>
            </a:r>
            <a:r>
              <a:rPr lang="en-US" altLang="ko-KR" sz="2000" dirty="0"/>
              <a:t>PAYMENT</a:t>
            </a:r>
            <a:r>
              <a:rPr lang="ko-KR" altLang="en-US" sz="2000" dirty="0"/>
              <a:t> 테이블과 </a:t>
            </a:r>
            <a:r>
              <a:rPr lang="en-US" altLang="ko-KR" sz="2000" dirty="0"/>
              <a:t>DELIVERY</a:t>
            </a:r>
            <a:r>
              <a:rPr lang="ko-KR" altLang="en-US" sz="2000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57766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676DC-443D-4F95-9E48-9A9C6FF57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0252"/>
            <a:ext cx="9144000" cy="552911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요구사항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7E5BBF-EC30-4D3F-A8BD-6033029C971E}"/>
              </a:ext>
            </a:extLst>
          </p:cNvPr>
          <p:cNvSpPr/>
          <p:nvPr/>
        </p:nvSpPr>
        <p:spPr>
          <a:xfrm>
            <a:off x="5251655" y="1494914"/>
            <a:ext cx="1688690" cy="16886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E59584F-AE8C-4D03-ABA5-FCED071E49B8}"/>
              </a:ext>
            </a:extLst>
          </p:cNvPr>
          <p:cNvGrpSpPr/>
          <p:nvPr/>
        </p:nvGrpSpPr>
        <p:grpSpPr>
          <a:xfrm>
            <a:off x="5285127" y="1433480"/>
            <a:ext cx="1914519" cy="1770350"/>
            <a:chOff x="2221632" y="1419205"/>
            <a:chExt cx="6171429" cy="6171429"/>
          </a:xfrm>
        </p:grpSpPr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BE07BC8-0013-45BC-A2F7-51F22F435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1632" y="1419205"/>
              <a:ext cx="6171429" cy="61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3759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변환 규칙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88E04D-47A5-4B95-82BC-CB2612330E30}"/>
              </a:ext>
            </a:extLst>
          </p:cNvPr>
          <p:cNvSpPr/>
          <p:nvPr/>
        </p:nvSpPr>
        <p:spPr>
          <a:xfrm>
            <a:off x="1509178" y="2788885"/>
            <a:ext cx="5162660" cy="3436423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59467-2392-4BBA-A814-006CDE536BC3}"/>
              </a:ext>
            </a:extLst>
          </p:cNvPr>
          <p:cNvSpPr txBox="1"/>
          <p:nvPr/>
        </p:nvSpPr>
        <p:spPr>
          <a:xfrm>
            <a:off x="850919" y="2055437"/>
            <a:ext cx="2806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Subtype Entities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51E5692-88A6-4A43-9A94-1A5AE4A25966}"/>
              </a:ext>
            </a:extLst>
          </p:cNvPr>
          <p:cNvSpPr txBox="1">
            <a:spLocks/>
          </p:cNvSpPr>
          <p:nvPr/>
        </p:nvSpPr>
        <p:spPr>
          <a:xfrm>
            <a:off x="7708838" y="2968248"/>
            <a:ext cx="3629722" cy="2541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ko-KR" sz="2400" dirty="0"/>
              <a:t>MAKEUP</a:t>
            </a:r>
            <a:r>
              <a:rPr lang="ko-KR" altLang="en-US" sz="2400" dirty="0"/>
              <a:t> </a:t>
            </a:r>
            <a:r>
              <a:rPr lang="en-US" altLang="ko-KR" sz="2400" dirty="0"/>
              <a:t>IS A PRODUCT</a:t>
            </a:r>
          </a:p>
          <a:p>
            <a:pPr algn="ctr">
              <a:lnSpc>
                <a:spcPct val="200000"/>
              </a:lnSpc>
            </a:pPr>
            <a:r>
              <a:rPr lang="en-US" altLang="ko-KR" sz="2400" dirty="0"/>
              <a:t>BASE</a:t>
            </a:r>
            <a:r>
              <a:rPr lang="ko-KR" altLang="en-US" sz="2400" dirty="0"/>
              <a:t> </a:t>
            </a:r>
            <a:r>
              <a:rPr lang="en-US" altLang="ko-KR" sz="2400" dirty="0"/>
              <a:t>IS A PRODUCT</a:t>
            </a:r>
          </a:p>
          <a:p>
            <a:pPr algn="ctr">
              <a:lnSpc>
                <a:spcPct val="200000"/>
              </a:lnSpc>
            </a:pPr>
            <a:r>
              <a:rPr lang="en-US" altLang="ko-KR" sz="2400" dirty="0"/>
              <a:t>BODY</a:t>
            </a:r>
            <a:r>
              <a:rPr lang="ko-KR" altLang="en-US" sz="2400" dirty="0"/>
              <a:t> </a:t>
            </a:r>
            <a:r>
              <a:rPr lang="en-US" altLang="ko-KR" sz="2400" dirty="0"/>
              <a:t>IS A PRODUCT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EBA64-76E0-4A87-B248-D02DB7196815}"/>
              </a:ext>
            </a:extLst>
          </p:cNvPr>
          <p:cNvSpPr txBox="1"/>
          <p:nvPr/>
        </p:nvSpPr>
        <p:spPr>
          <a:xfrm>
            <a:off x="2254149" y="5921970"/>
            <a:ext cx="401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맑은고딕"/>
              </a:rPr>
              <a:t>Exclusive Subtypes with Discriminator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FCABC4-06BC-4BAD-B90F-4D3C1CCD3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936" y="2951148"/>
            <a:ext cx="4393144" cy="30466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A9B174-EA77-480A-B8F6-13C177AC6001}"/>
              </a:ext>
            </a:extLst>
          </p:cNvPr>
          <p:cNvSpPr txBox="1"/>
          <p:nvPr/>
        </p:nvSpPr>
        <p:spPr>
          <a:xfrm>
            <a:off x="4435754" y="4105117"/>
            <a:ext cx="111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고딕"/>
              </a:rPr>
              <a:t>IS-A</a:t>
            </a:r>
            <a:r>
              <a:rPr lang="ko-KR" altLang="en-US" dirty="0">
                <a:latin typeface="맑은고딕"/>
              </a:rPr>
              <a:t>관계</a:t>
            </a:r>
            <a:endParaRPr lang="en-US" altLang="ko-KR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6489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변환 규칙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88E04D-47A5-4B95-82BC-CB2612330E30}"/>
              </a:ext>
            </a:extLst>
          </p:cNvPr>
          <p:cNvSpPr/>
          <p:nvPr/>
        </p:nvSpPr>
        <p:spPr>
          <a:xfrm>
            <a:off x="1536290" y="2646901"/>
            <a:ext cx="3487695" cy="3669673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59467-2392-4BBA-A814-006CDE536BC3}"/>
              </a:ext>
            </a:extLst>
          </p:cNvPr>
          <p:cNvSpPr txBox="1"/>
          <p:nvPr/>
        </p:nvSpPr>
        <p:spPr>
          <a:xfrm>
            <a:off x="850919" y="2055437"/>
            <a:ext cx="2806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Subtype Entities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51E5692-88A6-4A43-9A94-1A5AE4A25966}"/>
              </a:ext>
            </a:extLst>
          </p:cNvPr>
          <p:cNvSpPr txBox="1">
            <a:spLocks/>
          </p:cNvSpPr>
          <p:nvPr/>
        </p:nvSpPr>
        <p:spPr>
          <a:xfrm>
            <a:off x="7708838" y="2968248"/>
            <a:ext cx="2946872" cy="2541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endParaRPr lang="ko-KR" altLang="en-US" sz="24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EAF470A-73C9-4D61-BDF9-8B76745A7F63}"/>
              </a:ext>
            </a:extLst>
          </p:cNvPr>
          <p:cNvSpPr txBox="1">
            <a:spLocks/>
          </p:cNvSpPr>
          <p:nvPr/>
        </p:nvSpPr>
        <p:spPr>
          <a:xfrm>
            <a:off x="6253316" y="3284203"/>
            <a:ext cx="4602248" cy="1684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lnSpc>
                <a:spcPct val="300000"/>
              </a:lnSpc>
            </a:pPr>
            <a:r>
              <a:rPr lang="en-US" altLang="ko-KR" sz="2400" b="1" dirty="0">
                <a:solidFill>
                  <a:srgbClr val="002060"/>
                </a:solidFill>
              </a:rPr>
              <a:t>Supertype</a:t>
            </a:r>
            <a:r>
              <a:rPr lang="ko-KR" altLang="en-US" sz="2400" dirty="0"/>
              <a:t>과 </a:t>
            </a:r>
            <a:r>
              <a:rPr lang="en-US" altLang="ko-KR" sz="2400" b="1" dirty="0">
                <a:solidFill>
                  <a:srgbClr val="002060"/>
                </a:solidFill>
              </a:rPr>
              <a:t>Subtype</a:t>
            </a:r>
            <a:r>
              <a:rPr lang="ko-KR" altLang="en-US" sz="2400" dirty="0"/>
              <a:t>의 관계가 </a:t>
            </a:r>
            <a:endParaRPr lang="en-US" altLang="ko-KR" sz="2400" dirty="0"/>
          </a:p>
          <a:p>
            <a:pPr algn="ctr"/>
            <a:r>
              <a:rPr lang="ko-KR" altLang="en-US" sz="2400" dirty="0"/>
              <a:t>일대일로 표현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9537E1-6C23-4489-ADD4-37D40917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575" y="2842573"/>
            <a:ext cx="2711756" cy="32783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AD405D-004B-42E1-A5CE-909D3C62ACAD}"/>
              </a:ext>
            </a:extLst>
          </p:cNvPr>
          <p:cNvSpPr txBox="1"/>
          <p:nvPr/>
        </p:nvSpPr>
        <p:spPr>
          <a:xfrm>
            <a:off x="2004521" y="3987725"/>
            <a:ext cx="1198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2060"/>
                </a:solidFill>
                <a:latin typeface="맑은고딕"/>
              </a:rPr>
              <a:t>Supertype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3A2678-C562-4188-8FE7-453AEB9C6E21}"/>
              </a:ext>
            </a:extLst>
          </p:cNvPr>
          <p:cNvSpPr txBox="1"/>
          <p:nvPr/>
        </p:nvSpPr>
        <p:spPr>
          <a:xfrm>
            <a:off x="2075792" y="2999651"/>
            <a:ext cx="1198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2060"/>
                </a:solidFill>
                <a:latin typeface="맑은고딕"/>
              </a:rPr>
              <a:t>Subtype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C229B9-E636-46DA-83C5-90B6DB368CA6}"/>
              </a:ext>
            </a:extLst>
          </p:cNvPr>
          <p:cNvSpPr txBox="1"/>
          <p:nvPr/>
        </p:nvSpPr>
        <p:spPr>
          <a:xfrm>
            <a:off x="3628497" y="4100587"/>
            <a:ext cx="1198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2060"/>
                </a:solidFill>
                <a:latin typeface="맑은고딕"/>
              </a:rPr>
              <a:t>Subtype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94A52E-2E10-41D3-8149-73453AAB1C69}"/>
              </a:ext>
            </a:extLst>
          </p:cNvPr>
          <p:cNvSpPr txBox="1"/>
          <p:nvPr/>
        </p:nvSpPr>
        <p:spPr>
          <a:xfrm>
            <a:off x="2175655" y="5232928"/>
            <a:ext cx="1198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2060"/>
                </a:solidFill>
                <a:latin typeface="맑은고딕"/>
              </a:rPr>
              <a:t>Subtype</a:t>
            </a:r>
          </a:p>
        </p:txBody>
      </p:sp>
    </p:spTree>
    <p:extLst>
      <p:ext uri="{BB962C8B-B14F-4D97-AF65-F5344CB8AC3E}">
        <p14:creationId xmlns:p14="http://schemas.microsoft.com/office/powerpoint/2010/main" val="1949891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변환 규칙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59467-2392-4BBA-A814-006CDE536BC3}"/>
              </a:ext>
            </a:extLst>
          </p:cNvPr>
          <p:cNvSpPr txBox="1"/>
          <p:nvPr/>
        </p:nvSpPr>
        <p:spPr>
          <a:xfrm>
            <a:off x="850919" y="2055437"/>
            <a:ext cx="394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Recursive Relationships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0C5C5DD-579D-4014-96ED-9FB4E2BA3C5E}"/>
              </a:ext>
            </a:extLst>
          </p:cNvPr>
          <p:cNvGrpSpPr/>
          <p:nvPr/>
        </p:nvGrpSpPr>
        <p:grpSpPr>
          <a:xfrm>
            <a:off x="2656338" y="2774103"/>
            <a:ext cx="7706861" cy="2980152"/>
            <a:chOff x="1084304" y="2788885"/>
            <a:chExt cx="8205658" cy="343642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539119E-303E-4F4A-A770-130AE7BDBD08}"/>
                </a:ext>
              </a:extLst>
            </p:cNvPr>
            <p:cNvSpPr/>
            <p:nvPr/>
          </p:nvSpPr>
          <p:spPr>
            <a:xfrm>
              <a:off x="5299853" y="2788885"/>
              <a:ext cx="3990109" cy="3436423"/>
            </a:xfrm>
            <a:prstGeom prst="roundRect">
              <a:avLst>
                <a:gd name="adj" fmla="val 946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188E04D-47A5-4B95-82BC-CB2612330E30}"/>
                </a:ext>
              </a:extLst>
            </p:cNvPr>
            <p:cNvSpPr/>
            <p:nvPr/>
          </p:nvSpPr>
          <p:spPr>
            <a:xfrm>
              <a:off x="1084304" y="2788885"/>
              <a:ext cx="3284495" cy="3436423"/>
            </a:xfrm>
            <a:prstGeom prst="roundRect">
              <a:avLst>
                <a:gd name="adj" fmla="val 946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제목 1">
            <a:extLst>
              <a:ext uri="{FF2B5EF4-FFF2-40B4-BE49-F238E27FC236}">
                <a16:creationId xmlns:a16="http://schemas.microsoft.com/office/drawing/2014/main" id="{F67E4E86-9BD5-4D29-9347-D5E54698E953}"/>
              </a:ext>
            </a:extLst>
          </p:cNvPr>
          <p:cNvSpPr txBox="1">
            <a:spLocks/>
          </p:cNvSpPr>
          <p:nvPr/>
        </p:nvSpPr>
        <p:spPr>
          <a:xfrm>
            <a:off x="4143698" y="5716562"/>
            <a:ext cx="4219236" cy="868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400" dirty="0"/>
              <a:t>회원가입 시 추천인 작성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4DDE11-3864-4303-B7B6-F8B556A55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31" y="3070360"/>
            <a:ext cx="2079053" cy="24233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9E24C4-A1AD-4CE8-8A36-79F8A7D2C31E}"/>
              </a:ext>
            </a:extLst>
          </p:cNvPr>
          <p:cNvSpPr txBox="1"/>
          <p:nvPr/>
        </p:nvSpPr>
        <p:spPr>
          <a:xfrm>
            <a:off x="4872606" y="4238973"/>
            <a:ext cx="121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맑은고딕"/>
              </a:rPr>
              <a:t>REFERED-BY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4384248-59A9-4F10-A6C4-437CE1457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05" y="2949752"/>
            <a:ext cx="253400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82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관리자 예제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사용자별 테이블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사용 권한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92A92F-8929-446B-9C4D-901C559D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60" y="2318909"/>
            <a:ext cx="2944371" cy="33337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7F5BAE-9EF4-482B-B806-F6F26FE0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481" y="2318909"/>
            <a:ext cx="2944371" cy="33780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E290E1-64A6-4A5E-BBB6-B16A3AD65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111" y="2318909"/>
            <a:ext cx="2970162" cy="33780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54F34A-E3B8-4555-A366-F5B6C97E0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452" y="2383630"/>
            <a:ext cx="2881488" cy="331328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274FFC-F9EF-4C1A-8BE4-2E57AC9115AF}"/>
              </a:ext>
            </a:extLst>
          </p:cNvPr>
          <p:cNvSpPr/>
          <p:nvPr/>
        </p:nvSpPr>
        <p:spPr>
          <a:xfrm>
            <a:off x="1253589" y="3123459"/>
            <a:ext cx="908656" cy="305541"/>
          </a:xfrm>
          <a:prstGeom prst="rect">
            <a:avLst/>
          </a:prstGeom>
          <a:noFill/>
          <a:ln w="57150"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5B0573-7F98-4CC2-9472-6FC1A75351B7}"/>
              </a:ext>
            </a:extLst>
          </p:cNvPr>
          <p:cNvSpPr/>
          <p:nvPr/>
        </p:nvSpPr>
        <p:spPr>
          <a:xfrm>
            <a:off x="3779408" y="3116161"/>
            <a:ext cx="908656" cy="305541"/>
          </a:xfrm>
          <a:prstGeom prst="rect">
            <a:avLst/>
          </a:prstGeom>
          <a:noFill/>
          <a:ln w="57150"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3B819C-70A4-4A6E-80AD-6B1CA326123F}"/>
              </a:ext>
            </a:extLst>
          </p:cNvPr>
          <p:cNvSpPr/>
          <p:nvPr/>
        </p:nvSpPr>
        <p:spPr>
          <a:xfrm>
            <a:off x="6468416" y="3116160"/>
            <a:ext cx="908656" cy="305541"/>
          </a:xfrm>
          <a:prstGeom prst="rect">
            <a:avLst/>
          </a:prstGeom>
          <a:noFill/>
          <a:ln w="57150"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66D400-734E-4602-B39C-97B80B1EDF39}"/>
              </a:ext>
            </a:extLst>
          </p:cNvPr>
          <p:cNvSpPr/>
          <p:nvPr/>
        </p:nvSpPr>
        <p:spPr>
          <a:xfrm>
            <a:off x="9136603" y="3125487"/>
            <a:ext cx="908656" cy="305541"/>
          </a:xfrm>
          <a:prstGeom prst="rect">
            <a:avLst/>
          </a:prstGeom>
          <a:noFill/>
          <a:ln w="57150"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7CC56-5B16-4AB2-B8F1-3B8540CD0458}"/>
              </a:ext>
            </a:extLst>
          </p:cNvPr>
          <p:cNvSpPr/>
          <p:nvPr/>
        </p:nvSpPr>
        <p:spPr>
          <a:xfrm rot="5400000">
            <a:off x="2177511" y="4588640"/>
            <a:ext cx="1117268" cy="678252"/>
          </a:xfrm>
          <a:prstGeom prst="rect">
            <a:avLst/>
          </a:prstGeom>
          <a:noFill/>
          <a:ln w="57150"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BB2DEC-3E9E-4344-BD00-140821A1AD60}"/>
              </a:ext>
            </a:extLst>
          </p:cNvPr>
          <p:cNvSpPr/>
          <p:nvPr/>
        </p:nvSpPr>
        <p:spPr>
          <a:xfrm rot="5400000">
            <a:off x="4739349" y="4588640"/>
            <a:ext cx="1117268" cy="678252"/>
          </a:xfrm>
          <a:prstGeom prst="rect">
            <a:avLst/>
          </a:prstGeom>
          <a:noFill/>
          <a:ln w="57150"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C858E5-4308-4116-9925-E03C603445D9}"/>
              </a:ext>
            </a:extLst>
          </p:cNvPr>
          <p:cNvSpPr/>
          <p:nvPr/>
        </p:nvSpPr>
        <p:spPr>
          <a:xfrm rot="5400000">
            <a:off x="7401682" y="4588640"/>
            <a:ext cx="1117268" cy="678252"/>
          </a:xfrm>
          <a:prstGeom prst="rect">
            <a:avLst/>
          </a:prstGeom>
          <a:noFill/>
          <a:ln w="57150"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FA27AC-7922-4EE8-BB3B-B2EE953551D6}"/>
              </a:ext>
            </a:extLst>
          </p:cNvPr>
          <p:cNvSpPr/>
          <p:nvPr/>
        </p:nvSpPr>
        <p:spPr>
          <a:xfrm rot="5400000">
            <a:off x="10097076" y="4588640"/>
            <a:ext cx="1117268" cy="678252"/>
          </a:xfrm>
          <a:prstGeom prst="rect">
            <a:avLst/>
          </a:prstGeom>
          <a:noFill/>
          <a:ln w="57150"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60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676DC-443D-4F95-9E48-9A9C6FF57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0252"/>
            <a:ext cx="9144000" cy="552911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4. ASP</a:t>
            </a:r>
            <a:endParaRPr lang="ko-KR" altLang="en-US" sz="3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7E5BBF-EC30-4D3F-A8BD-6033029C971E}"/>
              </a:ext>
            </a:extLst>
          </p:cNvPr>
          <p:cNvSpPr/>
          <p:nvPr/>
        </p:nvSpPr>
        <p:spPr>
          <a:xfrm>
            <a:off x="5251655" y="1494914"/>
            <a:ext cx="1688690" cy="16886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E59584F-AE8C-4D03-ABA5-FCED071E49B8}"/>
              </a:ext>
            </a:extLst>
          </p:cNvPr>
          <p:cNvGrpSpPr/>
          <p:nvPr/>
        </p:nvGrpSpPr>
        <p:grpSpPr>
          <a:xfrm>
            <a:off x="5285127" y="1433480"/>
            <a:ext cx="1914519" cy="1770350"/>
            <a:chOff x="2221632" y="1419205"/>
            <a:chExt cx="6171429" cy="6171429"/>
          </a:xfrm>
        </p:grpSpPr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BE07BC8-0013-45BC-A2F7-51F22F435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1632" y="1419205"/>
              <a:ext cx="6171429" cy="61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436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2"/>
          <p:cNvSpPr txBox="1"/>
          <p:nvPr/>
        </p:nvSpPr>
        <p:spPr>
          <a:xfrm>
            <a:off x="11384491" y="210173"/>
            <a:ext cx="201084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1</a:t>
            </a:r>
            <a:endParaRPr lang="en-US" dirty="0"/>
          </a:p>
        </p:txBody>
      </p:sp>
      <p:grpSp>
        <p:nvGrpSpPr>
          <p:cNvPr id="2" name="그룹 1001"/>
          <p:cNvGrpSpPr/>
          <p:nvPr/>
        </p:nvGrpSpPr>
        <p:grpSpPr>
          <a:xfrm>
            <a:off x="363163" y="792144"/>
            <a:ext cx="10973462" cy="58275"/>
            <a:chOff x="1139062" y="1850461"/>
            <a:chExt cx="16371429" cy="95238"/>
          </a:xfrm>
        </p:grpSpPr>
        <p:pic>
          <p:nvPicPr>
            <p:cNvPr id="5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9062" y="1850461"/>
              <a:ext cx="16371429" cy="95238"/>
            </a:xfrm>
            <a:prstGeom prst="rect">
              <a:avLst/>
            </a:prstGeom>
          </p:spPr>
        </p:pic>
      </p:grpSp>
      <p:sp>
        <p:nvSpPr>
          <p:cNvPr id="53" name="Object 6"/>
          <p:cNvSpPr txBox="1"/>
          <p:nvPr/>
        </p:nvSpPr>
        <p:spPr>
          <a:xfrm>
            <a:off x="285045" y="373619"/>
            <a:ext cx="48933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ASP</a:t>
            </a:r>
            <a:r>
              <a:rPr lang="ko-KR" altLang="en-US" dirty="0"/>
              <a:t>를 이용한 데이터 베이스 접근</a:t>
            </a:r>
            <a:endParaRPr lang="en-US" dirty="0"/>
          </a:p>
        </p:txBody>
      </p:sp>
      <p:grpSp>
        <p:nvGrpSpPr>
          <p:cNvPr id="3" name="그룹 1002"/>
          <p:cNvGrpSpPr/>
          <p:nvPr/>
        </p:nvGrpSpPr>
        <p:grpSpPr>
          <a:xfrm>
            <a:off x="236970" y="804002"/>
            <a:ext cx="10973462" cy="11655"/>
            <a:chOff x="950794" y="1869841"/>
            <a:chExt cx="16371429" cy="19048"/>
          </a:xfrm>
        </p:grpSpPr>
        <p:pic>
          <p:nvPicPr>
            <p:cNvPr id="55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794" y="1869841"/>
              <a:ext cx="16371429" cy="19048"/>
            </a:xfrm>
            <a:prstGeom prst="rect">
              <a:avLst/>
            </a:prstGeom>
          </p:spPr>
        </p:pic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id="{AE7B820C-DBA9-4A50-AEA5-96B6B34F77A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r="10156" b="16868"/>
          <a:stretch>
            <a:fillRect/>
          </a:stretch>
        </p:blipFill>
        <p:spPr>
          <a:xfrm>
            <a:off x="954846" y="1225710"/>
            <a:ext cx="6741394" cy="499902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58010FD-815B-459A-90D4-EE370CA80E1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41341" r="41085" b="43510"/>
          <a:stretch/>
        </p:blipFill>
        <p:spPr>
          <a:xfrm>
            <a:off x="10432211" y="139589"/>
            <a:ext cx="1524000" cy="399009"/>
          </a:xfrm>
          <a:prstGeom prst="rect">
            <a:avLst/>
          </a:prstGeom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58570" y="1570382"/>
            <a:ext cx="2584450" cy="462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DFC006A0-5591-4E65-9CA8-C6E3C29F3F02}"/>
              </a:ext>
            </a:extLst>
          </p:cNvPr>
          <p:cNvSpPr txBox="1">
            <a:spLocks/>
          </p:cNvSpPr>
          <p:nvPr/>
        </p:nvSpPr>
        <p:spPr>
          <a:xfrm>
            <a:off x="8243896" y="1150619"/>
            <a:ext cx="2887931" cy="352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2000" dirty="0"/>
              <a:t>&lt;Index.html&gt;</a:t>
            </a:r>
          </a:p>
        </p:txBody>
      </p:sp>
    </p:spTree>
    <p:extLst>
      <p:ext uri="{BB962C8B-B14F-4D97-AF65-F5344CB8AC3E}">
        <p14:creationId xmlns:p14="http://schemas.microsoft.com/office/powerpoint/2010/main" val="2015963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2"/>
          <p:cNvSpPr txBox="1"/>
          <p:nvPr/>
        </p:nvSpPr>
        <p:spPr>
          <a:xfrm>
            <a:off x="11384491" y="210173"/>
            <a:ext cx="201084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1</a:t>
            </a:r>
            <a:endParaRPr lang="en-US" dirty="0"/>
          </a:p>
        </p:txBody>
      </p:sp>
      <p:grpSp>
        <p:nvGrpSpPr>
          <p:cNvPr id="51" name="그룹 1001"/>
          <p:cNvGrpSpPr/>
          <p:nvPr/>
        </p:nvGrpSpPr>
        <p:grpSpPr>
          <a:xfrm>
            <a:off x="363163" y="792144"/>
            <a:ext cx="10973462" cy="58275"/>
            <a:chOff x="1139062" y="1850461"/>
            <a:chExt cx="16371429" cy="95238"/>
          </a:xfrm>
        </p:grpSpPr>
        <p:pic>
          <p:nvPicPr>
            <p:cNvPr id="5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9062" y="1850461"/>
              <a:ext cx="16371429" cy="95238"/>
            </a:xfrm>
            <a:prstGeom prst="rect">
              <a:avLst/>
            </a:prstGeom>
          </p:spPr>
        </p:pic>
      </p:grpSp>
      <p:sp>
        <p:nvSpPr>
          <p:cNvPr id="53" name="Object 6"/>
          <p:cNvSpPr txBox="1"/>
          <p:nvPr/>
        </p:nvSpPr>
        <p:spPr>
          <a:xfrm>
            <a:off x="285045" y="373619"/>
            <a:ext cx="48933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ASP</a:t>
            </a:r>
            <a:r>
              <a:rPr lang="ko-KR" altLang="en-US" dirty="0"/>
              <a:t>를 이용한 데이터 베이스 접근</a:t>
            </a:r>
            <a:endParaRPr lang="en-US" dirty="0"/>
          </a:p>
        </p:txBody>
      </p:sp>
      <p:grpSp>
        <p:nvGrpSpPr>
          <p:cNvPr id="54" name="그룹 1002"/>
          <p:cNvGrpSpPr/>
          <p:nvPr/>
        </p:nvGrpSpPr>
        <p:grpSpPr>
          <a:xfrm>
            <a:off x="236970" y="804002"/>
            <a:ext cx="10973462" cy="11655"/>
            <a:chOff x="950794" y="1869841"/>
            <a:chExt cx="16371429" cy="19048"/>
          </a:xfrm>
        </p:grpSpPr>
        <p:pic>
          <p:nvPicPr>
            <p:cNvPr id="55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794" y="1869841"/>
              <a:ext cx="16371429" cy="19048"/>
            </a:xfrm>
            <a:prstGeom prst="rect">
              <a:avLst/>
            </a:prstGeom>
          </p:spPr>
        </p:pic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id="{AE7B820C-DBA9-4A50-AEA5-96B6B34F77A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r="10156" b="16868"/>
          <a:stretch>
            <a:fillRect/>
          </a:stretch>
        </p:blipFill>
        <p:spPr>
          <a:xfrm>
            <a:off x="458303" y="1286273"/>
            <a:ext cx="6741394" cy="499902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58010FD-815B-459A-90D4-EE370CA80E1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41341" r="41085" b="43510"/>
          <a:stretch/>
        </p:blipFill>
        <p:spPr>
          <a:xfrm>
            <a:off x="10432211" y="139589"/>
            <a:ext cx="1524000" cy="399009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415490" y="3962400"/>
            <a:ext cx="1917402" cy="470650"/>
          </a:xfrm>
          <a:prstGeom prst="rect">
            <a:avLst/>
          </a:prstGeom>
          <a:noFill/>
          <a:ln w="57150"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F6153E5-CB63-44CF-BA53-33F5473C0802}"/>
              </a:ext>
            </a:extLst>
          </p:cNvPr>
          <p:cNvSpPr/>
          <p:nvPr/>
        </p:nvSpPr>
        <p:spPr>
          <a:xfrm>
            <a:off x="480646" y="3622431"/>
            <a:ext cx="316032" cy="273101"/>
          </a:xfrm>
          <a:prstGeom prst="ellipse">
            <a:avLst/>
          </a:prstGeom>
          <a:solidFill>
            <a:srgbClr val="F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제목 1">
            <a:extLst>
              <a:ext uri="{FF2B5EF4-FFF2-40B4-BE49-F238E27FC236}">
                <a16:creationId xmlns:a16="http://schemas.microsoft.com/office/drawing/2014/main" id="{DFC006A0-5591-4E65-9CA8-C6E3C29F3F02}"/>
              </a:ext>
            </a:extLst>
          </p:cNvPr>
          <p:cNvSpPr txBox="1">
            <a:spLocks/>
          </p:cNvSpPr>
          <p:nvPr/>
        </p:nvSpPr>
        <p:spPr>
          <a:xfrm>
            <a:off x="8243896" y="1150619"/>
            <a:ext cx="2887931" cy="352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2000" dirty="0"/>
              <a:t>&lt;ReadCustomer.asp&gt;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 r="10494"/>
          <a:stretch>
            <a:fillRect/>
          </a:stretch>
        </p:blipFill>
        <p:spPr bwMode="auto">
          <a:xfrm>
            <a:off x="7428970" y="2017712"/>
            <a:ext cx="2197630" cy="412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53601" y="1998130"/>
            <a:ext cx="2209799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7290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2"/>
          <p:cNvSpPr txBox="1"/>
          <p:nvPr/>
        </p:nvSpPr>
        <p:spPr>
          <a:xfrm>
            <a:off x="11384491" y="210173"/>
            <a:ext cx="201084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1</a:t>
            </a:r>
            <a:endParaRPr lang="en-US" dirty="0"/>
          </a:p>
        </p:txBody>
      </p:sp>
      <p:grpSp>
        <p:nvGrpSpPr>
          <p:cNvPr id="2" name="그룹 1001"/>
          <p:cNvGrpSpPr/>
          <p:nvPr/>
        </p:nvGrpSpPr>
        <p:grpSpPr>
          <a:xfrm>
            <a:off x="363163" y="792144"/>
            <a:ext cx="10973462" cy="58275"/>
            <a:chOff x="1139062" y="1850461"/>
            <a:chExt cx="16371429" cy="95238"/>
          </a:xfrm>
        </p:grpSpPr>
        <p:pic>
          <p:nvPicPr>
            <p:cNvPr id="5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9062" y="1850461"/>
              <a:ext cx="16371429" cy="95238"/>
            </a:xfrm>
            <a:prstGeom prst="rect">
              <a:avLst/>
            </a:prstGeom>
          </p:spPr>
        </p:pic>
      </p:grpSp>
      <p:sp>
        <p:nvSpPr>
          <p:cNvPr id="53" name="Object 6"/>
          <p:cNvSpPr txBox="1"/>
          <p:nvPr/>
        </p:nvSpPr>
        <p:spPr>
          <a:xfrm>
            <a:off x="285045" y="373619"/>
            <a:ext cx="48933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ASP</a:t>
            </a:r>
            <a:r>
              <a:rPr lang="ko-KR" altLang="en-US" dirty="0"/>
              <a:t>를 이용한 데이터 베이스 접근</a:t>
            </a:r>
            <a:endParaRPr lang="en-US" dirty="0"/>
          </a:p>
        </p:txBody>
      </p:sp>
      <p:grpSp>
        <p:nvGrpSpPr>
          <p:cNvPr id="3" name="그룹 1002"/>
          <p:cNvGrpSpPr/>
          <p:nvPr/>
        </p:nvGrpSpPr>
        <p:grpSpPr>
          <a:xfrm>
            <a:off x="236970" y="804002"/>
            <a:ext cx="10973462" cy="11655"/>
            <a:chOff x="950794" y="1869841"/>
            <a:chExt cx="16371429" cy="19048"/>
          </a:xfrm>
        </p:grpSpPr>
        <p:pic>
          <p:nvPicPr>
            <p:cNvPr id="55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794" y="1869841"/>
              <a:ext cx="16371429" cy="19048"/>
            </a:xfrm>
            <a:prstGeom prst="rect">
              <a:avLst/>
            </a:prstGeom>
          </p:spPr>
        </p:pic>
      </p:grpSp>
      <p:pic>
        <p:nvPicPr>
          <p:cNvPr id="94" name="그림 93">
            <a:extLst>
              <a:ext uri="{FF2B5EF4-FFF2-40B4-BE49-F238E27FC236}">
                <a16:creationId xmlns:a16="http://schemas.microsoft.com/office/drawing/2014/main" id="{B58010FD-815B-459A-90D4-EE370CA80E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41341" r="41085" b="43510"/>
          <a:stretch/>
        </p:blipFill>
        <p:spPr>
          <a:xfrm>
            <a:off x="10432211" y="139589"/>
            <a:ext cx="1524000" cy="399009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52357" y="1204753"/>
            <a:ext cx="7869673" cy="44484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173812" y="5300311"/>
            <a:ext cx="2211726" cy="397104"/>
          </a:xfrm>
          <a:prstGeom prst="rect">
            <a:avLst/>
          </a:prstGeom>
          <a:noFill/>
          <a:ln w="57150"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90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2"/>
          <p:cNvSpPr txBox="1"/>
          <p:nvPr/>
        </p:nvSpPr>
        <p:spPr>
          <a:xfrm>
            <a:off x="11384491" y="210173"/>
            <a:ext cx="201084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1</a:t>
            </a:r>
            <a:endParaRPr lang="en-US" dirty="0"/>
          </a:p>
        </p:txBody>
      </p:sp>
      <p:grpSp>
        <p:nvGrpSpPr>
          <p:cNvPr id="2" name="그룹 1001"/>
          <p:cNvGrpSpPr/>
          <p:nvPr/>
        </p:nvGrpSpPr>
        <p:grpSpPr>
          <a:xfrm>
            <a:off x="363163" y="792144"/>
            <a:ext cx="10973462" cy="58275"/>
            <a:chOff x="1139062" y="1850461"/>
            <a:chExt cx="16371429" cy="95238"/>
          </a:xfrm>
        </p:grpSpPr>
        <p:pic>
          <p:nvPicPr>
            <p:cNvPr id="5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9062" y="1850461"/>
              <a:ext cx="16371429" cy="9523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236970" y="804002"/>
            <a:ext cx="10973462" cy="11655"/>
            <a:chOff x="950794" y="1869841"/>
            <a:chExt cx="16371429" cy="19048"/>
          </a:xfrm>
        </p:grpSpPr>
        <p:pic>
          <p:nvPicPr>
            <p:cNvPr id="55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794" y="1869841"/>
              <a:ext cx="16371429" cy="19048"/>
            </a:xfrm>
            <a:prstGeom prst="rect">
              <a:avLst/>
            </a:prstGeom>
          </p:spPr>
        </p:pic>
      </p:grpSp>
      <p:pic>
        <p:nvPicPr>
          <p:cNvPr id="94" name="그림 93">
            <a:extLst>
              <a:ext uri="{FF2B5EF4-FFF2-40B4-BE49-F238E27FC236}">
                <a16:creationId xmlns:a16="http://schemas.microsoft.com/office/drawing/2014/main" id="{B58010FD-815B-459A-90D4-EE370CA80E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41341" r="41085" b="43510"/>
          <a:stretch/>
        </p:blipFill>
        <p:spPr>
          <a:xfrm>
            <a:off x="10432211" y="139589"/>
            <a:ext cx="1524000" cy="399009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DFC006A0-5591-4E65-9CA8-C6E3C29F3F02}"/>
              </a:ext>
            </a:extLst>
          </p:cNvPr>
          <p:cNvSpPr txBox="1">
            <a:spLocks/>
          </p:cNvSpPr>
          <p:nvPr/>
        </p:nvSpPr>
        <p:spPr>
          <a:xfrm>
            <a:off x="7481896" y="1232681"/>
            <a:ext cx="4182566" cy="352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lvl="0" algn="ctr"/>
            <a:r>
              <a:rPr lang="en-US" altLang="ko-KR" sz="2000" dirty="0"/>
              <a:t>&lt; InsertNewCustomer.asp&gt;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1077" y="1971920"/>
            <a:ext cx="2262553" cy="434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601200" y="1981200"/>
            <a:ext cx="2262554" cy="4285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7B820C-DBA9-4A50-AEA5-96B6B34F77A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 r="18928" b="16868"/>
          <a:stretch>
            <a:fillRect/>
          </a:stretch>
        </p:blipFill>
        <p:spPr>
          <a:xfrm>
            <a:off x="458303" y="1286272"/>
            <a:ext cx="6083174" cy="529037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391837" y="4617411"/>
            <a:ext cx="1917402" cy="282835"/>
          </a:xfrm>
          <a:prstGeom prst="rect">
            <a:avLst/>
          </a:prstGeom>
          <a:noFill/>
          <a:ln w="57150"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8C82845-DCCF-4C8C-A1B0-DDA83A3B8AE7}"/>
              </a:ext>
            </a:extLst>
          </p:cNvPr>
          <p:cNvSpPr/>
          <p:nvPr/>
        </p:nvSpPr>
        <p:spPr>
          <a:xfrm>
            <a:off x="1366929" y="4266741"/>
            <a:ext cx="316032" cy="273101"/>
          </a:xfrm>
          <a:prstGeom prst="ellipse">
            <a:avLst/>
          </a:prstGeom>
          <a:solidFill>
            <a:srgbClr val="FC5F66"/>
          </a:solidFill>
          <a:ln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C5E1F929-6E58-49BD-8B92-99602D580DAE}"/>
              </a:ext>
            </a:extLst>
          </p:cNvPr>
          <p:cNvSpPr txBox="1"/>
          <p:nvPr/>
        </p:nvSpPr>
        <p:spPr>
          <a:xfrm>
            <a:off x="285045" y="373619"/>
            <a:ext cx="48933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ASP</a:t>
            </a:r>
            <a:r>
              <a:rPr lang="ko-KR" altLang="en-US" dirty="0"/>
              <a:t>를 이용한 데이터 베이스 접근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64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2"/>
          <p:cNvSpPr txBox="1"/>
          <p:nvPr/>
        </p:nvSpPr>
        <p:spPr>
          <a:xfrm>
            <a:off x="11384491" y="210173"/>
            <a:ext cx="201084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1</a:t>
            </a:r>
            <a:endParaRPr lang="en-US" dirty="0"/>
          </a:p>
        </p:txBody>
      </p:sp>
      <p:grpSp>
        <p:nvGrpSpPr>
          <p:cNvPr id="2" name="그룹 1001"/>
          <p:cNvGrpSpPr/>
          <p:nvPr/>
        </p:nvGrpSpPr>
        <p:grpSpPr>
          <a:xfrm>
            <a:off x="363163" y="792144"/>
            <a:ext cx="10973462" cy="58275"/>
            <a:chOff x="1139062" y="1850461"/>
            <a:chExt cx="16371429" cy="95238"/>
          </a:xfrm>
        </p:grpSpPr>
        <p:pic>
          <p:nvPicPr>
            <p:cNvPr id="5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9062" y="1850461"/>
              <a:ext cx="16371429" cy="95238"/>
            </a:xfrm>
            <a:prstGeom prst="rect">
              <a:avLst/>
            </a:prstGeom>
          </p:spPr>
        </p:pic>
      </p:grpSp>
      <p:sp>
        <p:nvSpPr>
          <p:cNvPr id="53" name="Object 6"/>
          <p:cNvSpPr txBox="1"/>
          <p:nvPr/>
        </p:nvSpPr>
        <p:spPr>
          <a:xfrm>
            <a:off x="285045" y="373619"/>
            <a:ext cx="48933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ASP</a:t>
            </a:r>
            <a:r>
              <a:rPr lang="ko-KR" altLang="en-US" dirty="0"/>
              <a:t>를 이용한 데이터 베이스 접근</a:t>
            </a:r>
            <a:endParaRPr lang="en-US" dirty="0"/>
          </a:p>
        </p:txBody>
      </p:sp>
      <p:grpSp>
        <p:nvGrpSpPr>
          <p:cNvPr id="3" name="그룹 1002"/>
          <p:cNvGrpSpPr/>
          <p:nvPr/>
        </p:nvGrpSpPr>
        <p:grpSpPr>
          <a:xfrm>
            <a:off x="236970" y="804002"/>
            <a:ext cx="10973462" cy="11655"/>
            <a:chOff x="950794" y="1869841"/>
            <a:chExt cx="16371429" cy="19048"/>
          </a:xfrm>
        </p:grpSpPr>
        <p:pic>
          <p:nvPicPr>
            <p:cNvPr id="55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794" y="1869841"/>
              <a:ext cx="16371429" cy="19048"/>
            </a:xfrm>
            <a:prstGeom prst="rect">
              <a:avLst/>
            </a:prstGeom>
          </p:spPr>
        </p:pic>
      </p:grpSp>
      <p:pic>
        <p:nvPicPr>
          <p:cNvPr id="94" name="그림 93">
            <a:extLst>
              <a:ext uri="{FF2B5EF4-FFF2-40B4-BE49-F238E27FC236}">
                <a16:creationId xmlns:a16="http://schemas.microsoft.com/office/drawing/2014/main" id="{B58010FD-815B-459A-90D4-EE370CA80E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41341" r="41085" b="43510"/>
          <a:stretch/>
        </p:blipFill>
        <p:spPr>
          <a:xfrm>
            <a:off x="10432211" y="139589"/>
            <a:ext cx="1524000" cy="399009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6" cstate="print"/>
          <a:srcRect r="29928" b="14738"/>
          <a:stretch>
            <a:fillRect/>
          </a:stretch>
        </p:blipFill>
        <p:spPr>
          <a:xfrm>
            <a:off x="304800" y="1125417"/>
            <a:ext cx="5827714" cy="536623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13314" y="3200400"/>
            <a:ext cx="3883548" cy="305541"/>
          </a:xfrm>
          <a:prstGeom prst="rect">
            <a:avLst/>
          </a:prstGeom>
          <a:noFill/>
          <a:ln w="57150"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3315" y="4654062"/>
            <a:ext cx="2500224" cy="305541"/>
          </a:xfrm>
          <a:prstGeom prst="rect">
            <a:avLst/>
          </a:prstGeom>
          <a:noFill/>
          <a:ln w="57150"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FC006A0-5591-4E65-9CA8-C6E3C29F3F02}"/>
              </a:ext>
            </a:extLst>
          </p:cNvPr>
          <p:cNvSpPr txBox="1">
            <a:spLocks/>
          </p:cNvSpPr>
          <p:nvPr/>
        </p:nvSpPr>
        <p:spPr>
          <a:xfrm>
            <a:off x="7242876" y="1235937"/>
            <a:ext cx="4182566" cy="352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lvl="0" algn="ctr"/>
            <a:r>
              <a:rPr lang="en-US" altLang="ko-KR" sz="2000" dirty="0"/>
              <a:t>&lt; NewCustomerForm.html&gt;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21525" y="1629833"/>
            <a:ext cx="432587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896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요구사항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1C434-F4A8-488A-8C6C-1062569F6B9A}"/>
              </a:ext>
            </a:extLst>
          </p:cNvPr>
          <p:cNvSpPr txBox="1"/>
          <p:nvPr/>
        </p:nvSpPr>
        <p:spPr>
          <a:xfrm>
            <a:off x="934094" y="2303549"/>
            <a:ext cx="106384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맑은고딕"/>
              </a:rPr>
              <a:t>회원은 화장품 기업에서 제공하는 통합 마일리지 서비스를 이용한다</a:t>
            </a:r>
            <a:r>
              <a:rPr lang="en-US" altLang="ko-KR" dirty="0">
                <a:latin typeface="맑은고딕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맑은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고딕"/>
              </a:rPr>
              <a:t>회원 가입시 이름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전화번호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주소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번호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이메일 주소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등급을 기입한다</a:t>
            </a:r>
            <a:r>
              <a:rPr lang="en-US" altLang="ko-KR" dirty="0">
                <a:latin typeface="맑은고딕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맑은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고딕"/>
              </a:rPr>
              <a:t>회원은 구입과 이벤트 참여시 마일리지를 적립 받고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회원 등급에 따라 누적 마일리지가 달라진다</a:t>
            </a:r>
            <a:r>
              <a:rPr lang="en-US" altLang="ko-KR" dirty="0">
                <a:latin typeface="맑은고딕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맑은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고딕"/>
              </a:rPr>
              <a:t>마일리지 이벤트의 유형으로는 회원가입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출석체크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추천인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리뷰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 err="1">
                <a:latin typeface="맑은고딕"/>
              </a:rPr>
              <a:t>룰렛</a:t>
            </a:r>
            <a:r>
              <a:rPr lang="ko-KR" altLang="en-US" dirty="0">
                <a:latin typeface="맑은고딕"/>
              </a:rPr>
              <a:t> 뽑기가 있다</a:t>
            </a:r>
            <a:r>
              <a:rPr lang="en-US" altLang="ko-KR" dirty="0">
                <a:latin typeface="맑은고딕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맑은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고딕"/>
              </a:rPr>
              <a:t>비회원은 마일리지 혜택을 제공받지 못한다</a:t>
            </a:r>
            <a:r>
              <a:rPr lang="en-US" altLang="ko-KR" dirty="0">
                <a:latin typeface="맑은고딕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맑은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고딕"/>
              </a:rPr>
              <a:t>고객이 색조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기초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바디 제품을 주문하면 주문번호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제품번호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수량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처리 상태를 확인한다</a:t>
            </a:r>
            <a:r>
              <a:rPr lang="en-US" altLang="ko-KR" dirty="0">
                <a:latin typeface="맑은고딕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맑은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고딕"/>
              </a:rPr>
              <a:t>결제에서는 개인 마일리지를 사용하여 할인 받을 수 있다</a:t>
            </a:r>
            <a:r>
              <a:rPr lang="en-US" altLang="ko-KR" dirty="0">
                <a:latin typeface="맑은고딕"/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271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/>
          <p:nvPr/>
        </p:nvSpPr>
        <p:spPr>
          <a:xfrm>
            <a:off x="11384491" y="210173"/>
            <a:ext cx="201084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1</a:t>
            </a:r>
            <a:endParaRPr lang="en-US" dirty="0"/>
          </a:p>
        </p:txBody>
      </p:sp>
      <p:grpSp>
        <p:nvGrpSpPr>
          <p:cNvPr id="2" name="그룹 1001"/>
          <p:cNvGrpSpPr/>
          <p:nvPr/>
        </p:nvGrpSpPr>
        <p:grpSpPr>
          <a:xfrm>
            <a:off x="363163" y="792144"/>
            <a:ext cx="10973462" cy="58275"/>
            <a:chOff x="1139062" y="1850461"/>
            <a:chExt cx="16371429" cy="95238"/>
          </a:xfrm>
        </p:grpSpPr>
        <p:pic>
          <p:nvPicPr>
            <p:cNvPr id="10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9062" y="1850461"/>
              <a:ext cx="16371429" cy="95238"/>
            </a:xfrm>
            <a:prstGeom prst="rect">
              <a:avLst/>
            </a:prstGeom>
          </p:spPr>
        </p:pic>
      </p:grpSp>
      <p:sp>
        <p:nvSpPr>
          <p:cNvPr id="11" name="Object 6"/>
          <p:cNvSpPr txBox="1"/>
          <p:nvPr/>
        </p:nvSpPr>
        <p:spPr>
          <a:xfrm>
            <a:off x="285045" y="373619"/>
            <a:ext cx="48933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ASP</a:t>
            </a:r>
            <a:r>
              <a:rPr lang="ko-KR" altLang="en-US" dirty="0"/>
              <a:t>를 이용한 데이터 베이스 접근</a:t>
            </a:r>
            <a:endParaRPr lang="en-US" dirty="0"/>
          </a:p>
        </p:txBody>
      </p:sp>
      <p:grpSp>
        <p:nvGrpSpPr>
          <p:cNvPr id="3" name="그룹 1002"/>
          <p:cNvGrpSpPr/>
          <p:nvPr/>
        </p:nvGrpSpPr>
        <p:grpSpPr>
          <a:xfrm>
            <a:off x="236970" y="804002"/>
            <a:ext cx="10973462" cy="11655"/>
            <a:chOff x="950794" y="1869841"/>
            <a:chExt cx="16371429" cy="19048"/>
          </a:xfrm>
        </p:grpSpPr>
        <p:pic>
          <p:nvPicPr>
            <p:cNvPr id="13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794" y="1869841"/>
              <a:ext cx="16371429" cy="19048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58010FD-815B-459A-90D4-EE370CA80E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41341" r="41085" b="43510"/>
          <a:stretch/>
        </p:blipFill>
        <p:spPr>
          <a:xfrm>
            <a:off x="10432211" y="139589"/>
            <a:ext cx="1524000" cy="399009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6" cstate="print"/>
          <a:srcRect r="31258" b="20698"/>
          <a:stretch>
            <a:fillRect/>
          </a:stretch>
        </p:blipFill>
        <p:spPr>
          <a:xfrm>
            <a:off x="539262" y="1652954"/>
            <a:ext cx="4724400" cy="4654061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7" cstate="print"/>
          <a:srcRect r="29643" b="4528"/>
          <a:stretch>
            <a:fillRect/>
          </a:stretch>
        </p:blipFill>
        <p:spPr>
          <a:xfrm>
            <a:off x="5767755" y="1758461"/>
            <a:ext cx="5814645" cy="443132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717652" y="2589319"/>
            <a:ext cx="2207148" cy="1384804"/>
          </a:xfrm>
          <a:prstGeom prst="rect">
            <a:avLst/>
          </a:prstGeom>
          <a:noFill/>
          <a:ln w="57150"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2976" y="5427785"/>
            <a:ext cx="1140347" cy="539261"/>
          </a:xfrm>
          <a:prstGeom prst="rect">
            <a:avLst/>
          </a:prstGeom>
          <a:noFill/>
          <a:ln w="57150"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41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/>
          <p:nvPr/>
        </p:nvSpPr>
        <p:spPr>
          <a:xfrm>
            <a:off x="11384491" y="210173"/>
            <a:ext cx="201084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1</a:t>
            </a:r>
            <a:endParaRPr lang="en-US" dirty="0"/>
          </a:p>
        </p:txBody>
      </p:sp>
      <p:grpSp>
        <p:nvGrpSpPr>
          <p:cNvPr id="2" name="그룹 1001"/>
          <p:cNvGrpSpPr/>
          <p:nvPr/>
        </p:nvGrpSpPr>
        <p:grpSpPr>
          <a:xfrm>
            <a:off x="363163" y="792144"/>
            <a:ext cx="10973462" cy="58275"/>
            <a:chOff x="1139062" y="1850461"/>
            <a:chExt cx="16371429" cy="95238"/>
          </a:xfrm>
        </p:grpSpPr>
        <p:pic>
          <p:nvPicPr>
            <p:cNvPr id="10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9062" y="1850461"/>
              <a:ext cx="16371429" cy="95238"/>
            </a:xfrm>
            <a:prstGeom prst="rect">
              <a:avLst/>
            </a:prstGeom>
          </p:spPr>
        </p:pic>
      </p:grpSp>
      <p:sp>
        <p:nvSpPr>
          <p:cNvPr id="11" name="Object 6"/>
          <p:cNvSpPr txBox="1"/>
          <p:nvPr/>
        </p:nvSpPr>
        <p:spPr>
          <a:xfrm>
            <a:off x="285045" y="373619"/>
            <a:ext cx="48933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ASP</a:t>
            </a:r>
            <a:r>
              <a:rPr lang="ko-KR" altLang="en-US" dirty="0"/>
              <a:t>를 이용한 데이터 베이스 접근</a:t>
            </a:r>
            <a:endParaRPr lang="en-US" dirty="0"/>
          </a:p>
        </p:txBody>
      </p:sp>
      <p:grpSp>
        <p:nvGrpSpPr>
          <p:cNvPr id="3" name="그룹 1002"/>
          <p:cNvGrpSpPr/>
          <p:nvPr/>
        </p:nvGrpSpPr>
        <p:grpSpPr>
          <a:xfrm>
            <a:off x="236970" y="804002"/>
            <a:ext cx="10973462" cy="11655"/>
            <a:chOff x="950794" y="1869841"/>
            <a:chExt cx="16371429" cy="19048"/>
          </a:xfrm>
        </p:grpSpPr>
        <p:pic>
          <p:nvPicPr>
            <p:cNvPr id="13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794" y="1869841"/>
              <a:ext cx="16371429" cy="19048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58010FD-815B-459A-90D4-EE370CA80E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41341" r="41085" b="43510"/>
          <a:stretch/>
        </p:blipFill>
        <p:spPr>
          <a:xfrm>
            <a:off x="10432211" y="139589"/>
            <a:ext cx="1524000" cy="399009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34757" y="975676"/>
            <a:ext cx="9819395" cy="537823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038915" y="4632095"/>
            <a:ext cx="4956223" cy="397104"/>
          </a:xfrm>
          <a:prstGeom prst="rect">
            <a:avLst/>
          </a:prstGeom>
          <a:noFill/>
          <a:ln w="57150"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9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E7B820C-DBA9-4A50-AEA5-96B6B34F77A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0801" y="1189033"/>
            <a:ext cx="7503424" cy="5029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84947" y="4128003"/>
            <a:ext cx="2295131" cy="397104"/>
          </a:xfrm>
          <a:prstGeom prst="rect">
            <a:avLst/>
          </a:prstGeom>
          <a:noFill/>
          <a:ln w="57150"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bject 2"/>
          <p:cNvSpPr txBox="1"/>
          <p:nvPr/>
        </p:nvSpPr>
        <p:spPr>
          <a:xfrm>
            <a:off x="11384491" y="210173"/>
            <a:ext cx="201084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1</a:t>
            </a:r>
            <a:endParaRPr lang="en-US" dirty="0"/>
          </a:p>
        </p:txBody>
      </p:sp>
      <p:grpSp>
        <p:nvGrpSpPr>
          <p:cNvPr id="9" name="그룹 1001"/>
          <p:cNvGrpSpPr/>
          <p:nvPr/>
        </p:nvGrpSpPr>
        <p:grpSpPr>
          <a:xfrm>
            <a:off x="363163" y="792144"/>
            <a:ext cx="10973462" cy="58275"/>
            <a:chOff x="1139062" y="1850461"/>
            <a:chExt cx="16371429" cy="95238"/>
          </a:xfrm>
        </p:grpSpPr>
        <p:pic>
          <p:nvPicPr>
            <p:cNvPr id="10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9062" y="1850461"/>
              <a:ext cx="16371429" cy="95238"/>
            </a:xfrm>
            <a:prstGeom prst="rect">
              <a:avLst/>
            </a:prstGeom>
          </p:spPr>
        </p:pic>
      </p:grpSp>
      <p:sp>
        <p:nvSpPr>
          <p:cNvPr id="11" name="Object 6"/>
          <p:cNvSpPr txBox="1"/>
          <p:nvPr/>
        </p:nvSpPr>
        <p:spPr>
          <a:xfrm>
            <a:off x="285045" y="373619"/>
            <a:ext cx="48933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ASP</a:t>
            </a:r>
            <a:r>
              <a:rPr lang="ko-KR" altLang="en-US" dirty="0"/>
              <a:t>를 이용한 데이터 베이스 접근</a:t>
            </a:r>
            <a:endParaRPr lang="en-US" dirty="0"/>
          </a:p>
        </p:txBody>
      </p:sp>
      <p:grpSp>
        <p:nvGrpSpPr>
          <p:cNvPr id="12" name="그룹 1002"/>
          <p:cNvGrpSpPr/>
          <p:nvPr/>
        </p:nvGrpSpPr>
        <p:grpSpPr>
          <a:xfrm>
            <a:off x="236970" y="804002"/>
            <a:ext cx="10973462" cy="11655"/>
            <a:chOff x="950794" y="1869841"/>
            <a:chExt cx="16371429" cy="19048"/>
          </a:xfrm>
        </p:grpSpPr>
        <p:pic>
          <p:nvPicPr>
            <p:cNvPr id="13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794" y="1869841"/>
              <a:ext cx="16371429" cy="19048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58010FD-815B-459A-90D4-EE370CA80E1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41341" r="41085" b="43510"/>
          <a:stretch/>
        </p:blipFill>
        <p:spPr>
          <a:xfrm>
            <a:off x="10432211" y="139589"/>
            <a:ext cx="1524000" cy="39900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8F35BF28-8564-408B-8956-14F2BB558499}"/>
              </a:ext>
            </a:extLst>
          </p:cNvPr>
          <p:cNvSpPr/>
          <p:nvPr/>
        </p:nvSpPr>
        <p:spPr>
          <a:xfrm>
            <a:off x="5033655" y="3795375"/>
            <a:ext cx="316032" cy="273101"/>
          </a:xfrm>
          <a:prstGeom prst="ellipse">
            <a:avLst/>
          </a:prstGeom>
          <a:solidFill>
            <a:srgbClr val="FC5F66"/>
          </a:solidFill>
          <a:ln>
            <a:solidFill>
              <a:srgbClr val="FC5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258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1981201" y="1521205"/>
            <a:ext cx="8116902" cy="3867070"/>
            <a:chOff x="2095501" y="2073655"/>
            <a:chExt cx="8116902" cy="386707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8939" y="2387065"/>
              <a:ext cx="8088894" cy="3553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2" name="그룹 1005"/>
            <p:cNvGrpSpPr/>
            <p:nvPr/>
          </p:nvGrpSpPr>
          <p:grpSpPr>
            <a:xfrm>
              <a:off x="2095501" y="2073655"/>
              <a:ext cx="8116902" cy="338662"/>
              <a:chOff x="5115552" y="2314286"/>
              <a:chExt cx="5577305" cy="338662"/>
            </a:xfrm>
          </p:grpSpPr>
          <p:pic>
            <p:nvPicPr>
              <p:cNvPr id="43" name="Object 2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115552" y="2314286"/>
                <a:ext cx="5577305" cy="338662"/>
              </a:xfrm>
              <a:prstGeom prst="rect">
                <a:avLst/>
              </a:prstGeom>
            </p:spPr>
          </p:pic>
        </p:grpSp>
      </p:grpSp>
      <p:sp>
        <p:nvSpPr>
          <p:cNvPr id="45" name="Object 2"/>
          <p:cNvSpPr txBox="1"/>
          <p:nvPr/>
        </p:nvSpPr>
        <p:spPr>
          <a:xfrm>
            <a:off x="11384491" y="210173"/>
            <a:ext cx="201084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1</a:t>
            </a:r>
            <a:endParaRPr lang="en-US" dirty="0"/>
          </a:p>
        </p:txBody>
      </p:sp>
      <p:grpSp>
        <p:nvGrpSpPr>
          <p:cNvPr id="46" name="그룹 1001"/>
          <p:cNvGrpSpPr/>
          <p:nvPr/>
        </p:nvGrpSpPr>
        <p:grpSpPr>
          <a:xfrm>
            <a:off x="363163" y="792144"/>
            <a:ext cx="10973462" cy="58275"/>
            <a:chOff x="1139062" y="1850461"/>
            <a:chExt cx="16371429" cy="95238"/>
          </a:xfrm>
        </p:grpSpPr>
        <p:pic>
          <p:nvPicPr>
            <p:cNvPr id="47" name="Object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9062" y="1850461"/>
              <a:ext cx="16371429" cy="95238"/>
            </a:xfrm>
            <a:prstGeom prst="rect">
              <a:avLst/>
            </a:prstGeom>
          </p:spPr>
        </p:pic>
      </p:grpSp>
      <p:sp>
        <p:nvSpPr>
          <p:cNvPr id="48" name="Object 6"/>
          <p:cNvSpPr txBox="1"/>
          <p:nvPr/>
        </p:nvSpPr>
        <p:spPr>
          <a:xfrm>
            <a:off x="285045" y="373619"/>
            <a:ext cx="48933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ASP</a:t>
            </a:r>
            <a:r>
              <a:rPr lang="ko-KR" altLang="en-US" dirty="0"/>
              <a:t>를 이용한 데이터 베이스 접근</a:t>
            </a:r>
            <a:endParaRPr lang="en-US" dirty="0"/>
          </a:p>
        </p:txBody>
      </p:sp>
      <p:grpSp>
        <p:nvGrpSpPr>
          <p:cNvPr id="49" name="그룹 1002"/>
          <p:cNvGrpSpPr/>
          <p:nvPr/>
        </p:nvGrpSpPr>
        <p:grpSpPr>
          <a:xfrm>
            <a:off x="236970" y="804002"/>
            <a:ext cx="10973462" cy="11655"/>
            <a:chOff x="950794" y="1869841"/>
            <a:chExt cx="16371429" cy="19048"/>
          </a:xfrm>
        </p:grpSpPr>
        <p:pic>
          <p:nvPicPr>
            <p:cNvPr id="51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794" y="1869841"/>
              <a:ext cx="16371429" cy="19048"/>
            </a:xfrm>
            <a:prstGeom prst="rect">
              <a:avLst/>
            </a:prstGeom>
          </p:spPr>
        </p:pic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B58010FD-815B-459A-90D4-EE370CA80E1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41341" r="41085" b="43510"/>
          <a:stretch/>
        </p:blipFill>
        <p:spPr>
          <a:xfrm>
            <a:off x="10432211" y="139589"/>
            <a:ext cx="1524000" cy="399009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DFC006A0-5591-4E65-9CA8-C6E3C29F3F02}"/>
              </a:ext>
            </a:extLst>
          </p:cNvPr>
          <p:cNvSpPr txBox="1">
            <a:spLocks/>
          </p:cNvSpPr>
          <p:nvPr/>
        </p:nvSpPr>
        <p:spPr>
          <a:xfrm>
            <a:off x="2359930" y="5871707"/>
            <a:ext cx="7545166" cy="352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2000" dirty="0"/>
              <a:t>아모레 몰 공식홈페이지로 이동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35588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F60906E-6787-4D8D-886A-932DA1EF0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4" t="36451" r="34304" b="36345"/>
          <a:stretch/>
        </p:blipFill>
        <p:spPr>
          <a:xfrm>
            <a:off x="2861468" y="1858296"/>
            <a:ext cx="6469064" cy="3141407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C5DF18A-7BB1-4846-9CDD-DB9C872116B5}"/>
              </a:ext>
            </a:extLst>
          </p:cNvPr>
          <p:cNvSpPr/>
          <p:nvPr/>
        </p:nvSpPr>
        <p:spPr>
          <a:xfrm>
            <a:off x="5921478" y="4026311"/>
            <a:ext cx="1313776" cy="449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F6CADC5-0485-413C-8509-03A155A0EFBD}"/>
              </a:ext>
            </a:extLst>
          </p:cNvPr>
          <p:cNvSpPr/>
          <p:nvPr/>
        </p:nvSpPr>
        <p:spPr>
          <a:xfrm>
            <a:off x="7425813" y="4026311"/>
            <a:ext cx="1313776" cy="449826"/>
          </a:xfrm>
          <a:prstGeom prst="roundRect">
            <a:avLst/>
          </a:prstGeom>
          <a:solidFill>
            <a:srgbClr val="8A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질문하기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767E54-6458-4E68-84C6-E3EFDC966A90}"/>
              </a:ext>
            </a:extLst>
          </p:cNvPr>
          <p:cNvSpPr txBox="1"/>
          <p:nvPr/>
        </p:nvSpPr>
        <p:spPr>
          <a:xfrm>
            <a:off x="5234225" y="21901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A659F8-49B5-4BDB-A810-7FB7CEDE0E61}"/>
              </a:ext>
            </a:extLst>
          </p:cNvPr>
          <p:cNvSpPr txBox="1"/>
          <p:nvPr/>
        </p:nvSpPr>
        <p:spPr>
          <a:xfrm>
            <a:off x="4195615" y="3228945"/>
            <a:ext cx="3800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이상으로 발표를 마치겠습니다</a:t>
            </a:r>
            <a:endParaRPr lang="ko-KR" altLang="en-US" sz="20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E9B3A9B-4F2D-406D-BFE9-9AEB480035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41341" r="41085" b="43510"/>
          <a:stretch/>
        </p:blipFill>
        <p:spPr>
          <a:xfrm>
            <a:off x="10432211" y="139589"/>
            <a:ext cx="1524000" cy="3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7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676DC-443D-4F95-9E48-9A9C6FF57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0252"/>
            <a:ext cx="9144000" cy="552911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데이터베이스 모델링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7E5BBF-EC30-4D3F-A8BD-6033029C971E}"/>
              </a:ext>
            </a:extLst>
          </p:cNvPr>
          <p:cNvSpPr/>
          <p:nvPr/>
        </p:nvSpPr>
        <p:spPr>
          <a:xfrm>
            <a:off x="5251655" y="1494914"/>
            <a:ext cx="1688690" cy="16886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E59584F-AE8C-4D03-ABA5-FCED071E49B8}"/>
              </a:ext>
            </a:extLst>
          </p:cNvPr>
          <p:cNvGrpSpPr/>
          <p:nvPr/>
        </p:nvGrpSpPr>
        <p:grpSpPr>
          <a:xfrm>
            <a:off x="5285127" y="1433480"/>
            <a:ext cx="1914519" cy="1770350"/>
            <a:chOff x="2221632" y="1419205"/>
            <a:chExt cx="6171429" cy="6171429"/>
          </a:xfrm>
        </p:grpSpPr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BE07BC8-0013-45BC-A2F7-51F22F435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1632" y="1419205"/>
              <a:ext cx="6171429" cy="61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52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E-R Diagram</a:t>
            </a:r>
            <a:endParaRPr lang="ko-KR" alt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441" y="1780673"/>
            <a:ext cx="11308143" cy="472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640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E-R Diagram</a:t>
            </a:r>
            <a:endParaRPr lang="ko-KR" altLang="en-US" sz="24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679BB1D-9C96-47C4-9125-BD98492B18AE}"/>
              </a:ext>
            </a:extLst>
          </p:cNvPr>
          <p:cNvSpPr/>
          <p:nvPr/>
        </p:nvSpPr>
        <p:spPr>
          <a:xfrm>
            <a:off x="2396689" y="3946359"/>
            <a:ext cx="7093819" cy="2367815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VIP</a:t>
            </a:r>
            <a:endParaRPr lang="ko-KR" altLang="en-US" dirty="0"/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8D0EE281-4455-4EC1-BEAF-E1E6A1DDFCFE}"/>
              </a:ext>
            </a:extLst>
          </p:cNvPr>
          <p:cNvSpPr txBox="1">
            <a:spLocks/>
          </p:cNvSpPr>
          <p:nvPr/>
        </p:nvSpPr>
        <p:spPr>
          <a:xfrm>
            <a:off x="2876733" y="5765587"/>
            <a:ext cx="2263158" cy="352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1800" dirty="0"/>
              <a:t>WELCOME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910" y="1804035"/>
            <a:ext cx="61626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1002"/>
          <p:cNvGrpSpPr/>
          <p:nvPr/>
        </p:nvGrpSpPr>
        <p:grpSpPr>
          <a:xfrm>
            <a:off x="3362426" y="4763446"/>
            <a:ext cx="1026696" cy="848084"/>
            <a:chOff x="1620253" y="4647939"/>
            <a:chExt cx="3693966" cy="2419363"/>
          </a:xfrm>
        </p:grpSpPr>
        <p:pic>
          <p:nvPicPr>
            <p:cNvPr id="28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0253" y="4647939"/>
              <a:ext cx="3693966" cy="2419363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4013736" y="4158113"/>
            <a:ext cx="357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구매한 고객 </a:t>
            </a:r>
            <a:r>
              <a:rPr lang="en-US" altLang="ko-KR" dirty="0"/>
              <a:t>: </a:t>
            </a:r>
            <a:r>
              <a:rPr lang="ko-KR" altLang="en-US" dirty="0"/>
              <a:t>회원 비회원 구분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grpSp>
        <p:nvGrpSpPr>
          <p:cNvPr id="30" name="그룹 1003"/>
          <p:cNvGrpSpPr/>
          <p:nvPr/>
        </p:nvGrpSpPr>
        <p:grpSpPr>
          <a:xfrm>
            <a:off x="5509677" y="4810625"/>
            <a:ext cx="998220" cy="926031"/>
            <a:chOff x="6783942" y="4689464"/>
            <a:chExt cx="3578489" cy="2220580"/>
          </a:xfrm>
        </p:grpSpPr>
        <p:pic>
          <p:nvPicPr>
            <p:cNvPr id="31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3942" y="4689464"/>
              <a:ext cx="3578489" cy="2220580"/>
            </a:xfrm>
            <a:prstGeom prst="rect">
              <a:avLst/>
            </a:prstGeom>
          </p:spPr>
        </p:pic>
      </p:grpSp>
      <p:grpSp>
        <p:nvGrpSpPr>
          <p:cNvPr id="32" name="그룹 1001"/>
          <p:cNvGrpSpPr/>
          <p:nvPr/>
        </p:nvGrpSpPr>
        <p:grpSpPr>
          <a:xfrm>
            <a:off x="7536580" y="4841508"/>
            <a:ext cx="1020279" cy="760396"/>
            <a:chOff x="12267631" y="4503274"/>
            <a:chExt cx="3744455" cy="1973561"/>
          </a:xfrm>
        </p:grpSpPr>
        <p:pic>
          <p:nvPicPr>
            <p:cNvPr id="39" name="Object 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67631" y="4503274"/>
              <a:ext cx="3744455" cy="1973561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5742764" y="5766154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VIP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724365" y="581428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VVIP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73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E-R Diagram</a:t>
            </a:r>
            <a:endParaRPr lang="ko-KR" altLang="en-US" sz="24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679BB1D-9C96-47C4-9125-BD98492B18AE}"/>
              </a:ext>
            </a:extLst>
          </p:cNvPr>
          <p:cNvSpPr/>
          <p:nvPr/>
        </p:nvSpPr>
        <p:spPr>
          <a:xfrm>
            <a:off x="1253345" y="2065994"/>
            <a:ext cx="6479176" cy="4473892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541" y="2098056"/>
            <a:ext cx="39719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D0EE281-4455-4EC1-BEAF-E1E6A1DDFCFE}"/>
              </a:ext>
            </a:extLst>
          </p:cNvPr>
          <p:cNvSpPr txBox="1">
            <a:spLocks/>
          </p:cNvSpPr>
          <p:nvPr/>
        </p:nvSpPr>
        <p:spPr>
          <a:xfrm>
            <a:off x="1911758" y="2338991"/>
            <a:ext cx="5083871" cy="352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2400" dirty="0"/>
              <a:t>회원 </a:t>
            </a:r>
            <a:r>
              <a:rPr lang="ko-KR" altLang="en-US" sz="2400" dirty="0" err="1"/>
              <a:t>마일리지</a:t>
            </a:r>
            <a:r>
              <a:rPr lang="ko-KR" altLang="en-US" sz="2400" dirty="0"/>
              <a:t> 관리</a:t>
            </a:r>
            <a:endParaRPr lang="en-US" altLang="ko-KR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t="5116" r="1370"/>
          <a:stretch>
            <a:fillRect/>
          </a:stretch>
        </p:blipFill>
        <p:spPr bwMode="auto">
          <a:xfrm>
            <a:off x="1607421" y="4677878"/>
            <a:ext cx="2772074" cy="142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 t="7286" r="4252"/>
          <a:stretch>
            <a:fillRect/>
          </a:stretch>
        </p:blipFill>
        <p:spPr bwMode="auto">
          <a:xfrm>
            <a:off x="2768636" y="2945330"/>
            <a:ext cx="3363877" cy="156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 b="7051"/>
          <a:stretch>
            <a:fillRect/>
          </a:stretch>
        </p:blipFill>
        <p:spPr bwMode="auto">
          <a:xfrm>
            <a:off x="4519496" y="4639375"/>
            <a:ext cx="2632075" cy="143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704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9"/>
          <p:cNvGrpSpPr/>
          <p:nvPr/>
        </p:nvGrpSpPr>
        <p:grpSpPr>
          <a:xfrm>
            <a:off x="7098922" y="1771048"/>
            <a:ext cx="4711275" cy="4573948"/>
            <a:chOff x="7233667" y="2184935"/>
            <a:chExt cx="4390128" cy="4025308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5664" t="16839"/>
            <a:stretch>
              <a:fillRect/>
            </a:stretch>
          </p:blipFill>
          <p:spPr bwMode="auto">
            <a:xfrm>
              <a:off x="7286324" y="2184935"/>
              <a:ext cx="4337471" cy="4025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33667" y="2735329"/>
              <a:ext cx="918929" cy="1310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7DE5FF8-89B8-4620-89A4-6D4628D2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005188"/>
            <a:ext cx="8804787" cy="59910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E-R Diagram</a:t>
            </a:r>
            <a:endParaRPr lang="ko-KR" altLang="en-US" sz="24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679BB1D-9C96-47C4-9125-BD98492B18AE}"/>
              </a:ext>
            </a:extLst>
          </p:cNvPr>
          <p:cNvSpPr/>
          <p:nvPr/>
        </p:nvSpPr>
        <p:spPr>
          <a:xfrm>
            <a:off x="666207" y="1998617"/>
            <a:ext cx="6479176" cy="4473892"/>
          </a:xfrm>
          <a:prstGeom prst="roundRect">
            <a:avLst>
              <a:gd name="adj" fmla="val 946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28">
            <a:extLst>
              <a:ext uri="{FF2B5EF4-FFF2-40B4-BE49-F238E27FC236}">
                <a16:creationId xmlns:a16="http://schemas.microsoft.com/office/drawing/2014/main" id="{A6AE3233-3EFF-41C7-B78A-1D6898304132}"/>
              </a:ext>
            </a:extLst>
          </p:cNvPr>
          <p:cNvGrpSpPr/>
          <p:nvPr/>
        </p:nvGrpSpPr>
        <p:grpSpPr>
          <a:xfrm>
            <a:off x="866670" y="5386516"/>
            <a:ext cx="5905307" cy="393529"/>
            <a:chOff x="921436" y="6985227"/>
            <a:chExt cx="9564026" cy="73753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5F5BCC-2BC6-44CB-9DDA-36C4D6605A0A}"/>
                </a:ext>
              </a:extLst>
            </p:cNvPr>
            <p:cNvSpPr txBox="1"/>
            <p:nvPr/>
          </p:nvSpPr>
          <p:spPr>
            <a:xfrm>
              <a:off x="1233821" y="6985227"/>
              <a:ext cx="2587925" cy="63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이니스프리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D5499C-DA87-431C-B51A-1229A977A048}"/>
                </a:ext>
              </a:extLst>
            </p:cNvPr>
            <p:cNvSpPr txBox="1"/>
            <p:nvPr/>
          </p:nvSpPr>
          <p:spPr>
            <a:xfrm>
              <a:off x="4495245" y="7026925"/>
              <a:ext cx="2587925" cy="63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마몽드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98002E-0609-4C3E-A2C9-A9BF2D2E8946}"/>
                </a:ext>
              </a:extLst>
            </p:cNvPr>
            <p:cNvSpPr txBox="1"/>
            <p:nvPr/>
          </p:nvSpPr>
          <p:spPr>
            <a:xfrm>
              <a:off x="7897537" y="7084808"/>
              <a:ext cx="2587925" cy="634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설화수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F6153E5-CB63-44CF-BA53-33F5473C0802}"/>
                </a:ext>
              </a:extLst>
            </p:cNvPr>
            <p:cNvSpPr/>
            <p:nvPr/>
          </p:nvSpPr>
          <p:spPr>
            <a:xfrm>
              <a:off x="921436" y="7046562"/>
              <a:ext cx="511834" cy="5118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8C82845-DCCF-4C8C-A1B0-DDA83A3B8AE7}"/>
                </a:ext>
              </a:extLst>
            </p:cNvPr>
            <p:cNvSpPr/>
            <p:nvPr/>
          </p:nvSpPr>
          <p:spPr>
            <a:xfrm>
              <a:off x="4332759" y="7149594"/>
              <a:ext cx="511834" cy="5118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F35BF28-8564-408B-8956-14F2BB558499}"/>
                </a:ext>
              </a:extLst>
            </p:cNvPr>
            <p:cNvSpPr/>
            <p:nvPr/>
          </p:nvSpPr>
          <p:spPr>
            <a:xfrm>
              <a:off x="7784054" y="7210928"/>
              <a:ext cx="511834" cy="5118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4983C0D2-9064-4A8E-9A95-4245467CF6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8660" t="12561" r="6025" b="11681"/>
          <a:stretch/>
        </p:blipFill>
        <p:spPr>
          <a:xfrm>
            <a:off x="3086713" y="3429000"/>
            <a:ext cx="1638163" cy="113525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1CE8E80-BFE2-4C49-8965-9F32AF668BA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5309" y="3231738"/>
            <a:ext cx="1732550" cy="138757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D3B09800-A085-4586-8C8B-4A74318FC09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93368" y="3137816"/>
            <a:ext cx="1447800" cy="1451340"/>
          </a:xfrm>
          <a:prstGeom prst="rect">
            <a:avLst/>
          </a:prstGeom>
        </p:spPr>
      </p:pic>
      <p:sp>
        <p:nvSpPr>
          <p:cNvPr id="54" name="제목 1">
            <a:extLst>
              <a:ext uri="{FF2B5EF4-FFF2-40B4-BE49-F238E27FC236}">
                <a16:creationId xmlns:a16="http://schemas.microsoft.com/office/drawing/2014/main" id="{8D0EE281-4455-4EC1-BEAF-E1E6A1DDFCFE}"/>
              </a:ext>
            </a:extLst>
          </p:cNvPr>
          <p:cNvSpPr txBox="1">
            <a:spLocks/>
          </p:cNvSpPr>
          <p:nvPr/>
        </p:nvSpPr>
        <p:spPr>
          <a:xfrm>
            <a:off x="1151362" y="2261989"/>
            <a:ext cx="5083871" cy="352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2400" dirty="0"/>
              <a:t> 화장품 기업 </a:t>
            </a:r>
            <a:endParaRPr lang="en-US" altLang="ko-K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85541" y="2600580"/>
            <a:ext cx="918929" cy="131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593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맑은 고딕"/>
        <a:ea typeface="여기어때잘난서체"/>
        <a:cs typeface=""/>
      </a:majorFont>
      <a:minorFont>
        <a:latin typeface="맑은 고딕"/>
        <a:ea typeface="에스코어 드림 3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8090</TotalTime>
  <Words>1056</Words>
  <Application>Microsoft Office PowerPoint</Application>
  <PresentationFormat>와이드스크린</PresentationFormat>
  <Paragraphs>325</Paragraphs>
  <Slides>44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Noto Sans CJK KR Bold</vt:lpstr>
      <vt:lpstr>맑은 고딕</vt:lpstr>
      <vt:lpstr>맑은고딕</vt:lpstr>
      <vt:lpstr>에스코어 드림 3 Light</vt:lpstr>
      <vt:lpstr>Arial</vt:lpstr>
      <vt:lpstr>Office 테마</vt:lpstr>
      <vt:lpstr>화장품 기업 마일리지 적립 시스템</vt:lpstr>
      <vt:lpstr>PowerPoint 프레젠테이션</vt:lpstr>
      <vt:lpstr>1. 요구사항</vt:lpstr>
      <vt:lpstr>요구사항 분석</vt:lpstr>
      <vt:lpstr>2. 데이터베이스 모델링</vt:lpstr>
      <vt:lpstr>E-R Diagram</vt:lpstr>
      <vt:lpstr>E-R Diagram</vt:lpstr>
      <vt:lpstr>E-R Diagram</vt:lpstr>
      <vt:lpstr>E-R Diagram</vt:lpstr>
      <vt:lpstr>ER Diagram</vt:lpstr>
      <vt:lpstr>ER Diagram</vt:lpstr>
      <vt:lpstr>3. 데이터베이스 설계</vt:lpstr>
      <vt:lpstr>MEMBER 테이블</vt:lpstr>
      <vt:lpstr>NONMEMBER 테이블</vt:lpstr>
      <vt:lpstr>MILEAGE 테이블</vt:lpstr>
      <vt:lpstr>MILEAGE_EVENT 테이블</vt:lpstr>
      <vt:lpstr>PRODUCT 테이블</vt:lpstr>
      <vt:lpstr>MAKEUP 테이블</vt:lpstr>
      <vt:lpstr>BODY 테이블</vt:lpstr>
      <vt:lpstr>BASE 테이블</vt:lpstr>
      <vt:lpstr>QUOTED_ID 테이블</vt:lpstr>
      <vt:lpstr>ORDER_LIST 테이블</vt:lpstr>
      <vt:lpstr>DELIVERY 테이블 </vt:lpstr>
      <vt:lpstr>PAYMENT 테이블</vt:lpstr>
      <vt:lpstr>데이터베이스 다이어그램</vt:lpstr>
      <vt:lpstr>변환 규칙</vt:lpstr>
      <vt:lpstr>변환 규칙</vt:lpstr>
      <vt:lpstr>변환 규칙</vt:lpstr>
      <vt:lpstr>변환 규칙</vt:lpstr>
      <vt:lpstr>변환 규칙</vt:lpstr>
      <vt:lpstr>변환 규칙</vt:lpstr>
      <vt:lpstr>변환 규칙</vt:lpstr>
      <vt:lpstr>관리자 예제 – 사용자별 테이블 사용 권한 설정</vt:lpstr>
      <vt:lpstr>4. ASP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한지혜</dc:creator>
  <cp:lastModifiedBy>한채원</cp:lastModifiedBy>
  <cp:revision>147</cp:revision>
  <dcterms:created xsi:type="dcterms:W3CDTF">2021-01-31T17:02:46Z</dcterms:created>
  <dcterms:modified xsi:type="dcterms:W3CDTF">2021-11-25T12:01:30Z</dcterms:modified>
</cp:coreProperties>
</file>