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Hpr/5I9QHoJhch/tejWJulA0v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AndLine" id="12" name="Google Shape;12;p19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9"/>
          <p:cNvSpPr txBox="1"/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" type="subTitle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type="title"/>
          </p:nvPr>
        </p:nvSpPr>
        <p:spPr>
          <a:xfrm>
            <a:off x="839788" y="457200"/>
            <a:ext cx="393192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/>
          <p:nvPr>
            <p:ph idx="2" type="pic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7"/>
          <p:cNvSpPr txBox="1"/>
          <p:nvPr>
            <p:ph idx="1" type="body"/>
          </p:nvPr>
        </p:nvSpPr>
        <p:spPr>
          <a:xfrm>
            <a:off x="839788" y="3977640"/>
            <a:ext cx="3931920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Tag=AccentColor&#10;Flavor=Light&#10;Target=FillAndLine" id="88" name="Google Shape;88;p27"/>
          <p:cNvSpPr/>
          <p:nvPr/>
        </p:nvSpPr>
        <p:spPr>
          <a:xfrm rot="5400000">
            <a:off x="2798064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Tag=AccentColor&#10;Flavor=Light&#10;Target=FillAndLine" id="30" name="Google Shape;30;p20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AndLine" id="32" name="Google Shape;32;p18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8"/>
          <p:cNvSpPr txBox="1"/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subTitle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Tag=AccentColor&#10;Flavor=Light&#10;Target=FillAndLine" id="44" name="Google Shape;44;p21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838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6172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Tag=AccentColor&#10;Flavor=Light&#10;Target=FillAndLine" id="52" name="Google Shape;52;p22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839788" y="193852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3"/>
          <p:cNvSpPr txBox="1"/>
          <p:nvPr>
            <p:ph idx="2" type="body"/>
          </p:nvPr>
        </p:nvSpPr>
        <p:spPr>
          <a:xfrm>
            <a:off x="839788" y="2926080"/>
            <a:ext cx="5157787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3" type="body"/>
          </p:nvPr>
        </p:nvSpPr>
        <p:spPr>
          <a:xfrm>
            <a:off x="6172200" y="193852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3"/>
          <p:cNvSpPr txBox="1"/>
          <p:nvPr>
            <p:ph idx="4" type="body"/>
          </p:nvPr>
        </p:nvSpPr>
        <p:spPr>
          <a:xfrm>
            <a:off x="6172200" y="2926080"/>
            <a:ext cx="5183188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Tag=AccentColor&#10;Flavor=Light&#10;Target=FillAndLine" id="62" name="Google Shape;62;p23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2203704" y="1728216"/>
            <a:ext cx="7781544" cy="3392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Tag=AccentColor&#10;Flavor=Light&#10;Target=FillAndLine" id="68" name="Google Shape;68;p24"/>
          <p:cNvSpPr/>
          <p:nvPr/>
        </p:nvSpPr>
        <p:spPr>
          <a:xfrm>
            <a:off x="3974206" y="5126892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type="title"/>
          </p:nvPr>
        </p:nvSpPr>
        <p:spPr>
          <a:xfrm>
            <a:off x="839788" y="457200"/>
            <a:ext cx="3932237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26"/>
          <p:cNvSpPr txBox="1"/>
          <p:nvPr>
            <p:ph idx="2" type="body"/>
          </p:nvPr>
        </p:nvSpPr>
        <p:spPr>
          <a:xfrm>
            <a:off x="839788" y="3977640"/>
            <a:ext cx="3932237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Tag=AccentColor&#10;Flavor=Light&#10;Target=FillAndLine" id="80" name="Google Shape;80;p26"/>
          <p:cNvSpPr/>
          <p:nvPr/>
        </p:nvSpPr>
        <p:spPr>
          <a:xfrm rot="5400000">
            <a:off x="2797492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 amt="50000"/>
          </a:blip>
          <a:srcRect b="24979" l="0" r="-1" t="0"/>
          <a:stretch/>
        </p:blipFill>
        <p:spPr>
          <a:xfrm>
            <a:off x="0" y="0"/>
            <a:ext cx="1218893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>
            <p:ph type="ctrTitle"/>
          </p:nvPr>
        </p:nvSpPr>
        <p:spPr>
          <a:xfrm>
            <a:off x="1601002" y="815249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베이즈 통계 심화스터디 week 6-2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6700"/>
            </a:br>
            <a:r>
              <a:rPr lang="en-US" sz="6700"/>
              <a:t>Hierarchical Modeling</a:t>
            </a:r>
            <a:endParaRPr sz="6700"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1524000" y="4599432"/>
            <a:ext cx="9144000" cy="122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배시예</a:t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3974206" y="441942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 flipH="1" rot="10800000">
            <a:off x="838200" y="720953"/>
            <a:ext cx="10515600" cy="5416094"/>
          </a:xfrm>
          <a:custGeom>
            <a:rect b="b" l="l" r="r" t="t"/>
            <a:pathLst>
              <a:path extrusionOk="0" h="5416094" w="1051560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cap="rnd" cmpd="sng" w="603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168" name="Google Shape;168;p10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space model (SSM) 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refers to a class of probabilistic graphical model (Koller and Friedman, 2009) that describes the probabilistic dependence between the </a:t>
            </a:r>
            <a:r>
              <a:rPr b="0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latent state variable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observed measurement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X" id="169" name="Google Shape;169;p10"/>
          <p:cNvSpPr/>
          <p:nvPr/>
        </p:nvSpPr>
        <p:spPr>
          <a:xfrm>
            <a:off x="790892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tate space model 이미지 검색결과" id="170" name="Google Shape;1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5875" y="4154946"/>
            <a:ext cx="6040250" cy="2265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Hidden Markov Model (HMM)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is a statistical Markov model in which the system being modeled is assumed to be a Markov process with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unobservable ("hidden") states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X" id="177" name="Google Shape;177;p11"/>
          <p:cNvSpPr/>
          <p:nvPr/>
        </p:nvSpPr>
        <p:spPr>
          <a:xfrm>
            <a:off x="790892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3858877"/>
            <a:ext cx="76200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Applications: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Spatial data</a:t>
            </a:r>
            <a:endParaRPr/>
          </a:p>
        </p:txBody>
      </p:sp>
      <p:sp>
        <p:nvSpPr>
          <p:cNvPr id="184" name="Google Shape;184;p12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correlated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state space models, nonparametric models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Applications: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Neural networks</a:t>
            </a:r>
            <a:endParaRPr/>
          </a:p>
        </p:txBody>
      </p:sp>
      <p:sp>
        <p:nvSpPr>
          <p:cNvPr id="190" name="Google Shape;190;p13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neurons: nonlinear relationships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intermediate nodes: latent variables</a:t>
            </a:r>
            <a:endParaRPr/>
          </a:p>
        </p:txBody>
      </p:sp>
      <p:pic>
        <p:nvPicPr>
          <p:cNvPr descr="neural network 이미지 검색결과" id="191" name="Google Shape;1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6547" y="3331064"/>
            <a:ext cx="5678905" cy="3327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Applications: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Nonparametric methods</a:t>
            </a:r>
            <a:endParaRPr/>
          </a:p>
        </p:txBody>
      </p:sp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Gaussian process prior</a:t>
            </a:r>
            <a:endParaRPr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Gaussian process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is a nonparametric model in that there are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infinitely many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parameters characterizing the regression function</a:t>
            </a:r>
            <a:endParaRPr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757" y="2845230"/>
            <a:ext cx="8566485" cy="583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Applications: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Nonparametric methods</a:t>
            </a:r>
            <a:endParaRPr/>
          </a:p>
        </p:txBody>
      </p:sp>
      <p:sp>
        <p:nvSpPr>
          <p:cNvPr id="204" name="Google Shape;204;p15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Dirichlet process prior</a:t>
            </a:r>
            <a:endParaRPr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Dirichlet process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infinite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-dimensional generalization of the Dirichlet distribution that can be used to set a prior on unknown distributions.</a:t>
            </a:r>
            <a:endParaRPr/>
          </a:p>
        </p:txBody>
      </p:sp>
      <p:pic>
        <p:nvPicPr>
          <p:cNvPr id="205" name="Google Shape;2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866" y="2798545"/>
            <a:ext cx="7644267" cy="630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Hierarchical Model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Bayesian hierarchical modelling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is a statistical model written in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levels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(hierarchical form) that estimates the parameters of the posterior distribution using the Bayesian method</a:t>
            </a:r>
            <a:endParaRPr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Hyperparameters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parameters of the prior distribution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Hyperpriors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distributions of Hyperparameters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Linear regression</a:t>
            </a: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540" y="294005"/>
            <a:ext cx="10662920" cy="6421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Linear regression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4560" y="507365"/>
            <a:ext cx="10697440" cy="6224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070497"/>
            <a:ext cx="5353401" cy="4519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Applications: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Mixed effects models</a:t>
            </a:r>
            <a:r>
              <a:rPr lang="en-US"/>
              <a:t> </a:t>
            </a:r>
            <a:endParaRPr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mixed model, mixed-effects model or mixed error-component model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is a statistical model containing both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fixed effects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random effects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Applications: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Mixed effects models</a:t>
            </a:r>
            <a:r>
              <a:rPr lang="en-US"/>
              <a:t> </a:t>
            </a:r>
            <a:endParaRPr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637" y="2028524"/>
            <a:ext cx="11811363" cy="280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072" y="5167310"/>
            <a:ext cx="6091989" cy="92208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6891686" y="5628353"/>
            <a:ext cx="43217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"mixed model equations" (MME)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Applications: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Mixture models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838200" y="1929384"/>
            <a:ext cx="110490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Char char="•"/>
            </a:pPr>
            <a:r>
              <a:rPr b="0" i="0"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mixture model </a:t>
            </a:r>
            <a:r>
              <a:rPr b="0" i="0"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is a probabilistic model for representing the presence of </a:t>
            </a:r>
            <a:r>
              <a:rPr b="0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subpopulations</a:t>
            </a:r>
            <a:r>
              <a:rPr b="0" i="0"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within an overall population, </a:t>
            </a:r>
            <a:r>
              <a:rPr b="0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without</a:t>
            </a:r>
            <a:r>
              <a:rPr b="0" i="0"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requiring that an </a:t>
            </a:r>
            <a:r>
              <a:rPr b="0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observed data set </a:t>
            </a:r>
            <a:r>
              <a:rPr b="0" i="0"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should identify the sub-population to which an individual observation belongs.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ixture model 이미지 검색결과"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1226" y="4055364"/>
            <a:ext cx="5009548" cy="2695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Applications: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Generalized linear model</a:t>
            </a:r>
            <a:endParaRPr/>
          </a:p>
        </p:txBody>
      </p:sp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generalized linear model (GLM)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is a flexible generalization of ordinary linear regression that allows for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response variables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that have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error distribution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models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other than a normal distribution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Applications: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Time series data</a:t>
            </a:r>
            <a:endParaRPr/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correlated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parameters evolve in time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state space models, hidden Markov models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yVTI">
  <a:themeElements>
    <a:clrScheme name="AnalogousFromDarkSeedLeftStep">
      <a:dk1>
        <a:srgbClr val="000000"/>
      </a:dk1>
      <a:lt1>
        <a:srgbClr val="FFFFFF"/>
      </a:lt1>
      <a:dk2>
        <a:srgbClr val="191634"/>
      </a:dk2>
      <a:lt2>
        <a:srgbClr val="F0F3F3"/>
      </a:lt2>
      <a:accent1>
        <a:srgbClr val="C34D69"/>
      </a:accent1>
      <a:accent2>
        <a:srgbClr val="B13B89"/>
      </a:accent2>
      <a:accent3>
        <a:srgbClr val="BA4DC3"/>
      </a:accent3>
      <a:accent4>
        <a:srgbClr val="773BB1"/>
      </a:accent4>
      <a:accent5>
        <a:srgbClr val="584DC3"/>
      </a:accent5>
      <a:accent6>
        <a:srgbClr val="3B61B1"/>
      </a:accent6>
      <a:hlink>
        <a:srgbClr val="7052C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ketchyVTI">
  <a:themeElements>
    <a:clrScheme name="AnalogousFromDarkSeedLeftStep">
      <a:dk1>
        <a:srgbClr val="000000"/>
      </a:dk1>
      <a:lt1>
        <a:srgbClr val="FFFFFF"/>
      </a:lt1>
      <a:dk2>
        <a:srgbClr val="191634"/>
      </a:dk2>
      <a:lt2>
        <a:srgbClr val="F0F3F3"/>
      </a:lt2>
      <a:accent1>
        <a:srgbClr val="C34D69"/>
      </a:accent1>
      <a:accent2>
        <a:srgbClr val="B13B89"/>
      </a:accent2>
      <a:accent3>
        <a:srgbClr val="BA4DC3"/>
      </a:accent3>
      <a:accent4>
        <a:srgbClr val="773BB1"/>
      </a:accent4>
      <a:accent5>
        <a:srgbClr val="584DC3"/>
      </a:accent5>
      <a:accent6>
        <a:srgbClr val="3B61B1"/>
      </a:accent6>
      <a:hlink>
        <a:srgbClr val="7052C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2021-01-17T18:52:00Z</dcterms:created>
  <dc:creator>배 시예</dc:creator>
</cp:coreProperties>
</file>