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80" r:id="rId2"/>
    <p:sldId id="283" r:id="rId3"/>
    <p:sldId id="333" r:id="rId4"/>
    <p:sldId id="287" r:id="rId5"/>
    <p:sldId id="338" r:id="rId6"/>
    <p:sldId id="339" r:id="rId7"/>
    <p:sldId id="334" r:id="rId8"/>
    <p:sldId id="335" r:id="rId9"/>
    <p:sldId id="282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나눔스퀘어OTF_ac Bold" panose="020B0600000101010101" pitchFamily="34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872"/>
    <a:srgbClr val="6A8794"/>
    <a:srgbClr val="E6E6E6"/>
    <a:srgbClr val="B1C0C7"/>
    <a:srgbClr val="3F5058"/>
    <a:srgbClr val="FD8067"/>
    <a:srgbClr val="FBD4A1"/>
    <a:srgbClr val="FC6446"/>
    <a:srgbClr val="03CF5D"/>
    <a:srgbClr val="C5D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90" autoAdjust="0"/>
  </p:normalViewPr>
  <p:slideViewPr>
    <p:cSldViewPr snapToGrid="0">
      <p:cViewPr>
        <p:scale>
          <a:sx n="57" d="100"/>
          <a:sy n="57" d="100"/>
        </p:scale>
        <p:origin x="2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965D-7B2B-45FC-A3A2-E1AA2FEA0B3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597E-7A4A-4404-A3F1-03C817E1A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1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3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4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4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7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3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47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5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8FF77-7327-4960-8393-46EFB4D8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56804-E534-4DED-9915-DEB3416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996CE-39C0-4489-86E6-342D67B2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8D87C-156B-4F98-A9AA-1B103C8E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36DE9-844F-4BE8-9E39-7F32D4C5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0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60BA-0FEE-4561-A37D-EF647CEB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3036D-571B-40C2-A92E-7FA0FB6D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3AD10-9104-4712-B5E7-1A6AA3BA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2E434-78C9-47A6-BA16-94A813CA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BB34A-57B8-45B9-9D87-3DE1CC62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3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77BBF-5A7E-4631-BECC-D7A79AD91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76FF2-DC57-49ED-925F-0D097AFF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8EB44-A2B7-4C7B-A127-23F8F770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DB54E-9308-4860-9202-E999F14B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90A4B-56CB-4170-B94A-0D2B493F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B51E-60CA-4E28-84C6-5966CCE5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F6A6E-8548-48D2-895D-F4E94706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4856B-2054-4242-9BE7-4C3CE829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EB986-997B-4249-A0AA-E642E0AA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2AD04-DD49-4458-9CDE-558E0DD5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BF40B-FBC3-485E-8510-2F750AF6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32411-0D1E-497C-83C7-9C7FC1D7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15E9F-4189-43B8-BF57-DA3CF931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CC9BE-47F8-4C3B-B7BF-2B692207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BDC0D-5636-4C04-BF34-0C63CB13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1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F296-3B81-42A2-B8A9-340E20BB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45574-62DB-46A9-ACFD-593FFCEA2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D823D-4ADF-4FB4-B2ED-B2E55B888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FB011-EABD-4A88-A401-A2DC748C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9059-096B-4F44-99BD-9F77F985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A0CA3-3FFF-4EFE-81EF-569C104C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2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D5C45-9FA9-4886-B08B-27A96645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D05B3-C397-4354-9047-A75F3062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C7872-442C-4EC3-B8AE-24A8CE5D8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EFEDC0-2EBC-497E-B8BA-ED8EF3451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4D1D0-7628-408F-BAA6-162A8C5F3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83751E-3F51-4B9D-A10C-108BFCD5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D3FAD6-5267-43B4-989B-874F5767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E4F50-C0A7-409E-920F-3D55F886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4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F7AC4-FAC1-4E3B-9A9E-1BEB1C08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407220-FB6D-4F74-B562-3A258287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B975F3-FDE5-49C3-9F92-A9EBF48F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D40C4A-5398-43A2-A0E0-508E72A0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7AE30A-2EB1-4C82-9C3B-245FE875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07AD9-B27C-4996-8839-7D809DFB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864E9F-8C7E-48B8-B403-C50A06F0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0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EC00-FE96-41AD-80F8-B9717C9F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9E42B-D190-4381-98A4-215388AA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1192D-A62F-494F-9122-66717B353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74E1C-E1FA-46C9-B4F1-32DE9EF9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7A520-70E4-461C-B967-865DE9D5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350F5-05BB-4735-8BF0-8B41DA36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9F4A7-4BB7-4D54-87DB-2C5D7BDF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091B8-1672-4D5C-9458-831664798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4E6CE-0BFE-4FF4-B821-DFC03D31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42BF5-63EC-4F73-994C-AA6669D8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7B925-8200-44BB-834D-91765F4F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767F2-E710-4745-95EA-8C9451A2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4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DFEAE-0FFB-4587-8916-A6B61358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3B29D-AFDB-4DEE-9557-8AAB4369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6E247-1E12-4A66-9541-0F9DA085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1B69-109C-4588-9767-823F56FF613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FA17B-8B6D-439B-8B2E-C304B4372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1DD05-035A-4132-9F7A-053593F1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A8B187-B405-4825-8AFA-FE0495CED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6E6B193E-A752-4126-941C-D7B18532430C}"/>
              </a:ext>
            </a:extLst>
          </p:cNvPr>
          <p:cNvSpPr/>
          <p:nvPr/>
        </p:nvSpPr>
        <p:spPr>
          <a:xfrm flipV="1">
            <a:off x="447040" y="889857"/>
            <a:ext cx="11297920" cy="6004560"/>
          </a:xfrm>
          <a:prstGeom prst="snip1Rect">
            <a:avLst>
              <a:gd name="adj" fmla="val 28705"/>
            </a:avLst>
          </a:prstGeom>
          <a:solidFill>
            <a:srgbClr val="3F5058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A013AE-E41F-4971-97D1-F45EC2BF4AEA}"/>
              </a:ext>
            </a:extLst>
          </p:cNvPr>
          <p:cNvCxnSpPr>
            <a:cxnSpLocks/>
          </p:cNvCxnSpPr>
          <p:nvPr/>
        </p:nvCxnSpPr>
        <p:spPr>
          <a:xfrm>
            <a:off x="1397875" y="2025203"/>
            <a:ext cx="509052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E6F290-DC94-43FE-BCAA-6E453E549B0B}"/>
              </a:ext>
            </a:extLst>
          </p:cNvPr>
          <p:cNvGrpSpPr/>
          <p:nvPr/>
        </p:nvGrpSpPr>
        <p:grpSpPr>
          <a:xfrm>
            <a:off x="11356077" y="6042397"/>
            <a:ext cx="388883" cy="388883"/>
            <a:chOff x="1397875" y="5417602"/>
            <a:chExt cx="388883" cy="388883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79480E-59C8-4B05-9E36-45D626B326D6}"/>
                </a:ext>
              </a:extLst>
            </p:cNvPr>
            <p:cNvSpPr/>
            <p:nvPr/>
          </p:nvSpPr>
          <p:spPr>
            <a:xfrm>
              <a:off x="1397875" y="5417602"/>
              <a:ext cx="388883" cy="388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01F43FE2-C6BE-4377-B5A0-B79D84ADA2F6}"/>
                </a:ext>
              </a:extLst>
            </p:cNvPr>
            <p:cNvSpPr/>
            <p:nvPr/>
          </p:nvSpPr>
          <p:spPr>
            <a:xfrm>
              <a:off x="1555673" y="5559972"/>
              <a:ext cx="73286" cy="104142"/>
            </a:xfrm>
            <a:prstGeom prst="chevron">
              <a:avLst>
                <a:gd name="adj" fmla="val 145714"/>
              </a:avLst>
            </a:prstGeom>
            <a:solidFill>
              <a:srgbClr val="3F5058"/>
            </a:solidFill>
            <a:ln w="38100">
              <a:solidFill>
                <a:srgbClr val="3F5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0D44AF86-BBB9-49C1-A754-EE9B6E9C36F6}"/>
              </a:ext>
            </a:extLst>
          </p:cNvPr>
          <p:cNvSpPr/>
          <p:nvPr/>
        </p:nvSpPr>
        <p:spPr>
          <a:xfrm>
            <a:off x="1164217" y="1101779"/>
            <a:ext cx="422679" cy="453862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4BC8E-25DC-442A-AA04-C2DBEAD19BB3}"/>
              </a:ext>
            </a:extLst>
          </p:cNvPr>
          <p:cNvSpPr txBox="1"/>
          <p:nvPr/>
        </p:nvSpPr>
        <p:spPr>
          <a:xfrm>
            <a:off x="1695020" y="1101779"/>
            <a:ext cx="4496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Linear Regression</a:t>
            </a:r>
          </a:p>
          <a:p>
            <a:pPr algn="ctr"/>
            <a:endParaRPr lang="ko-KR" altLang="ko-KR" sz="4000" b="1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82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389909" y="1095874"/>
            <a:ext cx="1031052" cy="1699572"/>
            <a:chOff x="389909" y="1095874"/>
            <a:chExt cx="10310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399527" y="2019204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선형 </a:t>
              </a:r>
              <a:endParaRPr lang="en-US" altLang="ko-KR" sz="16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회귀분석</a:t>
              </a:r>
              <a:endParaRPr lang="en-US" altLang="ko-KR" sz="16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89909" y="1095874"/>
              <a:ext cx="10310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01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293678" y="3840443"/>
            <a:ext cx="1162499" cy="1589670"/>
            <a:chOff x="320986" y="3803119"/>
            <a:chExt cx="1162499" cy="15896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320986" y="3803119"/>
              <a:ext cx="11624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KoPubWorld돋움체_Pro Medium" panose="00000600000000000000" pitchFamily="50" charset="-127"/>
                </a:rPr>
                <a:t>선형 회귀분석</a:t>
              </a:r>
              <a:endParaRPr lang="ko-KR" altLang="ko-KR" sz="12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421163" y="4135134"/>
              <a:ext cx="9621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52687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KoPubWorld돋움체_Pro Medium" panose="00000600000000000000" pitchFamily="50" charset="-127"/>
                </a:rPr>
                <a:t>새로운 </a:t>
              </a:r>
              <a:r>
                <a:rPr lang="en-US" altLang="ko-KR" sz="1100" dirty="0">
                  <a:solidFill>
                    <a:srgbClr val="52687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KoPubWorld돋움체_Pro Medium" panose="00000600000000000000" pitchFamily="50" charset="-127"/>
                </a:rPr>
                <a:t>prior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809865" y="446714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ko-KR" sz="1100" dirty="0">
                <a:solidFill>
                  <a:srgbClr val="52687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809866" y="4799164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ko-KR" sz="1100" dirty="0">
                <a:solidFill>
                  <a:srgbClr val="52687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168A36-24C4-4539-9142-51C57195DA1D}"/>
                </a:ext>
              </a:extLst>
            </p:cNvPr>
            <p:cNvSpPr txBox="1"/>
            <p:nvPr/>
          </p:nvSpPr>
          <p:spPr>
            <a:xfrm>
              <a:off x="809870" y="513117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ko-KR" sz="1100" dirty="0">
                <a:solidFill>
                  <a:srgbClr val="52687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286340" y="346733"/>
            <a:ext cx="2430625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530684" y="420032"/>
            <a:ext cx="232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선형 회귀분석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F38B079-485E-4D3B-854B-478622F54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73" y="1122454"/>
            <a:ext cx="7828156" cy="1244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570491-FADF-4251-818A-F4681BE8D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61" y="2983261"/>
            <a:ext cx="5338978" cy="37064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ED6D386-003B-4FE3-8A2E-404C07225464}"/>
              </a:ext>
            </a:extLst>
          </p:cNvPr>
          <p:cNvSpPr txBox="1"/>
          <p:nvPr/>
        </p:nvSpPr>
        <p:spPr>
          <a:xfrm>
            <a:off x="2154744" y="1143533"/>
            <a:ext cx="187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① 선형회귀식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</a:t>
            </a:r>
            <a:endParaRPr lang="en-US" altLang="ko-KR" sz="2000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6B963E-BFC6-475B-85AC-A3ED0BC83ADE}"/>
              </a:ext>
            </a:extLst>
          </p:cNvPr>
          <p:cNvSpPr txBox="1"/>
          <p:nvPr/>
        </p:nvSpPr>
        <p:spPr>
          <a:xfrm>
            <a:off x="2154744" y="2577307"/>
            <a:ext cx="595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② 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Graphical representation</a:t>
            </a:r>
            <a:endParaRPr lang="en-US" altLang="ko-KR" sz="2000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03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389909" y="1095874"/>
            <a:ext cx="1031052" cy="1699572"/>
            <a:chOff x="389909" y="1095874"/>
            <a:chExt cx="1031052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399527" y="2019204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선형</a:t>
              </a:r>
              <a:endParaRPr lang="en-US" altLang="ko-KR" sz="16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회귀분석</a:t>
              </a:r>
              <a:endParaRPr lang="en-US" altLang="ko-KR" sz="16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389909" y="1095874"/>
              <a:ext cx="10310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01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6CCE47-A16C-4A47-9261-EFD2485B7330}"/>
              </a:ext>
            </a:extLst>
          </p:cNvPr>
          <p:cNvGrpSpPr/>
          <p:nvPr/>
        </p:nvGrpSpPr>
        <p:grpSpPr>
          <a:xfrm>
            <a:off x="328606" y="3840443"/>
            <a:ext cx="1239777" cy="1589670"/>
            <a:chOff x="355914" y="3803119"/>
            <a:chExt cx="1239777" cy="15896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6EE3F0-EC3D-4DB7-A63B-44BF080C65BB}"/>
                </a:ext>
              </a:extLst>
            </p:cNvPr>
            <p:cNvSpPr txBox="1"/>
            <p:nvPr/>
          </p:nvSpPr>
          <p:spPr>
            <a:xfrm>
              <a:off x="355914" y="3803119"/>
              <a:ext cx="1239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526872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KoPubWorld돋움체_Pro Medium" panose="00000600000000000000" pitchFamily="50" charset="-127"/>
                </a:rPr>
                <a:t>선형 회귀분석</a:t>
              </a:r>
              <a:endParaRPr lang="ko-KR" altLang="ko-KR" sz="1200" dirty="0">
                <a:solidFill>
                  <a:srgbClr val="52687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969471-CC6E-460F-9C5B-6C327FDC99E9}"/>
                </a:ext>
              </a:extLst>
            </p:cNvPr>
            <p:cNvSpPr txBox="1"/>
            <p:nvPr/>
          </p:nvSpPr>
          <p:spPr>
            <a:xfrm>
              <a:off x="432385" y="4135135"/>
              <a:ext cx="10158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KoPubWorld돋움체_Pro Medium" panose="00000600000000000000" pitchFamily="50" charset="-127"/>
                </a:rPr>
                <a:t>새로운 </a:t>
              </a:r>
              <a:r>
                <a:rPr lang="en-US" altLang="ko-KR" sz="1100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  <a:cs typeface="KoPubWorld돋움체_Pro Medium" panose="00000600000000000000" pitchFamily="50" charset="-127"/>
                </a:rPr>
                <a:t>prior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4ED548-96D9-4A8A-8E1A-0EC8ED8B6F24}"/>
                </a:ext>
              </a:extLst>
            </p:cNvPr>
            <p:cNvSpPr txBox="1"/>
            <p:nvPr/>
          </p:nvSpPr>
          <p:spPr>
            <a:xfrm>
              <a:off x="809865" y="446714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ko-KR" sz="1100" dirty="0">
                <a:solidFill>
                  <a:srgbClr val="52687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B5590-CDDB-460B-B974-AAA8F267ECB9}"/>
                </a:ext>
              </a:extLst>
            </p:cNvPr>
            <p:cNvSpPr txBox="1"/>
            <p:nvPr/>
          </p:nvSpPr>
          <p:spPr>
            <a:xfrm>
              <a:off x="809866" y="4799164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ko-KR" sz="1100" dirty="0">
                <a:solidFill>
                  <a:srgbClr val="52687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168A36-24C4-4539-9142-51C57195DA1D}"/>
                </a:ext>
              </a:extLst>
            </p:cNvPr>
            <p:cNvSpPr txBox="1"/>
            <p:nvPr/>
          </p:nvSpPr>
          <p:spPr>
            <a:xfrm>
              <a:off x="809870" y="513117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ko-KR" sz="1100" dirty="0">
                <a:solidFill>
                  <a:srgbClr val="52687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286340" y="346733"/>
            <a:ext cx="2041315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530684" y="420032"/>
            <a:ext cx="2041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새로운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prior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B0D3D-3198-4062-A5DE-F8D23441C5BF}"/>
              </a:ext>
            </a:extLst>
          </p:cNvPr>
          <p:cNvSpPr txBox="1"/>
          <p:nvPr/>
        </p:nvSpPr>
        <p:spPr>
          <a:xfrm>
            <a:off x="2154744" y="1143533"/>
            <a:ext cx="187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① 기존 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prior:</a:t>
            </a:r>
            <a:endParaRPr lang="en-US" altLang="ko-KR" sz="2000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D750F4-9F61-448A-AA9C-E08E6741B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20" y="993954"/>
            <a:ext cx="6947210" cy="699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E32C05-D3F8-4839-9408-82BE83AD32D0}"/>
                  </a:ext>
                </a:extLst>
              </p:cNvPr>
              <p:cNvSpPr txBox="1"/>
              <p:nvPr/>
            </p:nvSpPr>
            <p:spPr>
              <a:xfrm>
                <a:off x="2154743" y="1797524"/>
                <a:ext cx="7245735" cy="189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② 새로운 </a:t>
                </a:r>
                <a:r>
                  <a:rPr lang="en-US" altLang="ko-KR" sz="2000" b="1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prior: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Laplace prior</a:t>
                </a:r>
              </a:p>
              <a:p>
                <a:endParaRPr lang="en-US" altLang="ko-KR" sz="5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  <a:p>
                <a:pPr marL="457200" indent="-457200">
                  <a:buAutoNum type="arabicParenR"/>
                </a:pPr>
                <a:r>
                  <a:rPr lang="en-US" altLang="ko-KR" sz="2000" b="1" dirty="0">
                    <a:solidFill>
                      <a:schemeClr val="tx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Laplace</a:t>
                </a:r>
                <a:r>
                  <a:rPr lang="ko-KR" altLang="en-US" sz="2000" b="1" dirty="0">
                    <a:solidFill>
                      <a:schemeClr val="tx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 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distribution pdf: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𝟐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𝒃</m:t>
                        </m:r>
                      </m:den>
                    </m:f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OTF_ac Bold" panose="020B0600000101010101" pitchFamily="34" charset="-127"/>
                      </a:rPr>
                      <m:t>𝒆𝒙𝒑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OTF_ac Bold" panose="020B0600000101010101" pitchFamily="34" charset="-127"/>
                              </a:rPr>
                            </m:ctrlPr>
                          </m:fPr>
                          <m:num>
                            <m:r>
                              <a:rPr lang="ko-KR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OTF_ac Bold" panose="020B0600000101010101" pitchFamily="34" charset="-127"/>
                              </a:rPr>
                              <m:t>ㅣ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OTF_ac Bold" panose="020B0600000101010101" pitchFamily="34" charset="-127"/>
                              </a:rPr>
                              <m:t>𝒙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OTF_ac Bold" panose="020B0600000101010101" pitchFamily="34" charset="-127"/>
                              </a:rPr>
                              <m:t>−</m:t>
                            </m:r>
                            <m:r>
                              <a:rPr lang="ko-KR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OTF_ac Bold" panose="020B0600000101010101" pitchFamily="34" charset="-127"/>
                              </a:rPr>
                              <m:t>𝝁</m:t>
                            </m:r>
                            <m:r>
                              <a:rPr lang="ko-KR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OTF_ac Bold" panose="020B0600000101010101" pitchFamily="34" charset="-127"/>
                              </a:rPr>
                              <m:t>ㅣ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OTF_ac Bold" panose="020B0600000101010101" pitchFamily="34" charset="-127"/>
                              </a:rPr>
                              <m:t>𝒃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000" b="1" dirty="0">
                  <a:solidFill>
                    <a:schemeClr val="tx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  <a:p>
                <a:r>
                  <a:rPr lang="ko-KR" altLang="en-US" sz="2000" b="1" dirty="0">
                    <a:solidFill>
                      <a:schemeClr val="tx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       평균</a:t>
                </a:r>
                <a:r>
                  <a:rPr lang="en-US" altLang="ko-KR" sz="2000" b="1" dirty="0">
                    <a:solidFill>
                      <a:schemeClr val="tx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OTF_ac Bold" panose="020B0600000101010101" pitchFamily="34" charset="-127"/>
                      </a:rPr>
                      <m:t>𝝁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OTF_ac Bold" panose="020B0600000101010101" pitchFamily="34" charset="-127"/>
                      </a:rPr>
                      <m:t>, 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  <a:ea typeface="나눔스퀘어OTF_ac Bold" panose="020B0600000101010101" pitchFamily="34" charset="-127"/>
                      </a:rPr>
                      <m:t>분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  <a:ea typeface="나눔스퀘어OTF_ac Bold" panose="020B0600000101010101" pitchFamily="34" charset="-127"/>
                      </a:rPr>
                      <m:t>산</m:t>
                    </m:r>
                  </m:oMath>
                </a14:m>
                <a:r>
                  <a:rPr lang="en-US" altLang="ko-KR" sz="2000" b="1" dirty="0">
                    <a:solidFill>
                      <a:schemeClr val="tx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OTF_ac Bold" panose="020B0600000101010101" pitchFamily="34" charset="-127"/>
                      </a:rPr>
                      <m:t>𝟐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𝒃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  <a:p>
                <a:endParaRPr lang="en-US" altLang="ko-KR" sz="500" b="1" dirty="0">
                  <a:solidFill>
                    <a:schemeClr val="tx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  <a:p>
                <a:r>
                  <a:rPr lang="en-US" altLang="ko-KR" sz="2000" b="1" dirty="0">
                    <a:solidFill>
                      <a:schemeClr val="tx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2)   p(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OTF_ac Bold" panose="020B0600000101010101" pitchFamily="34" charset="-127"/>
                      </a:rPr>
                      <m:t>𝜷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OTF_ac Bold" panose="020B0600000101010101" pitchFamily="34" charset="-127"/>
                      </a:rPr>
                      <m:t>)=</m:t>
                    </m:r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𝒆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−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ㅣ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𝜷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나눔스퀘어OTF_ac Bold" panose="020B0600000101010101" pitchFamily="34" charset="-127"/>
                          </a:rPr>
                          <m:t>ㅣ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E32C05-D3F8-4839-9408-82BE83AD3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743" y="1797524"/>
                <a:ext cx="7245735" cy="1898340"/>
              </a:xfrm>
              <a:prstGeom prst="rect">
                <a:avLst/>
              </a:prstGeom>
              <a:blipFill>
                <a:blip r:embed="rId4"/>
                <a:stretch>
                  <a:fillRect l="-841" t="-1929" b="-1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8487B06A-7B99-42AE-9C81-F65F42FD4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429000"/>
            <a:ext cx="4828478" cy="38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1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9165" y="19318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380291" y="1095874"/>
            <a:ext cx="1043877" cy="1699572"/>
            <a:chOff x="380291" y="1095874"/>
            <a:chExt cx="1043877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380291" y="2019204"/>
              <a:ext cx="10438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Model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checking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431587" y="1095874"/>
              <a:ext cx="9476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264569" y="277116"/>
            <a:ext cx="2641968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533556" y="342431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Model checking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3CA3C-A4D1-4202-BD11-0A97015F8E09}"/>
              </a:ext>
            </a:extLst>
          </p:cNvPr>
          <p:cNvSpPr txBox="1"/>
          <p:nvPr/>
        </p:nvSpPr>
        <p:spPr>
          <a:xfrm>
            <a:off x="2154743" y="1143533"/>
            <a:ext cx="5171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① </a:t>
            </a:r>
            <a:r>
              <a:rPr lang="en-US" altLang="ko-KR" sz="20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gelman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converged 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확인</a:t>
            </a:r>
            <a:endParaRPr lang="en-US" altLang="ko-KR" sz="2000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36AE8B-60A4-4DC1-8138-6F46407C0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05" y="1143533"/>
            <a:ext cx="3276600" cy="18192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599C23-135C-45B4-ABEC-E739E492A064}"/>
              </a:ext>
            </a:extLst>
          </p:cNvPr>
          <p:cNvSpPr txBox="1"/>
          <p:nvPr/>
        </p:nvSpPr>
        <p:spPr>
          <a:xfrm>
            <a:off x="2154743" y="3369828"/>
            <a:ext cx="595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② 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autocorrelation: </a:t>
            </a:r>
            <a:r>
              <a:rPr lang="ko-KR" altLang="en-US" sz="20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변수간의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상관관계 확인</a:t>
            </a:r>
            <a:endParaRPr lang="en-US" altLang="ko-KR" sz="2000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E4A491-BB10-4BED-B248-A09AF8BC0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605" y="3278854"/>
            <a:ext cx="3895725" cy="14001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9EA763-A8D7-4FB7-B997-8B12272CCF95}"/>
              </a:ext>
            </a:extLst>
          </p:cNvPr>
          <p:cNvSpPr txBox="1"/>
          <p:nvPr/>
        </p:nvSpPr>
        <p:spPr>
          <a:xfrm>
            <a:off x="2154743" y="5129507"/>
            <a:ext cx="595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③ </a:t>
            </a:r>
            <a:r>
              <a:rPr lang="en-US" altLang="ko-KR" sz="20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effectiveSize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effective sample size 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확인</a:t>
            </a:r>
            <a:endParaRPr lang="en-US" altLang="ko-KR" sz="2000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8D8590-49A0-4F9D-A8B8-0F802DF34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108" y="5286560"/>
            <a:ext cx="3248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8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9165" y="19318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380291" y="1095874"/>
            <a:ext cx="1043877" cy="1699572"/>
            <a:chOff x="380291" y="1095874"/>
            <a:chExt cx="1043877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380291" y="2019204"/>
              <a:ext cx="10438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Model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checking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431587" y="1095874"/>
              <a:ext cx="9476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264569" y="277116"/>
            <a:ext cx="2641968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533556" y="342431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Model checking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3CA3C-A4D1-4202-BD11-0A97015F8E09}"/>
              </a:ext>
            </a:extLst>
          </p:cNvPr>
          <p:cNvSpPr txBox="1"/>
          <p:nvPr/>
        </p:nvSpPr>
        <p:spPr>
          <a:xfrm>
            <a:off x="2155014" y="883155"/>
            <a:ext cx="83274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④ </a:t>
            </a:r>
            <a:r>
              <a:rPr lang="ko-KR" altLang="en-US" sz="20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잔차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plot</a:t>
            </a:r>
          </a:p>
          <a:p>
            <a:endParaRPr lang="en-US" altLang="ko-KR" sz="20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457200" indent="-457200">
              <a:buAutoNum type="arabicParenR"/>
            </a:pP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X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축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Y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축 </a:t>
            </a:r>
            <a:r>
              <a:rPr lang="ko-KR" altLang="en-US" sz="20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잔차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패턴 </a:t>
            </a:r>
            <a:r>
              <a:rPr lang="en-US" altLang="ko-KR" sz="2000" b="1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X -&gt; </a:t>
            </a:r>
            <a:r>
              <a:rPr lang="ko-KR" altLang="en-US" sz="2000" b="1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데이터는 독립</a:t>
            </a:r>
            <a:endParaRPr lang="en-US" altLang="ko-KR" sz="2000" b="1" dirty="0">
              <a:solidFill>
                <a:srgbClr val="FF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457200" indent="-457200">
              <a:buAutoNum type="arabicParenR"/>
            </a:pP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X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축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sz="20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예측값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Y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축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sz="20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잔차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sz="2000" b="1" dirty="0" err="1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잔차</a:t>
            </a:r>
            <a:r>
              <a:rPr lang="ko-KR" altLang="en-US" sz="2000" b="1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분산이 동일해야 함 </a:t>
            </a:r>
            <a:endParaRPr lang="en-US" altLang="ko-KR" sz="2000" b="1" dirty="0">
              <a:solidFill>
                <a:srgbClr val="FF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2CDA12-461F-44AF-939A-3B73FBD96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628" y="1847538"/>
            <a:ext cx="7781925" cy="19637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C5157F-6A5D-425F-85B9-933B2B2B3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628" y="4474627"/>
            <a:ext cx="7865099" cy="21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5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9165" y="19318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380291" y="1095874"/>
            <a:ext cx="1043877" cy="1699572"/>
            <a:chOff x="380291" y="1095874"/>
            <a:chExt cx="1043877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380291" y="2019204"/>
              <a:ext cx="10438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Model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checking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431587" y="1095874"/>
              <a:ext cx="9476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02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264569" y="277116"/>
            <a:ext cx="2641968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533556" y="342431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Model checking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4E9568-6D43-4ADC-959D-DA623109F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628" y="2603979"/>
            <a:ext cx="6962775" cy="23889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C1762D-2E47-42C5-A814-FD7AB29B3C3A}"/>
              </a:ext>
            </a:extLst>
          </p:cNvPr>
          <p:cNvSpPr txBox="1"/>
          <p:nvPr/>
        </p:nvSpPr>
        <p:spPr>
          <a:xfrm>
            <a:off x="2329902" y="2009934"/>
            <a:ext cx="8161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3)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Q-Q plot: </a:t>
            </a:r>
            <a:r>
              <a:rPr lang="ko-KR" altLang="en-US" sz="2000" b="1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일직선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으로 분포되어 있으면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20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잔차가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정규분포를 따름</a:t>
            </a:r>
            <a:endParaRPr lang="en-US" altLang="ko-KR" sz="2000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2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9165" y="19318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278182" y="1095874"/>
            <a:ext cx="1248098" cy="1699572"/>
            <a:chOff x="278182" y="1095874"/>
            <a:chExt cx="1248098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278182" y="2019204"/>
              <a:ext cx="12480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Alternative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431587" y="1095874"/>
              <a:ext cx="9476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03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264569" y="277116"/>
            <a:ext cx="3831431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533556" y="342431"/>
            <a:ext cx="338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아웃라이어를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 발견했을 때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739C5C-C527-4495-85A9-FF7D680831CB}"/>
              </a:ext>
            </a:extLst>
          </p:cNvPr>
          <p:cNvSpPr txBox="1"/>
          <p:nvPr/>
        </p:nvSpPr>
        <p:spPr>
          <a:xfrm>
            <a:off x="2154743" y="1157429"/>
            <a:ext cx="681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① </a:t>
            </a:r>
            <a:r>
              <a:rPr lang="ko-KR" altLang="en-US" sz="2000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아웃라이어를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설명할 수 있는 </a:t>
            </a:r>
            <a:r>
              <a:rPr lang="ko-KR" altLang="en-US" sz="2000" b="1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설명 변수 추가</a:t>
            </a:r>
            <a:endParaRPr lang="en-US" altLang="ko-KR" sz="2000" dirty="0">
              <a:solidFill>
                <a:srgbClr val="FF0000"/>
              </a:solidFill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CA701-E850-4F1B-8C07-9965810EBC15}"/>
              </a:ext>
            </a:extLst>
          </p:cNvPr>
          <p:cNvSpPr txBox="1"/>
          <p:nvPr/>
        </p:nvSpPr>
        <p:spPr>
          <a:xfrm>
            <a:off x="2154743" y="1780917"/>
            <a:ext cx="8204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② </a:t>
            </a:r>
            <a:r>
              <a:rPr lang="en-US" altLang="ko-KR" sz="2000" b="1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Likelihood </a:t>
            </a:r>
            <a:r>
              <a:rPr lang="ko-KR" altLang="en-US" sz="2000" b="1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분포 바꾸기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정규분포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꼬리가 얇음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)-&gt;T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분포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꼬리가 두꺼움</a:t>
            </a:r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</a:t>
            </a:r>
            <a:endParaRPr lang="en-US" altLang="ko-KR" sz="2000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95962-CBAE-4773-94A7-6DE62BA5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13" y="2376455"/>
            <a:ext cx="5181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1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-9165" y="19318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71AA1D-642E-4454-BDC0-ECFE9257B2AD}"/>
              </a:ext>
            </a:extLst>
          </p:cNvPr>
          <p:cNvGrpSpPr/>
          <p:nvPr/>
        </p:nvGrpSpPr>
        <p:grpSpPr>
          <a:xfrm>
            <a:off x="42628" y="1095874"/>
            <a:ext cx="1725613" cy="1699572"/>
            <a:chOff x="42628" y="1095874"/>
            <a:chExt cx="1725613" cy="16995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1FF-35DC-483F-A996-91C51C7CF19F}"/>
                </a:ext>
              </a:extLst>
            </p:cNvPr>
            <p:cNvSpPr txBox="1"/>
            <p:nvPr/>
          </p:nvSpPr>
          <p:spPr>
            <a:xfrm>
              <a:off x="42628" y="1893371"/>
              <a:ext cx="1725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Deviance Information Criterion(DIC)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F7FFB-18DE-499A-B77E-E1C596033D0A}"/>
                </a:ext>
              </a:extLst>
            </p:cNvPr>
            <p:cNvSpPr txBox="1"/>
            <p:nvPr/>
          </p:nvSpPr>
          <p:spPr>
            <a:xfrm>
              <a:off x="431587" y="1095874"/>
              <a:ext cx="9476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KoPubWorld돋움체_Pro Medium" panose="00000600000000000000" pitchFamily="50" charset="-127"/>
                </a:rPr>
                <a:t>04</a:t>
              </a:r>
              <a:endParaRPr lang="ko-KR" altLang="ko-KR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FBF5933-34FF-433B-9575-C7B7FAA60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423248-63EA-40B4-82EF-751E38A9F5BB}"/>
              </a:ext>
            </a:extLst>
          </p:cNvPr>
          <p:cNvSpPr/>
          <p:nvPr/>
        </p:nvSpPr>
        <p:spPr>
          <a:xfrm>
            <a:off x="2264569" y="277116"/>
            <a:ext cx="5050631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359E6-7A69-4880-8FD7-7212D16B5881}"/>
              </a:ext>
            </a:extLst>
          </p:cNvPr>
          <p:cNvSpPr txBox="1"/>
          <p:nvPr/>
        </p:nvSpPr>
        <p:spPr>
          <a:xfrm>
            <a:off x="2533556" y="342431"/>
            <a:ext cx="4594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Deviance Information Criterion(DIC)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CB4351-95AB-4B8A-8510-4D677F6A1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70" y="1453710"/>
            <a:ext cx="5724525" cy="435607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69B833-5D17-468E-896D-C8610C5D280B}"/>
              </a:ext>
            </a:extLst>
          </p:cNvPr>
          <p:cNvCxnSpPr>
            <a:cxnSpLocks/>
          </p:cNvCxnSpPr>
          <p:nvPr/>
        </p:nvCxnSpPr>
        <p:spPr>
          <a:xfrm>
            <a:off x="2264569" y="2739557"/>
            <a:ext cx="124806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739C5C-C527-4495-85A9-FF7D680831CB}"/>
              </a:ext>
            </a:extLst>
          </p:cNvPr>
          <p:cNvSpPr txBox="1"/>
          <p:nvPr/>
        </p:nvSpPr>
        <p:spPr>
          <a:xfrm>
            <a:off x="4288180" y="2328842"/>
            <a:ext cx="7861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-&gt;</a:t>
            </a:r>
            <a:r>
              <a:rPr lang="es-ES" altLang="ko-KR" sz="2000" b="0" i="0" dirty="0">
                <a:solidFill>
                  <a:srgbClr val="FF0000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Monte Carlo estimated posterior mean deviance</a:t>
            </a:r>
            <a:r>
              <a:rPr lang="es-ES" altLang="ko-KR" sz="20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= -2</a:t>
            </a:r>
            <a:r>
              <a:rPr lang="en-US" altLang="ko-KR" sz="20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log</a:t>
            </a:r>
            <a:r>
              <a:rPr lang="ko-KR" altLang="en-US" sz="20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likelihood +  constant(                                                ) 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934C02-DCAD-499A-A19B-95849B990593}"/>
              </a:ext>
            </a:extLst>
          </p:cNvPr>
          <p:cNvCxnSpPr>
            <a:cxnSpLocks/>
          </p:cNvCxnSpPr>
          <p:nvPr/>
        </p:nvCxnSpPr>
        <p:spPr>
          <a:xfrm>
            <a:off x="2242458" y="4676152"/>
            <a:ext cx="124806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E7D8A8B-42EF-481C-BEF9-27AD67072AF7}"/>
              </a:ext>
            </a:extLst>
          </p:cNvPr>
          <p:cNvCxnSpPr>
            <a:cxnSpLocks/>
          </p:cNvCxnSpPr>
          <p:nvPr/>
        </p:nvCxnSpPr>
        <p:spPr>
          <a:xfrm>
            <a:off x="2264569" y="3133567"/>
            <a:ext cx="124806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7933A5-2D12-45B5-82FE-E0AD7EFFDBD2}"/>
                  </a:ext>
                </a:extLst>
              </p:cNvPr>
              <p:cNvSpPr txBox="1"/>
              <p:nvPr/>
            </p:nvSpPr>
            <p:spPr>
              <a:xfrm>
                <a:off x="3490523" y="4730660"/>
                <a:ext cx="7861192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-&gt;</a:t>
                </a:r>
                <a:r>
                  <a:rPr lang="ko-KR" altLang="en-US" sz="2000" b="0" i="0" dirty="0">
                    <a:solidFill>
                      <a:schemeClr val="accent1"/>
                    </a:solidFill>
                    <a:effectLst/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모델 복잡성  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2000" b="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solidFill>
                      <a:schemeClr val="accent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  모델 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parameter 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수</a:t>
                </a:r>
                <a:endParaRPr lang="en-US" altLang="ko-KR" sz="2000" dirty="0">
                  <a:solidFill>
                    <a:schemeClr val="accent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7933A5-2D12-45B5-82FE-E0AD7EFF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523" y="4730660"/>
                <a:ext cx="7861192" cy="405945"/>
              </a:xfrm>
              <a:prstGeom prst="rect">
                <a:avLst/>
              </a:prstGeom>
              <a:blipFill>
                <a:blip r:embed="rId4"/>
                <a:stretch>
                  <a:fillRect l="-853" t="-5970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0BFB38F-FACC-4F87-ABE6-0992B912278A}"/>
              </a:ext>
            </a:extLst>
          </p:cNvPr>
          <p:cNvCxnSpPr>
            <a:cxnSpLocks/>
          </p:cNvCxnSpPr>
          <p:nvPr/>
        </p:nvCxnSpPr>
        <p:spPr>
          <a:xfrm>
            <a:off x="2242458" y="5086192"/>
            <a:ext cx="124806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2DABEB-C1C4-4F3B-A285-E13BFA032D83}"/>
              </a:ext>
            </a:extLst>
          </p:cNvPr>
          <p:cNvCxnSpPr>
            <a:cxnSpLocks/>
          </p:cNvCxnSpPr>
          <p:nvPr/>
        </p:nvCxnSpPr>
        <p:spPr>
          <a:xfrm>
            <a:off x="2226470" y="5481480"/>
            <a:ext cx="17597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5D61BB-1416-4A4E-B779-0AD3AB20EEF8}"/>
              </a:ext>
            </a:extLst>
          </p:cNvPr>
          <p:cNvSpPr txBox="1"/>
          <p:nvPr/>
        </p:nvSpPr>
        <p:spPr>
          <a:xfrm>
            <a:off x="4679470" y="5149029"/>
            <a:ext cx="7861192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-&gt;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낮을수록 좋은 모델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8A88C9-0B6C-44F4-AAA3-99946AA130A1}"/>
              </a:ext>
            </a:extLst>
          </p:cNvPr>
          <p:cNvCxnSpPr>
            <a:cxnSpLocks/>
          </p:cNvCxnSpPr>
          <p:nvPr/>
        </p:nvCxnSpPr>
        <p:spPr>
          <a:xfrm>
            <a:off x="2226470" y="3526300"/>
            <a:ext cx="17597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A9864D0-71EB-49BE-8159-4774D55C4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762" y="2682785"/>
            <a:ext cx="27527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A8B187-B405-4825-8AFA-FE0495CED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6E6B193E-A752-4126-941C-D7B18532430C}"/>
              </a:ext>
            </a:extLst>
          </p:cNvPr>
          <p:cNvSpPr/>
          <p:nvPr/>
        </p:nvSpPr>
        <p:spPr>
          <a:xfrm flipV="1">
            <a:off x="447040" y="426720"/>
            <a:ext cx="11297920" cy="6004560"/>
          </a:xfrm>
          <a:prstGeom prst="snip1Rect">
            <a:avLst>
              <a:gd name="adj" fmla="val 28705"/>
            </a:avLst>
          </a:prstGeom>
          <a:solidFill>
            <a:srgbClr val="3F5058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E6F290-DC94-43FE-BCAA-6E453E549B0B}"/>
              </a:ext>
            </a:extLst>
          </p:cNvPr>
          <p:cNvGrpSpPr/>
          <p:nvPr/>
        </p:nvGrpSpPr>
        <p:grpSpPr>
          <a:xfrm>
            <a:off x="11356077" y="6042397"/>
            <a:ext cx="388883" cy="388883"/>
            <a:chOff x="1397875" y="5417602"/>
            <a:chExt cx="388883" cy="388883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79480E-59C8-4B05-9E36-45D626B326D6}"/>
                </a:ext>
              </a:extLst>
            </p:cNvPr>
            <p:cNvSpPr/>
            <p:nvPr/>
          </p:nvSpPr>
          <p:spPr>
            <a:xfrm>
              <a:off x="1397875" y="5417602"/>
              <a:ext cx="388883" cy="388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01F43FE2-C6BE-4377-B5A0-B79D84ADA2F6}"/>
                </a:ext>
              </a:extLst>
            </p:cNvPr>
            <p:cNvSpPr/>
            <p:nvPr/>
          </p:nvSpPr>
          <p:spPr>
            <a:xfrm flipH="1">
              <a:off x="1541159" y="5559972"/>
              <a:ext cx="73286" cy="104142"/>
            </a:xfrm>
            <a:prstGeom prst="chevron">
              <a:avLst>
                <a:gd name="adj" fmla="val 145714"/>
              </a:avLst>
            </a:prstGeom>
            <a:solidFill>
              <a:srgbClr val="3F5058"/>
            </a:solidFill>
            <a:ln w="38100">
              <a:solidFill>
                <a:srgbClr val="3F5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0D44AF86-BBB9-49C1-A754-EE9B6E9C36F6}"/>
              </a:ext>
            </a:extLst>
          </p:cNvPr>
          <p:cNvSpPr/>
          <p:nvPr/>
        </p:nvSpPr>
        <p:spPr>
          <a:xfrm>
            <a:off x="4093473" y="2833569"/>
            <a:ext cx="467316" cy="46731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4BC8E-25DC-442A-AA04-C2DBEAD19BB3}"/>
              </a:ext>
            </a:extLst>
          </p:cNvPr>
          <p:cNvSpPr txBox="1"/>
          <p:nvPr/>
        </p:nvSpPr>
        <p:spPr>
          <a:xfrm>
            <a:off x="4129621" y="2844261"/>
            <a:ext cx="40316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Thank you</a:t>
            </a:r>
            <a:endParaRPr lang="ko-KR" altLang="ko-KR" sz="6000" b="1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00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219</Words>
  <Application>Microsoft Office PowerPoint</Application>
  <PresentationFormat>와이드스크린</PresentationFormat>
  <Paragraphs>71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나눔스퀘어OTF ExtraBold</vt:lpstr>
      <vt:lpstr>나눔스퀘어OTF Bold</vt:lpstr>
      <vt:lpstr>나눔스퀘어OTF_ac Bold</vt:lpstr>
      <vt:lpstr>나눔스퀘어OTF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한나 박</dc:creator>
  <cp:lastModifiedBy>박 민지</cp:lastModifiedBy>
  <cp:revision>126</cp:revision>
  <dcterms:created xsi:type="dcterms:W3CDTF">2019-04-26T01:56:18Z</dcterms:created>
  <dcterms:modified xsi:type="dcterms:W3CDTF">2021-02-08T12:01:54Z</dcterms:modified>
</cp:coreProperties>
</file>