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I3MRLi2GU0uP6QqD5N6W+Lra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 flipH="1" rot="10800000">
            <a:off x="447040" y="889857"/>
            <a:ext cx="11297920" cy="6004560"/>
          </a:xfrm>
          <a:prstGeom prst="snip1Rect">
            <a:avLst>
              <a:gd fmla="val 28705" name="adj"/>
            </a:avLst>
          </a:prstGeom>
          <a:solidFill>
            <a:srgbClr val="3F5058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397875" y="2025203"/>
            <a:ext cx="5090523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2" name="Google Shape;92;p1"/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93" name="Google Shape;93;p1"/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algn="tl" dir="27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555673" y="5559972"/>
              <a:ext cx="73286" cy="104142"/>
            </a:xfrm>
            <a:prstGeom prst="chevron">
              <a:avLst>
                <a:gd fmla="val 145714" name="adj"/>
              </a:avLst>
            </a:prstGeom>
            <a:solidFill>
              <a:srgbClr val="3F5058"/>
            </a:solidFill>
            <a:ln cap="flat" cmpd="sng" w="38100">
              <a:solidFill>
                <a:srgbClr val="3F505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1164217" y="1101779"/>
            <a:ext cx="422679" cy="453862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614434" y="1185084"/>
            <a:ext cx="50322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Modeling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0"/>
          <p:cNvSpPr/>
          <p:nvPr/>
        </p:nvSpPr>
        <p:spPr>
          <a:xfrm flipH="1" rot="10800000">
            <a:off x="447040" y="426720"/>
            <a:ext cx="11297920" cy="6004560"/>
          </a:xfrm>
          <a:prstGeom prst="snip1Rect">
            <a:avLst>
              <a:gd fmla="val 28705" name="adj"/>
            </a:avLst>
          </a:prstGeom>
          <a:solidFill>
            <a:srgbClr val="3F5058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1" name="Google Shape;291;p10"/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292" name="Google Shape;292;p10"/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rotWithShape="0" algn="tl" dir="27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 flipH="1">
              <a:off x="1541159" y="5559972"/>
              <a:ext cx="73286" cy="104142"/>
            </a:xfrm>
            <a:prstGeom prst="chevron">
              <a:avLst>
                <a:gd fmla="val 145714" name="adj"/>
              </a:avLst>
            </a:prstGeom>
            <a:solidFill>
              <a:srgbClr val="3F5058"/>
            </a:solidFill>
            <a:ln cap="flat" cmpd="sng" w="38100">
              <a:solidFill>
                <a:srgbClr val="3F505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4" name="Google Shape;294;p10"/>
          <p:cNvSpPr/>
          <p:nvPr/>
        </p:nvSpPr>
        <p:spPr>
          <a:xfrm>
            <a:off x="4093473" y="2833569"/>
            <a:ext cx="467316" cy="46731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4129621" y="2844261"/>
            <a:ext cx="403161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6839519" y="4411658"/>
            <a:ext cx="2045753" cy="925640"/>
            <a:chOff x="5987967" y="4112799"/>
            <a:chExt cx="2045753" cy="92564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5987967" y="4112799"/>
              <a:ext cx="2045753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| 베이지안 모델의 3가지 요소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987967" y="4444814"/>
              <a:ext cx="152317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| 모델 설명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5987967" y="477682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"/>
          <p:cNvSpPr/>
          <p:nvPr/>
        </p:nvSpPr>
        <p:spPr>
          <a:xfrm>
            <a:off x="6839519" y="3375839"/>
            <a:ext cx="285106" cy="28510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3427931" y="1064691"/>
            <a:ext cx="388883" cy="388883"/>
            <a:chOff x="1397875" y="5417602"/>
            <a:chExt cx="388883" cy="388883"/>
          </a:xfrm>
        </p:grpSpPr>
        <p:sp>
          <p:nvSpPr>
            <p:cNvPr id="109" name="Google Shape;109;p2"/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555673" y="5559972"/>
              <a:ext cx="73286" cy="104142"/>
            </a:xfrm>
            <a:prstGeom prst="chevron">
              <a:avLst>
                <a:gd fmla="val 145714" name="adj"/>
              </a:avLst>
            </a:prstGeom>
            <a:solidFill>
              <a:srgbClr val="3F5058"/>
            </a:solidFill>
            <a:ln cap="flat" cmpd="sng" w="38100">
              <a:solidFill>
                <a:srgbClr val="3F505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903677" y="966746"/>
            <a:ext cx="23465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>
            <a:off x="1023310" y="1738878"/>
            <a:ext cx="1032719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3" name="Google Shape;113;p2"/>
          <p:cNvGrpSpPr/>
          <p:nvPr/>
        </p:nvGrpSpPr>
        <p:grpSpPr>
          <a:xfrm>
            <a:off x="2968227" y="4342030"/>
            <a:ext cx="1383712" cy="1724335"/>
            <a:chOff x="5987967" y="4112799"/>
            <a:chExt cx="1383712" cy="1589670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5987967" y="4112799"/>
              <a:ext cx="550151" cy="241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| 목적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5987967" y="4444814"/>
              <a:ext cx="1023037" cy="241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| 모델링 과정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5987967" y="4776829"/>
              <a:ext cx="184731" cy="262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5987967" y="5108844"/>
              <a:ext cx="1383712" cy="262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5987967" y="544085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2925785" y="3386728"/>
            <a:ext cx="285106" cy="28510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2978325" y="3386728"/>
            <a:ext cx="152618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6895654" y="3399925"/>
            <a:ext cx="152157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Bayesian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6849042" y="5061252"/>
            <a:ext cx="1535272" cy="263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사후분포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844274" y="5378830"/>
            <a:ext cx="19115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Non-conjugate models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343873" y="1095874"/>
            <a:ext cx="1116716" cy="1699572"/>
            <a:chOff x="343873" y="1095874"/>
            <a:chExt cx="1116716" cy="1699572"/>
          </a:xfrm>
        </p:grpSpPr>
        <p:sp>
          <p:nvSpPr>
            <p:cNvPr id="131" name="Google Shape;131;p3"/>
            <p:cNvSpPr txBox="1"/>
            <p:nvPr/>
          </p:nvSpPr>
          <p:spPr>
            <a:xfrm>
              <a:off x="343873" y="2019204"/>
              <a:ext cx="11167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Statistical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389909" y="1095874"/>
              <a:ext cx="103105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3"/>
            <p:cNvCxnSpPr/>
            <p:nvPr/>
          </p:nvCxnSpPr>
          <p:spPr>
            <a:xfrm>
              <a:off x="627757" y="2795446"/>
              <a:ext cx="49433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34" name="Google Shape;134;p3"/>
          <p:cNvGrpSpPr/>
          <p:nvPr/>
        </p:nvGrpSpPr>
        <p:grpSpPr>
          <a:xfrm>
            <a:off x="405077" y="3840443"/>
            <a:ext cx="939681" cy="1589670"/>
            <a:chOff x="432385" y="3803119"/>
            <a:chExt cx="939681" cy="1589670"/>
          </a:xfrm>
        </p:grpSpPr>
        <p:sp>
          <p:nvSpPr>
            <p:cNvPr id="135" name="Google Shape;135;p3"/>
            <p:cNvSpPr txBox="1"/>
            <p:nvPr/>
          </p:nvSpPr>
          <p:spPr>
            <a:xfrm>
              <a:off x="656011" y="3803119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432385" y="4135134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모델링 과정</a:t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3"/>
          <p:cNvSpPr/>
          <p:nvPr/>
        </p:nvSpPr>
        <p:spPr>
          <a:xfrm>
            <a:off x="2286341" y="346733"/>
            <a:ext cx="1248596" cy="49244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2530685" y="420032"/>
            <a:ext cx="14450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2286341" y="1201217"/>
            <a:ext cx="96879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통계적 모형</a:t>
            </a:r>
            <a:endParaRPr b="1"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2237927" y="1825958"/>
            <a:ext cx="97086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ko-K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수학모형의 한가지 형태로, 데이터로부터 만들어지며 불확실성, 무작위 확률 개념을 담은 모형</a:t>
            </a:r>
            <a:endParaRPr b="1"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2286341" y="2942231"/>
            <a:ext cx="970865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불확실성 해소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모든 시민들이 특정 후보자를 뽑았을 99% 신뢰구간은 (51, 63)이다.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 </a:t>
            </a:r>
            <a:r>
              <a:rPr b="1"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추론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전체 인구가 특정 후보자를 뽑았을 확률은?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 </a:t>
            </a:r>
            <a:r>
              <a:rPr b="1"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가설 설정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특정 후보자는 남성 득표율이 여성 득표율보다 높을 것이다.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 </a:t>
            </a:r>
            <a:r>
              <a:rPr b="1"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예측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유권자에 대한 정보를 활용해서 누구를 뽑을지 예측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343873" y="1095874"/>
            <a:ext cx="1116716" cy="1699572"/>
            <a:chOff x="343873" y="1095874"/>
            <a:chExt cx="1116716" cy="1699572"/>
          </a:xfrm>
        </p:grpSpPr>
        <p:sp>
          <p:nvSpPr>
            <p:cNvPr id="152" name="Google Shape;152;p4"/>
            <p:cNvSpPr txBox="1"/>
            <p:nvPr/>
          </p:nvSpPr>
          <p:spPr>
            <a:xfrm>
              <a:off x="343873" y="2019204"/>
              <a:ext cx="11167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Statistical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89909" y="1095874"/>
              <a:ext cx="103105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4"/>
            <p:cNvCxnSpPr/>
            <p:nvPr/>
          </p:nvCxnSpPr>
          <p:spPr>
            <a:xfrm>
              <a:off x="627757" y="2795446"/>
              <a:ext cx="49433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55" name="Google Shape;155;p4"/>
          <p:cNvGrpSpPr/>
          <p:nvPr/>
        </p:nvGrpSpPr>
        <p:grpSpPr>
          <a:xfrm>
            <a:off x="405077" y="3840443"/>
            <a:ext cx="939681" cy="1589670"/>
            <a:chOff x="432385" y="3803119"/>
            <a:chExt cx="939681" cy="1589670"/>
          </a:xfrm>
        </p:grpSpPr>
        <p:sp>
          <p:nvSpPr>
            <p:cNvPr id="156" name="Google Shape;156;p4"/>
            <p:cNvSpPr txBox="1"/>
            <p:nvPr/>
          </p:nvSpPr>
          <p:spPr>
            <a:xfrm>
              <a:off x="656011" y="3803119"/>
              <a:ext cx="492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432385" y="4135134"/>
              <a:ext cx="939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모델링 과정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4"/>
          <p:cNvSpPr/>
          <p:nvPr/>
        </p:nvSpPr>
        <p:spPr>
          <a:xfrm>
            <a:off x="2286340" y="346733"/>
            <a:ext cx="2041315" cy="49244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2530684" y="420032"/>
            <a:ext cx="20413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모델링 과정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2154744" y="1110080"/>
            <a:ext cx="970865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00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문제 이해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특정 마켓 수익 데이터들을 이용하여 마켓 평가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 데이터 수집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문제 해결을 위해 가장 필요한 데이터 수집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 </a:t>
            </a:r>
            <a:r>
              <a:rPr b="1"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데이터 관찰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(가정: 아웃라이어가 에러가 아닌지 확인)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: 데이터 마이닝 과정-&gt;데이터를 두 개의 파트(모델을 위한 데이터, 모델 검정을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위한 데이터)로 분리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④ </a:t>
            </a:r>
            <a:r>
              <a:rPr b="1"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모델 선택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데이터의 유의미한 내용이 잘 나타나는 모델 선택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: bias variance tradeoff를 고려해야 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⑤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모델 적합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데이터들을 이용한 모수 추정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⑥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모델 확인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예측이 현실적인가? 데이터의 중요한 특징을 잘 반영하고 있는가?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-&gt; 잔차분석과 같은 통계적 기법 활용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: 다른 후보 모형들과의 비교도 가능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⑦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반복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모델이 부정확하다고 판단되면, ④~⑥ 단계 반복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⑧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모델 사용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349034" y="1095874"/>
            <a:ext cx="1106393" cy="1699572"/>
            <a:chOff x="349034" y="1095874"/>
            <a:chExt cx="1106393" cy="1699572"/>
          </a:xfrm>
        </p:grpSpPr>
        <p:sp>
          <p:nvSpPr>
            <p:cNvPr id="171" name="Google Shape;171;p5"/>
            <p:cNvSpPr txBox="1"/>
            <p:nvPr/>
          </p:nvSpPr>
          <p:spPr>
            <a:xfrm>
              <a:off x="349034" y="2019204"/>
              <a:ext cx="11063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Bayesian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5"/>
            <p:cNvCxnSpPr/>
            <p:nvPr/>
          </p:nvCxnSpPr>
          <p:spPr>
            <a:xfrm>
              <a:off x="627757" y="2795446"/>
              <a:ext cx="49433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74" name="Google Shape;174;p5"/>
          <p:cNvSpPr/>
          <p:nvPr/>
        </p:nvSpPr>
        <p:spPr>
          <a:xfrm>
            <a:off x="2264569" y="277116"/>
            <a:ext cx="3946660" cy="49244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2533556" y="342431"/>
            <a:ext cx="34243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베이지안 모델의 3가지 요소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35596" y="3840443"/>
            <a:ext cx="1678666" cy="1589670"/>
            <a:chOff x="62904" y="3803119"/>
            <a:chExt cx="1678666" cy="1589670"/>
          </a:xfrm>
        </p:grpSpPr>
        <p:sp>
          <p:nvSpPr>
            <p:cNvPr id="177" name="Google Shape;177;p5"/>
            <p:cNvSpPr txBox="1"/>
            <p:nvPr/>
          </p:nvSpPr>
          <p:spPr>
            <a:xfrm>
              <a:off x="62904" y="3803119"/>
              <a:ext cx="16786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베이지안 모델의 요소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502916" y="4135134"/>
              <a:ext cx="7986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모델 설명</a:t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923" y="2174488"/>
            <a:ext cx="9144000" cy="292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460073" y="447462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rPr>
              <a:t>사후분포</a:t>
            </a:r>
            <a:endParaRPr sz="1200">
              <a:solidFill>
                <a:srgbClr val="526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-24671" y="4754844"/>
            <a:ext cx="1799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rPr>
              <a:t>Non-conjugate models</a:t>
            </a:r>
            <a:endParaRPr sz="1200">
              <a:solidFill>
                <a:srgbClr val="5268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>
            <a:off x="349034" y="1095874"/>
            <a:ext cx="1106393" cy="1699572"/>
            <a:chOff x="349034" y="1095874"/>
            <a:chExt cx="1106393" cy="1699572"/>
          </a:xfrm>
        </p:grpSpPr>
        <p:sp>
          <p:nvSpPr>
            <p:cNvPr id="192" name="Google Shape;192;p6"/>
            <p:cNvSpPr txBox="1"/>
            <p:nvPr/>
          </p:nvSpPr>
          <p:spPr>
            <a:xfrm>
              <a:off x="349034" y="2019204"/>
              <a:ext cx="11063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Bayesian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194;p6"/>
            <p:cNvCxnSpPr/>
            <p:nvPr/>
          </p:nvCxnSpPr>
          <p:spPr>
            <a:xfrm>
              <a:off x="627757" y="2795446"/>
              <a:ext cx="49433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95" name="Google Shape;195;p6"/>
          <p:cNvSpPr/>
          <p:nvPr/>
        </p:nvSpPr>
        <p:spPr>
          <a:xfrm>
            <a:off x="2264569" y="277116"/>
            <a:ext cx="3953352" cy="49244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2533556" y="342431"/>
            <a:ext cx="3381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모델 설명-계층적 구조 이용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35596" y="3840443"/>
            <a:ext cx="1678666" cy="1589670"/>
            <a:chOff x="62904" y="3803119"/>
            <a:chExt cx="1678666" cy="1589670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62904" y="3803119"/>
              <a:ext cx="16786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베이지안 모델의 요소</a:t>
              </a:r>
              <a:endParaRPr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502916" y="4135134"/>
              <a:ext cx="7986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 설명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텍스트, 클립아트이(가) 표시된 사진&#10;&#10;자동 생성된 설명"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432" y="1095874"/>
            <a:ext cx="4151224" cy="6572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/>
        </p:nvSpPr>
        <p:spPr>
          <a:xfrm>
            <a:off x="2154744" y="1143533"/>
            <a:ext cx="18708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Likelihood: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2154744" y="1780917"/>
            <a:ext cx="18708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Prior(독립):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8471" y="1782127"/>
            <a:ext cx="2963773" cy="145868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2154744" y="4356853"/>
            <a:ext cx="5955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 Graphical representation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5296" y="3460481"/>
            <a:ext cx="5460559" cy="303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 txBox="1"/>
          <p:nvPr/>
        </p:nvSpPr>
        <p:spPr>
          <a:xfrm>
            <a:off x="460073" y="447462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rPr>
              <a:t>사후분포</a:t>
            </a:r>
            <a:endParaRPr sz="1200">
              <a:solidFill>
                <a:srgbClr val="526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-24671" y="4754844"/>
            <a:ext cx="1799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rPr>
              <a:t>Non-conjugate models</a:t>
            </a:r>
            <a:endParaRPr sz="1200">
              <a:solidFill>
                <a:srgbClr val="5268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7" name="Google Shape;217;p7"/>
          <p:cNvGrpSpPr/>
          <p:nvPr/>
        </p:nvGrpSpPr>
        <p:grpSpPr>
          <a:xfrm>
            <a:off x="349034" y="1095874"/>
            <a:ext cx="1106393" cy="1699572"/>
            <a:chOff x="349034" y="1095874"/>
            <a:chExt cx="1106393" cy="1699572"/>
          </a:xfrm>
        </p:grpSpPr>
        <p:sp>
          <p:nvSpPr>
            <p:cNvPr id="218" name="Google Shape;218;p7"/>
            <p:cNvSpPr txBox="1"/>
            <p:nvPr/>
          </p:nvSpPr>
          <p:spPr>
            <a:xfrm>
              <a:off x="349034" y="2019204"/>
              <a:ext cx="11063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Bayesian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7"/>
            <p:cNvCxnSpPr/>
            <p:nvPr/>
          </p:nvCxnSpPr>
          <p:spPr>
            <a:xfrm>
              <a:off x="627757" y="2795446"/>
              <a:ext cx="49433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21" name="Google Shape;221;p7"/>
          <p:cNvSpPr/>
          <p:nvPr/>
        </p:nvSpPr>
        <p:spPr>
          <a:xfrm>
            <a:off x="2264569" y="277116"/>
            <a:ext cx="1810871" cy="49244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2533556" y="342431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사후분포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7"/>
          <p:cNvGrpSpPr/>
          <p:nvPr/>
        </p:nvGrpSpPr>
        <p:grpSpPr>
          <a:xfrm>
            <a:off x="35596" y="3840443"/>
            <a:ext cx="1678666" cy="1589670"/>
            <a:chOff x="62904" y="3803119"/>
            <a:chExt cx="1678666" cy="1589670"/>
          </a:xfrm>
        </p:grpSpPr>
        <p:sp>
          <p:nvSpPr>
            <p:cNvPr id="224" name="Google Shape;224;p7"/>
            <p:cNvSpPr txBox="1"/>
            <p:nvPr/>
          </p:nvSpPr>
          <p:spPr>
            <a:xfrm>
              <a:off x="62904" y="3803119"/>
              <a:ext cx="16786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베이지안 모델의 요소</a:t>
              </a:r>
              <a:endParaRPr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502916" y="4135134"/>
              <a:ext cx="7986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모델 설명</a:t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7"/>
          <p:cNvSpPr txBox="1"/>
          <p:nvPr/>
        </p:nvSpPr>
        <p:spPr>
          <a:xfrm>
            <a:off x="2154744" y="1143533"/>
            <a:ext cx="28793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Likelihood&amp;Prior: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2154744" y="4304418"/>
            <a:ext cx="40631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Hierarchical representation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31" name="Google Shape;2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005" y="1182900"/>
            <a:ext cx="3057832" cy="154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921" y="3150397"/>
            <a:ext cx="3632513" cy="323137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/>
          <p:nvPr/>
        </p:nvSpPr>
        <p:spPr>
          <a:xfrm>
            <a:off x="460073" y="447462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사후분포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-24671" y="4754844"/>
            <a:ext cx="1799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rPr>
              <a:t>Non-conjugate models</a:t>
            </a:r>
            <a:endParaRPr sz="1200">
              <a:solidFill>
                <a:srgbClr val="5268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>
            <a:off x="349034" y="1095874"/>
            <a:ext cx="1106393" cy="1699572"/>
            <a:chOff x="349034" y="1095874"/>
            <a:chExt cx="1106393" cy="1699572"/>
          </a:xfrm>
        </p:grpSpPr>
        <p:sp>
          <p:nvSpPr>
            <p:cNvPr id="242" name="Google Shape;242;p8"/>
            <p:cNvSpPr txBox="1"/>
            <p:nvPr/>
          </p:nvSpPr>
          <p:spPr>
            <a:xfrm>
              <a:off x="349034" y="2019204"/>
              <a:ext cx="11063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Bayesian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243" name="Google Shape;243;p8"/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8"/>
            <p:cNvCxnSpPr/>
            <p:nvPr/>
          </p:nvCxnSpPr>
          <p:spPr>
            <a:xfrm>
              <a:off x="627757" y="2795446"/>
              <a:ext cx="49433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45" name="Google Shape;245;p8"/>
          <p:cNvSpPr/>
          <p:nvPr/>
        </p:nvSpPr>
        <p:spPr>
          <a:xfrm>
            <a:off x="2264569" y="277116"/>
            <a:ext cx="1914141" cy="49244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2533556" y="342431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사후분포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8"/>
          <p:cNvGrpSpPr/>
          <p:nvPr/>
        </p:nvGrpSpPr>
        <p:grpSpPr>
          <a:xfrm>
            <a:off x="35596" y="3840443"/>
            <a:ext cx="1678666" cy="1589670"/>
            <a:chOff x="62904" y="3803119"/>
            <a:chExt cx="1678666" cy="1589670"/>
          </a:xfrm>
        </p:grpSpPr>
        <p:sp>
          <p:nvSpPr>
            <p:cNvPr id="248" name="Google Shape;248;p8"/>
            <p:cNvSpPr txBox="1"/>
            <p:nvPr/>
          </p:nvSpPr>
          <p:spPr>
            <a:xfrm>
              <a:off x="62904" y="3803119"/>
              <a:ext cx="16786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베이지안 모델의 요소</a:t>
              </a:r>
              <a:endParaRPr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502916" y="4135134"/>
              <a:ext cx="7986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모델 설명</a:t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8"/>
          <p:cNvSpPr txBox="1"/>
          <p:nvPr/>
        </p:nvSpPr>
        <p:spPr>
          <a:xfrm>
            <a:off x="2264569" y="1479830"/>
            <a:ext cx="5955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 Posterior distribution(사후분포)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54" name="Google Shape;2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035" y="3263990"/>
            <a:ext cx="6635710" cy="242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7601" y="1820295"/>
            <a:ext cx="5955911" cy="1215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8"/>
          <p:cNvSpPr txBox="1"/>
          <p:nvPr/>
        </p:nvSpPr>
        <p:spPr>
          <a:xfrm>
            <a:off x="2448938" y="2284677"/>
            <a:ext cx="186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2199035" y="2878345"/>
            <a:ext cx="29103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 Joint distribution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460073" y="447462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사후분포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-24671" y="4754844"/>
            <a:ext cx="1799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rPr>
              <a:t>Non-conjugate models</a:t>
            </a:r>
            <a:endParaRPr sz="1200">
              <a:solidFill>
                <a:srgbClr val="5268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6" name="Google Shape;266;p9"/>
          <p:cNvGrpSpPr/>
          <p:nvPr/>
        </p:nvGrpSpPr>
        <p:grpSpPr>
          <a:xfrm>
            <a:off x="349034" y="1095874"/>
            <a:ext cx="1106393" cy="1699572"/>
            <a:chOff x="349034" y="1095874"/>
            <a:chExt cx="1106393" cy="1699572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349034" y="2019204"/>
              <a:ext cx="110639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Bayesian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9"/>
            <p:cNvCxnSpPr/>
            <p:nvPr/>
          </p:nvCxnSpPr>
          <p:spPr>
            <a:xfrm>
              <a:off x="627757" y="2795446"/>
              <a:ext cx="49433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70" name="Google Shape;270;p9"/>
          <p:cNvSpPr/>
          <p:nvPr/>
        </p:nvSpPr>
        <p:spPr>
          <a:xfrm>
            <a:off x="2264569" y="277116"/>
            <a:ext cx="3526631" cy="49244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2533556" y="342431"/>
            <a:ext cx="29903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Non-conjuagte models</a:t>
            </a:r>
            <a:endParaRPr/>
          </a:p>
        </p:txBody>
      </p:sp>
      <p:grpSp>
        <p:nvGrpSpPr>
          <p:cNvPr id="272" name="Google Shape;272;p9"/>
          <p:cNvGrpSpPr/>
          <p:nvPr/>
        </p:nvGrpSpPr>
        <p:grpSpPr>
          <a:xfrm>
            <a:off x="35596" y="3840443"/>
            <a:ext cx="1678666" cy="1589670"/>
            <a:chOff x="62904" y="3803119"/>
            <a:chExt cx="1678666" cy="1589670"/>
          </a:xfrm>
        </p:grpSpPr>
        <p:sp>
          <p:nvSpPr>
            <p:cNvPr id="273" name="Google Shape;273;p9"/>
            <p:cNvSpPr txBox="1"/>
            <p:nvPr/>
          </p:nvSpPr>
          <p:spPr>
            <a:xfrm>
              <a:off x="62904" y="3803119"/>
              <a:ext cx="16786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베이지안 모델의 요소</a:t>
              </a:r>
              <a:endParaRPr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 txBox="1"/>
            <p:nvPr/>
          </p:nvSpPr>
          <p:spPr>
            <a:xfrm>
              <a:off x="502916" y="4135134"/>
              <a:ext cx="7986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526872"/>
                  </a:solidFill>
                  <a:latin typeface="Arial"/>
                  <a:ea typeface="Arial"/>
                  <a:cs typeface="Arial"/>
                  <a:sym typeface="Arial"/>
                </a:rPr>
                <a:t>모델 설명</a:t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9"/>
          <p:cNvSpPr txBox="1"/>
          <p:nvPr/>
        </p:nvSpPr>
        <p:spPr>
          <a:xfrm>
            <a:off x="2289493" y="1172214"/>
            <a:ext cx="186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2199035" y="1737798"/>
            <a:ext cx="29103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∙ Posterior distribution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460073" y="4474627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526872"/>
                </a:solidFill>
                <a:latin typeface="Arial"/>
                <a:ea typeface="Arial"/>
                <a:cs typeface="Arial"/>
                <a:sym typeface="Arial"/>
              </a:rPr>
              <a:t>사후분포</a:t>
            </a:r>
            <a:endParaRPr sz="1200">
              <a:solidFill>
                <a:srgbClr val="526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-24671" y="4754844"/>
            <a:ext cx="1799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Non-conjugate models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556" y="762205"/>
            <a:ext cx="6618556" cy="820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83" name="Google Shape;2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3368" y="2311591"/>
            <a:ext cx="7118555" cy="33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2019-04-26T01:56:18Z</dcterms:created>
  <dc:creator>한나 박</dc:creator>
</cp:coreProperties>
</file>