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9"/>
  </p:notesMasterIdLst>
  <p:sldIdLst>
    <p:sldId id="292" r:id="rId2"/>
    <p:sldId id="305" r:id="rId3"/>
    <p:sldId id="307" r:id="rId4"/>
    <p:sldId id="308" r:id="rId5"/>
    <p:sldId id="306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312" r:id="rId14"/>
    <p:sldId id="309" r:id="rId15"/>
    <p:sldId id="316" r:id="rId16"/>
    <p:sldId id="314" r:id="rId17"/>
    <p:sldId id="315" r:id="rId18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414" autoAdjust="0"/>
  </p:normalViewPr>
  <p:slideViewPr>
    <p:cSldViewPr snapToGrid="0" showGuides="1">
      <p:cViewPr>
        <p:scale>
          <a:sx n="100" d="100"/>
          <a:sy n="100" d="100"/>
        </p:scale>
        <p:origin x="-36" y="678"/>
      </p:cViewPr>
      <p:guideLst>
        <p:guide orient="horz" pos="50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추가시에는 증권사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종목코드와 주요 정보들을 가져올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화면에서 관심종목 목록을 추가할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3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종목을 표시하는 목록입니다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추가 버튼으로 관심종목을 등록할 수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종목을 선택하면 다음과 같이 종목 상세화면이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7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 상세화면은 주가현황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일별시세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관련뉴스 등으로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부분은 분석결과가 있을 때만 표시되고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분석결과가 없는 종목의 경우 이를 제외한 컨텐츠만 표시되어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종목상세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화면을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모듈화하여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 컨텐츠는 향후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년까지의 분기 단위 주가 상승 또는 하락을 예측한 결과를 표시하게 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페이지에서 이 정보를 어떻게 산출할 것인지 설명 드리겠습니다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6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영역은 전체 메뉴와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분석이 완료된 종목을 표시하기 위한 알림 메시지 영역이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7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시장현황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주식시장 기본 정보를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화면은 주식정보를 제공하는 사이트에서 데이터 수집 및 시각화를 활용하여 구성할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6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 화면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직접 종목을 검색하고 추가한 목록을 표시합니다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목록에서 종목을 선택하면 종목의 상세정보가 표시됩니다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상세정보 화면은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화면에서도 동일하게 호출되기 때문에 뒤에서 설명하도록 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주식정보는 매일 변동되기 때문에 모든 종목에 대한 분석결과를 만들기 위해서는 많은 시간과 컴퓨팅 자원이 필요합니다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정보가 포함된 경우에 로봇 아이콘이 표시될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xmlns="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xmlns="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xmlns="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xmlns="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xmlns="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xmlns="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xmlns="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xmlns="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xmlns="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xmlns="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xmlns="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xmlns="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xmlns="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xmlns="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xmlns="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xmlns="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서비스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종목검색 및 관심목록 등록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종목을 등록해야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검색어</a:t>
            </a:r>
            <a:r>
              <a:rPr lang="en-US" altLang="ko-KR" dirty="0"/>
              <a:t>] </a:t>
            </a:r>
            <a:r>
              <a:rPr lang="ko-KR" altLang="en-US" dirty="0"/>
              <a:t>입력 후 조회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검색결과 목록</a:t>
            </a:r>
            <a:endParaRPr lang="en-US" altLang="ko-KR" dirty="0"/>
          </a:p>
          <a:p>
            <a:pPr lvl="1"/>
            <a:r>
              <a:rPr lang="en-US" altLang="ko-KR" dirty="0"/>
              <a:t>❶ </a:t>
            </a:r>
            <a:r>
              <a:rPr lang="ko-KR" altLang="en-US" dirty="0"/>
              <a:t>에서 검색 후</a:t>
            </a:r>
            <a:r>
              <a:rPr lang="en-US" altLang="ko-KR" dirty="0"/>
              <a:t>, </a:t>
            </a:r>
            <a:r>
              <a:rPr lang="ko-KR" altLang="en-US" dirty="0"/>
              <a:t>검색 조건에 맞는 결과 목록 표시</a:t>
            </a:r>
            <a:endParaRPr lang="en-US" altLang="ko-KR" dirty="0"/>
          </a:p>
          <a:p>
            <a:pPr lvl="1"/>
            <a:r>
              <a:rPr lang="ko-KR" altLang="en-US" dirty="0"/>
              <a:t>관심등록 버튼을 클릭하면 관심목록에 해당 종목이 추가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종목검색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01D01384-245E-4E91-9966-234F09E785B2}"/>
              </a:ext>
            </a:extLst>
          </p:cNvPr>
          <p:cNvGrpSpPr/>
          <p:nvPr/>
        </p:nvGrpSpPr>
        <p:grpSpPr>
          <a:xfrm>
            <a:off x="1257734" y="1535580"/>
            <a:ext cx="5108145" cy="3881197"/>
            <a:chOff x="1323516" y="1448681"/>
            <a:chExt cx="5108145" cy="388119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8976885-DD3C-417E-9457-33C7001582DF}"/>
                </a:ext>
              </a:extLst>
            </p:cNvPr>
            <p:cNvSpPr/>
            <p:nvPr/>
          </p:nvSpPr>
          <p:spPr>
            <a:xfrm>
              <a:off x="1323516" y="1448681"/>
              <a:ext cx="5108145" cy="3881197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/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4F05742A-8C25-4ED9-90BD-B06372E9C3DD}"/>
                </a:ext>
              </a:extLst>
            </p:cNvPr>
            <p:cNvGrpSpPr/>
            <p:nvPr/>
          </p:nvGrpSpPr>
          <p:grpSpPr>
            <a:xfrm>
              <a:off x="1435222" y="2652087"/>
              <a:ext cx="4878960" cy="367372"/>
              <a:chOff x="1435222" y="2652087"/>
              <a:chExt cx="4878960" cy="36737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xmlns="" id="{31F0BC01-E52C-4EAF-B84F-13CFBC972655}"/>
                  </a:ext>
                </a:extLst>
              </p:cNvPr>
              <p:cNvSpPr/>
              <p:nvPr/>
            </p:nvSpPr>
            <p:spPr>
              <a:xfrm>
                <a:off x="1435222" y="2652087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003490   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   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28,400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lang="en-US" altLang="ko-KR" sz="1200" b="1" spc="-50" dirty="0">
                    <a:solidFill>
                      <a:srgbClr val="FF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+3.42%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3CE0F67E-4586-461A-A1AA-AACF070CD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268336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8C0DE74-1E19-436B-AF06-71549F0EB6F2}"/>
                </a:ext>
              </a:extLst>
            </p:cNvPr>
            <p:cNvGrpSpPr/>
            <p:nvPr/>
          </p:nvGrpSpPr>
          <p:grpSpPr>
            <a:xfrm>
              <a:off x="1435222" y="3127488"/>
              <a:ext cx="4878960" cy="367372"/>
              <a:chOff x="1435222" y="3127488"/>
              <a:chExt cx="4878960" cy="367372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xmlns="" id="{9FCAAFC0-61C3-40B8-A0D6-D11606F4DF46}"/>
                  </a:ext>
                </a:extLst>
              </p:cNvPr>
              <p:cNvSpPr/>
              <p:nvPr/>
            </p:nvSpPr>
            <p:spPr>
              <a:xfrm>
                <a:off x="1435222" y="3127488"/>
                <a:ext cx="4878960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003495   </a:t>
                </a:r>
                <a:r>
                  <a:rPr kumimoji="0" lang="ko-KR" altLang="en-US" sz="1600" b="1" i="0" u="none" strike="noStrike" kern="1200" cap="none" spc="-5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대한항공우</a:t>
                </a:r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</a:t>
                </a:r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46,000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-1.29%</a:t>
                </a:r>
                <a:r>
                  <a:rPr lang="en-US" altLang="ko-KR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  </a:t>
                </a:r>
                <a:r>
                  <a:rPr lang="ko-KR" altLang="en-US" sz="1200" b="1" spc="-5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코스피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8474A234-0F61-4B4D-B5FA-E58332DE6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378" y="316418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003D554A-558B-43BF-959A-86C192435D48}"/>
                </a:ext>
              </a:extLst>
            </p:cNvPr>
            <p:cNvGrpSpPr/>
            <p:nvPr/>
          </p:nvGrpSpPr>
          <p:grpSpPr>
            <a:xfrm>
              <a:off x="1435222" y="1595709"/>
              <a:ext cx="4571092" cy="367372"/>
              <a:chOff x="1435222" y="1595709"/>
              <a:chExt cx="4571092" cy="367372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xmlns="" id="{7E153005-5228-4741-8AA6-2F6BE62A507B}"/>
                  </a:ext>
                </a:extLst>
              </p:cNvPr>
              <p:cNvSpPr/>
              <p:nvPr/>
            </p:nvSpPr>
            <p:spPr>
              <a:xfrm>
                <a:off x="1435222" y="1595709"/>
                <a:ext cx="4146854" cy="36737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72000" tIns="0" rIns="0" bIns="0" rtlCol="0" anchor="ctr">
                <a:noAutofit/>
              </a:bodyPr>
              <a:lstStyle/>
              <a:p>
                <a:pPr algn="l"/>
                <a:r>
                  <a:rPr kumimoji="0" lang="ko-KR" altLang="en-US" sz="1600" b="1" i="0" u="none" strike="noStrike" kern="1200" cap="none" spc="-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대한항공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xmlns="" id="{A272496A-FD1E-44F5-8A03-D80306F24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2625" t="29761" r="16286" b="29284"/>
              <a:stretch/>
            </p:blipFill>
            <p:spPr>
              <a:xfrm>
                <a:off x="5272087" y="1715870"/>
                <a:ext cx="216693" cy="12483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xmlns="" id="{1797AA6C-044D-41FA-863F-BCCCA6DE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1498" y="1639219"/>
                <a:ext cx="304816" cy="304816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D0726F75-7863-4109-9447-DD889A53338B}"/>
                </a:ext>
              </a:extLst>
            </p:cNvPr>
            <p:cNvSpPr/>
            <p:nvPr/>
          </p:nvSpPr>
          <p:spPr>
            <a:xfrm>
              <a:off x="1367156" y="2150993"/>
              <a:ext cx="959742" cy="20431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검색결과</a:t>
              </a:r>
              <a:r>
                <a:rPr lang="en-US" altLang="ko-KR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2</a:t>
              </a:r>
              <a:r>
                <a:rPr lang="ko-KR" altLang="en-US" sz="1200" b="1" spc="-5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건</a:t>
              </a:r>
              <a:endPara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03DF2717-89A5-49E8-B80F-B6FBF46CEB7B}"/>
                </a:ext>
              </a:extLst>
            </p:cNvPr>
            <p:cNvSpPr/>
            <p:nvPr/>
          </p:nvSpPr>
          <p:spPr>
            <a:xfrm>
              <a:off x="1434624" y="2447326"/>
              <a:ext cx="4968274" cy="187285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lIns="72000" tIns="0" rIns="0" bIns="0" rtlCol="0" anchor="ctr">
              <a:spAutoFit/>
            </a:bodyPr>
            <a:lstStyle/>
            <a:p>
              <a:pPr algn="l"/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종목코드        </a:t>
              </a:r>
              <a:r>
                <a:rPr kumimoji="0" lang="ko-KR" altLang="en-US" sz="1100" i="0" u="none" strike="noStrike" kern="1200" cap="none" spc="-50" normalizeH="0" baseline="0" noProof="0" dirty="0" err="1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종목명</a:t>
              </a:r>
              <a:r>
                <a:rPr kumimoji="0" lang="ko-KR" altLang="en-US" sz="1100" i="0" u="none" strike="noStrike" kern="1200" cap="none" spc="-50" normalizeH="0" baseline="0" noProof="0" dirty="0">
                  <a:ln>
                    <a:noFill/>
                  </a:ln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                  현재가        변동률           시장        관심등록</a:t>
              </a:r>
              <a:endParaRPr kumimoji="0" lang="ko-KR" altLang="en-US" sz="110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AF5A9A1-C141-41F8-8D01-11A3E29F4BE1}"/>
              </a:ext>
            </a:extLst>
          </p:cNvPr>
          <p:cNvSpPr/>
          <p:nvPr/>
        </p:nvSpPr>
        <p:spPr>
          <a:xfrm>
            <a:off x="5931530" y="175391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0BD50CE-27F3-4095-AA46-66EAC518F3CB}"/>
              </a:ext>
            </a:extLst>
          </p:cNvPr>
          <p:cNvSpPr/>
          <p:nvPr/>
        </p:nvSpPr>
        <p:spPr>
          <a:xfrm>
            <a:off x="1199323" y="240262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AI </a:t>
            </a:r>
            <a:r>
              <a:rPr lang="ko-KR" altLang="en-US" dirty="0"/>
              <a:t>분석결과 추천하는 종목을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/>
              <a:t>추천종목 목록</a:t>
            </a:r>
            <a:endParaRPr lang="en-US" altLang="ko-KR" dirty="0"/>
          </a:p>
          <a:p>
            <a:pPr lvl="1"/>
            <a:r>
              <a:rPr lang="ko-KR" altLang="en-US" dirty="0"/>
              <a:t>각 종목을 클릭하면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❶-1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해당 추천종목을 관심종목 목록에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ABD81B74-191A-4C54-9494-550A13AD7587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BC489A61-6E46-45C5-B52F-565E30C75BB9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E18990-6615-4B95-9430-E569219C3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1855178"/>
            <a:ext cx="304816" cy="30481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4DE36085-1B11-43CE-A8B9-4F610426B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744" y="2335994"/>
            <a:ext cx="304816" cy="30481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ECE6AC9F-FCB1-4D7C-ACDE-57F3D04A48F0}"/>
              </a:ext>
            </a:extLst>
          </p:cNvPr>
          <p:cNvSpPr/>
          <p:nvPr/>
        </p:nvSpPr>
        <p:spPr>
          <a:xfrm>
            <a:off x="900353" y="161376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4E5716D-704F-4A77-8E93-1A9FC600FE0D}"/>
              </a:ext>
            </a:extLst>
          </p:cNvPr>
          <p:cNvSpPr/>
          <p:nvPr/>
        </p:nvSpPr>
        <p:spPr>
          <a:xfrm>
            <a:off x="5861930" y="158033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종목 정보 표시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분석 결과가 포함된 경우 해당 정보를 상단에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 </a:t>
            </a:r>
            <a:r>
              <a:rPr lang="ko-KR" altLang="en-US" dirty="0" err="1"/>
              <a:t>종목명</a:t>
            </a:r>
            <a:endParaRPr lang="en-US" altLang="ko-KR" dirty="0"/>
          </a:p>
          <a:p>
            <a:pPr lvl="1"/>
            <a:r>
              <a:rPr lang="ko-KR" altLang="en-US" dirty="0"/>
              <a:t>관심종목 등록 또는 삭제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 </a:t>
            </a:r>
            <a:r>
              <a:rPr lang="ko-KR" altLang="en-US" dirty="0"/>
              <a:t>주가현황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증권사로부터 조회한 현재 주가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 AI </a:t>
            </a:r>
            <a:r>
              <a:rPr lang="ko-KR" altLang="en-US" dirty="0"/>
              <a:t>분기별 예측</a:t>
            </a:r>
            <a:endParaRPr lang="en-US" altLang="ko-KR" dirty="0"/>
          </a:p>
          <a:p>
            <a:pPr lvl="1"/>
            <a:r>
              <a:rPr lang="en-US" altLang="ko-KR" dirty="0"/>
              <a:t>❸-1 </a:t>
            </a:r>
            <a:r>
              <a:rPr lang="ko-KR" altLang="en-US" dirty="0"/>
              <a:t>분기단위 주가 변동 예측 표시</a:t>
            </a:r>
            <a:endParaRPr lang="en-US" altLang="ko-KR" dirty="0"/>
          </a:p>
          <a:p>
            <a:pPr lvl="1"/>
            <a:r>
              <a:rPr lang="en-US" altLang="ko-KR" dirty="0"/>
              <a:t>❸-2 </a:t>
            </a:r>
            <a:r>
              <a:rPr lang="ko-KR" altLang="en-US" dirty="0"/>
              <a:t>분석 근거 내용을 문장으로 표시</a:t>
            </a:r>
            <a:endParaRPr lang="en-US" altLang="ko-KR" dirty="0"/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❹ 일별시세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일자별</a:t>
            </a:r>
            <a:r>
              <a:rPr lang="ko-KR" altLang="en-US" dirty="0">
                <a:solidFill>
                  <a:prstClr val="black"/>
                </a:solidFill>
              </a:rPr>
              <a:t> 주가를 증권사로부터 조회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KoPub돋움체 Light" panose="00000300000000000000"/>
              </a:rPr>
              <a:t>❺ </a:t>
            </a:r>
            <a:r>
              <a:rPr lang="ko-KR" altLang="en-US" dirty="0">
                <a:ea typeface="KoPub돋움체 Light" panose="00000300000000000000"/>
              </a:rPr>
              <a:t>관련뉴스 </a:t>
            </a:r>
            <a:r>
              <a:rPr lang="en-US" altLang="ko-KR" dirty="0">
                <a:ea typeface="KoPub돋움체 Light" panose="00000300000000000000"/>
              </a:rPr>
              <a:t>(</a:t>
            </a:r>
            <a:r>
              <a:rPr lang="ko-KR" altLang="en-US" dirty="0" err="1">
                <a:ea typeface="KoPub돋움체 Light" panose="00000300000000000000"/>
              </a:rPr>
              <a:t>화면생략</a:t>
            </a:r>
            <a:r>
              <a:rPr lang="en-US" altLang="ko-KR" dirty="0">
                <a:ea typeface="KoPub돋움체 Light" panose="00000300000000000000"/>
              </a:rPr>
              <a:t>)</a:t>
            </a:r>
          </a:p>
          <a:p>
            <a:pPr marL="317500" marR="0" lvl="1" indent="-131763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종목의 관련 뉴스와 </a:t>
            </a:r>
            <a:r>
              <a:rPr kumimoji="0" lang="en-US" altLang="ko-KR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word cloud </a:t>
            </a:r>
            <a:r>
              <a:rPr kumimoji="0" lang="ko-KR" altLang="en-US" sz="105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KoPub돋움체 Light" panose="00000300000000000000" pitchFamily="2" charset="-127"/>
                <a:cs typeface="+mn-cs"/>
              </a:rPr>
              <a:t>표시</a:t>
            </a:r>
            <a:endParaRPr kumimoji="0" lang="en-US" altLang="ko-KR" sz="105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KoPub돋움체 Light" panose="00000300000000000000" pitchFamily="2" charset="-127"/>
              <a:cs typeface="+mn-cs"/>
            </a:endParaRPr>
          </a:p>
          <a:p>
            <a:pPr marL="0" indent="0">
              <a:buNone/>
            </a:pPr>
            <a:endParaRPr lang="en-US" altLang="ko-KR" dirty="0">
              <a:ea typeface="KoPub돋움체 Light" panose="00000300000000000000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(AI</a:t>
            </a:r>
            <a:r>
              <a:rPr lang="ko-KR" altLang="en-US" dirty="0"/>
              <a:t>추천종목 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CD45A53-E4FE-42EE-8CB7-17A2DE6E13D4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84F8AAF-0D4D-42A5-8C67-DD6C7AB16C77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4091769-8F11-41D0-94E7-3F7C3D333613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B000DAE4-B1B0-4DBE-9864-FB019B717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1A92E09-6E6C-4AD4-AD34-035E92F7B5E5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2862C06-ECB2-400B-A993-37EEAA94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777F99E-D319-4D96-932C-33DB0C4E3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8B32C487-52C8-482D-8485-1A6BD8379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05240FC-803B-4620-B89D-98FD6695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xmlns="" id="{FE30DDD6-5001-4F82-A4EE-B8D9FCE8B4B9}"/>
              </a:ext>
            </a:extLst>
          </p:cNvPr>
          <p:cNvSpPr/>
          <p:nvPr/>
        </p:nvSpPr>
        <p:spPr>
          <a:xfrm>
            <a:off x="309532" y="286103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3A75A55-C639-4C1A-9A88-C9A9B88BB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689DC17-6BAF-4180-9AB2-735DDE08972F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9EC89249-1D23-47DA-BCF3-7C1A7298D50A}"/>
              </a:ext>
            </a:extLst>
          </p:cNvPr>
          <p:cNvSpPr/>
          <p:nvPr/>
        </p:nvSpPr>
        <p:spPr>
          <a:xfrm>
            <a:off x="883641" y="982162"/>
            <a:ext cx="1685727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AI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추천종목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999CC8C1-0F61-49A4-B8F0-C28BB265E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2389A46-6564-4FB5-BA93-FE938AB2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00" y="1013440"/>
            <a:ext cx="304816" cy="3048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4BBDFCB-31F0-42FC-B941-FDEAFF08EDFE}"/>
              </a:ext>
            </a:extLst>
          </p:cNvPr>
          <p:cNvSpPr/>
          <p:nvPr/>
        </p:nvSpPr>
        <p:spPr>
          <a:xfrm>
            <a:off x="1379219" y="1478478"/>
            <a:ext cx="5223093" cy="48966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487321C0-2DF9-4FC4-919C-B0982AA44848}"/>
              </a:ext>
            </a:extLst>
          </p:cNvPr>
          <p:cNvSpPr/>
          <p:nvPr/>
        </p:nvSpPr>
        <p:spPr>
          <a:xfrm>
            <a:off x="1383332" y="1478478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BBE971-942F-41FF-A42A-248EED3187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119" y="1573703"/>
            <a:ext cx="166383" cy="166383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77AB7B7F-F48D-4E70-AA70-71993C841A4C}"/>
              </a:ext>
            </a:extLst>
          </p:cNvPr>
          <p:cNvGrpSpPr/>
          <p:nvPr/>
        </p:nvGrpSpPr>
        <p:grpSpPr>
          <a:xfrm>
            <a:off x="1437463" y="2701654"/>
            <a:ext cx="5109730" cy="2144666"/>
            <a:chOff x="1437463" y="2008234"/>
            <a:chExt cx="5109730" cy="2144666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BFC9E02B-2425-4EA8-9680-079992B31ECE}"/>
                </a:ext>
              </a:extLst>
            </p:cNvPr>
            <p:cNvSpPr/>
            <p:nvPr/>
          </p:nvSpPr>
          <p:spPr>
            <a:xfrm>
              <a:off x="1437463" y="2008234"/>
              <a:ext cx="5109730" cy="2144666"/>
            </a:xfrm>
            <a:prstGeom prst="roundRect">
              <a:avLst>
                <a:gd name="adj" fmla="val 3167"/>
              </a:avLst>
            </a:prstGeom>
            <a:solidFill>
              <a:schemeClr val="bg1"/>
            </a:solidFill>
            <a:ln w="34925">
              <a:solidFill>
                <a:srgbClr val="C00000"/>
              </a:solidFill>
            </a:ln>
          </p:spPr>
          <p:txBody>
            <a:bodyPr wrap="none" lIns="144000" tIns="72000" rIns="144000" bIns="0" rtlCol="0" anchor="t" anchorCtr="0">
              <a:noAutofit/>
            </a:bodyPr>
            <a:lstStyle/>
            <a:p>
              <a:pPr algn="l"/>
              <a:r>
                <a:rPr kumimoji="0" lang="en-US" altLang="ko-KR" sz="1600" b="1" i="0" u="none" strike="noStrike" kern="1200" cap="none" spc="-5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AI </a:t>
              </a:r>
              <a:r>
                <a: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분기별 예측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6075B254-494E-46F3-B45D-6420B141EFE8}"/>
                </a:ext>
              </a:extLst>
            </p:cNvPr>
            <p:cNvGrpSpPr/>
            <p:nvPr/>
          </p:nvGrpSpPr>
          <p:grpSpPr>
            <a:xfrm>
              <a:off x="2209800" y="2437122"/>
              <a:ext cx="3806813" cy="1123052"/>
              <a:chOff x="2209800" y="2437122"/>
              <a:chExt cx="3806813" cy="1123052"/>
            </a:xfrm>
          </p:grpSpPr>
          <p:sp>
            <p:nvSpPr>
              <p:cNvPr id="54" name="화살표: 줄무늬가 있는 오른쪽 53">
                <a:extLst>
                  <a:ext uri="{FF2B5EF4-FFF2-40B4-BE49-F238E27FC236}">
                    <a16:creationId xmlns:a16="http://schemas.microsoft.com/office/drawing/2014/main" xmlns="" id="{01AFB0FD-DD3B-403E-A562-C8B67E322C91}"/>
                  </a:ext>
                </a:extLst>
              </p:cNvPr>
              <p:cNvSpPr/>
              <p:nvPr/>
            </p:nvSpPr>
            <p:spPr>
              <a:xfrm rot="16200000">
                <a:off x="2579294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5" name="화살표: 줄무늬가 있는 오른쪽 54">
                <a:extLst>
                  <a:ext uri="{FF2B5EF4-FFF2-40B4-BE49-F238E27FC236}">
                    <a16:creationId xmlns:a16="http://schemas.microsoft.com/office/drawing/2014/main" xmlns="" id="{9EABACE3-45DE-488B-8F02-3C38A8F39972}"/>
                  </a:ext>
                </a:extLst>
              </p:cNvPr>
              <p:cNvSpPr/>
              <p:nvPr/>
            </p:nvSpPr>
            <p:spPr>
              <a:xfrm rot="16200000">
                <a:off x="3426220" y="2502125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6" name="화살표: 줄무늬가 있는 오른쪽 55">
                <a:extLst>
                  <a:ext uri="{FF2B5EF4-FFF2-40B4-BE49-F238E27FC236}">
                    <a16:creationId xmlns:a16="http://schemas.microsoft.com/office/drawing/2014/main" xmlns="" id="{B12A2622-1466-49B8-918A-892335A9A04E}"/>
                  </a:ext>
                </a:extLst>
              </p:cNvPr>
              <p:cNvSpPr/>
              <p:nvPr/>
            </p:nvSpPr>
            <p:spPr>
              <a:xfrm rot="5400000">
                <a:off x="4272922" y="3217953"/>
                <a:ext cx="407225" cy="277217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xmlns="" id="{7DC7B4AE-1D75-4A2F-B970-1CA0CC9A7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00" y="3009321"/>
                <a:ext cx="3806813" cy="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화살표: 줄무늬가 있는 오른쪽 56">
                <a:extLst>
                  <a:ext uri="{FF2B5EF4-FFF2-40B4-BE49-F238E27FC236}">
                    <a16:creationId xmlns:a16="http://schemas.microsoft.com/office/drawing/2014/main" xmlns="" id="{22FC3871-40BE-4EEB-A081-F4771800AC3D}"/>
                  </a:ext>
                </a:extLst>
              </p:cNvPr>
              <p:cNvSpPr/>
              <p:nvPr/>
            </p:nvSpPr>
            <p:spPr>
              <a:xfrm rot="16200000">
                <a:off x="5119624" y="2502223"/>
                <a:ext cx="407225" cy="277219"/>
              </a:xfrm>
              <a:prstGeom prst="stripedRightArrow">
                <a:avLst>
                  <a:gd name="adj1" fmla="val 54413"/>
                  <a:gd name="adj2" fmla="val 83093"/>
                </a:avLst>
              </a:prstGeom>
              <a:solidFill>
                <a:srgbClr val="FF3300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l"/>
                <a:endParaRPr kumimoji="0" lang="ko-KR" altLang="en-US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xmlns="" id="{3AE55D8C-3479-4377-8CB2-9AA2EC7E6AD2}"/>
                  </a:ext>
                </a:extLst>
              </p:cNvPr>
              <p:cNvSpPr/>
              <p:nvPr/>
            </p:nvSpPr>
            <p:spPr>
              <a:xfrm>
                <a:off x="252335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xmlns="" id="{1888CD27-1836-4A71-8475-1E376133EF8F}"/>
                  </a:ext>
                </a:extLst>
              </p:cNvPr>
              <p:cNvSpPr/>
              <p:nvPr/>
            </p:nvSpPr>
            <p:spPr>
              <a:xfrm>
                <a:off x="3370277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900" b="1" spc="-5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6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xmlns="" id="{FBBE5F3C-0E8C-4B51-97A8-49BFEA6913B4}"/>
                  </a:ext>
                </a:extLst>
              </p:cNvPr>
              <p:cNvSpPr/>
              <p:nvPr/>
            </p:nvSpPr>
            <p:spPr>
              <a:xfrm>
                <a:off x="4216979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9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개월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xmlns="" id="{4DBD1AB9-B301-4A14-B732-9CDCED85369A}"/>
                  </a:ext>
                </a:extLst>
              </p:cNvPr>
              <p:cNvSpPr/>
              <p:nvPr/>
            </p:nvSpPr>
            <p:spPr>
              <a:xfrm>
                <a:off x="5063681" y="2898218"/>
                <a:ext cx="519112" cy="21846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kumimoji="0" lang="en-US" altLang="ko-KR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1</a:t>
                </a:r>
                <a:r>
                  <a:rPr kumimoji="0" lang="ko-KR" altLang="en-US" sz="9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년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A7AFC99E-88F6-48FE-83BB-F2AC5BBF1233}"/>
                </a:ext>
              </a:extLst>
            </p:cNvPr>
            <p:cNvSpPr txBox="1"/>
            <p:nvPr/>
          </p:nvSpPr>
          <p:spPr>
            <a:xfrm>
              <a:off x="1575081" y="3630656"/>
              <a:ext cx="4628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LG</a:t>
              </a:r>
              <a:r>
                <a:rPr lang="ko-KR" altLang="en-US" sz="1200" b="1" dirty="0"/>
                <a:t>디스플레이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는 지난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개월 대비 </a:t>
              </a:r>
              <a:r>
                <a:rPr lang="en-US" altLang="ko-KR" sz="1200" dirty="0"/>
                <a:t>(PER)</a:t>
              </a:r>
              <a:r>
                <a:rPr lang="ko-KR" altLang="en-US" sz="1200" dirty="0"/>
                <a:t>는 하락하였으나 영업이익은 증가하는 추세로 향후 </a:t>
              </a:r>
              <a:r>
                <a:rPr lang="en-US" altLang="ko-KR" sz="1200" dirty="0"/>
                <a:t>6</a:t>
              </a:r>
              <a:r>
                <a:rPr lang="ko-KR" altLang="en-US" sz="1200" dirty="0"/>
                <a:t>개월간 상승할 것으로 예측됨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8B48D84C-D08D-4F26-93CB-E9FBAC40B563}"/>
              </a:ext>
            </a:extLst>
          </p:cNvPr>
          <p:cNvSpPr/>
          <p:nvPr/>
        </p:nvSpPr>
        <p:spPr>
          <a:xfrm>
            <a:off x="1435900" y="1935678"/>
            <a:ext cx="5109730" cy="699662"/>
          </a:xfrm>
          <a:prstGeom prst="roundRect">
            <a:avLst>
              <a:gd name="adj" fmla="val 672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en-US" altLang="ko-KR" sz="32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ko-KR" altLang="en-US" sz="1200" b="1" spc="-5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전일대비</a:t>
            </a:r>
            <a:r>
              <a:rPr lang="ko-KR" altLang="en-US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▲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550 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896CD36E-D406-427D-8D90-1394514FAC16}"/>
              </a:ext>
            </a:extLst>
          </p:cNvPr>
          <p:cNvSpPr/>
          <p:nvPr/>
        </p:nvSpPr>
        <p:spPr>
          <a:xfrm>
            <a:off x="1435900" y="4900092"/>
            <a:ext cx="5109730" cy="1452211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일별시세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3924FEAD-11F3-47C2-8E3B-C2506A03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26183"/>
              </p:ext>
            </p:extLst>
          </p:nvPr>
        </p:nvGraphicFramePr>
        <p:xfrm>
          <a:off x="1489302" y="5379522"/>
          <a:ext cx="5002925" cy="765810"/>
        </p:xfrm>
        <a:graphic>
          <a:graphicData uri="http://schemas.openxmlformats.org/drawingml/2006/table">
            <a:tbl>
              <a:tblPr/>
              <a:tblGrid>
                <a:gridCol w="890905">
                  <a:extLst>
                    <a:ext uri="{9D8B030D-6E8A-4147-A177-3AD203B41FA5}">
                      <a16:colId xmlns:a16="http://schemas.microsoft.com/office/drawing/2014/main" xmlns="" val="2362393097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xmlns="" val="2728894967"/>
                    </a:ext>
                  </a:extLst>
                </a:gridCol>
                <a:gridCol w="746522">
                  <a:extLst>
                    <a:ext uri="{9D8B030D-6E8A-4147-A177-3AD203B41FA5}">
                      <a16:colId xmlns:a16="http://schemas.microsoft.com/office/drawing/2014/main" xmlns="" val="803961084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xmlns="" val="838153018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xmlns="" val="1669592292"/>
                    </a:ext>
                  </a:extLst>
                </a:gridCol>
                <a:gridCol w="635952">
                  <a:extLst>
                    <a:ext uri="{9D8B030D-6E8A-4147-A177-3AD203B41FA5}">
                      <a16:colId xmlns:a16="http://schemas.microsoft.com/office/drawing/2014/main" xmlns="" val="1620587865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xmlns="" val="36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2020.12.10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</a:t>
                      </a:r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16,650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4,644,366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397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2020.12.09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b="1" spc="-50" dirty="0">
                          <a:solidFill>
                            <a:srgbClr val="FF0000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▲ </a:t>
                      </a:r>
                      <a:r>
                        <a:rPr lang="en-US" altLang="ko-KR" sz="1050" dirty="0">
                          <a:solidFill>
                            <a:srgbClr val="EF1C18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16,200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16,000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1,985,256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0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>
                          <a:solidFill>
                            <a:srgbClr val="999999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2020.12.08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16,050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 ▼ </a:t>
                      </a:r>
                      <a:r>
                        <a:rPr lang="en-US" altLang="ko-KR" sz="1050" dirty="0">
                          <a:solidFill>
                            <a:srgbClr val="005DDE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50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16,150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16,400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15,900</a:t>
                      </a:r>
                      <a:endParaRPr lang="ko-KR" altLang="en-US" sz="105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50" dirty="0">
                          <a:solidFill>
                            <a:srgbClr val="464646"/>
                          </a:solidFill>
                          <a:effectLst/>
                          <a:latin typeface="Tahoma" panose="020B0604030504040204" pitchFamily="34" charset="0"/>
                          <a:ea typeface="KoPub돋움체 Light" panose="00000300000000000000"/>
                        </a:rPr>
                        <a:t>3,186,318</a:t>
                      </a:r>
                      <a:endParaRPr lang="ko-KR" altLang="en-US" sz="1050" dirty="0">
                        <a:solidFill>
                          <a:srgbClr val="464646"/>
                        </a:solidFill>
                        <a:effectLst/>
                        <a:latin typeface="Dotum" panose="020B0600000101010101" pitchFamily="50" charset="-127"/>
                        <a:ea typeface="KoPub돋움체 Light" panose="00000300000000000000"/>
                      </a:endParaRPr>
                    </a:p>
                  </a:txBody>
                  <a:tcPr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848697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8ACFD0-4A32-4770-9711-217387D85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4409" y="1555842"/>
            <a:ext cx="202104" cy="20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1083C4-FCE0-4894-BDA7-D022E67D51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3741" y="1555842"/>
            <a:ext cx="202104" cy="20210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F3EAFD1-99D2-4ADA-8393-EC99C311CDF2}"/>
              </a:ext>
            </a:extLst>
          </p:cNvPr>
          <p:cNvSpPr/>
          <p:nvPr/>
        </p:nvSpPr>
        <p:spPr>
          <a:xfrm>
            <a:off x="1176748" y="152064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ADAA6D1-4344-4D8D-8DAC-CB1DEDA2BBE1}"/>
              </a:ext>
            </a:extLst>
          </p:cNvPr>
          <p:cNvSpPr/>
          <p:nvPr/>
        </p:nvSpPr>
        <p:spPr>
          <a:xfrm>
            <a:off x="1410613" y="192907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1D6E6BA-2E23-4972-B873-C047FD7360B3}"/>
              </a:ext>
            </a:extLst>
          </p:cNvPr>
          <p:cNvSpPr/>
          <p:nvPr/>
        </p:nvSpPr>
        <p:spPr>
          <a:xfrm>
            <a:off x="1350778" y="268092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A3461E4-829D-4CF5-9391-14BEE558F383}"/>
              </a:ext>
            </a:extLst>
          </p:cNvPr>
          <p:cNvSpPr/>
          <p:nvPr/>
        </p:nvSpPr>
        <p:spPr>
          <a:xfrm>
            <a:off x="1383332" y="4877078"/>
            <a:ext cx="32893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E4EBE56-016E-4E18-9918-28B287A0AD16}"/>
              </a:ext>
            </a:extLst>
          </p:cNvPr>
          <p:cNvSpPr/>
          <p:nvPr/>
        </p:nvSpPr>
        <p:spPr>
          <a:xfrm>
            <a:off x="1835537" y="34641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F8C6E2A7-F5DD-4B60-BA5F-44D80EED933F}"/>
              </a:ext>
            </a:extLst>
          </p:cNvPr>
          <p:cNvSpPr/>
          <p:nvPr/>
        </p:nvSpPr>
        <p:spPr>
          <a:xfrm>
            <a:off x="1412937" y="4131804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6" y="1297291"/>
            <a:ext cx="3723542" cy="41826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3518223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16422" y="1359515"/>
              <a:ext cx="18715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레이블링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(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트리플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</a:t>
              </a:r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베리어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 방법</a:t>
              </a:r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/>
                </a:rPr>
                <a:t>)</a:t>
              </a:r>
              <a:endParaRPr lang="ko-KR" altLang="en-US" sz="1600" dirty="0">
                <a:latin typeface="나눔바른고딕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1E7E59D5-CBDE-46BB-A2E0-C0B61052D883}"/>
              </a:ext>
            </a:extLst>
          </p:cNvPr>
          <p:cNvGrpSpPr/>
          <p:nvPr/>
        </p:nvGrpSpPr>
        <p:grpSpPr>
          <a:xfrm>
            <a:off x="660317" y="2011860"/>
            <a:ext cx="9086916" cy="3796810"/>
            <a:chOff x="992670" y="1182507"/>
            <a:chExt cx="7323020" cy="3672408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F8D132FF-2F33-431F-88C1-2991F257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993414" y="1182507"/>
              <a:ext cx="6263371" cy="367240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cxnSp>
          <p:nvCxnSpPr>
            <p:cNvPr id="53" name="직선 연결선 15">
              <a:extLst>
                <a:ext uri="{FF2B5EF4-FFF2-40B4-BE49-F238E27FC236}">
                  <a16:creationId xmlns:a16="http://schemas.microsoft.com/office/drawing/2014/main" xmlns="" id="{EE2388A9-A58A-485B-A72C-EA53016216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147026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16">
              <a:extLst>
                <a:ext uri="{FF2B5EF4-FFF2-40B4-BE49-F238E27FC236}">
                  <a16:creationId xmlns:a16="http://schemas.microsoft.com/office/drawing/2014/main" xmlns="" id="{E7F09CC9-AB8F-45B5-9CC6-036FE716E7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670" y="3343516"/>
              <a:ext cx="6264275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직선 연결선 22">
              <a:extLst>
                <a:ext uri="{FF2B5EF4-FFF2-40B4-BE49-F238E27FC236}">
                  <a16:creationId xmlns:a16="http://schemas.microsoft.com/office/drawing/2014/main" xmlns="" id="{33F8CACF-DDC6-412E-8206-310848D8C0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8670" y="1182929"/>
              <a:ext cx="0" cy="2525712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23">
              <a:extLst>
                <a:ext uri="{FF2B5EF4-FFF2-40B4-BE49-F238E27FC236}">
                  <a16:creationId xmlns:a16="http://schemas.microsoft.com/office/drawing/2014/main" xmlns="" id="{392E909C-8ED5-4C2E-8270-13042665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294" y="1203006"/>
              <a:ext cx="2560638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익절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xmlns="" id="{C2D3DC70-E934-4DF2-B12B-B679E399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645" y="3351454"/>
              <a:ext cx="26225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손절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동적 배리어 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고정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= -1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25">
              <a:extLst>
                <a:ext uri="{FF2B5EF4-FFF2-40B4-BE49-F238E27FC236}">
                  <a16:creationId xmlns:a16="http://schemas.microsoft.com/office/drawing/2014/main" xmlns="" id="{02418FB2-8CF5-495C-BE39-2657DAFA6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7040" y="3759791"/>
              <a:ext cx="3168650" cy="32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만기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(0 or </a:t>
              </a:r>
              <a:r>
                <a:rPr lang="ko-KR" altLang="en-US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실현 손익</a:t>
              </a:r>
              <a:r>
                <a:rPr lang="en-US" altLang="ko-KR" sz="1600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600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18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1628663" y="1999202"/>
            <a:ext cx="1087244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8" y="1730135"/>
              <a:ext cx="3196751" cy="96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스무딩</a:t>
              </a:r>
              <a:endPara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1025615" y="4946640"/>
            <a:ext cx="2253631" cy="1160859"/>
            <a:chOff x="5472116" y="1643051"/>
            <a:chExt cx="4243420" cy="23272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8" cy="199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불가능한 함수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미분 가능한 함수로 </a:t>
              </a:r>
              <a:r>
                <a:rPr lang="ko-KR" altLang="en-US" sz="1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변형</a:t>
              </a:r>
            </a:p>
            <a:p>
              <a:pPr algn="ctr">
                <a:defRPr/>
              </a:pPr>
              <a:endParaRPr lang="en-US" altLang="ko-KR" sz="14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1155098" y="3330691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>
            <a:grpSpLocks/>
          </p:cNvGrpSpPr>
          <p:nvPr/>
        </p:nvGrpSpPr>
        <p:grpSpPr bwMode="auto">
          <a:xfrm>
            <a:off x="4303536" y="2726835"/>
            <a:ext cx="1372636" cy="1248034"/>
            <a:chOff x="5472118" y="1643051"/>
            <a:chExt cx="4243418" cy="164307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직사각형 51"/>
            <p:cNvSpPr>
              <a:spLocks noChangeArrowheads="1"/>
            </p:cNvSpPr>
            <p:nvPr/>
          </p:nvSpPr>
          <p:spPr bwMode="auto">
            <a:xfrm flipH="1">
              <a:off x="5472118" y="2103466"/>
              <a:ext cx="4018346" cy="85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Auto</a:t>
              </a: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Encoder</a:t>
              </a:r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6240162" y="2726835"/>
            <a:ext cx="1284786" cy="1244516"/>
            <a:chOff x="5472118" y="1614111"/>
            <a:chExt cx="4340247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7971046" y="2726835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51848" y="1704237"/>
              <a:ext cx="3196750" cy="117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GPT-3 Model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8A8447B6-CD75-4541-8BAD-9D888031AC09}"/>
              </a:ext>
            </a:extLst>
          </p:cNvPr>
          <p:cNvGrpSpPr/>
          <p:nvPr/>
        </p:nvGrpSpPr>
        <p:grpSpPr>
          <a:xfrm>
            <a:off x="483189" y="2668249"/>
            <a:ext cx="650081" cy="1393031"/>
            <a:chOff x="885825" y="1295400"/>
            <a:chExt cx="676274" cy="3886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xmlns="" id="{F875C8E4-72F3-4F33-AA20-3C85EC5D3109}"/>
                </a:ext>
              </a:extLst>
            </p:cNvPr>
            <p:cNvGrpSpPr/>
            <p:nvPr/>
          </p:nvGrpSpPr>
          <p:grpSpPr>
            <a:xfrm>
              <a:off x="895350" y="1295400"/>
              <a:ext cx="657225" cy="1295400"/>
              <a:chOff x="895350" y="1295400"/>
              <a:chExt cx="657225" cy="1295400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xmlns="" id="{C1EE9582-E724-4DEE-81A0-86E362F14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xmlns="" id="{9D6D1337-7DC8-4057-8957-BC3879862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xmlns="" id="{2AF3D0A9-EC7D-4636-B52E-891C61610710}"/>
                </a:ext>
              </a:extLst>
            </p:cNvPr>
            <p:cNvGrpSpPr/>
            <p:nvPr/>
          </p:nvGrpSpPr>
          <p:grpSpPr>
            <a:xfrm>
              <a:off x="885825" y="2590800"/>
              <a:ext cx="657225" cy="1295400"/>
              <a:chOff x="895350" y="1295400"/>
              <a:chExt cx="657225" cy="1295400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xmlns="" id="{B7DF7CC4-3911-419B-B70C-EAA821ACD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xmlns="" id="{C21F703E-2A8C-4365-BF2B-8242767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xmlns="" id="{9DA1344C-4FDE-483A-9791-B25ECBA0A357}"/>
                </a:ext>
              </a:extLst>
            </p:cNvPr>
            <p:cNvGrpSpPr/>
            <p:nvPr/>
          </p:nvGrpSpPr>
          <p:grpSpPr>
            <a:xfrm>
              <a:off x="904874" y="3886200"/>
              <a:ext cx="657225" cy="1295400"/>
              <a:chOff x="895350" y="1295400"/>
              <a:chExt cx="657225" cy="129540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xmlns="" id="{B8ABCB77-D19B-4E54-A49E-653C11ED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350" y="1295400"/>
                <a:ext cx="647700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xmlns="" id="{A0BA2A79-8154-49C7-B13E-1ABCFBD8AC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74" y="1943100"/>
                <a:ext cx="647701" cy="6477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자유형: 도형 22">
            <a:extLst>
              <a:ext uri="{FF2B5EF4-FFF2-40B4-BE49-F238E27FC236}">
                <a16:creationId xmlns:a16="http://schemas.microsoft.com/office/drawing/2014/main" xmlns="" id="{1CFA603D-8953-40BC-B851-08582D36676E}"/>
              </a:ext>
            </a:extLst>
          </p:cNvPr>
          <p:cNvSpPr/>
          <p:nvPr/>
        </p:nvSpPr>
        <p:spPr>
          <a:xfrm>
            <a:off x="3114435" y="2758179"/>
            <a:ext cx="564280" cy="1213172"/>
          </a:xfrm>
          <a:custGeom>
            <a:avLst/>
            <a:gdLst>
              <a:gd name="connsiteX0" fmla="*/ 0 w 694498"/>
              <a:gd name="connsiteY0" fmla="*/ 0 h 1493135"/>
              <a:gd name="connsiteX1" fmla="*/ 682906 w 694498"/>
              <a:gd name="connsiteY1" fmla="*/ 254643 h 1493135"/>
              <a:gd name="connsiteX2" fmla="*/ 23149 w 694498"/>
              <a:gd name="connsiteY2" fmla="*/ 509286 h 1493135"/>
              <a:gd name="connsiteX3" fmla="*/ 648182 w 694498"/>
              <a:gd name="connsiteY3" fmla="*/ 706056 h 1493135"/>
              <a:gd name="connsiteX4" fmla="*/ 46299 w 694498"/>
              <a:gd name="connsiteY4" fmla="*/ 925975 h 1493135"/>
              <a:gd name="connsiteX5" fmla="*/ 694481 w 694498"/>
              <a:gd name="connsiteY5" fmla="*/ 1250066 h 1493135"/>
              <a:gd name="connsiteX6" fmla="*/ 23149 w 694498"/>
              <a:gd name="connsiteY6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4498" h="1493135">
                <a:moveTo>
                  <a:pt x="0" y="0"/>
                </a:moveTo>
                <a:cubicBezTo>
                  <a:pt x="339524" y="84881"/>
                  <a:pt x="679048" y="169762"/>
                  <a:pt x="682906" y="254643"/>
                </a:cubicBezTo>
                <a:cubicBezTo>
                  <a:pt x="686764" y="339524"/>
                  <a:pt x="28936" y="434051"/>
                  <a:pt x="23149" y="509286"/>
                </a:cubicBezTo>
                <a:cubicBezTo>
                  <a:pt x="17362" y="584521"/>
                  <a:pt x="644324" y="636608"/>
                  <a:pt x="648182" y="706056"/>
                </a:cubicBezTo>
                <a:cubicBezTo>
                  <a:pt x="652040" y="775504"/>
                  <a:pt x="38583" y="835307"/>
                  <a:pt x="46299" y="925975"/>
                </a:cubicBezTo>
                <a:cubicBezTo>
                  <a:pt x="54015" y="1016643"/>
                  <a:pt x="698339" y="1155539"/>
                  <a:pt x="694481" y="1250066"/>
                </a:cubicBezTo>
                <a:cubicBezTo>
                  <a:pt x="690623" y="1344593"/>
                  <a:pt x="356886" y="1418864"/>
                  <a:pt x="23149" y="1493135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00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825621" y="3350852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3882705" y="333029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>
            <a:grpSpLocks/>
          </p:cNvGrpSpPr>
          <p:nvPr/>
        </p:nvGrpSpPr>
        <p:grpSpPr bwMode="auto">
          <a:xfrm>
            <a:off x="4303537" y="4135417"/>
            <a:ext cx="1372636" cy="702443"/>
            <a:chOff x="5472116" y="1643051"/>
            <a:chExt cx="4243420" cy="1643074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4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1223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그래프 상의 </a:t>
              </a:r>
              <a:endPara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Feature </a:t>
              </a:r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cxnSp>
        <p:nvCxnSpPr>
          <p:cNvPr id="105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5837929" y="3329488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1046" y="3287610"/>
            <a:ext cx="360000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6203329" y="4139354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7971046" y="4144003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2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 latinLnBrk="0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서버 개발 및  증권사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연계 및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공시정보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수집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(DART Open API)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:a16="http://schemas.microsoft.com/office/drawing/2014/main" xmlns="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:a16="http://schemas.microsoft.com/office/drawing/2014/main" xmlns="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xmlns="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:a16="http://schemas.microsoft.com/office/drawing/2014/main" xmlns="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xmlns="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:a16="http://schemas.microsoft.com/office/drawing/2014/main" xmlns="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:a16="http://schemas.microsoft.com/office/drawing/2014/main" xmlns="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xmlns="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xmlns="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:a16="http://schemas.microsoft.com/office/drawing/2014/main" xmlns="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55157"/>
              </p:ext>
            </p:extLst>
          </p:nvPr>
        </p:nvGraphicFramePr>
        <p:xfrm>
          <a:off x="627528" y="1856409"/>
          <a:ext cx="8740589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:a16="http://schemas.microsoft.com/office/drawing/2014/main" xmlns="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:a16="http://schemas.microsoft.com/office/drawing/2014/main" xmlns="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:a16="http://schemas.microsoft.com/office/drawing/2014/main" xmlns="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xmlns="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xmlns="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xmlns="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xmlns="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xmlns="" val="2928049819"/>
                    </a:ext>
                  </a:extLst>
                </a:gridCol>
                <a:gridCol w="389047">
                  <a:extLst>
                    <a:ext uri="{9D8B030D-6E8A-4147-A177-3AD203B41FA5}">
                      <a16:colId xmlns:a16="http://schemas.microsoft.com/office/drawing/2014/main" xmlns="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838456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개요 및 필요 사항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설계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아키텍처 구성도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 err="1"/>
              <a:t>메뉴구성도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화면 설계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프로젝트 </a:t>
            </a:r>
            <a:r>
              <a:rPr lang="ko-KR" altLang="en-US" dirty="0" err="1"/>
              <a:t>모델구조</a:t>
            </a:r>
            <a:endParaRPr lang="ko-KR" altLang="en-US" dirty="0"/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수행 조직 및 업무 분장</a:t>
            </a:r>
            <a:endParaRPr lang="en-US" altLang="ko-KR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세부 추진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증권사에서 제공하는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국내 외 사이트에서 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및 관련 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SQLLite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및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펀더멘탈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기법 등 주요 주식 용어 이해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/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396627" y="3400577"/>
            <a:ext cx="1990500" cy="755597"/>
            <a:chOff x="5472118" y="1643051"/>
            <a:chExt cx="4243418" cy="164307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1"/>
            <p:cNvSpPr>
              <a:spLocks noChangeArrowheads="1"/>
            </p:cNvSpPr>
            <p:nvPr/>
          </p:nvSpPr>
          <p:spPr bwMode="auto">
            <a:xfrm flipH="1">
              <a:off x="5948462" y="2060482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증권사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2155913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2079746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80831" y="3777573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74471"/>
              </p:ext>
            </p:extLst>
          </p:nvPr>
        </p:nvGraphicFramePr>
        <p:xfrm>
          <a:off x="2239248" y="1308779"/>
          <a:ext cx="1757713" cy="1834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1.2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환율정보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// Content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66533"/>
              </p:ext>
            </p:extLst>
          </p:nvPr>
        </p:nvGraphicFramePr>
        <p:xfrm>
          <a:off x="381394" y="1308778"/>
          <a:ext cx="1758123" cy="1782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0.1 </a:t>
                      </a:r>
                      <a:r>
                        <a:rPr lang="ko-KR" altLang="en-US" sz="14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가이드</a:t>
                      </a:r>
                      <a:endParaRPr lang="en-US" altLang="ko-KR" sz="1400" b="1" i="0" u="none" strike="noStrike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소개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메뉴설명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주요기능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4119"/>
              </p:ext>
            </p:extLst>
          </p:nvPr>
        </p:nvGraphicFramePr>
        <p:xfrm>
          <a:off x="4096692" y="1308779"/>
          <a:ext cx="1757713" cy="1782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추가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 삭제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26446"/>
              </p:ext>
            </p:extLst>
          </p:nvPr>
        </p:nvGraphicFramePr>
        <p:xfrm>
          <a:off x="5954136" y="1308779"/>
          <a:ext cx="1757713" cy="2071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43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</a:t>
                      </a: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추천포인트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관심종목으로 등록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단기수익정렬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높은수익률정렬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4B44235-8CD5-4526-8610-656BADB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92960"/>
              </p:ext>
            </p:extLst>
          </p:nvPr>
        </p:nvGraphicFramePr>
        <p:xfrm>
          <a:off x="2239248" y="3455380"/>
          <a:ext cx="1757713" cy="238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58381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*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모듈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M1.  </a:t>
                      </a:r>
                      <a:r>
                        <a:rPr lang="ko-KR" altLang="en-US" sz="1600" b="1" u="none" strike="noStrike" spc="-80" baseline="0" dirty="0" err="1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종목상세</a:t>
                      </a:r>
                      <a:endParaRPr lang="en-US" altLang="ko-KR" sz="1600" b="1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927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분석 코멘트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주가현황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일별시세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관련뉴스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3" name="연결선: 꺾임 18">
            <a:extLst>
              <a:ext uri="{FF2B5EF4-FFF2-40B4-BE49-F238E27FC236}">
                <a16:creationId xmlns:a16="http://schemas.microsoft.com/office/drawing/2014/main" xmlns="" id="{228A1D68-41EF-487B-A1CC-906C00A4E59A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3386914" y="2650453"/>
            <a:ext cx="2608799" cy="1388704"/>
          </a:xfrm>
          <a:prstGeom prst="bent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7A72F8EE-001A-46BC-923F-42D9B47B4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961" y="2040404"/>
            <a:ext cx="3224964" cy="2850904"/>
          </a:xfrm>
          <a:prstGeom prst="bentConnector3">
            <a:avLst>
              <a:gd name="adj1" fmla="val -20404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1E4D4671-1084-4550-9EF3-A2A5E719BF3D}"/>
              </a:ext>
            </a:extLst>
          </p:cNvPr>
          <p:cNvGrpSpPr/>
          <p:nvPr/>
        </p:nvGrpSpPr>
        <p:grpSpPr>
          <a:xfrm>
            <a:off x="224726" y="1303960"/>
            <a:ext cx="9130290" cy="5150290"/>
            <a:chOff x="224725" y="696609"/>
            <a:chExt cx="9463693" cy="575764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434D0BC3-1595-4243-806B-24F2B0F52FB2}"/>
                </a:ext>
              </a:extLst>
            </p:cNvPr>
            <p:cNvSpPr/>
            <p:nvPr/>
          </p:nvSpPr>
          <p:spPr>
            <a:xfrm>
              <a:off x="224725" y="702470"/>
              <a:ext cx="945655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C0339EA5-8471-4952-A470-F5FC564535B3}"/>
                </a:ext>
              </a:extLst>
            </p:cNvPr>
            <p:cNvSpPr/>
            <p:nvPr/>
          </p:nvSpPr>
          <p:spPr>
            <a:xfrm>
              <a:off x="224725" y="714134"/>
              <a:ext cx="9456550" cy="1704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6EB9A15F-1308-4B76-832F-C26FC9B3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963" y="696609"/>
              <a:ext cx="844455" cy="194875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BB8C472-AD1C-413C-B7A4-C0AA7F023126}"/>
              </a:ext>
            </a:extLst>
          </p:cNvPr>
          <p:cNvSpPr/>
          <p:nvPr/>
        </p:nvSpPr>
        <p:spPr>
          <a:xfrm>
            <a:off x="2146341" y="1579678"/>
            <a:ext cx="11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Main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A6BE899F-86F5-4DE4-BF5E-57C767AA2CB5}"/>
              </a:ext>
            </a:extLst>
          </p:cNvPr>
          <p:cNvGrpSpPr/>
          <p:nvPr/>
        </p:nvGrpSpPr>
        <p:grpSpPr>
          <a:xfrm>
            <a:off x="257903" y="1492456"/>
            <a:ext cx="1713579" cy="4923841"/>
            <a:chOff x="257903" y="911810"/>
            <a:chExt cx="1776152" cy="550448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2905501-BC19-49B9-A674-8505B3AB4538}"/>
                </a:ext>
              </a:extLst>
            </p:cNvPr>
            <p:cNvSpPr/>
            <p:nvPr/>
          </p:nvSpPr>
          <p:spPr>
            <a:xfrm>
              <a:off x="257903" y="911810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D76E5F93-592A-4D51-B5E9-8A05E8BB703C}"/>
                </a:ext>
              </a:extLst>
            </p:cNvPr>
            <p:cNvSpPr/>
            <p:nvPr/>
          </p:nvSpPr>
          <p:spPr>
            <a:xfrm>
              <a:off x="325709" y="945512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GNB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E921A95D-ECCA-4098-AC39-83E6DD471BC8}"/>
                </a:ext>
              </a:extLst>
            </p:cNvPr>
            <p:cNvSpPr/>
            <p:nvPr/>
          </p:nvSpPr>
          <p:spPr>
            <a:xfrm>
              <a:off x="370188" y="5285272"/>
              <a:ext cx="12643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Notice Area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xmlns="" id="{E619B010-E8BC-47CC-BED7-F80E7904AA19}"/>
                </a:ext>
              </a:extLst>
            </p:cNvPr>
            <p:cNvGrpSpPr/>
            <p:nvPr/>
          </p:nvGrpSpPr>
          <p:grpSpPr>
            <a:xfrm>
              <a:off x="325710" y="1449703"/>
              <a:ext cx="1647370" cy="367372"/>
              <a:chOff x="325710" y="1368736"/>
              <a:chExt cx="1647370" cy="367372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xmlns="" id="{909D1EAC-BE41-475A-8EB1-D0A6FFA38B72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xmlns="" id="{20FEACA1-4F5A-4A1F-8E35-6DDB4082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6A027580-3422-40F3-B8AA-CA25BF3E0AC6}"/>
                </a:ext>
              </a:extLst>
            </p:cNvPr>
            <p:cNvGrpSpPr/>
            <p:nvPr/>
          </p:nvGrpSpPr>
          <p:grpSpPr>
            <a:xfrm>
              <a:off x="325710" y="1924797"/>
              <a:ext cx="1647370" cy="367372"/>
              <a:chOff x="325710" y="1804927"/>
              <a:chExt cx="1647370" cy="367372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xmlns="" id="{91519BAD-3564-4DE1-820A-EBAC21018743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xmlns="" id="{733E8F8B-EE4F-4EF1-8C29-DC643883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B58A8CAB-6EAE-4E52-AF2D-207A2C35F6D6}"/>
                </a:ext>
              </a:extLst>
            </p:cNvPr>
            <p:cNvGrpSpPr/>
            <p:nvPr/>
          </p:nvGrpSpPr>
          <p:grpSpPr>
            <a:xfrm>
              <a:off x="325710" y="2399891"/>
              <a:ext cx="1647370" cy="367372"/>
              <a:chOff x="325710" y="2240563"/>
              <a:chExt cx="1647370" cy="367372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xmlns="" id="{3CB78C2C-0BC4-4219-A996-04EBDFDFC4F4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xmlns="" id="{BFC483C6-9D42-4E4F-92D5-0DEB638C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xmlns="" id="{123D5F70-A903-4875-B306-E591AC597F6B}"/>
                </a:ext>
              </a:extLst>
            </p:cNvPr>
            <p:cNvGrpSpPr/>
            <p:nvPr/>
          </p:nvGrpSpPr>
          <p:grpSpPr>
            <a:xfrm>
              <a:off x="325710" y="2874984"/>
              <a:ext cx="1647370" cy="367372"/>
              <a:chOff x="325710" y="2687337"/>
              <a:chExt cx="1647370" cy="367372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xmlns="" id="{1957322B-9582-4155-B4B9-5B14B7066DC4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xmlns="" id="{D4ADC47A-7EB7-49AB-98FF-9392F7A8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A54978B8-806E-4685-B318-CE2508B1A6ED}"/>
                </a:ext>
              </a:extLst>
            </p:cNvPr>
            <p:cNvGrpSpPr/>
            <p:nvPr/>
          </p:nvGrpSpPr>
          <p:grpSpPr>
            <a:xfrm>
              <a:off x="630526" y="5621631"/>
              <a:ext cx="1342553" cy="430224"/>
              <a:chOff x="630526" y="5621631"/>
              <a:chExt cx="1762047" cy="430224"/>
            </a:xfrm>
          </p:grpSpPr>
          <p:sp>
            <p:nvSpPr>
              <p:cNvPr id="115" name="사각형: 둥근 대각선 방향 모서리 114">
                <a:extLst>
                  <a:ext uri="{FF2B5EF4-FFF2-40B4-BE49-F238E27FC236}">
                    <a16:creationId xmlns:a16="http://schemas.microsoft.com/office/drawing/2014/main" xmlns="" id="{26F97974-412F-43CD-8555-B43FCFC1BE9B}"/>
                  </a:ext>
                </a:extLst>
              </p:cNvPr>
              <p:cNvSpPr/>
              <p:nvPr/>
            </p:nvSpPr>
            <p:spPr>
              <a:xfrm>
                <a:off x="630526" y="5621631"/>
                <a:ext cx="1762047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</a:t>
                </a:r>
                <a:endParaRPr kumimoji="0" lang="en-US" altLang="ko-KR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  <a:p>
                <a:pPr algn="l"/>
                <a:r>
                  <a:rPr lang="en-US" altLang="ko-KR" sz="1000" b="1" spc="-50" dirty="0">
                    <a:solidFill>
                      <a:schemeClr val="accent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  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0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</a:t>
                </a:r>
                <a:endParaRPr kumimoji="0" lang="ko-KR" altLang="en-US" sz="10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xmlns="" id="{64FB590D-6697-494A-BB96-0017225F2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1880" y="5760526"/>
                <a:ext cx="152434" cy="152434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17BEAE57-4F17-4D71-80C1-FD317E81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0023" y="997632"/>
              <a:ext cx="304816" cy="304816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67F15E08-C050-4577-9472-0D2266A6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5709" y="6030772"/>
              <a:ext cx="304816" cy="304816"/>
            </a:xfrm>
            <a:prstGeom prst="rect">
              <a:avLst/>
            </a:prstGeom>
          </p:spPr>
        </p:pic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43F5A040-0F23-49B3-8CEC-18E2EF682938}"/>
              </a:ext>
            </a:extLst>
          </p:cNvPr>
          <p:cNvSpPr/>
          <p:nvPr/>
        </p:nvSpPr>
        <p:spPr>
          <a:xfrm>
            <a:off x="2146341" y="1565813"/>
            <a:ext cx="3477024" cy="4769775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33C1E71D-BD9D-4D1A-A85C-C575B917D8AF}"/>
              </a:ext>
            </a:extLst>
          </p:cNvPr>
          <p:cNvSpPr/>
          <p:nvPr/>
        </p:nvSpPr>
        <p:spPr>
          <a:xfrm>
            <a:off x="5480102" y="1949019"/>
            <a:ext cx="3912829" cy="42341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3F20131-2AC5-42CD-8AC3-C374B049B491}"/>
              </a:ext>
            </a:extLst>
          </p:cNvPr>
          <p:cNvSpPr/>
          <p:nvPr/>
        </p:nvSpPr>
        <p:spPr>
          <a:xfrm>
            <a:off x="5467153" y="2006767"/>
            <a:ext cx="1345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Module Layer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D8BE71A8-C32F-4609-A8CC-C4B4DDAAE98F}"/>
              </a:ext>
            </a:extLst>
          </p:cNvPr>
          <p:cNvGrpSpPr/>
          <p:nvPr/>
        </p:nvGrpSpPr>
        <p:grpSpPr>
          <a:xfrm>
            <a:off x="5851317" y="3784786"/>
            <a:ext cx="3184085" cy="2066841"/>
            <a:chOff x="6164392" y="1928211"/>
            <a:chExt cx="3300355" cy="231057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5B71D611-D8AB-4A2B-96E3-3F215E7FFC21}"/>
                </a:ext>
              </a:extLst>
            </p:cNvPr>
            <p:cNvSpPr/>
            <p:nvPr/>
          </p:nvSpPr>
          <p:spPr>
            <a:xfrm>
              <a:off x="6164392" y="1928211"/>
              <a:ext cx="3300355" cy="2310575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kumimoji="0" lang="en-US" altLang="ko-KR" sz="7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rPr>
                <a:t> </a:t>
              </a:r>
              <a:r>
                <a:rPr lang="ko-KR" altLang="en-US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뉴스 페이지 컨텐츠</a:t>
              </a:r>
              <a:r>
                <a:rPr lang="en-US" altLang="ko-KR" sz="700" b="1" spc="-5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0DE251A2-F5E4-49E7-AC90-6C30E8C206B2}"/>
                </a:ext>
              </a:extLst>
            </p:cNvPr>
            <p:cNvSpPr/>
            <p:nvPr/>
          </p:nvSpPr>
          <p:spPr>
            <a:xfrm>
              <a:off x="6164393" y="1969983"/>
              <a:ext cx="1568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Contents Popup</a:t>
              </a:r>
              <a:endParaRPr lang="ko-KR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0EDE15A8-EF75-40C0-8929-83CF6C1E9C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2490" y="1520573"/>
            <a:ext cx="160521" cy="16052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7C0085DF-4317-4B4C-BE6A-139FE221E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8718" y="3834948"/>
            <a:ext cx="160521" cy="160521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화면 설계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좌측에 항상 표시되는 영역</a:t>
            </a:r>
            <a:endParaRPr lang="en-US" altLang="ko-KR" dirty="0"/>
          </a:p>
          <a:p>
            <a:pPr lvl="1"/>
            <a:r>
              <a:rPr lang="ko-KR" altLang="en-US" dirty="0"/>
              <a:t>메뉴 화면 이동을 위한 아이콘</a:t>
            </a:r>
            <a:r>
              <a:rPr lang="en-US" altLang="ko-KR" dirty="0"/>
              <a:t>/</a:t>
            </a:r>
            <a:r>
              <a:rPr lang="ko-KR" altLang="en-US" dirty="0" err="1"/>
              <a:t>메뉴명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ko-KR" altLang="en-US" dirty="0"/>
              <a:t>주요 알림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 err="1"/>
              <a:t>메뉴토글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r>
              <a:rPr lang="en-US" altLang="ko-KR" dirty="0"/>
              <a:t>: </a:t>
            </a:r>
            <a:r>
              <a:rPr lang="ko-KR" altLang="en-US" dirty="0"/>
              <a:t>펼치기 </a:t>
            </a:r>
            <a:r>
              <a:rPr lang="en-US" altLang="ko-KR" dirty="0"/>
              <a:t>/ </a:t>
            </a:r>
            <a:r>
              <a:rPr lang="ko-KR" altLang="en-US" dirty="0"/>
              <a:t>접기 </a:t>
            </a:r>
            <a:r>
              <a:rPr lang="ko-KR" altLang="en-US" dirty="0" err="1"/>
              <a:t>토글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메뉴명</a:t>
            </a:r>
            <a:r>
              <a:rPr lang="ko-KR" altLang="en-US" dirty="0"/>
              <a:t> 표시를 생략하여 화면 영역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 err="1"/>
              <a:t>메뉴명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해당 화면 열기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메뉴 아이콘 또는 메뉴명을 클릭하면 해당 화면이 우측 </a:t>
            </a:r>
            <a:r>
              <a:rPr lang="en-US" altLang="ko-KR" dirty="0">
                <a:solidFill>
                  <a:prstClr val="black"/>
                </a:solidFill>
              </a:rPr>
              <a:t>Main Layer </a:t>
            </a:r>
            <a:r>
              <a:rPr lang="ko-KR" altLang="en-US" dirty="0">
                <a:solidFill>
                  <a:prstClr val="black"/>
                </a:solidFill>
              </a:rPr>
              <a:t>창에서 열림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HOME: [</a:t>
            </a:r>
            <a:r>
              <a:rPr lang="ko-KR" altLang="en-US" dirty="0">
                <a:solidFill>
                  <a:prstClr val="black"/>
                </a:solidFill>
              </a:rPr>
              <a:t>화면</a:t>
            </a:r>
            <a:r>
              <a:rPr lang="en-US" altLang="ko-KR" dirty="0">
                <a:solidFill>
                  <a:prstClr val="black"/>
                </a:solidFill>
              </a:rPr>
              <a:t>ID]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시장현황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관심종목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AI</a:t>
            </a:r>
            <a:r>
              <a:rPr lang="ko-KR" altLang="en-US" dirty="0">
                <a:solidFill>
                  <a:prstClr val="black"/>
                </a:solidFill>
              </a:rPr>
              <a:t>추천종목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[</a:t>
            </a:r>
            <a:r>
              <a:rPr lang="ko-KR" altLang="en-US" dirty="0"/>
              <a:t>알림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 err="1"/>
              <a:t>알림내용</a:t>
            </a:r>
            <a:r>
              <a:rPr lang="ko-KR" altLang="en-US" dirty="0"/>
              <a:t> 팝업 표시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풍선 형태의 팝업으로 표시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알림 텍스트를 클릭하면 해당 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메뉴영역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2BB924F-1141-4415-93BD-B5890BC8CBB8}"/>
              </a:ext>
            </a:extLst>
          </p:cNvPr>
          <p:cNvGrpSpPr/>
          <p:nvPr/>
        </p:nvGrpSpPr>
        <p:grpSpPr>
          <a:xfrm>
            <a:off x="3176848" y="826967"/>
            <a:ext cx="2987368" cy="5504488"/>
            <a:chOff x="3176848" y="826967"/>
            <a:chExt cx="2987368" cy="55044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F52A91D-DA11-42E3-8121-FDE329324CAE}"/>
                </a:ext>
              </a:extLst>
            </p:cNvPr>
            <p:cNvSpPr/>
            <p:nvPr/>
          </p:nvSpPr>
          <p:spPr>
            <a:xfrm>
              <a:off x="3176848" y="826967"/>
              <a:ext cx="1776152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A281F864-BF15-4766-A260-F248EB89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8968" y="912789"/>
              <a:ext cx="304816" cy="304816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3255D00E-8D2B-492E-A778-386886E2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5650" y="5945929"/>
              <a:ext cx="304816" cy="304816"/>
            </a:xfrm>
            <a:prstGeom prst="rect">
              <a:avLst/>
            </a:prstGeom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2B59061A-9E50-4E0F-8A70-48BD0E2F61EC}"/>
                </a:ext>
              </a:extLst>
            </p:cNvPr>
            <p:cNvGrpSpPr/>
            <p:nvPr/>
          </p:nvGrpSpPr>
          <p:grpSpPr>
            <a:xfrm>
              <a:off x="3244655" y="1364860"/>
              <a:ext cx="1647370" cy="367372"/>
              <a:chOff x="325710" y="1368736"/>
              <a:chExt cx="1647370" cy="36737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xmlns="" id="{8FAD844C-B33B-4BBF-80DF-F9FF58826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32" y="1400014"/>
                <a:ext cx="304816" cy="304816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xmlns="" id="{62BB4E3B-5813-4196-A1F5-6EA3619B4B15}"/>
                  </a:ext>
                </a:extLst>
              </p:cNvPr>
              <p:cNvSpPr/>
              <p:nvPr/>
            </p:nvSpPr>
            <p:spPr>
              <a:xfrm>
                <a:off x="325710" y="1368736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6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HOME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33B6977-3D8A-474B-96E0-DFB506DEC17B}"/>
                </a:ext>
              </a:extLst>
            </p:cNvPr>
            <p:cNvGrpSpPr/>
            <p:nvPr/>
          </p:nvGrpSpPr>
          <p:grpSpPr>
            <a:xfrm>
              <a:off x="3244655" y="1839954"/>
              <a:ext cx="1647370" cy="367372"/>
              <a:chOff x="325710" y="1804927"/>
              <a:chExt cx="1647370" cy="36737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xmlns="" id="{085C6045-C517-44B3-B20D-0DEDBAF0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332" y="1836205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xmlns="" id="{9C22CD29-7703-457F-B9E5-601448759C5B}"/>
                  </a:ext>
                </a:extLst>
              </p:cNvPr>
              <p:cNvSpPr/>
              <p:nvPr/>
            </p:nvSpPr>
            <p:spPr>
              <a:xfrm>
                <a:off x="325710" y="180492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시장현황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623903B-2653-4156-AC6F-87BFD07C6DDC}"/>
                </a:ext>
              </a:extLst>
            </p:cNvPr>
            <p:cNvGrpSpPr/>
            <p:nvPr/>
          </p:nvGrpSpPr>
          <p:grpSpPr>
            <a:xfrm>
              <a:off x="3244655" y="2315048"/>
              <a:ext cx="1647370" cy="367372"/>
              <a:chOff x="325710" y="2240563"/>
              <a:chExt cx="1647370" cy="36737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5FC4F179-D823-406B-9D11-480E1143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32" y="2272430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xmlns="" id="{7E30F31E-4C2F-4849-833C-62B60E2E6771}"/>
                  </a:ext>
                </a:extLst>
              </p:cNvPr>
              <p:cNvSpPr/>
              <p:nvPr/>
            </p:nvSpPr>
            <p:spPr>
              <a:xfrm>
                <a:off x="325710" y="2240563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관심종목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565B61EC-5D3D-4BBF-9916-D0DC015A9D9D}"/>
                </a:ext>
              </a:extLst>
            </p:cNvPr>
            <p:cNvGrpSpPr/>
            <p:nvPr/>
          </p:nvGrpSpPr>
          <p:grpSpPr>
            <a:xfrm>
              <a:off x="3244655" y="2790141"/>
              <a:ext cx="1647370" cy="367372"/>
              <a:chOff x="325710" y="2687337"/>
              <a:chExt cx="1647370" cy="36737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16409205-64B9-40E6-90BF-03D5366A9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3332" y="2711831"/>
                <a:ext cx="304816" cy="304816"/>
              </a:xfrm>
              <a:prstGeom prst="rect">
                <a:avLst/>
              </a:prstGeom>
            </p:spPr>
          </p:pic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xmlns="" id="{4D081592-A81D-43D4-B908-7418A84F7655}"/>
                  </a:ext>
                </a:extLst>
              </p:cNvPr>
              <p:cNvSpPr/>
              <p:nvPr/>
            </p:nvSpPr>
            <p:spPr>
              <a:xfrm>
                <a:off x="325710" y="2687337"/>
                <a:ext cx="1647370" cy="367372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540000" tIns="0" rIns="0" bIns="0" rtlCol="0" anchor="ctr">
                <a:noAutofit/>
              </a:bodyPr>
              <a:lstStyle/>
              <a:p>
                <a:pPr algn="l"/>
                <a:r>
                  <a:rPr lang="en-US" altLang="ko-KR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AI</a:t>
                </a:r>
                <a:r>
                  <a:rPr lang="ko-KR" altLang="en-US" sz="1600" b="1" spc="-50" dirty="0">
                    <a:solidFill>
                      <a:schemeClr val="accent1">
                        <a:lumMod val="50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추천종목</a:t>
                </a:r>
                <a:endParaRPr kumimoji="0" lang="ko-KR" altLang="en-US" sz="16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4B2004F5-38E3-450C-A274-0DB314F6A9C3}"/>
                </a:ext>
              </a:extLst>
            </p:cNvPr>
            <p:cNvGrpSpPr/>
            <p:nvPr/>
          </p:nvGrpSpPr>
          <p:grpSpPr>
            <a:xfrm>
              <a:off x="3625338" y="5515705"/>
              <a:ext cx="2538878" cy="430224"/>
              <a:chOff x="630526" y="5621631"/>
              <a:chExt cx="2538878" cy="430224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xmlns="" id="{0C931FA7-E309-43C7-B267-71F95DD3E576}"/>
                  </a:ext>
                </a:extLst>
              </p:cNvPr>
              <p:cNvSpPr/>
              <p:nvPr/>
            </p:nvSpPr>
            <p:spPr>
              <a:xfrm>
                <a:off x="630526" y="5621631"/>
                <a:ext cx="2538878" cy="430224"/>
              </a:xfrm>
              <a:prstGeom prst="round2Diag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txBody>
              <a:bodyPr wrap="none" lIns="36000" tIns="0" rIns="0" bIns="0" rtlCol="0" anchor="ctr">
                <a:noAutofit/>
              </a:bodyPr>
              <a:lstStyle/>
              <a:p>
                <a:pPr algn="l"/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새로운 추천종목 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3</a:t>
                </a:r>
                <a:r>
                  <a:rPr kumimoji="0" lang="ko-KR" altLang="en-US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건이 있습니다</a:t>
                </a:r>
                <a:r>
                  <a:rPr kumimoji="0" lang="en-US" altLang="ko-KR" sz="1200" b="1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KoPub돋움체 Bold" panose="00000800000000000000" pitchFamily="2" charset="-127"/>
                    <a:ea typeface="KoPub돋움체 Bold" panose="00000800000000000000" pitchFamily="2" charset="-127"/>
                    <a:cs typeface="+mn-cs"/>
                  </a:rPr>
                  <a:t>    </a:t>
                </a:r>
                <a:endParaRPr kumimoji="0" lang="ko-KR" altLang="en-US" sz="1200" b="1" i="0" u="none" strike="noStrike" kern="1200" cap="none" spc="-5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xmlns="" id="{58477706-2279-4209-9DBD-838B0B3C7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5183" y="5760526"/>
                <a:ext cx="152434" cy="152434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26C4653-8BF7-4C6D-8A0A-AB450F9AD946}"/>
              </a:ext>
            </a:extLst>
          </p:cNvPr>
          <p:cNvGrpSpPr/>
          <p:nvPr/>
        </p:nvGrpSpPr>
        <p:grpSpPr>
          <a:xfrm>
            <a:off x="1220162" y="826967"/>
            <a:ext cx="529740" cy="5504488"/>
            <a:chOff x="1243578" y="826967"/>
            <a:chExt cx="529740" cy="55044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DAD0A2F-E41C-4E29-A3A2-13B31E085AF1}"/>
                </a:ext>
              </a:extLst>
            </p:cNvPr>
            <p:cNvSpPr/>
            <p:nvPr/>
          </p:nvSpPr>
          <p:spPr>
            <a:xfrm>
              <a:off x="1243578" y="826967"/>
              <a:ext cx="529740" cy="550448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B689F50C-E1BB-46AA-9ED4-858F9EA7D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589" y="912789"/>
              <a:ext cx="304816" cy="304816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24416A4A-5232-4D3E-8C64-A086FA223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627" y="5945929"/>
              <a:ext cx="304816" cy="30481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C01E5644-77F2-41F0-8CED-A791D954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07" y="1396138"/>
              <a:ext cx="304816" cy="30481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4A1BD9EC-55B3-42DB-B068-255DD3A8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9007" y="1871232"/>
              <a:ext cx="304816" cy="304816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C4B4B4F6-BA22-49C4-9B78-35B0E316A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69007" y="2346915"/>
              <a:ext cx="304816" cy="30481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B5D4CB22-E317-4F02-AE19-C79082422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007" y="2814635"/>
              <a:ext cx="304816" cy="304816"/>
            </a:xfrm>
            <a:prstGeom prst="rect">
              <a:avLst/>
            </a:prstGeom>
          </p:spPr>
        </p:pic>
      </p:grp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94E13C44-2F2B-4805-B6C7-C7DD2C3ED442}"/>
              </a:ext>
            </a:extLst>
          </p:cNvPr>
          <p:cNvCxnSpPr>
            <a:cxnSpLocks/>
            <a:stCxn id="53" idx="3"/>
            <a:endCxn id="35" idx="1"/>
          </p:cNvCxnSpPr>
          <p:nvPr/>
        </p:nvCxnSpPr>
        <p:spPr>
          <a:xfrm>
            <a:off x="1642989" y="1065197"/>
            <a:ext cx="2945979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7E2994-3018-4E4A-B838-C46634C8E207}"/>
              </a:ext>
            </a:extLst>
          </p:cNvPr>
          <p:cNvSpPr txBox="1"/>
          <p:nvPr/>
        </p:nvSpPr>
        <p:spPr>
          <a:xfrm>
            <a:off x="1978529" y="8315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펼치기 </a:t>
            </a:r>
            <a:r>
              <a:rPr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/ 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KoPub돋움체 Bold" panose="00000800000000000000"/>
              </a:rPr>
              <a:t>접기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E6517FF-AB54-48C1-856E-3F68F54ED61C}"/>
              </a:ext>
            </a:extLst>
          </p:cNvPr>
          <p:cNvSpPr/>
          <p:nvPr/>
        </p:nvSpPr>
        <p:spPr>
          <a:xfrm>
            <a:off x="2884718" y="732253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A1E95BD-C94C-4167-9413-85462854B125}"/>
              </a:ext>
            </a:extLst>
          </p:cNvPr>
          <p:cNvSpPr/>
          <p:nvPr/>
        </p:nvSpPr>
        <p:spPr>
          <a:xfrm>
            <a:off x="2288749" y="193083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07940FB-7FCD-4A47-8231-3C51BB9059A4}"/>
              </a:ext>
            </a:extLst>
          </p:cNvPr>
          <p:cNvSpPr/>
          <p:nvPr/>
        </p:nvSpPr>
        <p:spPr>
          <a:xfrm>
            <a:off x="2288749" y="5728448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xmlns="" id="{E5E5FB9F-CA29-46FC-9958-02DF945FC092}"/>
              </a:ext>
            </a:extLst>
          </p:cNvPr>
          <p:cNvSpPr/>
          <p:nvPr/>
        </p:nvSpPr>
        <p:spPr>
          <a:xfrm>
            <a:off x="1789035" y="1396138"/>
            <a:ext cx="499714" cy="1735975"/>
          </a:xfrm>
          <a:prstGeom prst="rightBrace">
            <a:avLst>
              <a:gd name="adj1" fmla="val 119618"/>
              <a:gd name="adj2" fmla="val 382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중괄호 59">
            <a:extLst>
              <a:ext uri="{FF2B5EF4-FFF2-40B4-BE49-F238E27FC236}">
                <a16:creationId xmlns:a16="http://schemas.microsoft.com/office/drawing/2014/main" xmlns="" id="{F3BD5D6E-3128-48F7-9DFD-08DE64FB27EB}"/>
              </a:ext>
            </a:extLst>
          </p:cNvPr>
          <p:cNvSpPr/>
          <p:nvPr/>
        </p:nvSpPr>
        <p:spPr>
          <a:xfrm rot="10800000">
            <a:off x="2638001" y="1396137"/>
            <a:ext cx="477872" cy="1735975"/>
          </a:xfrm>
          <a:prstGeom prst="rightBrace">
            <a:avLst>
              <a:gd name="adj1" fmla="val 119618"/>
              <a:gd name="adj2" fmla="val 621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1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F501BED2-310C-46E2-875A-CF9753303527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38E11AB-F14B-4FDF-AEF9-085557686AB4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A90B2C48-8D6F-4073-A993-F58EBD143D52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CBC63991-6397-4047-A181-5C0E70B7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203851F-0CF1-4361-A590-58C0881E07AC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C3C8521-D074-4820-A54B-7C9A1E2E4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4E677B8-46C5-41B1-997C-3DA75177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8E60562-B0EB-4721-8C1F-8162BD983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4464CA7B-BC3C-49A1-ACF4-62A30E0FB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8D83202-9BB9-460A-87C9-45366209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4C6C48C8-1587-48EF-BADC-F9415D9F0D38}"/>
              </a:ext>
            </a:extLst>
          </p:cNvPr>
          <p:cNvSpPr/>
          <p:nvPr/>
        </p:nvSpPr>
        <p:spPr>
          <a:xfrm>
            <a:off x="309532" y="19237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시장현황 정보를 보여주는 대시보드</a:t>
            </a:r>
            <a:endParaRPr lang="en-US" altLang="ko-KR" dirty="0"/>
          </a:p>
          <a:p>
            <a:pPr lvl="1"/>
            <a:r>
              <a:rPr lang="ko-KR" altLang="en-US" dirty="0"/>
              <a:t>외부 정보를 활용하여 요약 정보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지수정보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[</a:t>
            </a:r>
            <a:r>
              <a:rPr lang="ko-KR" altLang="en-US" dirty="0"/>
              <a:t>환율정보</a:t>
            </a:r>
            <a:r>
              <a:rPr lang="en-US" altLang="ko-KR" dirty="0"/>
              <a:t>] </a:t>
            </a:r>
            <a:r>
              <a:rPr lang="ko-KR" altLang="en-US" dirty="0"/>
              <a:t>영역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시장현황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3D957A2-EECD-48D5-97D9-1D61D45776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4AC9D93C-CCC7-41F7-8052-9997FC3A2F6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5BC9E03-99C3-4A6F-BF01-85DB17A1AC90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시장현황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5CDA8E6-C314-47D6-9F4E-DC471455B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897" y="1013440"/>
            <a:ext cx="304816" cy="304816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81AE2C09-F2A2-424F-8562-ED07E1A9B3F2}"/>
              </a:ext>
            </a:extLst>
          </p:cNvPr>
          <p:cNvSpPr/>
          <p:nvPr/>
        </p:nvSpPr>
        <p:spPr>
          <a:xfrm>
            <a:off x="883642" y="1433693"/>
            <a:ext cx="5720358" cy="3329137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지수정보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147BD3B-FA34-4E12-9327-35BB5517DF59}"/>
              </a:ext>
            </a:extLst>
          </p:cNvPr>
          <p:cNvSpPr/>
          <p:nvPr/>
        </p:nvSpPr>
        <p:spPr>
          <a:xfrm>
            <a:off x="883642" y="4875874"/>
            <a:ext cx="5720358" cy="1494976"/>
          </a:xfrm>
          <a:prstGeom prst="roundRect">
            <a:avLst>
              <a:gd name="adj" fmla="val 31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144000" tIns="72000" rIns="144000" bIns="0" rtlCol="0" anchor="t" anchorCtr="0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환율정보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9F0909B-86BA-4AC2-96C3-EDA7E5F9F284}"/>
              </a:ext>
            </a:extLst>
          </p:cNvPr>
          <p:cNvSpPr/>
          <p:nvPr/>
        </p:nvSpPr>
        <p:spPr>
          <a:xfrm>
            <a:off x="1745347" y="143369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0CAC06-9601-49D2-B263-A2AABA51C5D2}"/>
              </a:ext>
            </a:extLst>
          </p:cNvPr>
          <p:cNvSpPr/>
          <p:nvPr/>
        </p:nvSpPr>
        <p:spPr>
          <a:xfrm>
            <a:off x="1745347" y="4875875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B50F55-CCCF-476B-8CAC-4B6B84FBD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64" t="1573" r="2217" b="16324"/>
          <a:stretch/>
        </p:blipFill>
        <p:spPr>
          <a:xfrm>
            <a:off x="1249713" y="1823737"/>
            <a:ext cx="4762831" cy="2867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C1F9CE-4966-474E-A3D7-A117AA6E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236" y="5403287"/>
            <a:ext cx="2476554" cy="627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FF9A465-24E4-40A1-A935-2BC2E0118F8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234" b="1893"/>
          <a:stretch/>
        </p:blipFill>
        <p:spPr>
          <a:xfrm>
            <a:off x="3732580" y="5387266"/>
            <a:ext cx="2596632" cy="6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0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등록한 관심 종목 목록 표시</a:t>
            </a:r>
            <a:endParaRPr lang="en-US" altLang="ko-KR" dirty="0"/>
          </a:p>
          <a:p>
            <a:pPr lvl="1"/>
            <a:r>
              <a:rPr lang="ko-KR" altLang="en-US" dirty="0"/>
              <a:t>종목검색을 이용하여 종목 검색 후 등록하여 목록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[</a:t>
            </a:r>
            <a:r>
              <a:rPr lang="ko-KR" altLang="en-US" dirty="0"/>
              <a:t>종목검색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종목검색 팝업 호출</a:t>
            </a:r>
            <a:endParaRPr lang="en-US" altLang="ko-KR" dirty="0"/>
          </a:p>
          <a:p>
            <a:pPr lvl="1"/>
            <a:r>
              <a:rPr lang="ko-KR" altLang="en-US" dirty="0"/>
              <a:t>종목검색 화면 팝업 표시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</a:t>
            </a:r>
            <a:r>
              <a:rPr lang="ko-KR" altLang="en-US" dirty="0"/>
              <a:t>관심종목 목록</a:t>
            </a:r>
            <a:endParaRPr lang="en-US" altLang="ko-KR" dirty="0"/>
          </a:p>
          <a:p>
            <a:pPr lvl="1"/>
            <a:r>
              <a:rPr lang="en-US" altLang="ko-KR" dirty="0"/>
              <a:t>❷ -1 [</a:t>
            </a:r>
            <a:r>
              <a:rPr lang="ko-KR" altLang="en-US" dirty="0"/>
              <a:t>종목</a:t>
            </a:r>
            <a:r>
              <a:rPr lang="en-US" altLang="ko-KR" dirty="0"/>
              <a:t>] </a:t>
            </a:r>
            <a:r>
              <a:rPr lang="ko-KR" altLang="en-US" dirty="0"/>
              <a:t>버튼 클릭 </a:t>
            </a:r>
            <a:r>
              <a:rPr lang="en-US" altLang="ko-KR" dirty="0"/>
              <a:t>: </a:t>
            </a:r>
            <a:r>
              <a:rPr lang="ko-KR" altLang="en-US" dirty="0" err="1"/>
              <a:t>종목상세</a:t>
            </a:r>
            <a:r>
              <a:rPr lang="ko-KR" altLang="en-US" dirty="0"/>
              <a:t> 화면 열기</a:t>
            </a:r>
            <a:endParaRPr lang="en-US" altLang="ko-KR" dirty="0"/>
          </a:p>
          <a:p>
            <a:pPr lvl="1"/>
            <a:r>
              <a:rPr lang="en-US" altLang="ko-KR" dirty="0"/>
              <a:t>❷ -2 AI</a:t>
            </a:r>
            <a:r>
              <a:rPr lang="ko-KR" altLang="en-US" dirty="0"/>
              <a:t>분석 내용이 포함되어 있는지 표시</a:t>
            </a:r>
            <a:endParaRPr lang="en-US" altLang="ko-KR" dirty="0"/>
          </a:p>
          <a:p>
            <a:pPr lvl="1"/>
            <a:r>
              <a:rPr lang="en-US" altLang="ko-KR" dirty="0"/>
              <a:t>❷ -3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삭제</a:t>
            </a:r>
            <a:r>
              <a:rPr lang="en-US" altLang="ko-KR" dirty="0">
                <a:solidFill>
                  <a:prstClr val="black"/>
                </a:solidFill>
              </a:rPr>
              <a:t>[ </a:t>
            </a:r>
            <a:r>
              <a:rPr lang="ko-KR" altLang="en-US" dirty="0">
                <a:solidFill>
                  <a:prstClr val="black"/>
                </a:solidFill>
              </a:rPr>
              <a:t>버튼 클릭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해당 종목을 관심목록에서 삭제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 설계</a:t>
            </a:r>
            <a:r>
              <a:rPr lang="en-US" altLang="ko-KR" dirty="0"/>
              <a:t>(</a:t>
            </a:r>
            <a:r>
              <a:rPr lang="ko-KR" altLang="en-US" dirty="0"/>
              <a:t>관심종목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DB6D4B0-5466-406C-A753-88E390E2F72A}"/>
              </a:ext>
            </a:extLst>
          </p:cNvPr>
          <p:cNvGrpSpPr/>
          <p:nvPr/>
        </p:nvGrpSpPr>
        <p:grpSpPr>
          <a:xfrm>
            <a:off x="224725" y="699845"/>
            <a:ext cx="6496063" cy="5754405"/>
            <a:chOff x="224725" y="699845"/>
            <a:chExt cx="6496063" cy="57544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961A1B77-C657-41B2-9E56-508121F4359A}"/>
                </a:ext>
              </a:extLst>
            </p:cNvPr>
            <p:cNvSpPr/>
            <p:nvPr/>
          </p:nvSpPr>
          <p:spPr>
            <a:xfrm>
              <a:off x="224725" y="702470"/>
              <a:ext cx="6491300" cy="575178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1EF807FA-128A-4979-8908-F8AF1FF319FB}"/>
                </a:ext>
              </a:extLst>
            </p:cNvPr>
            <p:cNvSpPr/>
            <p:nvPr/>
          </p:nvSpPr>
          <p:spPr>
            <a:xfrm>
              <a:off x="224725" y="714135"/>
              <a:ext cx="6491300" cy="1805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/>
              <a:r>
                <a:rPr lang="ko-KR" altLang="en-US" sz="700" b="1" spc="-5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주식 추천 서비스</a:t>
              </a:r>
              <a:endParaRPr kumimoji="0" lang="ko-KR" altLang="en-US" sz="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AE14647E-766E-41F8-9284-D8AA31E9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333" y="699845"/>
              <a:ext cx="844455" cy="194875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A4E54F5-29D4-4468-9FE8-FCCE788ED120}"/>
              </a:ext>
            </a:extLst>
          </p:cNvPr>
          <p:cNvSpPr/>
          <p:nvPr/>
        </p:nvSpPr>
        <p:spPr>
          <a:xfrm>
            <a:off x="245358" y="910787"/>
            <a:ext cx="529740" cy="5504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AFCB35A-A250-45EA-93DC-8C2EA1B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9" y="996609"/>
            <a:ext cx="304816" cy="30481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68A529E9-C3B6-4E30-A153-192C9955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07" y="6029749"/>
            <a:ext cx="304816" cy="30481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91E4790-6D80-4D0F-A99D-6895B994F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7" y="1479958"/>
            <a:ext cx="304816" cy="30481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58A75A3-620E-43E9-A8E8-55BD04B1C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7" y="2898455"/>
            <a:ext cx="304816" cy="304816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78A871C0-E1D0-4D31-ADB6-679F65D13E04}"/>
              </a:ext>
            </a:extLst>
          </p:cNvPr>
          <p:cNvSpPr/>
          <p:nvPr/>
        </p:nvSpPr>
        <p:spPr>
          <a:xfrm>
            <a:off x="309532" y="2380974"/>
            <a:ext cx="420565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C38FC67-94CE-4940-85D8-AF730E3CB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787" y="1955052"/>
            <a:ext cx="304816" cy="3048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896BAD6-8A41-4968-9930-034714C043BA}"/>
              </a:ext>
            </a:extLst>
          </p:cNvPr>
          <p:cNvSpPr/>
          <p:nvPr/>
        </p:nvSpPr>
        <p:spPr>
          <a:xfrm>
            <a:off x="801032" y="912233"/>
            <a:ext cx="5858848" cy="5503042"/>
          </a:xfrm>
          <a:prstGeom prst="rect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61F5028D-4655-4280-A218-5D4E439834BA}"/>
              </a:ext>
            </a:extLst>
          </p:cNvPr>
          <p:cNvSpPr/>
          <p:nvPr/>
        </p:nvSpPr>
        <p:spPr>
          <a:xfrm>
            <a:off x="883642" y="982162"/>
            <a:ext cx="1524278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540000" tIns="0" rIns="0" bIns="0" rtlCol="0" anchor="ctr">
            <a:noAutofit/>
          </a:bodyPr>
          <a:lstStyle/>
          <a:p>
            <a:pPr algn="l"/>
            <a:r>
              <a:rPr lang="ko-KR" altLang="en-US" sz="1600" b="1" spc="-50" dirty="0">
                <a:solidFill>
                  <a:schemeClr val="accent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관심종목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2732C48-C6FD-4A60-916F-BE7396AA5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87" y="2430735"/>
            <a:ext cx="304816" cy="30481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C87E6826-F70A-4C7C-9D2D-EA3416AA3A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263" y="1013440"/>
            <a:ext cx="304816" cy="304816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AE63EF44-6C92-4544-AC29-0B0DF6395065}"/>
              </a:ext>
            </a:extLst>
          </p:cNvPr>
          <p:cNvSpPr/>
          <p:nvPr/>
        </p:nvSpPr>
        <p:spPr>
          <a:xfrm>
            <a:off x="1120966" y="1823900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LG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디스플레이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16,650 </a:t>
            </a:r>
            <a:r>
              <a:rPr lang="en-US" altLang="ko-KR" sz="1600" b="1" spc="-5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+3.42%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8BAD0A99-F61D-4633-80E6-5A64F6F32860}"/>
              </a:ext>
            </a:extLst>
          </p:cNvPr>
          <p:cNvSpPr/>
          <p:nvPr/>
        </p:nvSpPr>
        <p:spPr>
          <a:xfrm>
            <a:off x="1120966" y="2299301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삼성전자  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72,900 -1.35%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F70E0D25-F01B-43EF-BE38-9B5FB97CD501}"/>
              </a:ext>
            </a:extLst>
          </p:cNvPr>
          <p:cNvSpPr/>
          <p:nvPr/>
        </p:nvSpPr>
        <p:spPr>
          <a:xfrm>
            <a:off x="1120966" y="2767082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SK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하이닉스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116,500 -3.32%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6E1C7291-E682-40CE-97D8-9F55F669902F}"/>
              </a:ext>
            </a:extLst>
          </p:cNvPr>
          <p:cNvSpPr/>
          <p:nvPr/>
        </p:nvSpPr>
        <p:spPr>
          <a:xfrm>
            <a:off x="1120966" y="3233735"/>
            <a:ext cx="5218980" cy="3673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lIns="72000" tIns="0" rIns="0" bIns="0" rtlCol="0" anchor="ctr">
            <a:noAutofit/>
          </a:bodyPr>
          <a:lstStyle/>
          <a:p>
            <a:pPr algn="l"/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셀트리온           </a:t>
            </a:r>
            <a:r>
              <a:rPr kumimoji="0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360,000 +1.84%</a:t>
            </a:r>
            <a:endParaRPr kumimoji="0" lang="ko-KR" altLang="en-US" sz="1600" b="1" i="0" u="none" strike="noStrike" kern="1200" cap="none" spc="-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CE4F3B-75F4-49A7-986A-6EDE1A139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1865869"/>
            <a:ext cx="304816" cy="3048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EF6C05D-B32E-4463-84DE-CEA280A8E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324738"/>
            <a:ext cx="304816" cy="30481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90E72070-435E-4AA6-ACA3-E7C58E8EF2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2791149"/>
            <a:ext cx="304816" cy="30481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A38FE154-690E-41C5-9C16-1F4A414F3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84" y="3270651"/>
            <a:ext cx="304816" cy="30481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299C5F45-AACA-41B6-ABA8-9D52B4845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1899656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ECE320CF-FF28-41E3-A7D7-A7145EE62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221" y="2358090"/>
            <a:ext cx="238112" cy="238112"/>
          </a:xfrm>
          <a:prstGeom prst="rect">
            <a:avLst/>
          </a:prstGeom>
          <a:noFill/>
          <a:ln w="6350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476106D-B500-4C38-82B0-4CDC2661E9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3992" y="1044718"/>
            <a:ext cx="304816" cy="3048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4E25199-E9E7-4B09-8C67-AE2AA934D2D2}"/>
              </a:ext>
            </a:extLst>
          </p:cNvPr>
          <p:cNvSpPr/>
          <p:nvPr/>
        </p:nvSpPr>
        <p:spPr>
          <a:xfrm>
            <a:off x="5876333" y="913167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75B9813-82E2-47D2-81FB-754ACEFB46D7}"/>
              </a:ext>
            </a:extLst>
          </p:cNvPr>
          <p:cNvSpPr/>
          <p:nvPr/>
        </p:nvSpPr>
        <p:spPr>
          <a:xfrm>
            <a:off x="859330" y="1646274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ACD1331-E397-48FA-B25C-C5EBC5564452}"/>
              </a:ext>
            </a:extLst>
          </p:cNvPr>
          <p:cNvSpPr/>
          <p:nvPr/>
        </p:nvSpPr>
        <p:spPr>
          <a:xfrm>
            <a:off x="4191259" y="179910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02A942E0-1824-4E58-A937-97A0E8A1F225}"/>
              </a:ext>
            </a:extLst>
          </p:cNvPr>
          <p:cNvSpPr/>
          <p:nvPr/>
        </p:nvSpPr>
        <p:spPr>
          <a:xfrm>
            <a:off x="5511055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❷-2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0BE06AF-934E-46D2-99DD-7A2E92094A00}"/>
              </a:ext>
            </a:extLst>
          </p:cNvPr>
          <p:cNvSpPr/>
          <p:nvPr/>
        </p:nvSpPr>
        <p:spPr>
          <a:xfrm>
            <a:off x="5917770" y="15455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❷-3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095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1978</Words>
  <Application>Microsoft Office PowerPoint</Application>
  <PresentationFormat>A4 용지(210x297mm)</PresentationFormat>
  <Paragraphs>756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디자인 사용자 지정</vt:lpstr>
      <vt:lpstr>펀더멘탈 분석을 통한 주식 추천 서비스</vt:lpstr>
      <vt:lpstr>CONTENTS</vt:lpstr>
      <vt:lpstr>프로젝트 개요 | 개요 및 필요사항</vt:lpstr>
      <vt:lpstr>프로젝트 설계 | 아키텍처 구성도</vt:lpstr>
      <vt:lpstr>프로젝트 설계 |  메뉴 구성도</vt:lpstr>
      <vt:lpstr>프로젝트 설계 |  화면 설계(레이아웃)</vt:lpstr>
      <vt:lpstr>프로젝트 설계 |  화면 설계(메뉴영역)</vt:lpstr>
      <vt:lpstr>프로젝트 설계 |  화면 설계(시장현황)</vt:lpstr>
      <vt:lpstr>프로젝트 설계 |  화면 설계(관심종목)</vt:lpstr>
      <vt:lpstr>프로젝트 설계 |  화면 설계(종목검색/추가)</vt:lpstr>
      <vt:lpstr>프로젝트 설계 |  화면 설계(AI추천종목)</vt:lpstr>
      <vt:lpstr>프로젝트 설계 |  화면 설계(AI추천종목 상세)</vt:lpstr>
      <vt:lpstr>프로젝트 설계 | 모델구조</vt:lpstr>
      <vt:lpstr>프로젝트 설계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user</cp:lastModifiedBy>
  <cp:revision>367</cp:revision>
  <cp:lastPrinted>2020-12-17T16:27:10Z</cp:lastPrinted>
  <dcterms:created xsi:type="dcterms:W3CDTF">2020-03-24T04:41:26Z</dcterms:created>
  <dcterms:modified xsi:type="dcterms:W3CDTF">2021-01-25T09:59:47Z</dcterms:modified>
</cp:coreProperties>
</file>