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9"/>
  </p:notesMasterIdLst>
  <p:sldIdLst>
    <p:sldId id="292" r:id="rId2"/>
    <p:sldId id="290" r:id="rId3"/>
    <p:sldId id="293" r:id="rId4"/>
    <p:sldId id="294" r:id="rId5"/>
    <p:sldId id="295" r:id="rId6"/>
    <p:sldId id="296" r:id="rId7"/>
    <p:sldId id="297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0A3DF"/>
    <a:srgbClr val="006699"/>
    <a:srgbClr val="0066CC"/>
    <a:srgbClr val="192742"/>
    <a:srgbClr val="1B233A"/>
    <a:srgbClr val="F29000"/>
    <a:srgbClr val="BEF202"/>
    <a:srgbClr val="519548"/>
    <a:srgbClr val="1B6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96" autoAdjust="0"/>
  </p:normalViewPr>
  <p:slideViewPr>
    <p:cSldViewPr snapToGrid="0" showGuides="1">
      <p:cViewPr varScale="1">
        <p:scale>
          <a:sx n="93" d="100"/>
          <a:sy n="93" d="100"/>
        </p:scale>
        <p:origin x="679" y="76"/>
      </p:cViewPr>
      <p:guideLst>
        <p:guide pos="31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  <a:prstGeom prst="rect">
            <a:avLst/>
          </a:prstGeo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049F97-B79E-400F-8C71-0EC15338F66E}"/>
              </a:ext>
            </a:extLst>
          </p:cNvPr>
          <p:cNvGrpSpPr/>
          <p:nvPr userDrawn="1"/>
        </p:nvGrpSpPr>
        <p:grpSpPr>
          <a:xfrm>
            <a:off x="380999" y="6148479"/>
            <a:ext cx="9144001" cy="379359"/>
            <a:chOff x="238125" y="6074246"/>
            <a:chExt cx="9646506" cy="379358"/>
          </a:xfrm>
        </p:grpSpPr>
        <p:sp>
          <p:nvSpPr>
            <p:cNvPr id="36" name="Rectangle 697">
              <a:extLst>
                <a:ext uri="{FF2B5EF4-FFF2-40B4-BE49-F238E27FC236}">
                  <a16:creationId xmlns:a16="http://schemas.microsoft.com/office/drawing/2014/main" id="{18DA2F43-0407-4982-8EBD-ED7C636B1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8125" y="6162675"/>
              <a:ext cx="9646506" cy="2909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latinLnBrk="1"/>
              <a:r>
                <a:rPr lang="en-US" altLang="ko-KR" sz="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1) </a:t>
              </a:r>
              <a:r>
                <a:rPr lang="ko-KR" altLang="en-US" sz="8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작업구분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작업내용 구분 기입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옵션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 latinLnBrk="1"/>
              <a:r>
                <a:rPr lang="en-US" altLang="ko-KR" sz="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2) </a:t>
              </a:r>
              <a:r>
                <a:rPr lang="ko-KR" altLang="en-US" sz="8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작업내용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작업범위와 내용을 상세히 기록</a:t>
              </a:r>
              <a:endParaRPr lang="en-US" altLang="ko-KR" sz="24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Line 859">
              <a:extLst>
                <a:ext uri="{FF2B5EF4-FFF2-40B4-BE49-F238E27FC236}">
                  <a16:creationId xmlns:a16="http://schemas.microsoft.com/office/drawing/2014/main" id="{3FD3BD75-89D3-47FD-80D2-97D9AA7C77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38125" y="6074246"/>
              <a:ext cx="50400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6486395"/>
              </p:ext>
            </p:extLst>
          </p:nvPr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9452425"/>
              </p:ext>
            </p:extLst>
          </p:nvPr>
        </p:nvGraphicFramePr>
        <p:xfrm>
          <a:off x="128587" y="115887"/>
          <a:ext cx="9651361" cy="6468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5964027">
                <a:tc gridSpan="6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</a:tbl>
          </a:graphicData>
        </a:graphic>
      </p:graphicFrame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2834544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82" r:id="rId4"/>
    <p:sldLayoutId id="2147483679" r:id="rId5"/>
    <p:sldLayoutId id="2147483681" r:id="rId6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sz="4400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화면설계서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/>
              <a:t>WDF-AI-PJT01  </a:t>
            </a:r>
            <a:r>
              <a:rPr lang="ko-KR" altLang="en-US" dirty="0" err="1"/>
              <a:t>팀명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서비스명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화면설계서</a:t>
            </a:r>
            <a:r>
              <a:rPr lang="en-US" altLang="ko-KR" dirty="0"/>
              <a:t> </a:t>
            </a:r>
            <a:r>
              <a:rPr lang="ko-KR" altLang="en-US" dirty="0"/>
              <a:t>개정이력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58165B-7C63-487B-A582-347218EF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10480"/>
              </p:ext>
            </p:extLst>
          </p:nvPr>
        </p:nvGraphicFramePr>
        <p:xfrm>
          <a:off x="390331" y="803506"/>
          <a:ext cx="9134669" cy="5347680"/>
        </p:xfrm>
        <a:graphic>
          <a:graphicData uri="http://schemas.openxmlformats.org/drawingml/2006/table">
            <a:tbl>
              <a:tblPr bandRow="1"/>
              <a:tblGrid>
                <a:gridCol w="44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7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36912254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No.</a:t>
                      </a: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버전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작업일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작업구분</a:t>
                      </a:r>
                      <a:r>
                        <a:rPr kumimoji="1" lang="en-US" altLang="ko-KR" sz="1000" b="1" i="0" u="none" strike="noStrike" cap="none" spc="-20" normalizeH="0" baseline="300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작업내용</a:t>
                      </a:r>
                      <a:r>
                        <a:rPr kumimoji="1" lang="en-US" altLang="ko-KR" sz="1000" b="1" i="0" u="none" strike="noStrike" cap="none" spc="-20" normalizeH="0" baseline="300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페이지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작성자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검토자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승인자</a:t>
                      </a:r>
                      <a:endParaRPr kumimoji="1" lang="ko-KR" altLang="en-US" sz="1000" b="1" i="0" u="none" strike="noStrike" cap="none" spc="-2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V0.10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2016.06.01(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신규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메뉴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박선주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V0.50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2016.06.13(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메인 화면 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박선주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V1.05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2016.06.20(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서브 화면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접수기능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kumimoji="1" lang="ko-KR" altLang="en-US" sz="1000" b="0" i="0" u="none" strike="noStrike" cap="none" spc="-2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화면설계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추가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p.14~22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박선주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V1.07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2016.06.21(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화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배너 디자인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박선주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9275-5C40-4DE2-AF76-1F0EBD39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서비스명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메뉴구성도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78001"/>
              </p:ext>
            </p:extLst>
          </p:nvPr>
        </p:nvGraphicFramePr>
        <p:xfrm>
          <a:off x="381395" y="807614"/>
          <a:ext cx="1153602" cy="237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  </a:t>
                      </a:r>
                      <a:r>
                        <a:rPr lang="ko-KR" altLang="en-US" sz="11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r>
                        <a:rPr lang="en-US" altLang="ko-KR" sz="11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(Intro)</a:t>
                      </a:r>
                      <a:endParaRPr lang="ko-KR" altLang="en-US" sz="11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Header</a:t>
                      </a: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37112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  Body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0.2.1 </a:t>
                      </a:r>
                      <a:r>
                        <a:rPr lang="ko-KR" altLang="en-US" sz="9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롤링배너</a:t>
                      </a:r>
                      <a:endParaRPr lang="en-US" altLang="ko-KR" sz="9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0.2.2 </a:t>
                      </a:r>
                      <a:r>
                        <a:rPr lang="ko-KR" altLang="en-US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endParaRPr lang="en-US" altLang="ko-KR" sz="9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0.2.3 </a:t>
                      </a:r>
                      <a:r>
                        <a:rPr lang="ko-KR" altLang="en-US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</a:t>
                      </a:r>
                      <a:endParaRPr lang="en-US" altLang="ko-KR" sz="9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0.2.4 </a:t>
                      </a:r>
                      <a:r>
                        <a:rPr lang="ko-KR" altLang="en-US" sz="9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고정배너</a:t>
                      </a:r>
                      <a:endParaRPr lang="en-US" altLang="ko-KR" sz="9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69490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  Footer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0.3.1 </a:t>
                      </a:r>
                      <a:r>
                        <a:rPr lang="ko-KR" altLang="en-US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개인정보취급방침</a:t>
                      </a: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0.3.2 </a:t>
                      </a:r>
                      <a:r>
                        <a:rPr lang="ko-KR" altLang="en-US" sz="9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저작권정책</a:t>
                      </a:r>
                      <a:endParaRPr lang="en-US" altLang="ko-KR" sz="9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0.3.3 </a:t>
                      </a:r>
                      <a:r>
                        <a:rPr lang="ko-KR" altLang="en-US" sz="9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사이트맵</a:t>
                      </a:r>
                      <a:endParaRPr lang="en-US" altLang="ko-KR" sz="9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1442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5922346-A4F4-496C-A457-015F9DB01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02608"/>
              </p:ext>
            </p:extLst>
          </p:nvPr>
        </p:nvGraphicFramePr>
        <p:xfrm>
          <a:off x="1713331" y="807614"/>
          <a:ext cx="1153333" cy="47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SW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창의캠프</a:t>
                      </a:r>
                      <a:b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소개</a:t>
                      </a:r>
                      <a:endParaRPr lang="ko-KR" altLang="en-US" sz="11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30551"/>
              </p:ext>
            </p:extLst>
          </p:nvPr>
        </p:nvGraphicFramePr>
        <p:xfrm>
          <a:off x="3044998" y="807614"/>
          <a:ext cx="1153333" cy="145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 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 및 일정</a:t>
                      </a:r>
                      <a:endParaRPr lang="ko-KR" altLang="en-US" sz="11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2.1 </a:t>
                      </a:r>
                      <a:r>
                        <a:rPr lang="ko-KR" altLang="en-US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프로그램 </a:t>
                      </a:r>
                      <a:endParaRPr lang="en-US" altLang="ko-KR" sz="10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// Content</a:t>
                      </a: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// Content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E8D399-CC77-4C96-B479-7FC5C468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82400"/>
              </p:ext>
            </p:extLst>
          </p:nvPr>
        </p:nvGraphicFramePr>
        <p:xfrm>
          <a:off x="4376665" y="807614"/>
          <a:ext cx="1153333" cy="47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A06558-5794-4589-92DB-0FECD6B27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05389"/>
              </p:ext>
            </p:extLst>
          </p:nvPr>
        </p:nvGraphicFramePr>
        <p:xfrm>
          <a:off x="7039999" y="807614"/>
          <a:ext cx="1153333" cy="194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 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</a:t>
                      </a: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endParaRPr lang="ko-KR" altLang="en-US" sz="11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  </a:t>
                      </a:r>
                      <a:r>
                        <a:rPr lang="ko-KR" altLang="en-US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 Board</a:t>
                      </a: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  </a:t>
                      </a:r>
                      <a:r>
                        <a:rPr lang="ko-KR" altLang="en-US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 Board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89124"/>
                  </a:ext>
                </a:extLst>
              </a:tr>
              <a:tr h="2052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5.3  </a:t>
                      </a:r>
                      <a:r>
                        <a:rPr lang="ko-KR" altLang="en-US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 후기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 Board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E989DD2-B0FD-4400-AFE3-6C1121945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38063"/>
              </p:ext>
            </p:extLst>
          </p:nvPr>
        </p:nvGraphicFramePr>
        <p:xfrm>
          <a:off x="8371667" y="807614"/>
          <a:ext cx="1153333" cy="145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  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도우미</a:t>
                      </a:r>
                      <a:endParaRPr lang="ko-KR" altLang="en-US" sz="11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  FAQs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 Board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6.2  Q&amp;A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 Board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DE3493-B6A3-423D-9110-DE87483FB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29835"/>
              </p:ext>
            </p:extLst>
          </p:nvPr>
        </p:nvGraphicFramePr>
        <p:xfrm>
          <a:off x="5708332" y="807614"/>
          <a:ext cx="1153333" cy="160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 </a:t>
                      </a:r>
                      <a:r>
                        <a:rPr lang="ko-KR" altLang="en-US" sz="11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학습자료</a:t>
                      </a:r>
                      <a:endParaRPr lang="ko-KR" altLang="en-US" sz="11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4.1 SW</a:t>
                      </a:r>
                      <a:r>
                        <a:rPr lang="ko-KR" altLang="en-US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학습 지도</a:t>
                      </a:r>
                      <a:r>
                        <a:rPr lang="en-US" altLang="ko-KR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(Map)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// Content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4.2 </a:t>
                      </a:r>
                      <a:r>
                        <a:rPr lang="ko-KR" altLang="en-US" sz="10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학습자료</a:t>
                      </a:r>
                      <a:endParaRPr lang="en-US" altLang="ko-KR" sz="10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 Board</a:t>
                      </a:r>
                      <a:endParaRPr lang="en-US" altLang="ko-KR" sz="10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CEF85-E43B-4128-BA9B-F653E5517490}"/>
              </a:ext>
            </a:extLst>
          </p:cNvPr>
          <p:cNvSpPr/>
          <p:nvPr/>
        </p:nvSpPr>
        <p:spPr>
          <a:xfrm>
            <a:off x="1712308" y="1315199"/>
            <a:ext cx="1148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000" spc="-8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// Content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AFE98-E287-4F4B-87A4-19E55168F0FF}"/>
              </a:ext>
            </a:extLst>
          </p:cNvPr>
          <p:cNvSpPr/>
          <p:nvPr/>
        </p:nvSpPr>
        <p:spPr>
          <a:xfrm>
            <a:off x="4381262" y="1315199"/>
            <a:ext cx="11533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000" spc="-8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// Content + PRG</a:t>
            </a:r>
          </a:p>
        </p:txBody>
      </p:sp>
    </p:spTree>
    <p:extLst>
      <p:ext uri="{BB962C8B-B14F-4D97-AF65-F5344CB8AC3E}">
        <p14:creationId xmlns:p14="http://schemas.microsoft.com/office/powerpoint/2010/main" val="21989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4576-C42D-487B-B510-2EE90D13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C6BA7C-2D06-4498-80E2-41CA77A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3862"/>
              </p:ext>
            </p:extLst>
          </p:nvPr>
        </p:nvGraphicFramePr>
        <p:xfrm>
          <a:off x="390331" y="800100"/>
          <a:ext cx="9134669" cy="43945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r>
                        <a:rPr 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요구사항명</a:t>
                      </a:r>
                      <a:endParaRPr lang="ko-KR" alt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설명</a:t>
                      </a:r>
                      <a:endParaRPr lang="ko-KR" alt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SWCAMP-REQ-001</a:t>
                      </a:r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 대상</a:t>
                      </a:r>
                      <a:endParaRPr 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 IE 10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br>
                        <a:rPr lang="en-US" altLang="ko-KR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크로스브라우징</a:t>
                      </a:r>
                      <a:r>
                        <a:rPr lang="ko-KR" altLang="en-US" sz="1000" b="0" i="0" u="none" strike="noStrike" spc="-20" baseline="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수준이 아니더라도</a:t>
                      </a:r>
                      <a:r>
                        <a:rPr 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및 기능 테스트 必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SWCAMP-REQ-002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방향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 홈페이지로서 노출 되는 것이 아니라 </a:t>
                      </a:r>
                      <a:b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미래부 운영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중심사회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홈페이지를 통해 접속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 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주이용자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초등학교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중학교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학생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학부모 등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캠프 참여 희망자 및 참가자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SWCAMP-REQ-003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분위기는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중심사회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(http://www.software.kr)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조화롭게 디자인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 Body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롤링배너로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경쾌한 분위기 메이킹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전체적인 색상은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중심사회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 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창의캠프 홈페이지 참고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SWCAMP-REQ-004</a:t>
                      </a:r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다음카카오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이용 가능 콘텐츠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조회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참가후기</a:t>
                      </a:r>
                      <a:r>
                        <a:rPr lang="en-US" altLang="ko-KR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Q&amp;A</a:t>
                      </a:r>
                      <a:r>
                        <a:rPr lang="ko-KR" altLang="en-US" sz="10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6CE1DD-383B-4E0A-873A-70B1D372DB53}"/>
              </a:ext>
            </a:extLst>
          </p:cNvPr>
          <p:cNvGrpSpPr/>
          <p:nvPr/>
        </p:nvGrpSpPr>
        <p:grpSpPr>
          <a:xfrm>
            <a:off x="891071" y="895536"/>
            <a:ext cx="8746714" cy="5501294"/>
            <a:chOff x="173223" y="1063490"/>
            <a:chExt cx="8746714" cy="550129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BD6EF1E-C554-4D07-9178-0D71E01E0F67}"/>
                </a:ext>
              </a:extLst>
            </p:cNvPr>
            <p:cNvGrpSpPr/>
            <p:nvPr/>
          </p:nvGrpSpPr>
          <p:grpSpPr>
            <a:xfrm>
              <a:off x="173223" y="1662120"/>
              <a:ext cx="7709397" cy="1476230"/>
              <a:chOff x="745736" y="1662120"/>
              <a:chExt cx="6566400" cy="1476230"/>
            </a:xfrm>
          </p:grpSpPr>
          <p:sp>
            <p:nvSpPr>
              <p:cNvPr id="71" name="Shape 58">
                <a:extLst>
                  <a:ext uri="{FF2B5EF4-FFF2-40B4-BE49-F238E27FC236}">
                    <a16:creationId xmlns:a16="http://schemas.microsoft.com/office/drawing/2014/main" id="{19F65CAC-2239-4CD5-B4A7-2B84C91BCB37}"/>
                  </a:ext>
                </a:extLst>
              </p:cNvPr>
              <p:cNvSpPr/>
              <p:nvPr/>
            </p:nvSpPr>
            <p:spPr>
              <a:xfrm>
                <a:off x="745736" y="1944019"/>
                <a:ext cx="6566400" cy="1194331"/>
              </a:xfrm>
              <a:prstGeom prst="rect">
                <a:avLst/>
              </a:prstGeom>
              <a:solidFill>
                <a:srgbClr val="F4F7F9"/>
              </a:solidFill>
              <a:ln w="3175">
                <a:solidFill>
                  <a:srgbClr val="85888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2" name="Shape 31">
                <a:extLst>
                  <a:ext uri="{FF2B5EF4-FFF2-40B4-BE49-F238E27FC236}">
                    <a16:creationId xmlns:a16="http://schemas.microsoft.com/office/drawing/2014/main" id="{04E7B591-4BDA-403B-98DA-9559473BE0D6}"/>
                  </a:ext>
                </a:extLst>
              </p:cNvPr>
              <p:cNvSpPr/>
              <p:nvPr/>
            </p:nvSpPr>
            <p:spPr>
              <a:xfrm>
                <a:off x="746194" y="1662120"/>
                <a:ext cx="6565484" cy="278479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rgbClr val="FF660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CF37664-D099-4C52-8CFD-78D66CF71710}"/>
                </a:ext>
              </a:extLst>
            </p:cNvPr>
            <p:cNvGrpSpPr/>
            <p:nvPr/>
          </p:nvGrpSpPr>
          <p:grpSpPr>
            <a:xfrm>
              <a:off x="173223" y="5814484"/>
              <a:ext cx="7708860" cy="349178"/>
              <a:chOff x="173223" y="5776368"/>
              <a:chExt cx="7708860" cy="349178"/>
            </a:xfrm>
          </p:grpSpPr>
          <p:sp>
            <p:nvSpPr>
              <p:cNvPr id="64" name="Shape 58">
                <a:extLst>
                  <a:ext uri="{FF2B5EF4-FFF2-40B4-BE49-F238E27FC236}">
                    <a16:creationId xmlns:a16="http://schemas.microsoft.com/office/drawing/2014/main" id="{797F137C-A19B-4400-8C25-7FCB0EBDAC07}"/>
                  </a:ext>
                </a:extLst>
              </p:cNvPr>
              <p:cNvSpPr/>
              <p:nvPr/>
            </p:nvSpPr>
            <p:spPr>
              <a:xfrm>
                <a:off x="173223" y="5776368"/>
                <a:ext cx="7708860" cy="349178"/>
              </a:xfrm>
              <a:prstGeom prst="rect">
                <a:avLst/>
              </a:prstGeom>
              <a:solidFill>
                <a:srgbClr val="F4F7F9"/>
              </a:solidFill>
              <a:ln w="3175">
                <a:solidFill>
                  <a:srgbClr val="85888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C6C9E04-DE88-4347-95B2-2A35CA32EAEA}"/>
                  </a:ext>
                </a:extLst>
              </p:cNvPr>
              <p:cNvGrpSpPr/>
              <p:nvPr/>
            </p:nvGrpSpPr>
            <p:grpSpPr>
              <a:xfrm>
                <a:off x="744391" y="5820847"/>
                <a:ext cx="6635472" cy="255211"/>
                <a:chOff x="-450406" y="5332488"/>
                <a:chExt cx="8253819" cy="317456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66C976A1-30E9-46DB-812A-DE4AF2BD2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83120" b="250"/>
                <a:stretch/>
              </p:blipFill>
              <p:spPr>
                <a:xfrm>
                  <a:off x="-450406" y="5333685"/>
                  <a:ext cx="1813574" cy="316259"/>
                </a:xfrm>
                <a:prstGeom prst="rect">
                  <a:avLst/>
                </a:prstGeom>
              </p:spPr>
            </p:pic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58B31250-9877-4328-ADD8-DF0F0C874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35023" r="45580" b="11323"/>
                <a:stretch/>
              </p:blipFill>
              <p:spPr>
                <a:xfrm>
                  <a:off x="3488138" y="5332488"/>
                  <a:ext cx="2083943" cy="281157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B834F2EA-9AB1-4534-94EE-6BB76A2A1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3660" t="8700" r="19935" b="4976"/>
                <a:stretch/>
              </p:blipFill>
              <p:spPr>
                <a:xfrm>
                  <a:off x="6040808" y="5344360"/>
                  <a:ext cx="1762605" cy="273694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76C79F7-B191-4737-8F93-2A01CB826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7177" t="-523" r="76887" b="-3414"/>
                <a:stretch/>
              </p:blipFill>
              <p:spPr>
                <a:xfrm>
                  <a:off x="2649676" y="5348670"/>
                  <a:ext cx="533426" cy="275604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4A335B25-8C75-434D-95DD-FB631AA599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79955" t="8699" r="9997" b="2423"/>
                <a:stretch/>
              </p:blipFill>
              <p:spPr>
                <a:xfrm>
                  <a:off x="1423961" y="5355644"/>
                  <a:ext cx="1079566" cy="281790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Shape 59">
              <a:extLst>
                <a:ext uri="{FF2B5EF4-FFF2-40B4-BE49-F238E27FC236}">
                  <a16:creationId xmlns:a16="http://schemas.microsoft.com/office/drawing/2014/main" id="{CD221405-3390-4295-9DE0-ABF3BBE77972}"/>
                </a:ext>
              </a:extLst>
            </p:cNvPr>
            <p:cNvSpPr/>
            <p:nvPr/>
          </p:nvSpPr>
          <p:spPr>
            <a:xfrm>
              <a:off x="3402584" y="2354166"/>
              <a:ext cx="1261295" cy="25653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586" tIns="35586" rIns="35586" bIns="35586" anchor="ctr">
              <a:spAutoFit/>
            </a:bodyPr>
            <a:lstStyle>
              <a:lvl1pPr>
                <a:defRPr sz="1200">
                  <a:latin typeface="RixGo L"/>
                  <a:ea typeface="RixGo L"/>
                  <a:cs typeface="RixGo L"/>
                  <a:sym typeface="RixGo L"/>
                </a:defRPr>
              </a:lvl1pPr>
            </a:lstStyle>
            <a:p>
              <a:pPr lvl="0" defTabSz="914400">
                <a:defRPr sz="1800"/>
              </a:pPr>
              <a:r>
                <a:rPr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r>
                <a:rPr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슬라이드</a:t>
              </a:r>
              <a:r>
                <a:rPr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1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2B60153-E0CB-4AB3-A8F9-9AA7DE3A2B6F}"/>
                </a:ext>
              </a:extLst>
            </p:cNvPr>
            <p:cNvGrpSpPr/>
            <p:nvPr/>
          </p:nvGrpSpPr>
          <p:grpSpPr>
            <a:xfrm>
              <a:off x="3893137" y="2996394"/>
              <a:ext cx="271598" cy="68397"/>
              <a:chOff x="3875346" y="3359525"/>
              <a:chExt cx="271598" cy="68397"/>
            </a:xfrm>
          </p:grpSpPr>
          <p:sp>
            <p:nvSpPr>
              <p:cNvPr id="61" name="Shape 64">
                <a:extLst>
                  <a:ext uri="{FF2B5EF4-FFF2-40B4-BE49-F238E27FC236}">
                    <a16:creationId xmlns:a16="http://schemas.microsoft.com/office/drawing/2014/main" id="{BC96798B-01A5-48DF-A369-FED3D50BC99A}"/>
                  </a:ext>
                </a:extLst>
              </p:cNvPr>
              <p:cNvSpPr/>
              <p:nvPr/>
            </p:nvSpPr>
            <p:spPr>
              <a:xfrm>
                <a:off x="3976946" y="3359525"/>
                <a:ext cx="68398" cy="68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Shape 65">
                <a:extLst>
                  <a:ext uri="{FF2B5EF4-FFF2-40B4-BE49-F238E27FC236}">
                    <a16:creationId xmlns:a16="http://schemas.microsoft.com/office/drawing/2014/main" id="{3C8D5734-AD83-43E4-8D9E-5F4681CDB091}"/>
                  </a:ext>
                </a:extLst>
              </p:cNvPr>
              <p:cNvSpPr/>
              <p:nvPr/>
            </p:nvSpPr>
            <p:spPr>
              <a:xfrm>
                <a:off x="3875346" y="3359525"/>
                <a:ext cx="68398" cy="68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Shape 66">
                <a:extLst>
                  <a:ext uri="{FF2B5EF4-FFF2-40B4-BE49-F238E27FC236}">
                    <a16:creationId xmlns:a16="http://schemas.microsoft.com/office/drawing/2014/main" id="{45311CB7-7119-4AEA-BA5F-E59B02ABFE44}"/>
                  </a:ext>
                </a:extLst>
              </p:cNvPr>
              <p:cNvSpPr/>
              <p:nvPr/>
            </p:nvSpPr>
            <p:spPr>
              <a:xfrm>
                <a:off x="4078546" y="3359525"/>
                <a:ext cx="68398" cy="68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9219382-A079-4092-957B-D7B895FDC40C}"/>
                </a:ext>
              </a:extLst>
            </p:cNvPr>
            <p:cNvGrpSpPr/>
            <p:nvPr/>
          </p:nvGrpSpPr>
          <p:grpSpPr>
            <a:xfrm>
              <a:off x="1261702" y="1696176"/>
              <a:ext cx="5505731" cy="210366"/>
              <a:chOff x="670264" y="1651978"/>
              <a:chExt cx="5505731" cy="210366"/>
            </a:xfrm>
          </p:grpSpPr>
          <p:sp>
            <p:nvSpPr>
              <p:cNvPr id="55" name="Shape 53">
                <a:extLst>
                  <a:ext uri="{FF2B5EF4-FFF2-40B4-BE49-F238E27FC236}">
                    <a16:creationId xmlns:a16="http://schemas.microsoft.com/office/drawing/2014/main" id="{CD11213C-2B62-4474-8BF3-03D02461744D}"/>
                  </a:ext>
                </a:extLst>
              </p:cNvPr>
              <p:cNvSpPr/>
              <p:nvPr/>
            </p:nvSpPr>
            <p:spPr>
              <a:xfrm>
                <a:off x="670264" y="1651978"/>
                <a:ext cx="892605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SW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창의캠프 소개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Shape 53">
                <a:extLst>
                  <a:ext uri="{FF2B5EF4-FFF2-40B4-BE49-F238E27FC236}">
                    <a16:creationId xmlns:a16="http://schemas.microsoft.com/office/drawing/2014/main" id="{6BA5DCAE-13D8-46B6-91CB-EFDFE1E58A6B}"/>
                  </a:ext>
                </a:extLst>
              </p:cNvPr>
              <p:cNvSpPr/>
              <p:nvPr/>
            </p:nvSpPr>
            <p:spPr>
              <a:xfrm>
                <a:off x="1900666" y="1651978"/>
                <a:ext cx="790012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프로그램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일정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7" name="Shape 53">
                <a:extLst>
                  <a:ext uri="{FF2B5EF4-FFF2-40B4-BE49-F238E27FC236}">
                    <a16:creationId xmlns:a16="http://schemas.microsoft.com/office/drawing/2014/main" id="{B7997185-99FF-4006-A307-7FEACE5003C4}"/>
                  </a:ext>
                </a:extLst>
              </p:cNvPr>
              <p:cNvSpPr/>
              <p:nvPr/>
            </p:nvSpPr>
            <p:spPr>
              <a:xfrm>
                <a:off x="3028475" y="1651978"/>
                <a:ext cx="584828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접수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조회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Shape 53">
                <a:extLst>
                  <a:ext uri="{FF2B5EF4-FFF2-40B4-BE49-F238E27FC236}">
                    <a16:creationId xmlns:a16="http://schemas.microsoft.com/office/drawing/2014/main" id="{389DD285-3CEF-4B4D-9671-04C90160C142}"/>
                  </a:ext>
                </a:extLst>
              </p:cNvPr>
              <p:cNvSpPr/>
              <p:nvPr/>
            </p:nvSpPr>
            <p:spPr>
              <a:xfrm>
                <a:off x="3951100" y="1651978"/>
                <a:ext cx="482236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학습자료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Shape 53">
                <a:extLst>
                  <a:ext uri="{FF2B5EF4-FFF2-40B4-BE49-F238E27FC236}">
                    <a16:creationId xmlns:a16="http://schemas.microsoft.com/office/drawing/2014/main" id="{96F5DFB3-8A30-4BB6-861C-B7D3AD9928E8}"/>
                  </a:ext>
                </a:extLst>
              </p:cNvPr>
              <p:cNvSpPr/>
              <p:nvPr/>
            </p:nvSpPr>
            <p:spPr>
              <a:xfrm>
                <a:off x="4771133" y="1651978"/>
                <a:ext cx="687420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공지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이벤트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Shape 53">
                <a:extLst>
                  <a:ext uri="{FF2B5EF4-FFF2-40B4-BE49-F238E27FC236}">
                    <a16:creationId xmlns:a16="http://schemas.microsoft.com/office/drawing/2014/main" id="{3C2DA582-900B-4B11-A3E6-DA3595AA595C}"/>
                  </a:ext>
                </a:extLst>
              </p:cNvPr>
              <p:cNvSpPr/>
              <p:nvPr/>
            </p:nvSpPr>
            <p:spPr>
              <a:xfrm>
                <a:off x="5796351" y="1651978"/>
                <a:ext cx="379644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도우미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1FBC5EF-D656-49E9-B4DC-B0F7A99D3DEF}"/>
                </a:ext>
              </a:extLst>
            </p:cNvPr>
            <p:cNvGrpSpPr/>
            <p:nvPr/>
          </p:nvGrpSpPr>
          <p:grpSpPr>
            <a:xfrm>
              <a:off x="745736" y="3370164"/>
              <a:ext cx="6578065" cy="1215721"/>
              <a:chOff x="745736" y="3260673"/>
              <a:chExt cx="6578065" cy="1215721"/>
            </a:xfrm>
          </p:grpSpPr>
          <p:sp>
            <p:nvSpPr>
              <p:cNvPr id="33" name="Shape 116">
                <a:extLst>
                  <a:ext uri="{FF2B5EF4-FFF2-40B4-BE49-F238E27FC236}">
                    <a16:creationId xmlns:a16="http://schemas.microsoft.com/office/drawing/2014/main" id="{3171CE4F-AC0F-4961-8A4E-FACE5126A2B2}"/>
                  </a:ext>
                </a:extLst>
              </p:cNvPr>
              <p:cNvSpPr/>
              <p:nvPr/>
            </p:nvSpPr>
            <p:spPr>
              <a:xfrm>
                <a:off x="749899" y="3270033"/>
                <a:ext cx="677285" cy="23345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10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공지사항</a:t>
                </a:r>
                <a:endParaRPr sz="105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Shape 116">
                <a:extLst>
                  <a:ext uri="{FF2B5EF4-FFF2-40B4-BE49-F238E27FC236}">
                    <a16:creationId xmlns:a16="http://schemas.microsoft.com/office/drawing/2014/main" id="{BE6615EE-1039-4F6B-8086-BBB9EA841A3A}"/>
                  </a:ext>
                </a:extLst>
              </p:cNvPr>
              <p:cNvSpPr/>
              <p:nvPr/>
            </p:nvSpPr>
            <p:spPr>
              <a:xfrm>
                <a:off x="745736" y="3533893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587E713-957E-4535-B067-90219990D34D}"/>
                  </a:ext>
                </a:extLst>
              </p:cNvPr>
              <p:cNvCxnSpPr/>
              <p:nvPr/>
            </p:nvCxnSpPr>
            <p:spPr>
              <a:xfrm>
                <a:off x="749897" y="3510666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68F9F52-FCE9-435F-A8F0-810217904696}"/>
                  </a:ext>
                </a:extLst>
              </p:cNvPr>
              <p:cNvCxnSpPr/>
              <p:nvPr/>
            </p:nvCxnSpPr>
            <p:spPr>
              <a:xfrm>
                <a:off x="749897" y="4234962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31E71B2-3D26-4AFC-9B96-D92C12DE6B63}"/>
                  </a:ext>
                </a:extLst>
              </p:cNvPr>
              <p:cNvCxnSpPr/>
              <p:nvPr/>
            </p:nvCxnSpPr>
            <p:spPr>
              <a:xfrm>
                <a:off x="749897" y="4476394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C3BA114-7EF0-4A6B-B80C-0E5E5CBBD1D2}"/>
                  </a:ext>
                </a:extLst>
              </p:cNvPr>
              <p:cNvCxnSpPr/>
              <p:nvPr/>
            </p:nvCxnSpPr>
            <p:spPr>
              <a:xfrm>
                <a:off x="749897" y="3752098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EF75143-5DF7-43E4-9030-14544FD9B3F5}"/>
                  </a:ext>
                </a:extLst>
              </p:cNvPr>
              <p:cNvCxnSpPr/>
              <p:nvPr/>
            </p:nvCxnSpPr>
            <p:spPr>
              <a:xfrm>
                <a:off x="749897" y="3993530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hape 116">
                <a:extLst>
                  <a:ext uri="{FF2B5EF4-FFF2-40B4-BE49-F238E27FC236}">
                    <a16:creationId xmlns:a16="http://schemas.microsoft.com/office/drawing/2014/main" id="{99B92031-237F-4C85-9CF8-07EDC420E638}"/>
                  </a:ext>
                </a:extLst>
              </p:cNvPr>
              <p:cNvSpPr/>
              <p:nvPr/>
            </p:nvSpPr>
            <p:spPr>
              <a:xfrm>
                <a:off x="745736" y="3775325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Shape 116">
                <a:extLst>
                  <a:ext uri="{FF2B5EF4-FFF2-40B4-BE49-F238E27FC236}">
                    <a16:creationId xmlns:a16="http://schemas.microsoft.com/office/drawing/2014/main" id="{FB405887-5961-42E8-A863-FFE613BCCD2C}"/>
                  </a:ext>
                </a:extLst>
              </p:cNvPr>
              <p:cNvSpPr/>
              <p:nvPr/>
            </p:nvSpPr>
            <p:spPr>
              <a:xfrm>
                <a:off x="745736" y="4016757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Shape 116">
                <a:extLst>
                  <a:ext uri="{FF2B5EF4-FFF2-40B4-BE49-F238E27FC236}">
                    <a16:creationId xmlns:a16="http://schemas.microsoft.com/office/drawing/2014/main" id="{1933EDE5-12D8-4A00-99DD-CC2C941D15B7}"/>
                  </a:ext>
                </a:extLst>
              </p:cNvPr>
              <p:cNvSpPr/>
              <p:nvPr/>
            </p:nvSpPr>
            <p:spPr>
              <a:xfrm>
                <a:off x="745736" y="4258189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Shape 116">
                <a:extLst>
                  <a:ext uri="{FF2B5EF4-FFF2-40B4-BE49-F238E27FC236}">
                    <a16:creationId xmlns:a16="http://schemas.microsoft.com/office/drawing/2014/main" id="{141EA8DE-3A6B-4A15-92F5-3EF3A4184EDE}"/>
                  </a:ext>
                </a:extLst>
              </p:cNvPr>
              <p:cNvSpPr/>
              <p:nvPr/>
            </p:nvSpPr>
            <p:spPr>
              <a:xfrm>
                <a:off x="4192797" y="3270033"/>
                <a:ext cx="451779" cy="23345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10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이벤트</a:t>
                </a:r>
                <a:endParaRPr sz="105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Shape 116">
                <a:extLst>
                  <a:ext uri="{FF2B5EF4-FFF2-40B4-BE49-F238E27FC236}">
                    <a16:creationId xmlns:a16="http://schemas.microsoft.com/office/drawing/2014/main" id="{4509946A-CD31-450A-A721-EFAF1D8A228B}"/>
                  </a:ext>
                </a:extLst>
              </p:cNvPr>
              <p:cNvSpPr/>
              <p:nvPr/>
            </p:nvSpPr>
            <p:spPr>
              <a:xfrm>
                <a:off x="4188634" y="3533893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SW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창의캠프 소식 공유하기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1(~06.31)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21A5FAF-95C1-454D-9EBC-5E88B35D4E22}"/>
                  </a:ext>
                </a:extLst>
              </p:cNvPr>
              <p:cNvCxnSpPr/>
              <p:nvPr/>
            </p:nvCxnSpPr>
            <p:spPr>
              <a:xfrm>
                <a:off x="4192795" y="3510666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7405431-8796-4263-AEA3-76C81FE509A3}"/>
                  </a:ext>
                </a:extLst>
              </p:cNvPr>
              <p:cNvCxnSpPr/>
              <p:nvPr/>
            </p:nvCxnSpPr>
            <p:spPr>
              <a:xfrm>
                <a:off x="4192795" y="4234962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8F2C73A-E40D-440D-9406-3476E6357B55}"/>
                  </a:ext>
                </a:extLst>
              </p:cNvPr>
              <p:cNvCxnSpPr/>
              <p:nvPr/>
            </p:nvCxnSpPr>
            <p:spPr>
              <a:xfrm>
                <a:off x="4192795" y="4476394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37D5D7C-8B55-4F80-9DB6-0995D24D617A}"/>
                  </a:ext>
                </a:extLst>
              </p:cNvPr>
              <p:cNvCxnSpPr/>
              <p:nvPr/>
            </p:nvCxnSpPr>
            <p:spPr>
              <a:xfrm>
                <a:off x="4192795" y="3752098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46E4C42-2771-4414-A3CE-DFDE64D134AF}"/>
                  </a:ext>
                </a:extLst>
              </p:cNvPr>
              <p:cNvCxnSpPr/>
              <p:nvPr/>
            </p:nvCxnSpPr>
            <p:spPr>
              <a:xfrm>
                <a:off x="4192795" y="3993530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Shape 116">
                <a:extLst>
                  <a:ext uri="{FF2B5EF4-FFF2-40B4-BE49-F238E27FC236}">
                    <a16:creationId xmlns:a16="http://schemas.microsoft.com/office/drawing/2014/main" id="{327DEA9B-A331-432D-AC80-2B461DF0BC16}"/>
                  </a:ext>
                </a:extLst>
              </p:cNvPr>
              <p:cNvSpPr/>
              <p:nvPr/>
            </p:nvSpPr>
            <p:spPr>
              <a:xfrm>
                <a:off x="4188634" y="3775325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[07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SW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창의캠프 배너 달기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2(~07.31)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Shape 116">
                <a:extLst>
                  <a:ext uri="{FF2B5EF4-FFF2-40B4-BE49-F238E27FC236}">
                    <a16:creationId xmlns:a16="http://schemas.microsoft.com/office/drawing/2014/main" id="{1CF8F9FF-1166-4583-AB96-E068D594C5A2}"/>
                  </a:ext>
                </a:extLst>
              </p:cNvPr>
              <p:cNvSpPr/>
              <p:nvPr/>
            </p:nvSpPr>
            <p:spPr>
              <a:xfrm>
                <a:off x="4188634" y="4016757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8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참여후기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공모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(~09.17)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Shape 116">
                <a:extLst>
                  <a:ext uri="{FF2B5EF4-FFF2-40B4-BE49-F238E27FC236}">
                    <a16:creationId xmlns:a16="http://schemas.microsoft.com/office/drawing/2014/main" id="{C60E1636-8991-4409-869A-B0A2F10760BB}"/>
                  </a:ext>
                </a:extLst>
              </p:cNvPr>
              <p:cNvSpPr/>
              <p:nvPr/>
            </p:nvSpPr>
            <p:spPr>
              <a:xfrm>
                <a:off x="4188634" y="4258189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SW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창의캠프 소식 공유하기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2(~10.31)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BE83671-9C73-46A3-B13A-3AC642732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8086" y="3260673"/>
                <a:ext cx="656505" cy="210337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571A8B6-E2F0-4587-9C3F-FEB868654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296" y="3260673"/>
                <a:ext cx="656505" cy="210337"/>
              </a:xfrm>
              <a:prstGeom prst="rect">
                <a:avLst/>
              </a:prstGeom>
            </p:spPr>
          </p:pic>
        </p:grpSp>
        <p:graphicFrame>
          <p:nvGraphicFramePr>
            <p:cNvPr id="18" name="Table 123">
              <a:extLst>
                <a:ext uri="{FF2B5EF4-FFF2-40B4-BE49-F238E27FC236}">
                  <a16:creationId xmlns:a16="http://schemas.microsoft.com/office/drawing/2014/main" id="{17B67169-B33D-4B23-82A2-E039B167B0A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6675245"/>
                </p:ext>
              </p:extLst>
            </p:nvPr>
          </p:nvGraphicFramePr>
          <p:xfrm>
            <a:off x="5322888" y="1660648"/>
            <a:ext cx="936000" cy="729906"/>
          </p:xfrm>
          <a:graphic>
            <a:graphicData uri="http://schemas.openxmlformats.org/drawingml/2006/table">
              <a:tbl>
                <a:tblPr/>
                <a:tblGrid>
                  <a:gridCol w="936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88000">
                  <a:tc>
                    <a:txBody>
                      <a:bodyPr/>
                      <a:lstStyle/>
                      <a:p>
                        <a:pPr marL="0" marR="0" indent="0" algn="l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900" b="1" i="0" u="none" strike="noStrike" spc="-80" baseline="0" dirty="0">
                            <a:gradFill flip="none" rotWithShape="1">
                              <a:gsLst>
                                <a:gs pos="0">
                                  <a:srgbClr val="C00000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공지</a:t>
                        </a:r>
                        <a:r>
                          <a:rPr lang="en-US" altLang="ko-KR" sz="900" b="1" i="0" u="none" strike="noStrike" spc="-80" baseline="0" dirty="0">
                            <a:gradFill flip="none" rotWithShape="1">
                              <a:gsLst>
                                <a:gs pos="0">
                                  <a:srgbClr val="C00000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&amp;</a:t>
                        </a:r>
                        <a:r>
                          <a:rPr lang="ko-KR" altLang="en-US" sz="900" b="1" i="0" u="none" strike="noStrike" spc="-80" baseline="0" dirty="0">
                            <a:gradFill flip="none" rotWithShape="1">
                              <a:gsLst>
                                <a:gs pos="0">
                                  <a:srgbClr val="C00000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이벤트</a:t>
                        </a:r>
                        <a:endParaRPr lang="en-US" altLang="ko-KR" sz="900" b="1" i="0" u="none" strike="noStrike" spc="-80" baseline="0" dirty="0">
                          <a:gradFill flip="none" rotWithShape="1">
                            <a:gsLst>
                              <a:gs pos="0">
                                <a:srgbClr val="C00000"/>
                              </a:gs>
                              <a:gs pos="100000">
                                <a:srgbClr val="FF6600"/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</a:txBody>
                    <a:tcPr marL="108000" marR="36000" marT="54000" marB="54000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222746345"/>
                    </a:ext>
                  </a:extLst>
                </a:tr>
                <a:tr h="441906">
                  <a:tc>
                    <a:txBody>
                      <a:bodyPr/>
                      <a:lstStyle/>
                      <a:p>
                        <a:pPr marL="0" marR="0" indent="0" algn="l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b="1" i="0" u="none" strike="noStrike" spc="-80" baseline="0" dirty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95000"/>
                                    <a:lumOff val="5000"/>
                                  </a:schemeClr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공지사항</a:t>
                        </a:r>
                        <a:endParaRPr lang="en-US" altLang="ko-KR" sz="8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  <a:p>
                        <a:pPr marL="0" marR="0" indent="0" algn="l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b="1" i="0" u="none" strike="noStrike" spc="-80" baseline="0" dirty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95000"/>
                                    <a:lumOff val="5000"/>
                                  </a:schemeClr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이벤트</a:t>
                        </a:r>
                        <a:endParaRPr lang="en-US" altLang="ko-KR" sz="8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</a:txBody>
                    <a:tcPr marL="108000" marR="36000" marT="54000" marB="54000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 cap="flat" cmpd="sng" algn="ctr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B89B5F-8F68-46B9-A801-8F5161E39F0A}"/>
                </a:ext>
              </a:extLst>
            </p:cNvPr>
            <p:cNvSpPr txBox="1"/>
            <p:nvPr/>
          </p:nvSpPr>
          <p:spPr>
            <a:xfrm>
              <a:off x="2458579" y="6308304"/>
              <a:ext cx="4742915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 fontAlgn="ctr" latinLnBrk="1">
                <a:spcBef>
                  <a:spcPts val="300"/>
                </a:spcBef>
                <a:defRPr/>
              </a:pP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개인정보취급방침   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</a:t>
              </a:r>
              <a:r>
                <a:rPr lang="ko-KR" altLang="en-US" sz="800" spc="-10" dirty="0" err="1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저작권정책</a:t>
              </a: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 </a:t>
              </a:r>
              <a:r>
                <a:rPr lang="ko-KR" altLang="en-US" sz="800" spc="-10" dirty="0" err="1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사이트맵</a:t>
              </a: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</a:t>
              </a:r>
              <a:r>
                <a:rPr lang="ko-KR" altLang="en-US" sz="800" spc="-10" dirty="0" err="1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운영사무국</a:t>
              </a: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☎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070-8282-0229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 help@swcamp.kr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700" spc="-1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endParaRPr lang="ko-KR" altLang="en-US" sz="700" spc="-1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2E3847-F9E9-40B3-94AF-5C5731DCE6CA}"/>
                </a:ext>
              </a:extLst>
            </p:cNvPr>
            <p:cNvSpPr/>
            <p:nvPr/>
          </p:nvSpPr>
          <p:spPr>
            <a:xfrm>
              <a:off x="1645475" y="1146506"/>
              <a:ext cx="4953000" cy="4078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ctr" latinLnBrk="1">
                <a:spcBef>
                  <a:spcPts val="300"/>
                </a:spcBef>
                <a:defRPr/>
              </a:pP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함께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하는 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SW</a:t>
              </a: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교육 체험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defTabSz="914400" fontAlgn="ctr" latinLnBrk="1">
                <a:spcBef>
                  <a:spcPts val="300"/>
                </a:spcBef>
                <a:defRPr/>
              </a:pP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SW</a:t>
              </a: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창의캠프에서  경험하세요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38AE3B-4F11-448F-8292-F665F3FBFD0B}"/>
                </a:ext>
              </a:extLst>
            </p:cNvPr>
            <p:cNvSpPr/>
            <p:nvPr/>
          </p:nvSpPr>
          <p:spPr>
            <a:xfrm>
              <a:off x="5728136" y="4897621"/>
              <a:ext cx="1584000" cy="751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강사 모집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대한민국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인재 양성을 위한</a:t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전문가 그룹에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가입하세요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EECF5E-888D-4279-9809-8A80D3D0201F}"/>
                </a:ext>
              </a:extLst>
            </p:cNvPr>
            <p:cNvSpPr/>
            <p:nvPr/>
          </p:nvSpPr>
          <p:spPr>
            <a:xfrm>
              <a:off x="2406536" y="4897621"/>
              <a:ext cx="1584000" cy="75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1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기초캠프</a:t>
              </a: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접수 시작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06.22(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2016 SW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창의캠프 </a:t>
              </a:r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기초캠프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접수가 시작됩니다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932CE2-B41D-468F-BE5B-8495B0C599D5}"/>
                </a:ext>
              </a:extLst>
            </p:cNvPr>
            <p:cNvSpPr/>
            <p:nvPr/>
          </p:nvSpPr>
          <p:spPr>
            <a:xfrm>
              <a:off x="745736" y="4897621"/>
              <a:ext cx="1584000" cy="75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2016 </a:t>
              </a: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캠프 일정 안내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창의캠프 </a:t>
              </a:r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권역별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일정을 안내해드립니다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2A2099-3A28-4208-9F59-953258E04CA7}"/>
                </a:ext>
              </a:extLst>
            </p:cNvPr>
            <p:cNvSpPr/>
            <p:nvPr/>
          </p:nvSpPr>
          <p:spPr>
            <a:xfrm>
              <a:off x="4067336" y="4897621"/>
              <a:ext cx="1584000" cy="75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 안내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창의캠프 소식 공유하기</a:t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 중입니다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C2A3C3A-E66D-4C66-A7B7-9DB386F016C0}"/>
                </a:ext>
              </a:extLst>
            </p:cNvPr>
            <p:cNvSpPr/>
            <p:nvPr/>
          </p:nvSpPr>
          <p:spPr>
            <a:xfrm>
              <a:off x="589659" y="4782539"/>
              <a:ext cx="6887910" cy="956383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625705-420B-4817-806B-A066A025301D}"/>
                </a:ext>
              </a:extLst>
            </p:cNvPr>
            <p:cNvSpPr/>
            <p:nvPr/>
          </p:nvSpPr>
          <p:spPr>
            <a:xfrm>
              <a:off x="7494547" y="5048864"/>
              <a:ext cx="9492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❺ </a:t>
              </a:r>
              <a:r>
                <a:rPr lang="ko-KR" altLang="en-US" sz="1200" b="1" dirty="0" err="1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고정배너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DDDB2F-3469-4E58-B1B1-9A123D9391D7}"/>
                </a:ext>
              </a:extLst>
            </p:cNvPr>
            <p:cNvSpPr/>
            <p:nvPr/>
          </p:nvSpPr>
          <p:spPr>
            <a:xfrm>
              <a:off x="7827836" y="1649984"/>
              <a:ext cx="7008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❷ GNB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23F3E2-D363-4581-9028-42320B5D9AD6}"/>
                </a:ext>
              </a:extLst>
            </p:cNvPr>
            <p:cNvSpPr/>
            <p:nvPr/>
          </p:nvSpPr>
          <p:spPr>
            <a:xfrm>
              <a:off x="7827836" y="2370598"/>
              <a:ext cx="9492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❸ </a:t>
              </a:r>
              <a:r>
                <a:rPr lang="ko-KR" altLang="en-US" sz="1200" b="1" dirty="0" err="1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롤링배너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9AB73D-5B12-400A-80FD-73F8F351CE27}"/>
                </a:ext>
              </a:extLst>
            </p:cNvPr>
            <p:cNvSpPr/>
            <p:nvPr/>
          </p:nvSpPr>
          <p:spPr>
            <a:xfrm>
              <a:off x="7494547" y="3924734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❹ </a:t>
              </a:r>
              <a:r>
                <a:rPr lang="ko-KR" altLang="en-US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</a:t>
              </a:r>
              <a:r>
                <a:rPr lang="ko-KR" altLang="en-US" sz="1200" b="1" dirty="0" err="1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미리보기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8BECF4-0B6A-4C2B-80C1-F4701644A5E1}"/>
                </a:ext>
              </a:extLst>
            </p:cNvPr>
            <p:cNvSpPr/>
            <p:nvPr/>
          </p:nvSpPr>
          <p:spPr>
            <a:xfrm>
              <a:off x="7494547" y="5823178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❻ </a:t>
              </a:r>
              <a:r>
                <a:rPr lang="ko-KR" altLang="en-US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관련사이트 링크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1A9B6E-2EEE-419B-9655-6E6B52604E00}"/>
                </a:ext>
              </a:extLst>
            </p:cNvPr>
            <p:cNvSpPr/>
            <p:nvPr/>
          </p:nvSpPr>
          <p:spPr>
            <a:xfrm>
              <a:off x="7827836" y="1146221"/>
              <a:ext cx="883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 Header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75A1E26-5BE5-4F90-9385-DC52922C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60" y="1063490"/>
              <a:ext cx="850991" cy="496536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C57C3D1-6261-4510-ADF6-AF1701E34E49}"/>
              </a:ext>
            </a:extLst>
          </p:cNvPr>
          <p:cNvGrpSpPr/>
          <p:nvPr/>
        </p:nvGrpSpPr>
        <p:grpSpPr>
          <a:xfrm>
            <a:off x="1332050" y="6106165"/>
            <a:ext cx="1065022" cy="295191"/>
            <a:chOff x="1468786" y="6274119"/>
            <a:chExt cx="1065022" cy="29519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DFFD74F-69BF-4CDF-BDA2-8F034977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86" y="6274119"/>
              <a:ext cx="442630" cy="29519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6887CD3-7853-457C-A34B-A01D7D3A7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83"/>
            <a:stretch/>
          </p:blipFill>
          <p:spPr>
            <a:xfrm>
              <a:off x="2073854" y="6304838"/>
              <a:ext cx="459954" cy="225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31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00. SW</a:t>
            </a:r>
            <a:r>
              <a:rPr lang="ko-KR" altLang="en-US" dirty="0"/>
              <a:t>창의캠프 홈페이지 특정 기능 이용 시 </a:t>
            </a:r>
            <a:r>
              <a:rPr lang="en-US" altLang="ko-KR" dirty="0"/>
              <a:t>SNS</a:t>
            </a:r>
            <a:r>
              <a:rPr lang="ko-KR" altLang="en-US" dirty="0"/>
              <a:t>로그인 필요</a:t>
            </a:r>
            <a:endParaRPr lang="en-US" altLang="ko-KR" dirty="0"/>
          </a:p>
          <a:p>
            <a:pPr lvl="1"/>
            <a:r>
              <a:rPr lang="ko-KR" altLang="en-US" dirty="0"/>
              <a:t>로그인 필요 기능</a:t>
            </a:r>
            <a:r>
              <a:rPr lang="en-US" altLang="ko-KR" dirty="0"/>
              <a:t>: 3 </a:t>
            </a:r>
            <a:r>
              <a:rPr lang="ko-KR" altLang="en-US" dirty="0"/>
              <a:t>접수</a:t>
            </a:r>
            <a:r>
              <a:rPr lang="en-US" altLang="ko-KR" dirty="0"/>
              <a:t>/ 5.2 </a:t>
            </a:r>
            <a:r>
              <a:rPr lang="ko-KR" altLang="en-US" dirty="0"/>
              <a:t>참가후기</a:t>
            </a:r>
            <a:r>
              <a:rPr lang="en-US" altLang="ko-KR" dirty="0"/>
              <a:t>/ 6.2 Q&amp;A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&lt;</a:t>
            </a:r>
            <a:r>
              <a:rPr lang="ko-KR" altLang="en-US" dirty="0"/>
              <a:t>네이버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네이버 로그인 창 호출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로그인 완료 후 </a:t>
            </a:r>
            <a:r>
              <a:rPr lang="en-US" altLang="ko-KR" dirty="0"/>
              <a:t>[SWCAMP-SBD-009]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&lt;</a:t>
            </a:r>
            <a:r>
              <a:rPr lang="ko-KR" altLang="en-US" dirty="0"/>
              <a:t>카카오톡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카카오톡 로그인 창 호출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로그인 완료 후 </a:t>
            </a:r>
            <a:r>
              <a:rPr lang="en-US" altLang="ko-KR" dirty="0">
                <a:solidFill>
                  <a:prstClr val="black"/>
                </a:solidFill>
              </a:rPr>
              <a:t>[SWCAMP-SBD-009] </a:t>
            </a:r>
            <a:r>
              <a:rPr lang="ko-KR" altLang="en-US" dirty="0">
                <a:solidFill>
                  <a:prstClr val="black"/>
                </a:solidFill>
              </a:rPr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&lt;</a:t>
            </a:r>
            <a:r>
              <a:rPr lang="en-US" altLang="ko-KR" dirty="0" err="1"/>
              <a:t>facebook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페이스북 로그인 창 호출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로그인 완료 후 </a:t>
            </a:r>
            <a:r>
              <a:rPr lang="en-US" altLang="ko-KR" dirty="0">
                <a:solidFill>
                  <a:prstClr val="black"/>
                </a:solidFill>
              </a:rPr>
              <a:t>[SWCAMP-SBD-009] </a:t>
            </a:r>
            <a:r>
              <a:rPr lang="ko-KR" altLang="en-US" dirty="0">
                <a:solidFill>
                  <a:prstClr val="black"/>
                </a:solidFill>
              </a:rPr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93662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※ </a:t>
            </a:r>
            <a:r>
              <a:rPr lang="ko-KR" altLang="en-US" dirty="0">
                <a:solidFill>
                  <a:prstClr val="black"/>
                </a:solidFill>
              </a:rPr>
              <a:t>로그인 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해당 계정의 접수 정보 조회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접수 이력이 존재할 경우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[SWCAMP-SBD-014][ </a:t>
            </a:r>
            <a:r>
              <a:rPr lang="ko-KR" altLang="en-US" dirty="0"/>
              <a:t>접수 </a:t>
            </a:r>
            <a:r>
              <a:rPr lang="en-US" altLang="ko-KR" dirty="0"/>
              <a:t>&gt; 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접수 완료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접수 이력이 없을 경우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[SWCAMP-SBD-009][</a:t>
            </a:r>
            <a:r>
              <a:rPr lang="ko-KR" altLang="en-US" dirty="0"/>
              <a:t>접수 </a:t>
            </a:r>
            <a:r>
              <a:rPr lang="en-US" altLang="ko-KR" dirty="0"/>
              <a:t>&gt; 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기본정보 입력</a:t>
            </a:r>
            <a:r>
              <a:rPr lang="en-US" altLang="ko-KR" dirty="0"/>
              <a:t>] </a:t>
            </a:r>
            <a:r>
              <a:rPr lang="ko-KR" altLang="en-US" dirty="0"/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9DB95-4A16-4B2C-BEE8-19E582CA9D4C}"/>
              </a:ext>
            </a:extLst>
          </p:cNvPr>
          <p:cNvGrpSpPr/>
          <p:nvPr/>
        </p:nvGrpSpPr>
        <p:grpSpPr>
          <a:xfrm>
            <a:off x="352748" y="1367327"/>
            <a:ext cx="4005608" cy="2136449"/>
            <a:chOff x="632389" y="1367327"/>
            <a:chExt cx="3446325" cy="21364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40C5BB-BED7-4A6A-9D18-20F13D02806E}"/>
                </a:ext>
              </a:extLst>
            </p:cNvPr>
            <p:cNvSpPr/>
            <p:nvPr/>
          </p:nvSpPr>
          <p:spPr>
            <a:xfrm>
              <a:off x="632389" y="2717562"/>
              <a:ext cx="3446325" cy="786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141385-B481-4092-A6B2-156DCA1CF455}"/>
                </a:ext>
              </a:extLst>
            </p:cNvPr>
            <p:cNvSpPr/>
            <p:nvPr/>
          </p:nvSpPr>
          <p:spPr>
            <a:xfrm>
              <a:off x="632389" y="1367327"/>
              <a:ext cx="3446325" cy="213644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8868A46-E407-4679-A92B-A320A745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73" y="4127619"/>
            <a:ext cx="2244968" cy="14561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E1CC6A-C7FD-48E3-A703-333509BB7466}"/>
              </a:ext>
            </a:extLst>
          </p:cNvPr>
          <p:cNvSpPr txBox="1"/>
          <p:nvPr/>
        </p:nvSpPr>
        <p:spPr>
          <a:xfrm>
            <a:off x="806491" y="1588693"/>
            <a:ext cx="3155975" cy="50502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600" b="1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b="1" spc="-2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spc="-2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기초캠프</a:t>
            </a: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접수를 위해서는 반드시 </a:t>
            </a:r>
            <a:r>
              <a:rPr lang="ko-KR" altLang="en-US" sz="900" b="1" spc="-2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학부모 계정으로 로그인이 필요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2AA21-675E-4F1E-B752-0925F05AD826}"/>
              </a:ext>
            </a:extLst>
          </p:cNvPr>
          <p:cNvSpPr txBox="1"/>
          <p:nvPr/>
        </p:nvSpPr>
        <p:spPr>
          <a:xfrm>
            <a:off x="806491" y="2858360"/>
            <a:ext cx="3155975" cy="62873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캠프 접수 시 참가 학생의 학부모 동의와 정보가 필요합니다</a:t>
            </a: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 SW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창의캠프 홈페이지에서는 </a:t>
            </a:r>
            <a:r>
              <a:rPr lang="ko-KR" altLang="en-US" sz="900" spc="-2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캠프운영을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위한 개인정보 외에    </a:t>
            </a:r>
            <a:b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별도의 개인정보 수집을 하지 않습니다</a:t>
            </a: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sz="900" spc="-2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49DFDD-1463-40F0-BE4D-2F7129E3EBBC}"/>
              </a:ext>
            </a:extLst>
          </p:cNvPr>
          <p:cNvGrpSpPr/>
          <p:nvPr/>
        </p:nvGrpSpPr>
        <p:grpSpPr>
          <a:xfrm>
            <a:off x="642023" y="2068645"/>
            <a:ext cx="3281421" cy="473085"/>
            <a:chOff x="642023" y="2074213"/>
            <a:chExt cx="3281421" cy="4730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BB34A0-BF04-46FF-800C-CBE53E03A093}"/>
                </a:ext>
              </a:extLst>
            </p:cNvPr>
            <p:cNvSpPr/>
            <p:nvPr/>
          </p:nvSpPr>
          <p:spPr>
            <a:xfrm>
              <a:off x="642023" y="2074213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67C8312-5332-4938-B5C1-C0ACF3C47D03}"/>
                </a:ext>
              </a:extLst>
            </p:cNvPr>
            <p:cNvGrpSpPr/>
            <p:nvPr/>
          </p:nvGrpSpPr>
          <p:grpSpPr>
            <a:xfrm>
              <a:off x="823583" y="2254957"/>
              <a:ext cx="3099861" cy="292341"/>
              <a:chOff x="823583" y="2203681"/>
              <a:chExt cx="3099861" cy="29234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13408-CBCE-4776-909B-BB063F1FBB93}"/>
                  </a:ext>
                </a:extLst>
              </p:cNvPr>
              <p:cNvSpPr txBox="1"/>
              <p:nvPr/>
            </p:nvSpPr>
            <p:spPr>
              <a:xfrm>
                <a:off x="823583" y="2233995"/>
                <a:ext cx="1002436" cy="231714"/>
              </a:xfrm>
              <a:prstGeom prst="roundRect">
                <a:avLst/>
              </a:prstGeom>
              <a:solidFill>
                <a:srgbClr val="0099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00" b="1" spc="-2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네이버</a:t>
                </a:r>
                <a:endParaRPr lang="ko-KR" altLang="en-US" sz="800" b="1" spc="-2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F36D5-AAA3-4E0B-AF3F-1EA73FC189A7}"/>
                  </a:ext>
                </a:extLst>
              </p:cNvPr>
              <p:cNvSpPr txBox="1"/>
              <p:nvPr/>
            </p:nvSpPr>
            <p:spPr>
              <a:xfrm>
                <a:off x="1885632" y="2233995"/>
                <a:ext cx="1002436" cy="231714"/>
              </a:xfrm>
              <a:prstGeom prst="round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00" b="1" spc="-2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카카오톡</a:t>
                </a:r>
                <a:endParaRPr lang="ko-KR" altLang="en-US" sz="800" b="1" spc="-2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F8E705D7-2E55-4576-9414-9A4B5E664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8068" y="2203681"/>
                <a:ext cx="1035376" cy="292341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4DAF06-F1E5-41C9-88C7-B81CAEDB60E2}"/>
                </a:ext>
              </a:extLst>
            </p:cNvPr>
            <p:cNvSpPr/>
            <p:nvPr/>
          </p:nvSpPr>
          <p:spPr>
            <a:xfrm>
              <a:off x="1801205" y="2074213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❷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38860E-E91C-4B9A-9D55-07D2407063E7}"/>
                </a:ext>
              </a:extLst>
            </p:cNvPr>
            <p:cNvSpPr/>
            <p:nvPr/>
          </p:nvSpPr>
          <p:spPr>
            <a:xfrm>
              <a:off x="2887177" y="2074213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❸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1E4F08-F59A-443E-B4CC-5F484CD1C53D}"/>
              </a:ext>
            </a:extLst>
          </p:cNvPr>
          <p:cNvSpPr/>
          <p:nvPr/>
        </p:nvSpPr>
        <p:spPr>
          <a:xfrm>
            <a:off x="3334007" y="3898039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9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E00D3F-F55E-4D6D-A01B-93623B99CD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❶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화면상단에 진행단계별 표시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❷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기본정보 입력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학생참가자 정보 일부 </a:t>
            </a: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입력받음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이름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텍스트박스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영문 입력 안 되도록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Max Len: 24</a:t>
            </a: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성별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라디오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b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남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여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거주지역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콤보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b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①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서울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②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경기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③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강원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·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충청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④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영남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⑤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호남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·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제주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학교정보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&gt; </a:t>
            </a:r>
            <a:r>
              <a:rPr kumimoji="0" lang="ko-KR" altLang="en-US" sz="8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콤보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b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①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초등학교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②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중학교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학교정보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&gt;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콤보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학교급에 따라 표시 옵션 변경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  <a:p>
            <a:pPr marL="249238" marR="0" lvl="2" indent="-92075" algn="l" defTabSz="914400" rtl="0" eaLnBrk="1" fontAlgn="auto" latinLnBrk="1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-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초등학교 선택 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5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6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49238" marR="0" lvl="2" indent="-92075" algn="l" defTabSz="914400" rtl="0" eaLnBrk="1" fontAlgn="auto" latinLnBrk="1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-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중학교 선택 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1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2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3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57163" marR="0" lvl="2" indent="0" algn="l" defTabSz="914400" rtl="0" eaLnBrk="1" fontAlgn="auto" latinLnBrk="1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-92075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❸ &lt;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다음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&gt;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버튼 클릭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92075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접수자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DB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해당 내용이 있을 경우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</a:p>
          <a:p>
            <a:pPr marL="174625" marR="0" lvl="1" indent="-92075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접수자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DB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해당 내용이 없을 경우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[SWCAMP-SBD-010]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화면으로 이동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  <a:p>
            <a:pPr marL="0" marR="0" lvl="0" indent="-92075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6889F-D393-4B03-9ECE-7839B8C717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88EE19-FA2A-4FBD-B0BC-0D724F5E49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E93AE-3865-4F7C-8759-0D7E369050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B44E45B-8917-45B3-80BA-D5C3C1876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E29C1B1-9977-47A3-9E22-915A5F7926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CFBD8F-B133-4026-8BC7-5BEF36A522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14C3CB5-17B0-42A1-94A4-7972079577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43A32D3-C43E-4D64-8F9B-EF08064B54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E8E9E4-60C1-4EE0-B209-E0208C3817AE}"/>
              </a:ext>
            </a:extLst>
          </p:cNvPr>
          <p:cNvSpPr/>
          <p:nvPr/>
        </p:nvSpPr>
        <p:spPr>
          <a:xfrm>
            <a:off x="3535105" y="3623416"/>
            <a:ext cx="2241852" cy="60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618B9-D3AA-4336-9739-AEDB928C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53"/>
          <a:stretch/>
        </p:blipFill>
        <p:spPr>
          <a:xfrm>
            <a:off x="282278" y="942963"/>
            <a:ext cx="6417625" cy="55255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92D27C-D033-4D6E-8631-4722AD12983F}"/>
              </a:ext>
            </a:extLst>
          </p:cNvPr>
          <p:cNvGrpSpPr/>
          <p:nvPr/>
        </p:nvGrpSpPr>
        <p:grpSpPr>
          <a:xfrm>
            <a:off x="1298964" y="2978202"/>
            <a:ext cx="4401082" cy="282026"/>
            <a:chOff x="965676" y="2743201"/>
            <a:chExt cx="5067657" cy="324740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A660D34-5300-44AD-AF12-1ADE29E43890}"/>
                </a:ext>
              </a:extLst>
            </p:cNvPr>
            <p:cNvCxnSpPr/>
            <p:nvPr/>
          </p:nvCxnSpPr>
          <p:spPr>
            <a:xfrm flipV="1">
              <a:off x="1290416" y="2905570"/>
              <a:ext cx="4546362" cy="1"/>
            </a:xfrm>
            <a:prstGeom prst="straightConnector1">
              <a:avLst/>
            </a:prstGeom>
            <a:ln w="41275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A7D0D20-2270-414A-B054-7B3D3EB8B7ED}"/>
                </a:ext>
              </a:extLst>
            </p:cNvPr>
            <p:cNvSpPr/>
            <p:nvPr/>
          </p:nvSpPr>
          <p:spPr>
            <a:xfrm>
              <a:off x="965676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D8F1A13-A08E-41C0-B30F-49DA50B9D0D9}"/>
                </a:ext>
              </a:extLst>
            </p:cNvPr>
            <p:cNvCxnSpPr/>
            <p:nvPr/>
          </p:nvCxnSpPr>
          <p:spPr>
            <a:xfrm flipV="1">
              <a:off x="1290416" y="2905570"/>
              <a:ext cx="649479" cy="1"/>
            </a:xfrm>
            <a:prstGeom prst="straightConnector1">
              <a:avLst/>
            </a:prstGeom>
            <a:ln w="41275">
              <a:solidFill>
                <a:srgbClr val="FF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C987A9-92F3-4CE3-A289-7690898F0320}"/>
                </a:ext>
              </a:extLst>
            </p:cNvPr>
            <p:cNvSpPr/>
            <p:nvPr/>
          </p:nvSpPr>
          <p:spPr>
            <a:xfrm>
              <a:off x="2503919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53105D-AA0E-4BFF-A866-1F9F3C6DCEC6}"/>
                </a:ext>
              </a:extLst>
            </p:cNvPr>
            <p:cNvSpPr/>
            <p:nvPr/>
          </p:nvSpPr>
          <p:spPr>
            <a:xfrm>
              <a:off x="4187441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353D2B-8288-4312-9341-4B08360F4CF6}"/>
                </a:ext>
              </a:extLst>
            </p:cNvPr>
            <p:cNvSpPr/>
            <p:nvPr/>
          </p:nvSpPr>
          <p:spPr>
            <a:xfrm>
              <a:off x="5708593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0A75B7-E4BF-4953-82D5-547E020B22B6}"/>
              </a:ext>
            </a:extLst>
          </p:cNvPr>
          <p:cNvSpPr txBox="1"/>
          <p:nvPr/>
        </p:nvSpPr>
        <p:spPr>
          <a:xfrm>
            <a:off x="991313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b="1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기본정보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2D63F-4890-414F-A6FB-05C4A485283E}"/>
              </a:ext>
            </a:extLst>
          </p:cNvPr>
          <p:cNvSpPr txBox="1"/>
          <p:nvPr/>
        </p:nvSpPr>
        <p:spPr>
          <a:xfrm>
            <a:off x="2326391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spc="-2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사전진단</a:t>
            </a:r>
            <a:endParaRPr lang="ko-KR" altLang="en-US" sz="800" spc="-2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F59B8-2038-4C3B-B2CF-143CF76D8FA1}"/>
              </a:ext>
            </a:extLst>
          </p:cNvPr>
          <p:cNvSpPr txBox="1"/>
          <p:nvPr/>
        </p:nvSpPr>
        <p:spPr>
          <a:xfrm>
            <a:off x="3778828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캠프 접수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51AF9-4F5F-47F9-B02C-4033BBA9570B}"/>
              </a:ext>
            </a:extLst>
          </p:cNvPr>
          <p:cNvSpPr txBox="1"/>
          <p:nvPr/>
        </p:nvSpPr>
        <p:spPr>
          <a:xfrm>
            <a:off x="5101833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 완료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7A028F-C8A3-46E2-9521-6C9843C66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8" y="1538355"/>
            <a:ext cx="6315075" cy="79464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EDD8B1-AC73-4753-80D8-903BA4302930}"/>
              </a:ext>
            </a:extLst>
          </p:cNvPr>
          <p:cNvSpPr/>
          <p:nvPr/>
        </p:nvSpPr>
        <p:spPr>
          <a:xfrm>
            <a:off x="2334419" y="1850710"/>
            <a:ext cx="1903141" cy="412052"/>
          </a:xfrm>
          <a:prstGeom prst="rect">
            <a:avLst/>
          </a:prstGeom>
          <a:solidFill>
            <a:srgbClr val="FFDA1F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1400" b="1" dirty="0" err="1"/>
              <a:t>기초캠프</a:t>
            </a:r>
            <a:r>
              <a:rPr lang="ko-KR" altLang="en-US" sz="1400" dirty="0"/>
              <a:t> </a:t>
            </a:r>
            <a:r>
              <a:rPr lang="ko-KR" altLang="en-US" sz="1400" b="1" dirty="0"/>
              <a:t>접수</a:t>
            </a:r>
            <a:r>
              <a:rPr lang="ko-KR" altLang="en-US" sz="1400" dirty="0"/>
              <a:t> 시작</a:t>
            </a:r>
            <a:r>
              <a:rPr lang="en-US" altLang="ko-KR" sz="1400" dirty="0"/>
              <a:t>!</a:t>
            </a:r>
            <a:br>
              <a:rPr lang="en-US" altLang="ko-KR" sz="1200" dirty="0"/>
            </a:br>
            <a:r>
              <a:rPr lang="ko-KR" altLang="en-US" sz="800" dirty="0"/>
              <a:t>함께 하는 </a:t>
            </a:r>
            <a:r>
              <a:rPr lang="en-US" altLang="ko-KR" sz="800" dirty="0"/>
              <a:t>SW</a:t>
            </a:r>
            <a:r>
              <a:rPr lang="ko-KR" altLang="en-US" sz="800" dirty="0"/>
              <a:t>교육 체험</a:t>
            </a:r>
            <a:r>
              <a:rPr lang="en-US" altLang="ko-KR" sz="800" dirty="0"/>
              <a:t>, </a:t>
            </a:r>
            <a:r>
              <a:rPr lang="ko-KR" altLang="en-US" sz="800" dirty="0"/>
              <a:t>여기로 모이세요</a:t>
            </a:r>
            <a:r>
              <a:rPr lang="en-US" altLang="ko-KR" sz="800" dirty="0"/>
              <a:t>!</a:t>
            </a:r>
            <a:endParaRPr lang="en-US" altLang="ko-KR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CB5A7-EAD3-4BE2-920E-26410DADDB77}"/>
              </a:ext>
            </a:extLst>
          </p:cNvPr>
          <p:cNvSpPr txBox="1"/>
          <p:nvPr/>
        </p:nvSpPr>
        <p:spPr>
          <a:xfrm>
            <a:off x="389657" y="2580822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000" b="1" spc="-2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기초캠프</a:t>
            </a:r>
            <a:r>
              <a:rPr lang="ko-KR" altLang="en-US" sz="1000" b="1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접수</a:t>
            </a:r>
          </a:p>
        </p:txBody>
      </p:sp>
      <p:sp>
        <p:nvSpPr>
          <p:cNvPr id="27" name="모서리가 둥근 직사각형 42">
            <a:extLst>
              <a:ext uri="{FF2B5EF4-FFF2-40B4-BE49-F238E27FC236}">
                <a16:creationId xmlns:a16="http://schemas.microsoft.com/office/drawing/2014/main" id="{619DCD60-747F-4079-B3A7-7762AE0A023C}"/>
              </a:ext>
            </a:extLst>
          </p:cNvPr>
          <p:cNvSpPr/>
          <p:nvPr/>
        </p:nvSpPr>
        <p:spPr bwMode="auto">
          <a:xfrm>
            <a:off x="1799685" y="4517516"/>
            <a:ext cx="1508245" cy="216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pPr defTabSz="1028657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1199F-F079-4A89-B48C-083C374AEBBC}"/>
              </a:ext>
            </a:extLst>
          </p:cNvPr>
          <p:cNvSpPr/>
          <p:nvPr/>
        </p:nvSpPr>
        <p:spPr>
          <a:xfrm>
            <a:off x="1180690" y="4571655"/>
            <a:ext cx="50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FE1079-4D95-4D3B-A3CB-A781F38675F4}"/>
              </a:ext>
            </a:extLst>
          </p:cNvPr>
          <p:cNvSpPr/>
          <p:nvPr/>
        </p:nvSpPr>
        <p:spPr>
          <a:xfrm>
            <a:off x="1180690" y="4845854"/>
            <a:ext cx="19337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  <a:tab pos="588963" algn="l"/>
                <a:tab pos="1255713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1DEC50-7D7E-45D2-AC49-78401C8B1CDF}"/>
              </a:ext>
            </a:extLst>
          </p:cNvPr>
          <p:cNvSpPr/>
          <p:nvPr/>
        </p:nvSpPr>
        <p:spPr>
          <a:xfrm>
            <a:off x="2384618" y="4845854"/>
            <a:ext cx="90000" cy="90000"/>
          </a:xfrm>
          <a:prstGeom prst="ellipse">
            <a:avLst/>
          </a:prstGeom>
          <a:solidFill>
            <a:srgbClr val="D7CDA5"/>
          </a:solidFill>
          <a:ln w="1270">
            <a:solidFill>
              <a:srgbClr val="C3B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0A3886-A745-4768-A095-50D1B7C0934C}"/>
              </a:ext>
            </a:extLst>
          </p:cNvPr>
          <p:cNvSpPr/>
          <p:nvPr/>
        </p:nvSpPr>
        <p:spPr>
          <a:xfrm>
            <a:off x="1799686" y="4845854"/>
            <a:ext cx="90000" cy="90000"/>
          </a:xfrm>
          <a:prstGeom prst="ellipse">
            <a:avLst/>
          </a:prstGeom>
          <a:solidFill>
            <a:srgbClr val="D7CDA5"/>
          </a:solidFill>
          <a:ln w="1270">
            <a:solidFill>
              <a:srgbClr val="C3B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AFFD25-E887-497A-9065-CDFC494A5DB7}"/>
              </a:ext>
            </a:extLst>
          </p:cNvPr>
          <p:cNvSpPr/>
          <p:nvPr/>
        </p:nvSpPr>
        <p:spPr>
          <a:xfrm>
            <a:off x="1817686" y="4863854"/>
            <a:ext cx="54000" cy="54000"/>
          </a:xfrm>
          <a:prstGeom prst="ellipse">
            <a:avLst/>
          </a:prstGeom>
          <a:solidFill>
            <a:srgbClr val="7B5D35"/>
          </a:solidFill>
          <a:ln w="1270">
            <a:solidFill>
              <a:srgbClr val="C3B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2E60F1-1688-4367-8F8D-1B9368EA80DA}"/>
              </a:ext>
            </a:extLst>
          </p:cNvPr>
          <p:cNvSpPr/>
          <p:nvPr/>
        </p:nvSpPr>
        <p:spPr>
          <a:xfrm>
            <a:off x="1180690" y="5447209"/>
            <a:ext cx="50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 정보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1A1F6E-8B16-4B3E-B648-618FAEC39AF1}"/>
              </a:ext>
            </a:extLst>
          </p:cNvPr>
          <p:cNvGrpSpPr/>
          <p:nvPr/>
        </p:nvGrpSpPr>
        <p:grpSpPr>
          <a:xfrm>
            <a:off x="1799684" y="5390926"/>
            <a:ext cx="653301" cy="216000"/>
            <a:chOff x="1799684" y="5139687"/>
            <a:chExt cx="653301" cy="216000"/>
          </a:xfrm>
        </p:grpSpPr>
        <p:sp>
          <p:nvSpPr>
            <p:cNvPr id="35" name="모서리가 둥근 직사각형 51">
              <a:extLst>
                <a:ext uri="{FF2B5EF4-FFF2-40B4-BE49-F238E27FC236}">
                  <a16:creationId xmlns:a16="http://schemas.microsoft.com/office/drawing/2014/main" id="{5CBD4390-7610-4F5F-A5EF-F359EBA9BBA7}"/>
                </a:ext>
              </a:extLst>
            </p:cNvPr>
            <p:cNvSpPr/>
            <p:nvPr/>
          </p:nvSpPr>
          <p:spPr bwMode="auto">
            <a:xfrm>
              <a:off x="1799684" y="5139687"/>
              <a:ext cx="653301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1" tIns="45720" rIns="91441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28657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pc="-3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-80000" r="50000" b="18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초등학교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CEB68F0-4FF2-4FE5-9162-38344B12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340056" y="5209906"/>
              <a:ext cx="72000" cy="72000"/>
            </a:xfrm>
            <a:prstGeom prst="rect">
              <a:avLst/>
            </a:prstGeom>
          </p:spPr>
        </p:pic>
      </p:grpSp>
      <p:sp>
        <p:nvSpPr>
          <p:cNvPr id="37" name="모서리가 둥근 직사각형 54">
            <a:extLst>
              <a:ext uri="{FF2B5EF4-FFF2-40B4-BE49-F238E27FC236}">
                <a16:creationId xmlns:a16="http://schemas.microsoft.com/office/drawing/2014/main" id="{6754B4ED-E19D-4332-8F1A-43E97516AD96}"/>
              </a:ext>
            </a:extLst>
          </p:cNvPr>
          <p:cNvSpPr/>
          <p:nvPr/>
        </p:nvSpPr>
        <p:spPr bwMode="auto">
          <a:xfrm>
            <a:off x="2658420" y="5390926"/>
            <a:ext cx="653301" cy="216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pPr defTabSz="102865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F745C6D-B9CD-441B-B38A-D8D5BD3BC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198792" y="5461145"/>
            <a:ext cx="72000" cy="72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58F0E9E4-80BE-4D4D-BED8-8F84E38CA40B}"/>
              </a:ext>
            </a:extLst>
          </p:cNvPr>
          <p:cNvGrpSpPr/>
          <p:nvPr/>
        </p:nvGrpSpPr>
        <p:grpSpPr>
          <a:xfrm>
            <a:off x="3110970" y="5911672"/>
            <a:ext cx="735707" cy="206638"/>
            <a:chOff x="2740474" y="5660433"/>
            <a:chExt cx="735707" cy="206638"/>
          </a:xfrm>
        </p:grpSpPr>
        <p:sp>
          <p:nvSpPr>
            <p:cNvPr id="40" name="모서리가 둥근 직사각형 57">
              <a:extLst>
                <a:ext uri="{FF2B5EF4-FFF2-40B4-BE49-F238E27FC236}">
                  <a16:creationId xmlns:a16="http://schemas.microsoft.com/office/drawing/2014/main" id="{BA8C683F-F21D-4F7E-A079-D0566D6C7EB7}"/>
                </a:ext>
              </a:extLst>
            </p:cNvPr>
            <p:cNvSpPr/>
            <p:nvPr/>
          </p:nvSpPr>
          <p:spPr>
            <a:xfrm>
              <a:off x="2740474" y="5660433"/>
              <a:ext cx="735707" cy="206638"/>
            </a:xfrm>
            <a:prstGeom prst="roundRect">
              <a:avLst/>
            </a:prstGeom>
            <a:solidFill>
              <a:srgbClr val="6441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FE85C31-7361-495D-AA2C-C255F8315978}"/>
                </a:ext>
              </a:extLst>
            </p:cNvPr>
            <p:cNvSpPr/>
            <p:nvPr/>
          </p:nvSpPr>
          <p:spPr>
            <a:xfrm>
              <a:off x="3004994" y="5702197"/>
              <a:ext cx="21736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ko-KR" altLang="en-US" sz="1000" b="1" spc="-4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>
                    <a:glow rad="25400">
                      <a:schemeClr val="tx1">
                        <a:alpha val="40000"/>
                      </a:schemeClr>
                    </a:glo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</a:t>
              </a:r>
              <a:endParaRPr lang="ko-KR" altLang="en-US" sz="3600" dirty="0">
                <a:effectLst>
                  <a:glow rad="25400">
                    <a:schemeClr val="tx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D599EA-6E09-4E91-A048-B1FDDC0AE877}"/>
              </a:ext>
            </a:extLst>
          </p:cNvPr>
          <p:cNvSpPr/>
          <p:nvPr/>
        </p:nvSpPr>
        <p:spPr>
          <a:xfrm>
            <a:off x="3980400" y="3737980"/>
            <a:ext cx="1796557" cy="394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참가자 정보를 정확히 입력해주세요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정보가 실제와 다를 경우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캠프 참가자 확정이 취소될 수 있습니다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AA768-D3D5-4155-80B1-BC4326E01E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2" y="3805385"/>
            <a:ext cx="241281" cy="24128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C36389-4E32-478B-953B-1C6D3EA75C85}"/>
              </a:ext>
            </a:extLst>
          </p:cNvPr>
          <p:cNvSpPr/>
          <p:nvPr/>
        </p:nvSpPr>
        <p:spPr>
          <a:xfrm>
            <a:off x="1940844" y="4837308"/>
            <a:ext cx="19337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  <a:tab pos="588963" algn="l"/>
                <a:tab pos="1255713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en-US" altLang="ko-KR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D5C7D1-0650-4D9A-BB40-1158A83F06A3}"/>
              </a:ext>
            </a:extLst>
          </p:cNvPr>
          <p:cNvSpPr/>
          <p:nvPr/>
        </p:nvSpPr>
        <p:spPr>
          <a:xfrm>
            <a:off x="1180690" y="5145691"/>
            <a:ext cx="50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거주지역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5BA3FC8-4EC1-4267-8E8E-EE077C8A3124}"/>
              </a:ext>
            </a:extLst>
          </p:cNvPr>
          <p:cNvGrpSpPr/>
          <p:nvPr/>
        </p:nvGrpSpPr>
        <p:grpSpPr>
          <a:xfrm>
            <a:off x="1799684" y="5101058"/>
            <a:ext cx="1508246" cy="216000"/>
            <a:chOff x="1799684" y="5139687"/>
            <a:chExt cx="1508246" cy="216000"/>
          </a:xfrm>
        </p:grpSpPr>
        <p:sp>
          <p:nvSpPr>
            <p:cNvPr id="47" name="모서리가 둥근 직사각형 69">
              <a:extLst>
                <a:ext uri="{FF2B5EF4-FFF2-40B4-BE49-F238E27FC236}">
                  <a16:creationId xmlns:a16="http://schemas.microsoft.com/office/drawing/2014/main" id="{4ED9DAFB-966F-4BCF-BFA2-DEF201E16DDB}"/>
                </a:ext>
              </a:extLst>
            </p:cNvPr>
            <p:cNvSpPr/>
            <p:nvPr/>
          </p:nvSpPr>
          <p:spPr bwMode="auto">
            <a:xfrm>
              <a:off x="1799684" y="5139687"/>
              <a:ext cx="1508246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1" tIns="45720" rIns="91441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28657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pc="-3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-80000" r="50000" b="18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F38E97F-14D7-420A-A8BD-AB2AA26F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3194637" y="5209906"/>
              <a:ext cx="72000" cy="72000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8D8389-BBDB-4CF2-8F6E-FFE5B425ABC0}"/>
              </a:ext>
            </a:extLst>
          </p:cNvPr>
          <p:cNvSpPr/>
          <p:nvPr/>
        </p:nvSpPr>
        <p:spPr>
          <a:xfrm>
            <a:off x="1025724" y="296192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81031E-F98F-49DD-838B-C739BB340430}"/>
              </a:ext>
            </a:extLst>
          </p:cNvPr>
          <p:cNvSpPr/>
          <p:nvPr/>
        </p:nvSpPr>
        <p:spPr>
          <a:xfrm>
            <a:off x="913323" y="448701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96095-FF5D-4567-8AEB-11962D8CA298}"/>
              </a:ext>
            </a:extLst>
          </p:cNvPr>
          <p:cNvSpPr/>
          <p:nvPr/>
        </p:nvSpPr>
        <p:spPr>
          <a:xfrm>
            <a:off x="2819968" y="5868942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0B861D-9214-4DB2-B745-1E7F16D4CDDB}"/>
              </a:ext>
            </a:extLst>
          </p:cNvPr>
          <p:cNvSpPr/>
          <p:nvPr/>
        </p:nvSpPr>
        <p:spPr>
          <a:xfrm>
            <a:off x="1276444" y="3623416"/>
            <a:ext cx="2197554" cy="60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6E48A2-F5AC-43A4-A418-E0430254B84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 b="17882"/>
          <a:stretch/>
        </p:blipFill>
        <p:spPr>
          <a:xfrm>
            <a:off x="1352123" y="3779503"/>
            <a:ext cx="305762" cy="296839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3854973-BCFC-4213-B679-93023872C4C5}"/>
              </a:ext>
            </a:extLst>
          </p:cNvPr>
          <p:cNvSpPr/>
          <p:nvPr/>
        </p:nvSpPr>
        <p:spPr>
          <a:xfrm>
            <a:off x="1739406" y="3755072"/>
            <a:ext cx="16263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800" spc="-3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창의캠프는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 </a:t>
            </a:r>
            <a:r>
              <a:rPr lang="en-US" altLang="ko-KR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학년부터 중등 </a:t>
            </a:r>
            <a:r>
              <a:rPr lang="en-US" altLang="ko-KR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b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150001241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926</Words>
  <Application>Microsoft Office PowerPoint</Application>
  <PresentationFormat>A4 용지(210x297mm)</PresentationFormat>
  <Paragraphs>209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KoPubWorld돋움체 Light</vt:lpstr>
      <vt:lpstr>KoPub돋움체 Bold</vt:lpstr>
      <vt:lpstr>KoPub돋움체 Light</vt:lpstr>
      <vt:lpstr>KoPub돋움체 Medium</vt:lpstr>
      <vt:lpstr>나눔고딕</vt:lpstr>
      <vt:lpstr>나눔바른고딕</vt:lpstr>
      <vt:lpstr>맑은 고딕</vt:lpstr>
      <vt:lpstr>Arial</vt:lpstr>
      <vt:lpstr>Wingdings</vt:lpstr>
      <vt:lpstr>Wingdings 2</vt:lpstr>
      <vt:lpstr>디자인 사용자 지정</vt:lpstr>
      <vt:lpstr>서비스명 화면설계서</vt:lpstr>
      <vt:lpstr>서비스명 |  화면설계서 개정이력</vt:lpstr>
      <vt:lpstr>서비스명 |  메뉴구성도</vt:lpstr>
      <vt:lpstr>비기능 요구사항</vt:lpstr>
      <vt:lpstr>PowerPoint 프레젠테이션</vt:lpstr>
      <vt:lpstr>PowerPoint 프레젠테이션</vt:lpstr>
      <vt:lpstr>PowerPoint 프레젠테이션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Park Sunju</cp:lastModifiedBy>
  <cp:revision>286</cp:revision>
  <dcterms:created xsi:type="dcterms:W3CDTF">2020-03-24T04:41:26Z</dcterms:created>
  <dcterms:modified xsi:type="dcterms:W3CDTF">2020-11-16T08:36:36Z</dcterms:modified>
</cp:coreProperties>
</file>