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81BEC-B779-4040-8C1B-3E707B99D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C7A2CA-0EA5-4C10-9334-51CF6D9A1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1D68B-AD21-41F3-B8B7-8D119F4F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B2A4-50EF-4BC4-9D5F-82747A68A2FE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09EE6-7BAF-4490-9958-2EE2A4D8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9A922-140E-41F9-A121-0DC2CBA5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EC1C-304B-45F3-BAA4-2DEEB714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7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ABEC7-AED6-42B9-BA57-59C1512D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D0C070-0622-4B90-93A8-2899D81AC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1EE29-14AA-454F-AEF1-09EA7C25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B2A4-50EF-4BC4-9D5F-82747A68A2FE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A0331-D4FD-4C0C-AC6F-EA608731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F860D-1CF2-44FB-9951-D8E64564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EC1C-304B-45F3-BAA4-2DEEB714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1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047DF1-5799-403F-9CD0-8E538A4E8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8FA66A-612E-421D-B00C-1ECEDBF71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3DC4E-A054-49E3-A57F-30F39B89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B2A4-50EF-4BC4-9D5F-82747A68A2FE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12543-3A45-4138-AACB-7F9B84B7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BFDB4-D65C-4700-B0D4-B9A8F546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EC1C-304B-45F3-BAA4-2DEEB714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8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D7754-5A39-45CB-8600-69F97164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CDFE7-9E41-4810-8AD4-F89B84CE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21749-2E93-44E9-8926-CEE83FE9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B2A4-50EF-4BC4-9D5F-82747A68A2FE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3CB3F-4D40-4575-99CC-6E27E6F7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DF659-6B28-4747-82EB-ABC862DA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EC1C-304B-45F3-BAA4-2DEEB714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0F157-910A-43DE-9D14-06EA8589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1DD79D-4DDC-416F-BE9E-68111137F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4192B-3DD7-4C11-A247-0B238C73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B2A4-50EF-4BC4-9D5F-82747A68A2FE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60266-AD77-4C8E-B1CC-4485D106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3C8CB-4C3E-48DB-B699-2E744C7A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EC1C-304B-45F3-BAA4-2DEEB714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1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8B66A-4A07-4779-9FA8-1D825E0D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3D94C2-664A-4542-9CA9-95B1DB469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C674D-2FCA-44E5-A060-BB3DC3AA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BDD8A4-790D-4259-876A-AF1B3383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B2A4-50EF-4BC4-9D5F-82747A68A2FE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886EB-563A-4693-9EA8-E1952A70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4C8989-33B1-4533-8B80-36662A8A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EC1C-304B-45F3-BAA4-2DEEB714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2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4175D-AEBF-4E72-A6DF-10A4939A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BCE5D-1D78-42F0-8A1A-7B65686F3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C88F44-7933-484A-B0F1-E06A09AD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AF1FD-1650-43E5-B89B-83DAE4458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D63E77-C55D-4478-A3BE-AF4601AB3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0B463-B361-4D9F-9972-E8831AA5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B2A4-50EF-4BC4-9D5F-82747A68A2FE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057FA2-D1B2-44B7-90C2-9A1C52AB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2583DE-6AAC-4032-9CE8-F4BE5889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EC1C-304B-45F3-BAA4-2DEEB714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4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3CD85-29C1-4DF3-B6B5-1AF7346B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FBFD6-0EF4-4A5C-9204-41C0CB51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B2A4-50EF-4BC4-9D5F-82747A68A2FE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7663C-AA62-4E08-BEDC-4482BB95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90E9F-BA2B-4068-83D0-77DD832A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EC1C-304B-45F3-BAA4-2DEEB714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7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CE5E3E-F0D2-4BC1-963E-8B2BDEF5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B2A4-50EF-4BC4-9D5F-82747A68A2FE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3D3D8F-DAB2-4317-BFD5-9E8FABF0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A80599-872E-4D54-8B3F-EF6A8395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EC1C-304B-45F3-BAA4-2DEEB714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3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B358A-128F-4DBF-83B9-4FA92DA5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9C231-63BC-4C1E-8EA5-12AF4520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3B8CBB-C173-4446-823A-7F4638AD9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E055B-006E-4D30-848E-7663285E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B2A4-50EF-4BC4-9D5F-82747A68A2FE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97089D-9B1F-47AF-9933-7A65902A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385BE0-3B84-458A-AB91-0AF4A3DC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EC1C-304B-45F3-BAA4-2DEEB714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5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7B2CF-6B32-423A-B449-3359C571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88FF66-5EE6-4FD3-82DC-2035698F1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75FB9-7CA4-4D37-BB91-F30EE01C7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204D2-6973-43AF-B006-AB6225FD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B2A4-50EF-4BC4-9D5F-82747A68A2FE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38C3DE-AAB3-411D-885B-4AE08D5F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D39B3-A75E-4659-AE50-21280684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EC1C-304B-45F3-BAA4-2DEEB714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ADB615-2950-4402-9E65-0757FCA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D0B06-3658-4E25-845E-DF765D09A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2AEB5-1884-47C0-AFAF-B654DA8BB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B2A4-50EF-4BC4-9D5F-82747A68A2FE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443AF-90E3-4C13-99E4-78600100D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F581D-79C0-428C-BF4C-1F87904D5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7EC1C-304B-45F3-BAA4-2DEEB714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1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79E12-8618-40C4-91F4-809A1C957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T </a:t>
            </a:r>
            <a:r>
              <a:rPr lang="en-US" altLang="ko-KR" b="1" dirty="0" err="1"/>
              <a:t>i</a:t>
            </a:r>
            <a:r>
              <a:rPr lang="en-US" altLang="ko-KR" b="1" dirty="0"/>
              <a:t> m e 2 V e 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968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C47B81-EE7F-4F09-A694-E20763497F13}"/>
              </a:ext>
            </a:extLst>
          </p:cNvPr>
          <p:cNvSpPr txBox="1"/>
          <p:nvPr/>
        </p:nvSpPr>
        <p:spPr>
          <a:xfrm>
            <a:off x="746620" y="394283"/>
            <a:ext cx="10209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/>
              <a:t>Time2Vec</a:t>
            </a:r>
            <a:r>
              <a:rPr lang="ko-KR" altLang="en-US" sz="2700" b="1" dirty="0"/>
              <a:t>의 목적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0A847-6D06-4535-BDE9-4744011C7B42}"/>
              </a:ext>
            </a:extLst>
          </p:cNvPr>
          <p:cNvSpPr txBox="1"/>
          <p:nvPr/>
        </p:nvSpPr>
        <p:spPr>
          <a:xfrm>
            <a:off x="671118" y="855948"/>
            <a:ext cx="1124963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Sequential data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time series data</a:t>
            </a:r>
            <a:r>
              <a:rPr lang="ko-KR" altLang="en-US" sz="2400" b="1" dirty="0"/>
              <a:t>는 다른 점 많음</a:t>
            </a:r>
            <a:endParaRPr lang="en-US" altLang="ko-KR" sz="2400" b="1" dirty="0"/>
          </a:p>
          <a:p>
            <a:r>
              <a:rPr lang="en-US" altLang="ko-KR" sz="2400" dirty="0"/>
              <a:t>    </a:t>
            </a:r>
            <a:r>
              <a:rPr lang="en-US" altLang="ko-KR" sz="2100" dirty="0"/>
              <a:t>a) Sequential data</a:t>
            </a:r>
            <a:r>
              <a:rPr lang="ko-KR" altLang="en-US" sz="2100" dirty="0"/>
              <a:t>의 대표인 자연어는 단순히 순차만을 갖지만</a:t>
            </a:r>
            <a:r>
              <a:rPr lang="en-US" altLang="ko-KR" sz="2100" dirty="0"/>
              <a:t>,</a:t>
            </a:r>
          </a:p>
          <a:p>
            <a:r>
              <a:rPr lang="en-US" altLang="ko-KR" sz="2100" dirty="0"/>
              <a:t>       Time Series data</a:t>
            </a:r>
            <a:r>
              <a:rPr lang="ko-KR" altLang="en-US" sz="2100" dirty="0"/>
              <a:t>는 </a:t>
            </a:r>
            <a:r>
              <a:rPr lang="en-US" altLang="ko-KR" sz="2100" dirty="0"/>
              <a:t>“time”</a:t>
            </a:r>
            <a:r>
              <a:rPr lang="ko-KR" altLang="en-US" sz="2100" dirty="0"/>
              <a:t>이라는 것 자체가 중요한 특징</a:t>
            </a:r>
            <a:endParaRPr lang="en-US" altLang="ko-KR" sz="2100" dirty="0"/>
          </a:p>
          <a:p>
            <a:r>
              <a:rPr lang="en-US" altLang="ko-KR" sz="2100" dirty="0"/>
              <a:t>       (</a:t>
            </a:r>
            <a:r>
              <a:rPr lang="ko-KR" altLang="en-US" sz="2100" dirty="0"/>
              <a:t>예를 들어 휴일에는 더 많은 사람이 소비한다</a:t>
            </a:r>
            <a:r>
              <a:rPr lang="en-US" altLang="ko-KR" sz="2100" dirty="0"/>
              <a:t>.)</a:t>
            </a:r>
          </a:p>
          <a:p>
            <a:r>
              <a:rPr lang="en-US" altLang="ko-KR" sz="2400" dirty="0"/>
              <a:t>    </a:t>
            </a:r>
          </a:p>
          <a:p>
            <a:r>
              <a:rPr lang="ko-KR" altLang="en-US" sz="2400" dirty="0"/>
              <a:t>    </a:t>
            </a:r>
            <a:r>
              <a:rPr lang="en-US" altLang="ko-KR" sz="2100" dirty="0"/>
              <a:t>b) Time series data</a:t>
            </a:r>
            <a:r>
              <a:rPr lang="ko-KR" altLang="en-US" sz="2100" dirty="0"/>
              <a:t>는 주기적</a:t>
            </a:r>
            <a:r>
              <a:rPr lang="en-US" altLang="ko-KR" sz="2100" dirty="0"/>
              <a:t>/</a:t>
            </a:r>
            <a:r>
              <a:rPr lang="ko-KR" altLang="en-US" sz="2100" dirty="0"/>
              <a:t>비주기적 패턴으로 나뉠 수 있음</a:t>
            </a:r>
            <a:r>
              <a:rPr lang="en-US" altLang="ko-KR" sz="2100" dirty="0"/>
              <a:t>.</a:t>
            </a:r>
          </a:p>
          <a:p>
            <a:r>
              <a:rPr lang="en-US" altLang="ko-KR" sz="2100" dirty="0"/>
              <a:t>        </a:t>
            </a:r>
            <a:r>
              <a:rPr lang="ko-KR" altLang="en-US" sz="2100" dirty="0"/>
              <a:t>주기적 패턴의 예 </a:t>
            </a:r>
            <a:r>
              <a:rPr lang="en-US" altLang="ko-KR" sz="2100" dirty="0"/>
              <a:t>: </a:t>
            </a:r>
            <a:r>
              <a:rPr lang="ko-KR" altLang="en-US" sz="2100" dirty="0"/>
              <a:t>피아노 선율</a:t>
            </a:r>
            <a:endParaRPr lang="en-US" altLang="ko-KR" sz="2100" dirty="0"/>
          </a:p>
          <a:p>
            <a:r>
              <a:rPr lang="en-US" altLang="ko-KR" sz="2100" dirty="0"/>
              <a:t>        </a:t>
            </a:r>
            <a:r>
              <a:rPr lang="ko-KR" altLang="en-US" sz="2100" dirty="0"/>
              <a:t>비주기적 패턴의 예 </a:t>
            </a:r>
            <a:r>
              <a:rPr lang="en-US" altLang="ko-KR" sz="2100" dirty="0"/>
              <a:t>: </a:t>
            </a:r>
            <a:r>
              <a:rPr lang="ko-KR" altLang="en-US" sz="2100" dirty="0"/>
              <a:t>어느 나이 이상에서 특정 질병이 걸릴 확률이 높다</a:t>
            </a:r>
            <a:r>
              <a:rPr lang="en-US" altLang="ko-KR" sz="2100" dirty="0"/>
              <a:t>.</a:t>
            </a:r>
          </a:p>
          <a:p>
            <a:endParaRPr lang="en-US" altLang="ko-KR" sz="2100" dirty="0"/>
          </a:p>
          <a:p>
            <a:r>
              <a:rPr lang="en-US" altLang="ko-KR" sz="2100" dirty="0"/>
              <a:t>     c) Time series data</a:t>
            </a:r>
            <a:r>
              <a:rPr lang="ko-KR" altLang="en-US" sz="2100" dirty="0"/>
              <a:t>를 전 처리 하여 딥러닝 모델에 학습 시키기 위해서는</a:t>
            </a:r>
            <a:r>
              <a:rPr lang="en-US" altLang="ko-KR" sz="2100" dirty="0"/>
              <a:t> </a:t>
            </a:r>
          </a:p>
          <a:p>
            <a:r>
              <a:rPr lang="en-US" altLang="ko-KR" sz="2100" dirty="0"/>
              <a:t>        </a:t>
            </a:r>
            <a:r>
              <a:rPr lang="ko-KR" altLang="en-US" sz="2100" dirty="0"/>
              <a:t>사전 지식이 많은 전문가들이 필요하다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D4227-3DF6-44AF-B532-5399743F7219}"/>
              </a:ext>
            </a:extLst>
          </p:cNvPr>
          <p:cNvSpPr txBox="1"/>
          <p:nvPr/>
        </p:nvSpPr>
        <p:spPr>
          <a:xfrm>
            <a:off x="746620" y="5110294"/>
            <a:ext cx="11249637" cy="99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b="1" dirty="0"/>
              <a:t>Time</a:t>
            </a:r>
            <a:r>
              <a:rPr lang="ko-KR" altLang="en-US" sz="2100" b="1" dirty="0"/>
              <a:t> </a:t>
            </a:r>
            <a:r>
              <a:rPr lang="en-US" altLang="ko-KR" sz="2100" b="1" dirty="0"/>
              <a:t>Series</a:t>
            </a:r>
            <a:r>
              <a:rPr lang="ko-KR" altLang="en-US" sz="2100" b="1" dirty="0"/>
              <a:t> </a:t>
            </a:r>
            <a:r>
              <a:rPr lang="en-US" altLang="ko-KR" sz="2100" b="1" dirty="0"/>
              <a:t>Data</a:t>
            </a:r>
            <a:r>
              <a:rPr lang="ko-KR" altLang="en-US" sz="2100" b="1" dirty="0"/>
              <a:t>를 통해 </a:t>
            </a:r>
            <a:r>
              <a:rPr lang="en-US" altLang="ko-KR" sz="2100" b="1" dirty="0"/>
              <a:t>Time</a:t>
            </a:r>
            <a:r>
              <a:rPr lang="ko-KR" altLang="en-US" sz="2100" b="1" dirty="0"/>
              <a:t>이라는 중요한 특징을 기반으로 주기적</a:t>
            </a:r>
            <a:r>
              <a:rPr lang="en-US" altLang="ko-KR" sz="2100" b="1" dirty="0"/>
              <a:t>/</a:t>
            </a:r>
            <a:r>
              <a:rPr lang="ko-KR" altLang="en-US" sz="2100" b="1" dirty="0"/>
              <a:t>비주기적 패턴을</a:t>
            </a:r>
            <a:endParaRPr lang="en-US" altLang="ko-KR" sz="2100" b="1" dirty="0"/>
          </a:p>
          <a:p>
            <a:pPr>
              <a:lnSpc>
                <a:spcPct val="150000"/>
              </a:lnSpc>
            </a:pPr>
            <a:r>
              <a:rPr lang="ko-KR" altLang="en-US" sz="2100" b="1" dirty="0"/>
              <a:t>전 처리하는 모델을 손쉽게</a:t>
            </a:r>
            <a:r>
              <a:rPr lang="en-US" altLang="ko-KR" sz="2100" b="1" dirty="0"/>
              <a:t> </a:t>
            </a:r>
            <a:r>
              <a:rPr lang="ko-KR" altLang="en-US" sz="2100" b="1" dirty="0" err="1"/>
              <a:t>만드려고</a:t>
            </a:r>
            <a:r>
              <a:rPr lang="ko-KR" altLang="en-US" sz="2100" b="1" dirty="0"/>
              <a:t> 함</a:t>
            </a:r>
            <a:r>
              <a:rPr lang="en-US" altLang="ko-KR" sz="21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656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C47B81-EE7F-4F09-A694-E20763497F13}"/>
              </a:ext>
            </a:extLst>
          </p:cNvPr>
          <p:cNvSpPr txBox="1"/>
          <p:nvPr/>
        </p:nvSpPr>
        <p:spPr>
          <a:xfrm>
            <a:off x="746620" y="394283"/>
            <a:ext cx="10209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/>
              <a:t>Time2Vec</a:t>
            </a:r>
            <a:r>
              <a:rPr lang="ko-KR" altLang="en-US" sz="2700" b="1" dirty="0"/>
              <a:t>의 특징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D25F52-D349-4B0E-A40A-D677018A40C2}"/>
                  </a:ext>
                </a:extLst>
              </p:cNvPr>
              <p:cNvSpPr txBox="1"/>
              <p:nvPr/>
            </p:nvSpPr>
            <p:spPr>
              <a:xfrm>
                <a:off x="654340" y="855948"/>
                <a:ext cx="11778144" cy="575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en-US" altLang="ko-KR" sz="2400" b="1" dirty="0"/>
                  <a:t>Periodicity (</a:t>
                </a:r>
                <a:r>
                  <a:rPr lang="ko-KR" altLang="en-US" sz="2400" b="1" dirty="0"/>
                  <a:t>주기성</a:t>
                </a:r>
                <a:r>
                  <a:rPr lang="en-US" altLang="ko-KR" sz="2400" b="1" dirty="0"/>
                  <a:t>)</a:t>
                </a:r>
              </a:p>
              <a:p>
                <a:r>
                  <a:rPr lang="en-US" altLang="ko-KR" sz="2400" dirty="0"/>
                  <a:t>    </a:t>
                </a:r>
                <a:r>
                  <a:rPr lang="ko-KR" altLang="en-US" sz="2400" dirty="0"/>
                  <a:t>주기성을 이용하는 것을 굉장히 중요함</a:t>
                </a:r>
                <a:r>
                  <a:rPr lang="en-US" altLang="ko-KR" sz="2400" dirty="0"/>
                  <a:t>.</a:t>
                </a:r>
              </a:p>
              <a:p>
                <a:r>
                  <a:rPr lang="en-US" altLang="ko-KR" sz="2400" dirty="0"/>
                  <a:t>    </a:t>
                </a:r>
                <a:r>
                  <a:rPr lang="ko-KR" altLang="en-US" sz="2400" dirty="0"/>
                  <a:t>평일</a:t>
                </a:r>
                <a:r>
                  <a:rPr lang="en-US" altLang="ko-KR" sz="2400" dirty="0"/>
                  <a:t>~</a:t>
                </a:r>
                <a:r>
                  <a:rPr lang="ko-KR" altLang="en-US" sz="2400" dirty="0"/>
                  <a:t>휴일에 마켓에서 소비되는 양의 패턴</a:t>
                </a:r>
                <a:r>
                  <a:rPr lang="en-US" altLang="ko-KR" sz="2400" dirty="0"/>
                  <a:t>( </a:t>
                </a:r>
                <a:r>
                  <a:rPr lang="ko-KR" altLang="en-US" sz="2400" dirty="0"/>
                  <a:t>주기적 패턴 </a:t>
                </a:r>
                <a:r>
                  <a:rPr lang="en-US" altLang="ko-KR" sz="2400" dirty="0"/>
                  <a:t>)</a:t>
                </a:r>
              </a:p>
              <a:p>
                <a:r>
                  <a:rPr lang="en-US" altLang="ko-KR" sz="2400" dirty="0"/>
                  <a:t>    </a:t>
                </a:r>
                <a:r>
                  <a:rPr lang="ko-KR" altLang="en-US" sz="2400" dirty="0"/>
                  <a:t>특정시점에 일어나는 사건 </a:t>
                </a:r>
                <a:r>
                  <a:rPr lang="en-US" altLang="ko-KR" sz="2400" dirty="0"/>
                  <a:t>( </a:t>
                </a:r>
                <a:r>
                  <a:rPr lang="ko-KR" altLang="en-US" sz="2400" dirty="0"/>
                  <a:t>비 주기적 패턴</a:t>
                </a:r>
                <a:r>
                  <a:rPr lang="en-US" altLang="ko-KR" sz="2400" dirty="0"/>
                  <a:t> )</a:t>
                </a:r>
                <a:r>
                  <a:rPr lang="ko-KR" altLang="en-US" sz="2400" dirty="0"/>
                  <a:t>의 특징을 추출 할 수 있음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b="1" dirty="0"/>
                  <a:t>2. Invariance to Time Rescaling </a:t>
                </a:r>
              </a:p>
              <a:p>
                <a:r>
                  <a:rPr lang="en-US" altLang="ko-KR" sz="2400" b="1" dirty="0"/>
                  <a:t>   </a:t>
                </a:r>
                <a:r>
                  <a:rPr lang="ko-KR" altLang="en-US" sz="2400" dirty="0"/>
                  <a:t>이 모델에서 </a:t>
                </a:r>
                <a:r>
                  <a:rPr lang="en-US" altLang="ko-KR" sz="2400" dirty="0"/>
                  <a:t>time series data</a:t>
                </a:r>
                <a:r>
                  <a:rPr lang="ko-KR" altLang="en-US" sz="2400" dirty="0"/>
                  <a:t>를 통해 </a:t>
                </a:r>
                <a:r>
                  <a:rPr lang="en-US" altLang="ko-KR" sz="2400" b="1" dirty="0"/>
                  <a:t>day </a:t>
                </a:r>
                <a:r>
                  <a:rPr lang="ko-KR" altLang="en-US" sz="2400" b="1" dirty="0"/>
                  <a:t>주기</a:t>
                </a:r>
                <a:r>
                  <a:rPr lang="ko-KR" altLang="en-US" sz="2400" dirty="0"/>
                  <a:t>로</a:t>
                </a:r>
                <a:endParaRPr lang="en-US" altLang="ko-KR" sz="2400" dirty="0"/>
              </a:p>
              <a:p>
                <a:r>
                  <a:rPr lang="en-US" altLang="ko-KR" sz="2400" dirty="0"/>
                  <a:t>   </a:t>
                </a:r>
                <a:r>
                  <a:rPr lang="ko-KR" altLang="en-US" sz="2400" dirty="0"/>
                  <a:t>어떤 특징의 값인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400" dirty="0" err="1"/>
                  <a:t>를</a:t>
                </a:r>
                <a:r>
                  <a:rPr lang="ko-KR" altLang="en-US" sz="2400" dirty="0"/>
                  <a:t> 추출했다고 할 때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𝒐𝒖𝒕𝒑𝒖𝒕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을 가짐</a:t>
                </a:r>
                <a:endParaRPr lang="en-US" altLang="ko-KR" sz="2400" dirty="0"/>
              </a:p>
              <a:p>
                <a:r>
                  <a:rPr lang="ko-KR" altLang="en-US" sz="2400" dirty="0"/>
                  <a:t>   </a:t>
                </a:r>
                <a:endParaRPr lang="en-US" altLang="ko-KR" sz="2400" dirty="0"/>
              </a:p>
              <a:p>
                <a:r>
                  <a:rPr lang="en-US" altLang="ko-KR" sz="2400" dirty="0"/>
                  <a:t>   </a:t>
                </a:r>
                <a:r>
                  <a:rPr lang="ko-KR" altLang="en-US" sz="2400" dirty="0"/>
                  <a:t>다시 이 데이터를 </a:t>
                </a:r>
                <a:r>
                  <a:rPr lang="en-US" altLang="ko-KR" sz="2400" b="1" dirty="0"/>
                  <a:t>week </a:t>
                </a:r>
                <a:r>
                  <a:rPr lang="ko-KR" altLang="en-US" sz="2400" b="1" dirty="0"/>
                  <a:t>주기</a:t>
                </a:r>
                <a:r>
                  <a:rPr lang="ko-KR" altLang="en-US" sz="2400" dirty="0"/>
                  <a:t>로 특징의 값을 뽑는다면</a:t>
                </a:r>
                <a:endParaRPr lang="en-US" altLang="ko-KR" sz="2400" dirty="0"/>
              </a:p>
              <a:p>
                <a:r>
                  <a:rPr lang="en-US" altLang="ko-KR" sz="24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400" dirty="0"/>
                  <a:t> 갖게 되어 특징 값이 변함이 없게 됨 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b="1" dirty="0"/>
                  <a:t>3. Simplicity (</a:t>
                </a:r>
                <a:r>
                  <a:rPr lang="ko-KR" altLang="en-US" sz="2400" b="1" dirty="0"/>
                  <a:t>단순성</a:t>
                </a:r>
                <a:r>
                  <a:rPr lang="en-US" altLang="ko-KR" sz="2400" b="1" dirty="0"/>
                  <a:t>)</a:t>
                </a:r>
              </a:p>
              <a:p>
                <a:r>
                  <a:rPr lang="en-US" altLang="ko-KR" sz="2400" dirty="0"/>
                  <a:t>    </a:t>
                </a:r>
                <a:r>
                  <a:rPr lang="ko-KR" altLang="en-US" sz="2400" dirty="0"/>
                  <a:t>여러 딥러닝 모델에서 쉽게 적용 할 수 있도록 데이터가 단순화됨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D25F52-D349-4B0E-A40A-D677018A4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40" y="855948"/>
                <a:ext cx="11778144" cy="5753498"/>
              </a:xfrm>
              <a:prstGeom prst="rect">
                <a:avLst/>
              </a:prstGeom>
              <a:blipFill>
                <a:blip r:embed="rId2"/>
                <a:stretch>
                  <a:fillRect l="-932" b="-1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4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C47B81-EE7F-4F09-A694-E20763497F13}"/>
              </a:ext>
            </a:extLst>
          </p:cNvPr>
          <p:cNvSpPr txBox="1"/>
          <p:nvPr/>
        </p:nvSpPr>
        <p:spPr>
          <a:xfrm>
            <a:off x="746620" y="394283"/>
            <a:ext cx="10209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/>
              <a:t>Time2Vec</a:t>
            </a:r>
            <a:r>
              <a:rPr lang="ko-KR" altLang="en-US" sz="2700" b="1" dirty="0"/>
              <a:t>의 역할 </a:t>
            </a:r>
            <a:r>
              <a:rPr lang="en-US" altLang="ko-KR" sz="2700" b="1" dirty="0"/>
              <a:t>: Interpolation</a:t>
            </a:r>
            <a:r>
              <a:rPr lang="ko-KR" altLang="en-US" sz="2700" b="1" dirty="0"/>
              <a:t>과 </a:t>
            </a:r>
            <a:r>
              <a:rPr lang="en-US" altLang="ko-KR" sz="2700" b="1" dirty="0"/>
              <a:t>extrapolation</a:t>
            </a:r>
            <a:endParaRPr lang="ko-KR" altLang="en-US" sz="27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D25F52-D349-4B0E-A40A-D677018A40C2}"/>
                  </a:ext>
                </a:extLst>
              </p:cNvPr>
              <p:cNvSpPr txBox="1"/>
              <p:nvPr/>
            </p:nvSpPr>
            <p:spPr>
              <a:xfrm>
                <a:off x="2123811" y="1222170"/>
                <a:ext cx="7944375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Ϝ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D25F52-D349-4B0E-A40A-D677018A4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811" y="1222170"/>
                <a:ext cx="7944375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4ED786D4-EB83-4492-8110-07CB86422F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6" t="21282" b="23844"/>
          <a:stretch/>
        </p:blipFill>
        <p:spPr>
          <a:xfrm>
            <a:off x="3722915" y="3181176"/>
            <a:ext cx="4602551" cy="199658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A38167-B6B6-4950-9639-9E13732E1494}"/>
              </a:ext>
            </a:extLst>
          </p:cNvPr>
          <p:cNvSpPr/>
          <p:nvPr/>
        </p:nvSpPr>
        <p:spPr>
          <a:xfrm>
            <a:off x="4241578" y="3772306"/>
            <a:ext cx="237117" cy="249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4388944F-5A8C-4809-98B7-7EC243FAC40F}"/>
              </a:ext>
            </a:extLst>
          </p:cNvPr>
          <p:cNvSpPr/>
          <p:nvPr/>
        </p:nvSpPr>
        <p:spPr>
          <a:xfrm>
            <a:off x="3097765" y="3470988"/>
            <a:ext cx="643813" cy="1297264"/>
          </a:xfrm>
          <a:custGeom>
            <a:avLst/>
            <a:gdLst>
              <a:gd name="connsiteX0" fmla="*/ 643813 w 643813"/>
              <a:gd name="connsiteY0" fmla="*/ 1250302 h 1297264"/>
              <a:gd name="connsiteX1" fmla="*/ 559837 w 643813"/>
              <a:gd name="connsiteY1" fmla="*/ 1296955 h 1297264"/>
              <a:gd name="connsiteX2" fmla="*/ 447870 w 643813"/>
              <a:gd name="connsiteY2" fmla="*/ 1259633 h 1297264"/>
              <a:gd name="connsiteX3" fmla="*/ 326572 w 643813"/>
              <a:gd name="connsiteY3" fmla="*/ 1082351 h 1297264"/>
              <a:gd name="connsiteX4" fmla="*/ 130629 w 643813"/>
              <a:gd name="connsiteY4" fmla="*/ 522514 h 1297264"/>
              <a:gd name="connsiteX5" fmla="*/ 0 w 643813"/>
              <a:gd name="connsiteY5" fmla="*/ 0 h 129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813" h="1297264">
                <a:moveTo>
                  <a:pt x="643813" y="1250302"/>
                </a:moveTo>
                <a:cubicBezTo>
                  <a:pt x="618153" y="1272851"/>
                  <a:pt x="592494" y="1295400"/>
                  <a:pt x="559837" y="1296955"/>
                </a:cubicBezTo>
                <a:cubicBezTo>
                  <a:pt x="527180" y="1298510"/>
                  <a:pt x="486747" y="1295400"/>
                  <a:pt x="447870" y="1259633"/>
                </a:cubicBezTo>
                <a:cubicBezTo>
                  <a:pt x="408992" y="1223866"/>
                  <a:pt x="379445" y="1205204"/>
                  <a:pt x="326572" y="1082351"/>
                </a:cubicBezTo>
                <a:cubicBezTo>
                  <a:pt x="273699" y="959498"/>
                  <a:pt x="185058" y="702906"/>
                  <a:pt x="130629" y="522514"/>
                </a:cubicBezTo>
                <a:cubicBezTo>
                  <a:pt x="76200" y="342122"/>
                  <a:pt x="38100" y="171061"/>
                  <a:pt x="0" y="0"/>
                </a:cubicBezTo>
              </a:path>
            </a:pathLst>
          </a:cu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A1EAD00-4462-4579-B184-42812BEEFAE4}"/>
              </a:ext>
            </a:extLst>
          </p:cNvPr>
          <p:cNvSpPr/>
          <p:nvPr/>
        </p:nvSpPr>
        <p:spPr>
          <a:xfrm>
            <a:off x="4320074" y="3760237"/>
            <a:ext cx="55984" cy="298579"/>
          </a:xfrm>
          <a:custGeom>
            <a:avLst/>
            <a:gdLst>
              <a:gd name="connsiteX0" fmla="*/ 0 w 55984"/>
              <a:gd name="connsiteY0" fmla="*/ 0 h 298579"/>
              <a:gd name="connsiteX1" fmla="*/ 55984 w 55984"/>
              <a:gd name="connsiteY1" fmla="*/ 298579 h 29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984" h="298579">
                <a:moveTo>
                  <a:pt x="0" y="0"/>
                </a:moveTo>
                <a:lnTo>
                  <a:pt x="55984" y="298579"/>
                </a:ln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3FAAA0-8C6B-4AA6-8D81-CA93809854DD}"/>
              </a:ext>
            </a:extLst>
          </p:cNvPr>
          <p:cNvSpPr txBox="1"/>
          <p:nvPr/>
        </p:nvSpPr>
        <p:spPr>
          <a:xfrm>
            <a:off x="5006687" y="2573980"/>
            <a:ext cx="695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Interpolation 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소실된 데이터를 주변데이터를 통해 유추하는 것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CB0C27-2A64-4147-A241-7F4D371A0CCA}"/>
              </a:ext>
            </a:extLst>
          </p:cNvPr>
          <p:cNvSpPr txBox="1"/>
          <p:nvPr/>
        </p:nvSpPr>
        <p:spPr>
          <a:xfrm>
            <a:off x="721016" y="4780321"/>
            <a:ext cx="695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extrapolation 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주어진 데이터를 통해 그래프 외부의 패턴을 예측하는 것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4DF9C70-85C5-4FBC-848C-F093C55F9BB1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366728" y="2897146"/>
            <a:ext cx="639959" cy="100297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82A1CC9-4D12-45F4-AF2F-6F19102A84D9}"/>
              </a:ext>
            </a:extLst>
          </p:cNvPr>
          <p:cNvCxnSpPr>
            <a:cxnSpLocks/>
            <a:stCxn id="22" idx="0"/>
            <a:endCxn id="19" idx="4"/>
          </p:cNvCxnSpPr>
          <p:nvPr/>
        </p:nvCxnSpPr>
        <p:spPr>
          <a:xfrm flipH="1" flipV="1">
            <a:off x="3228394" y="3993502"/>
            <a:ext cx="968276" cy="78681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82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C47B81-EE7F-4F09-A694-E20763497F13}"/>
              </a:ext>
            </a:extLst>
          </p:cNvPr>
          <p:cNvSpPr txBox="1"/>
          <p:nvPr/>
        </p:nvSpPr>
        <p:spPr>
          <a:xfrm>
            <a:off x="746620" y="394283"/>
            <a:ext cx="10209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/>
              <a:t>Time2Vec</a:t>
            </a:r>
            <a:r>
              <a:rPr lang="ko-KR" altLang="en-US" sz="2700" b="1" dirty="0"/>
              <a:t>의 공식의 의미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D25F52-D349-4B0E-A40A-D677018A40C2}"/>
                  </a:ext>
                </a:extLst>
              </p:cNvPr>
              <p:cNvSpPr txBox="1"/>
              <p:nvPr/>
            </p:nvSpPr>
            <p:spPr>
              <a:xfrm>
                <a:off x="2123811" y="1222170"/>
                <a:ext cx="7944375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ko-KR" alt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Ϝ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ko-KR" alt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단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Ϝ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D25F52-D349-4B0E-A40A-D677018A4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811" y="1222170"/>
                <a:ext cx="7944375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DE83E337-657A-4471-ACC8-85DBDFCB9D6B}"/>
              </a:ext>
            </a:extLst>
          </p:cNvPr>
          <p:cNvSpPr/>
          <p:nvPr/>
        </p:nvSpPr>
        <p:spPr>
          <a:xfrm>
            <a:off x="4077479" y="1306286"/>
            <a:ext cx="2929812" cy="354563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A6766-0299-4D7D-92DA-C21330AA66A3}"/>
              </a:ext>
            </a:extLst>
          </p:cNvPr>
          <p:cNvSpPr txBox="1"/>
          <p:nvPr/>
        </p:nvSpPr>
        <p:spPr>
          <a:xfrm>
            <a:off x="643812" y="2780523"/>
            <a:ext cx="718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비주기적 패턴 데이터</a:t>
            </a:r>
            <a:r>
              <a:rPr lang="en-US" altLang="ko-KR" dirty="0"/>
              <a:t>Extrapolation</a:t>
            </a:r>
            <a:r>
              <a:rPr lang="ko-KR" altLang="en-US" dirty="0"/>
              <a:t>을 하기 위해 사용됨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솔직히 직관적으로 이해 안감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44C18B6-01CC-4EE1-8A03-37243E71AC60}"/>
              </a:ext>
            </a:extLst>
          </p:cNvPr>
          <p:cNvCxnSpPr>
            <a:stCxn id="2" idx="1"/>
          </p:cNvCxnSpPr>
          <p:nvPr/>
        </p:nvCxnSpPr>
        <p:spPr>
          <a:xfrm rot="10800000" flipV="1">
            <a:off x="3247053" y="1483568"/>
            <a:ext cx="830426" cy="1296954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7449040C-E859-4826-857C-2F4617346F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6" t="21282" b="23844"/>
          <a:stretch/>
        </p:blipFill>
        <p:spPr>
          <a:xfrm>
            <a:off x="643812" y="3994717"/>
            <a:ext cx="3853543" cy="167166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54F20D-9661-412D-A36C-51F85653AE46}"/>
              </a:ext>
            </a:extLst>
          </p:cNvPr>
          <p:cNvSpPr/>
          <p:nvPr/>
        </p:nvSpPr>
        <p:spPr>
          <a:xfrm>
            <a:off x="3953021" y="1695170"/>
            <a:ext cx="3250211" cy="354563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166981F-CDF3-4F9E-828A-DDB419D77B74}"/>
              </a:ext>
            </a:extLst>
          </p:cNvPr>
          <p:cNvCxnSpPr>
            <a:cxnSpLocks/>
            <a:endCxn id="34" idx="0"/>
          </p:cNvCxnSpPr>
          <p:nvPr/>
        </p:nvCxnSpPr>
        <p:spPr>
          <a:xfrm rot="16200000" flipH="1">
            <a:off x="5850308" y="2087039"/>
            <a:ext cx="2234652" cy="21600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1951FE-1D16-4494-B04D-E33E3FA21310}"/>
                  </a:ext>
                </a:extLst>
              </p:cNvPr>
              <p:cNvSpPr txBox="1"/>
              <p:nvPr/>
            </p:nvSpPr>
            <p:spPr>
              <a:xfrm>
                <a:off x="4236098" y="4284384"/>
                <a:ext cx="7623110" cy="115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옆의 그림은 </a:t>
                </a:r>
                <a:r>
                  <a:rPr lang="en-US" altLang="ko-KR" dirty="0"/>
                  <a:t>sin</a:t>
                </a:r>
                <a:r>
                  <a:rPr lang="ko-KR" altLang="en-US" dirty="0"/>
                  <a:t>그래프인데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주기를 가지게 됨</a:t>
                </a:r>
                <a:r>
                  <a:rPr lang="en-US" altLang="ko-KR" dirty="0"/>
                  <a:t>.</a:t>
                </a:r>
              </a:p>
              <a:p>
                <a:pPr/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는 같은 값을 가지게 되므로 주기적 패턴을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파악 가능</a:t>
                </a:r>
                <a:r>
                  <a:rPr lang="en-US" altLang="ko-KR" dirty="0"/>
                  <a:t>.</a:t>
                </a:r>
              </a:p>
              <a:p>
                <a:pPr/>
                <a:r>
                  <a:rPr lang="en-US" altLang="ko-KR" dirty="0" err="1"/>
                  <a:t>Extraploation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interpolation</a:t>
                </a:r>
                <a:r>
                  <a:rPr lang="ko-KR" altLang="en-US" dirty="0"/>
                  <a:t>이 둘 다 가능함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1951FE-1D16-4494-B04D-E33E3FA2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098" y="4284384"/>
                <a:ext cx="7623110" cy="1155445"/>
              </a:xfrm>
              <a:prstGeom prst="rect">
                <a:avLst/>
              </a:prstGeom>
              <a:blipFill>
                <a:blip r:embed="rId4"/>
                <a:stretch>
                  <a:fillRect l="-720" r="-1200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06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C47B81-EE7F-4F09-A694-E20763497F13}"/>
              </a:ext>
            </a:extLst>
          </p:cNvPr>
          <p:cNvSpPr txBox="1"/>
          <p:nvPr/>
        </p:nvSpPr>
        <p:spPr>
          <a:xfrm>
            <a:off x="746620" y="394283"/>
            <a:ext cx="10209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/>
              <a:t>Time2Vec</a:t>
            </a:r>
            <a:r>
              <a:rPr lang="ko-KR" altLang="en-US" sz="2700" b="1" dirty="0"/>
              <a:t>의 실험결과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587263-99FC-4774-8E51-41D0A0C7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0" y="1074868"/>
            <a:ext cx="3974045" cy="2289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B8ABE0-F0AA-4DBB-BCFF-998E769FC7FF}"/>
              </a:ext>
            </a:extLst>
          </p:cNvPr>
          <p:cNvSpPr txBox="1"/>
          <p:nvPr/>
        </p:nvSpPr>
        <p:spPr>
          <a:xfrm>
            <a:off x="811395" y="3533326"/>
            <a:ext cx="39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Time2Vec</a:t>
            </a:r>
            <a:r>
              <a:rPr lang="ko-KR" altLang="en-US" dirty="0"/>
              <a:t>가 더 좋은 성능을 보임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619569-C24B-41AD-8441-D847DCBCD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189" y="1074868"/>
            <a:ext cx="5429250" cy="1552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6AF494-7B79-4806-BB15-3DC3AFE0CBCF}"/>
              </a:ext>
            </a:extLst>
          </p:cNvPr>
          <p:cNvSpPr txBox="1"/>
          <p:nvPr/>
        </p:nvSpPr>
        <p:spPr>
          <a:xfrm>
            <a:off x="5981209" y="3105834"/>
            <a:ext cx="456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일 주기 패턴이 패턴을 </a:t>
            </a:r>
            <a:r>
              <a:rPr lang="en-US" altLang="ko-KR" dirty="0"/>
              <a:t>1</a:t>
            </a:r>
            <a:r>
              <a:rPr lang="ko-KR" altLang="en-US" dirty="0"/>
              <a:t>번 왕복할 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14</a:t>
            </a:r>
            <a:r>
              <a:rPr lang="ko-KR" altLang="en-US" dirty="0"/>
              <a:t>일 주기 패턴은 </a:t>
            </a:r>
            <a:r>
              <a:rPr lang="en-US" altLang="ko-KR" dirty="0"/>
              <a:t>2</a:t>
            </a:r>
            <a:r>
              <a:rPr lang="ko-KR" altLang="en-US" dirty="0"/>
              <a:t>번 왕복한다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DA3493-8D7C-4512-96A5-38A4B9717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30" y="3974647"/>
            <a:ext cx="3743325" cy="1390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5C3B64-4E81-4BF4-9AE9-547703316A21}"/>
              </a:ext>
            </a:extLst>
          </p:cNvPr>
          <p:cNvSpPr txBox="1"/>
          <p:nvPr/>
        </p:nvSpPr>
        <p:spPr>
          <a:xfrm>
            <a:off x="1113085" y="5365297"/>
            <a:ext cx="352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</a:t>
            </a:r>
            <a:r>
              <a:rPr lang="en-US" altLang="ko-KR" dirty="0"/>
              <a:t>: Time2Vec</a:t>
            </a:r>
            <a:r>
              <a:rPr lang="ko-KR" altLang="en-US" dirty="0"/>
              <a:t> 적용 전 </a:t>
            </a:r>
            <a:endParaRPr lang="en-US" altLang="ko-KR" dirty="0"/>
          </a:p>
          <a:p>
            <a:r>
              <a:rPr lang="ko-KR" altLang="en-US" dirty="0"/>
              <a:t>오른쪽 </a:t>
            </a:r>
            <a:r>
              <a:rPr lang="en-US" altLang="ko-KR" dirty="0"/>
              <a:t>: Time2Vec </a:t>
            </a:r>
            <a:r>
              <a:rPr lang="ko-KR" altLang="en-US" dirty="0"/>
              <a:t>적용 후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7BD943-AE59-43D2-8ECA-B8FAA604D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984" y="3802840"/>
            <a:ext cx="2189353" cy="17342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F63A61-0D95-4086-A9EB-5C4C557A396A}"/>
              </a:ext>
            </a:extLst>
          </p:cNvPr>
          <p:cNvSpPr txBox="1"/>
          <p:nvPr/>
        </p:nvSpPr>
        <p:spPr>
          <a:xfrm>
            <a:off x="5186708" y="5587778"/>
            <a:ext cx="259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</a:t>
            </a:r>
            <a:r>
              <a:rPr lang="ko-KR" altLang="en-US" dirty="0"/>
              <a:t>이 가장 성능이 좋음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2E38AA-DC02-43D7-9A42-1B625D647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8594" y="3890809"/>
            <a:ext cx="2384520" cy="15525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6B58A1-EE68-4762-881E-F3187A8614AF}"/>
              </a:ext>
            </a:extLst>
          </p:cNvPr>
          <p:cNvSpPr txBox="1"/>
          <p:nvPr/>
        </p:nvSpPr>
        <p:spPr>
          <a:xfrm>
            <a:off x="8349814" y="5532346"/>
            <a:ext cx="352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비주기</a:t>
            </a:r>
            <a:r>
              <a:rPr lang="ko-KR" altLang="en-US" dirty="0"/>
              <a:t> 패턴 </a:t>
            </a:r>
            <a:r>
              <a:rPr lang="en-US" altLang="ko-KR" dirty="0"/>
              <a:t>( </a:t>
            </a:r>
            <a:r>
              <a:rPr lang="ko-KR" altLang="en-US" dirty="0"/>
              <a:t>공식에서 </a:t>
            </a:r>
            <a:r>
              <a:rPr lang="en-US" altLang="ko-KR" dirty="0" err="1"/>
              <a:t>i</a:t>
            </a:r>
            <a:r>
              <a:rPr lang="en-US" altLang="ko-KR" dirty="0"/>
              <a:t> = 0)</a:t>
            </a:r>
            <a:r>
              <a:rPr lang="ko-KR" altLang="en-US" dirty="0"/>
              <a:t>을 포함하는 것이 더 효과가 좋음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707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417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T i m e 2 V e 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i m e 2 V e c</dc:title>
  <dc:creator>jKyounju</dc:creator>
  <cp:lastModifiedBy>jKyounju</cp:lastModifiedBy>
  <cp:revision>26</cp:revision>
  <dcterms:created xsi:type="dcterms:W3CDTF">2020-12-08T13:05:13Z</dcterms:created>
  <dcterms:modified xsi:type="dcterms:W3CDTF">2020-12-08T14:33:06Z</dcterms:modified>
</cp:coreProperties>
</file>