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2"/>
  </p:notesMasterIdLst>
  <p:handoutMasterIdLst>
    <p:handoutMasterId r:id="rId13"/>
  </p:handoutMasterIdLst>
  <p:sldIdLst>
    <p:sldId id="338" r:id="rId5"/>
    <p:sldId id="340" r:id="rId6"/>
    <p:sldId id="341" r:id="rId7"/>
    <p:sldId id="342" r:id="rId8"/>
    <p:sldId id="343" r:id="rId9"/>
    <p:sldId id="344" r:id="rId10"/>
    <p:sldId id="345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3507"/>
  </p:normalViewPr>
  <p:slideViewPr>
    <p:cSldViewPr snapToGrid="0">
      <p:cViewPr varScale="1">
        <p:scale>
          <a:sx n="104" d="100"/>
          <a:sy n="104" d="100"/>
        </p:scale>
        <p:origin x="69" y="30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2021-05-03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71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2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50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3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04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4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23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5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632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6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47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7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66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B54A9C8-BA70-4B48-95E6-45E856F36760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38A1676-6EC2-44D1-A2DF-86C4DC62DF04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B7F9021-0BB2-460F-937F-BCBDB2AC1996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634A02-0D94-4530-89BB-D2D454250511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1D24-B9F8-4062-BF5C-53936FCAA97C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35F7840-18EC-4C69-BD04-F06CF802B6A4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4AD115A-45C9-40C1-A582-B0BD24482304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2479F49-6E7A-454B-84ED-9681F655C86B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22D1E9F-E6A0-49D1-8DEF-C6B1B027799D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F451D80-7668-4748-B8EA-A22A4A431D43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2946A5D-DE14-4244-B0F2-802DE334AAD0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BD6E70-7DF4-4FDB-8095-7C5D5BD44452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96E87A6-9E32-4D89-B930-5FFC15180104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6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0CBE6E2-341C-40E0-A2FA-072549F49128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80BD98A-63B9-4719-840D-A81076C1799E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DD75E35-6548-4B07-93E8-54893E945DC7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63D32-71D9-452E-B996-1BBCCC0ADD0C}" type="datetime1">
              <a:rPr lang="ko-KR" altLang="en-US" noProof="1" smtClean="0"/>
              <a:t>2021-05-03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90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124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60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>
                <a:ea typeface="맑은 고딕" panose="020B0503020000020004" pitchFamily="50" charset="-127"/>
              </a:rPr>
              <a:t>Modern</a:t>
            </a:r>
            <a:r>
              <a:rPr lang="ko-KR" altLang="en-US" noProof="1">
                <a:ea typeface="맑은 고딕" panose="020B0503020000020004" pitchFamily="50" charset="-127"/>
              </a:rPr>
              <a:t> </a:t>
            </a:r>
            <a:r>
              <a:rPr lang="en-US" altLang="ko-KR" noProof="1">
                <a:ea typeface="맑은 고딕" panose="020B0503020000020004" pitchFamily="50" charset="-127"/>
              </a:rPr>
              <a:t>C++</a:t>
            </a:r>
            <a:r>
              <a:rPr lang="ko-KR" altLang="en-US" noProof="1"/>
              <a:t> </a:t>
            </a:r>
            <a:r>
              <a:rPr lang="en-US" altLang="ko-KR" noProof="1"/>
              <a:t>1</a:t>
            </a:r>
            <a:r>
              <a:rPr lang="ko-KR" altLang="en-US" noProof="1"/>
              <a:t>장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기초</a:t>
            </a:r>
            <a:endParaRPr lang="en-US" altLang="ko-KR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변수</a:t>
            </a:r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endParaRPr lang="en-US" altLang="ko-KR" noProof="1"/>
          </a:p>
          <a:p>
            <a:pPr rtl="0"/>
            <a:r>
              <a:rPr lang="ko-KR" altLang="en-US" noProof="1"/>
              <a:t>연산자 우선순위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범위 기반 </a:t>
            </a:r>
            <a:r>
              <a:rPr lang="en-US" altLang="ko-KR" noProof="1"/>
              <a:t>for </a:t>
            </a:r>
            <a:r>
              <a:rPr lang="ko-KR" altLang="en-US" noProof="1"/>
              <a:t>문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함수 오버로딩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오류 처리</a:t>
            </a:r>
            <a:r>
              <a:rPr lang="en-US" altLang="ko-KR" noProof="1"/>
              <a:t>(assert, throw, try-catch)</a:t>
            </a:r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endParaRPr lang="en-US" altLang="ko-KR" noProof="1"/>
          </a:p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변수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55FAA2-927E-440D-9351-E0089821D8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2495067"/>
              </p:ext>
            </p:extLst>
          </p:nvPr>
        </p:nvGraphicFramePr>
        <p:xfrm>
          <a:off x="627952" y="1294088"/>
          <a:ext cx="10982856" cy="49073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91428">
                  <a:extLst>
                    <a:ext uri="{9D8B030D-6E8A-4147-A177-3AD203B41FA5}">
                      <a16:colId xmlns:a16="http://schemas.microsoft.com/office/drawing/2014/main" val="3834579009"/>
                    </a:ext>
                  </a:extLst>
                </a:gridCol>
                <a:gridCol w="5491428">
                  <a:extLst>
                    <a:ext uri="{9D8B030D-6E8A-4147-A177-3AD203B41FA5}">
                      <a16:colId xmlns:a16="http://schemas.microsoft.com/office/drawing/2014/main" val="437723274"/>
                    </a:ext>
                  </a:extLst>
                </a:gridCol>
              </a:tblGrid>
              <a:tr h="2506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81659"/>
                  </a:ext>
                </a:extLst>
              </a:tr>
              <a:tr h="49134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불변 속성의 변수</a:t>
                      </a:r>
                      <a:endParaRPr lang="en-US" altLang="ko-KR" sz="1200" b="0" kern="1200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const float pi = 3.141595;</a:t>
                      </a: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945068800"/>
                  </a:ext>
                </a:extLst>
              </a:tr>
              <a:tr h="69641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</a:t>
                      </a: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x = 1; ( x 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type)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y = 1.0; ( y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 type)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z = x + y; ( z 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 type 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추론 가능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905963717"/>
                  </a:ext>
                </a:extLst>
              </a:tr>
              <a:tr h="49134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lang="ko-KR" alt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시작하는 정수</a:t>
                      </a:r>
                      <a:br>
                        <a:rPr lang="en-US" altLang="ko-KR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o1 = 042; </a:t>
                      </a:r>
                      <a:r>
                        <a:rPr lang="en-US" altLang="ko-KR" sz="1200" b="0" kern="1200" baseline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int o1 = 34</a:t>
                      </a:r>
                      <a:endParaRPr lang="en-US" sz="1200" b="0" kern="1200" baseline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165565380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h1 = 0x42; </a:t>
                      </a:r>
                      <a:r>
                        <a:rPr lang="en-US" sz="1200" b="0" kern="1200" baseline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int h1 = 66</a:t>
                      </a: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345443118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b1 = 0b11111010;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int b1 = 250. C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++11</a:t>
                      </a:r>
                      <a:endParaRPr lang="en-US" sz="12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146427357"/>
                  </a:ext>
                </a:extLst>
              </a:tr>
              <a:tr h="1106556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i1 = 3.14;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축소하지만 컴파일 된다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i1n = { 3.14 };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컴파일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C++11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endParaRPr lang="en-US" sz="12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unsigned u2 = -3;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축소하지만 컴파일 된다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unsigned u2n = { -3 };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컴파일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C++11</a:t>
                      </a:r>
                      <a:endParaRPr lang="en-US" sz="12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72317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1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연산자 우선순위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6967D3B-51D6-4B8B-853F-3AB9FE0D5C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0397684"/>
              </p:ext>
            </p:extLst>
          </p:nvPr>
        </p:nvGraphicFramePr>
        <p:xfrm>
          <a:off x="576616" y="1268111"/>
          <a:ext cx="11264636" cy="53563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16159">
                  <a:extLst>
                    <a:ext uri="{9D8B030D-6E8A-4147-A177-3AD203B41FA5}">
                      <a16:colId xmlns:a16="http://schemas.microsoft.com/office/drawing/2014/main" val="4007340417"/>
                    </a:ext>
                  </a:extLst>
                </a:gridCol>
                <a:gridCol w="2816159">
                  <a:extLst>
                    <a:ext uri="{9D8B030D-6E8A-4147-A177-3AD203B41FA5}">
                      <a16:colId xmlns:a16="http://schemas.microsoft.com/office/drawing/2014/main" val="2467626424"/>
                    </a:ext>
                  </a:extLst>
                </a:gridCol>
                <a:gridCol w="2816159">
                  <a:extLst>
                    <a:ext uri="{9D8B030D-6E8A-4147-A177-3AD203B41FA5}">
                      <a16:colId xmlns:a16="http://schemas.microsoft.com/office/drawing/2014/main" val="1478959773"/>
                    </a:ext>
                  </a:extLst>
                </a:gridCol>
                <a:gridCol w="2816159">
                  <a:extLst>
                    <a:ext uri="{9D8B030D-6E8A-4147-A177-3AD203B41FA5}">
                      <a16:colId xmlns:a16="http://schemas.microsoft.com/office/drawing/2014/main" val="1714295147"/>
                    </a:ext>
                  </a:extLst>
                </a:gridCol>
              </a:tblGrid>
              <a:tr h="44908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 우선순위</a:t>
                      </a:r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5782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class::member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nspace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::member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::name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::qualified-name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70629324"/>
                  </a:ext>
                </a:extLst>
              </a:tr>
              <a:tr h="6174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object.member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type(expr list)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*_cast&lt;type&gt;(expr)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pointer-&gt;member</a:t>
                      </a:r>
                    </a:p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expr[expr]</a:t>
                      </a:r>
                    </a:p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expr(expr list)</a:t>
                      </a:r>
                    </a:p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typeid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(type/expr)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13250256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... type ...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[] opt pointer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...(pack)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(type)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alignof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(type/expr)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*expr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2891447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object.*member 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pointer-&gt;*member 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35080449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*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/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%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39251096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expr+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-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3699936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&lt;&lt;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&gt;&gt;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361169902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&lt;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&lt;=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&gt;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&gt;=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81935204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==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!=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13544025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&amp;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78499261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^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59826673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|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57098042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&amp;&amp;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29207915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||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41814486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? expr :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22286863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@=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67072575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throw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305630140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expr,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153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94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범위 기반 </a:t>
            </a:r>
            <a:r>
              <a:rPr lang="en-US" altLang="ko-KR" noProof="1"/>
              <a:t>for </a:t>
            </a:r>
            <a:r>
              <a:rPr lang="ko-KR" altLang="en-US" noProof="1"/>
              <a:t>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6DF77-4F0C-4B96-8E8A-AB71C1498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1688321"/>
            <a:ext cx="10979765" cy="4467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C++11</a:t>
            </a:r>
            <a:r>
              <a:rPr lang="ko-KR" altLang="en-US" dirty="0"/>
              <a:t>에는 범위 기반 </a:t>
            </a:r>
            <a:r>
              <a:rPr lang="en-US" altLang="ko-KR" dirty="0"/>
              <a:t>for </a:t>
            </a:r>
            <a:r>
              <a:rPr lang="ko-KR" altLang="en-US" dirty="0"/>
              <a:t>문이라고 새로운 문법이 추가</a:t>
            </a:r>
            <a:r>
              <a:rPr lang="en-US" altLang="ko-KR" dirty="0"/>
              <a:t>. </a:t>
            </a:r>
            <a:r>
              <a:rPr lang="ko-KR" altLang="en-US" dirty="0"/>
              <a:t>좀 더 간결하게 표현 가능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600" dirty="0"/>
              <a:t>int primes[] = { 1, 2, 3, 4, 5, 6, 7, 8, 9, 10 };</a:t>
            </a:r>
            <a:br>
              <a:rPr lang="en-US" altLang="ko-KR" sz="1600" dirty="0"/>
            </a:br>
            <a:r>
              <a:rPr lang="en-US" altLang="ko-KR" sz="1600" dirty="0"/>
              <a:t>for( 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: primes )</a:t>
            </a:r>
            <a:br>
              <a:rPr lang="en-US" altLang="ko-KR" sz="1600" dirty="0"/>
            </a:br>
            <a:r>
              <a:rPr lang="en-US" altLang="ko-KR" sz="1600" dirty="0"/>
              <a:t>	std::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&lt;&lt; “ “;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422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오버로딩</a:t>
            </a:r>
            <a:r>
              <a:rPr lang="en-US" altLang="ko-KR" noProof="1"/>
              <a:t>(Function overloading)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6DF77-4F0C-4B96-8E8A-AB71C1498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1688321"/>
            <a:ext cx="10979765" cy="4467523"/>
          </a:xfrm>
        </p:spPr>
        <p:txBody>
          <a:bodyPr>
            <a:normAutofit/>
          </a:bodyPr>
          <a:lstStyle/>
          <a:p>
            <a:r>
              <a:rPr lang="ko-KR" altLang="en-US" dirty="0"/>
              <a:t>매개변수 선언이 충분히 다르면 함수 이름을 공유할 수 있다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400" dirty="0"/>
              <a:t>int divide(int a, int b)	{</a:t>
            </a:r>
            <a:br>
              <a:rPr lang="en-US" altLang="ko-KR" sz="1400" dirty="0"/>
            </a:br>
            <a:r>
              <a:rPr lang="en-US" altLang="ko-KR" sz="1400" dirty="0"/>
              <a:t>	return a / b;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float divide(float a, float b)	{</a:t>
            </a:r>
            <a:br>
              <a:rPr lang="en-US" altLang="ko-KR" sz="1400" dirty="0"/>
            </a:br>
            <a:r>
              <a:rPr lang="en-US" altLang="ko-KR" sz="1400" dirty="0"/>
              <a:t>	return a / b;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오버로딩 </a:t>
            </a:r>
            <a:r>
              <a:rPr lang="en-US" altLang="ko-KR" sz="1400" dirty="0">
                <a:solidFill>
                  <a:srgbClr val="FF0000"/>
                </a:solidFill>
              </a:rPr>
              <a:t>Error</a:t>
            </a:r>
            <a:br>
              <a:rPr lang="en-US" altLang="ko-KR" sz="1400" dirty="0"/>
            </a:br>
            <a:r>
              <a:rPr lang="en-US" altLang="ko-KR" sz="1400" dirty="0"/>
              <a:t>void</a:t>
            </a:r>
            <a:r>
              <a:rPr lang="ko-KR" altLang="en-US" sz="1400" dirty="0"/>
              <a:t> </a:t>
            </a:r>
            <a:r>
              <a:rPr lang="en-US" altLang="ko-KR" sz="1400" dirty="0"/>
              <a:t>f( int x )	{	}</a:t>
            </a:r>
            <a:br>
              <a:rPr lang="en-US" altLang="ko-KR" sz="1400" dirty="0"/>
            </a:br>
            <a:r>
              <a:rPr lang="en-US" altLang="ko-KR" sz="1400" dirty="0"/>
              <a:t>void f( int y ){	}	</a:t>
            </a:r>
            <a:r>
              <a:rPr lang="en-US" altLang="ko-KR" sz="1400" dirty="0">
                <a:solidFill>
                  <a:srgbClr val="179933"/>
                </a:solidFill>
              </a:rPr>
              <a:t>//</a:t>
            </a:r>
            <a:r>
              <a:rPr lang="ko-KR" altLang="en-US" sz="1400" dirty="0">
                <a:solidFill>
                  <a:srgbClr val="179933"/>
                </a:solidFill>
              </a:rPr>
              <a:t>재정의 </a:t>
            </a:r>
            <a:r>
              <a:rPr lang="en-US" altLang="ko-KR" sz="1400" dirty="0">
                <a:solidFill>
                  <a:srgbClr val="179933"/>
                </a:solidFill>
              </a:rPr>
              <a:t>: </a:t>
            </a:r>
            <a:r>
              <a:rPr lang="ko-KR" altLang="en-US" sz="1400" dirty="0">
                <a:solidFill>
                  <a:srgbClr val="179933"/>
                </a:solidFill>
              </a:rPr>
              <a:t>인수 이름만 다르다</a:t>
            </a:r>
            <a:br>
              <a:rPr lang="en-US" altLang="ko-KR" sz="1400" dirty="0"/>
            </a:br>
            <a:r>
              <a:rPr lang="en-US" altLang="ko-KR" sz="1400" dirty="0"/>
              <a:t>long f( int x ){	}	</a:t>
            </a:r>
            <a:r>
              <a:rPr lang="en-US" altLang="ko-KR" sz="1400" dirty="0">
                <a:solidFill>
                  <a:srgbClr val="179933"/>
                </a:solidFill>
              </a:rPr>
              <a:t>//</a:t>
            </a:r>
            <a:r>
              <a:rPr lang="ko-KR" altLang="en-US" sz="1400" dirty="0">
                <a:solidFill>
                  <a:srgbClr val="179933"/>
                </a:solidFill>
              </a:rPr>
              <a:t>재정의 </a:t>
            </a:r>
            <a:r>
              <a:rPr lang="en-US" altLang="ko-KR" sz="1400" dirty="0">
                <a:solidFill>
                  <a:srgbClr val="179933"/>
                </a:solidFill>
              </a:rPr>
              <a:t>: </a:t>
            </a:r>
            <a:r>
              <a:rPr lang="ko-KR" altLang="en-US" sz="1400" dirty="0">
                <a:solidFill>
                  <a:srgbClr val="179933"/>
                </a:solidFill>
              </a:rPr>
              <a:t>리턴 타입만 다르다</a:t>
            </a:r>
            <a:endParaRPr lang="en-US" altLang="ko-KR" sz="1400" dirty="0">
              <a:solidFill>
                <a:srgbClr val="17993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296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변수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55FAA2-927E-440D-9351-E0089821D8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4176571"/>
              </p:ext>
            </p:extLst>
          </p:nvPr>
        </p:nvGraphicFramePr>
        <p:xfrm>
          <a:off x="627952" y="1294089"/>
          <a:ext cx="10982856" cy="52302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91428">
                  <a:extLst>
                    <a:ext uri="{9D8B030D-6E8A-4147-A177-3AD203B41FA5}">
                      <a16:colId xmlns:a16="http://schemas.microsoft.com/office/drawing/2014/main" val="3834579009"/>
                    </a:ext>
                  </a:extLst>
                </a:gridCol>
                <a:gridCol w="5491428">
                  <a:extLst>
                    <a:ext uri="{9D8B030D-6E8A-4147-A177-3AD203B41FA5}">
                      <a16:colId xmlns:a16="http://schemas.microsoft.com/office/drawing/2014/main" val="437723274"/>
                    </a:ext>
                  </a:extLst>
                </a:gridCol>
              </a:tblGrid>
              <a:tr h="2721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81659"/>
                  </a:ext>
                </a:extLst>
              </a:tr>
              <a:tr h="119828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assert</a:t>
                      </a: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altLang="ko-KR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 오류를 감지</a:t>
                      </a:r>
                      <a:r>
                        <a:rPr lang="en-US" altLang="ko-KR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assert</a:t>
                      </a:r>
                      <a:r>
                        <a:rPr lang="ko-KR" alt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결과가 </a:t>
                      </a:r>
                      <a:r>
                        <a:rPr lang="en-US" altLang="ko-KR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라면 오류 출력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#include &lt;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cassert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double </a:t>
                      </a:r>
                      <a:r>
                        <a:rPr lang="en-US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square_root</a:t>
                      </a: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(double x)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check_somehow</a:t>
                      </a: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x &gt;= 0 );</a:t>
                      </a:r>
                      <a:b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assert( result &gt;= 0.0 );</a:t>
                      </a:r>
                      <a:b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 marL="180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945068800"/>
                  </a:ext>
                </a:extLst>
              </a:tr>
              <a:tr h="140237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throw</a:t>
                      </a:r>
                      <a:b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 중 하나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 </a:t>
                      </a:r>
                      <a:r>
                        <a:rPr lang="en-US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cannot_open_file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};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read_matrix_file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fname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fstream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f(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fname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if(!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f.is_open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</a:t>
                      </a:r>
                      <a:b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  throw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cannot_open_file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{};</a:t>
                      </a:r>
                      <a:b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	</a:t>
                      </a:r>
                    </a:p>
                  </a:txBody>
                  <a:tcPr marL="180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905963717"/>
                  </a:ext>
                </a:extLst>
              </a:tr>
              <a:tr h="2040942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try-catch</a:t>
                      </a:r>
                      <a:b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try </a:t>
                      </a: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구문 안에서 예외가 발생하면 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catch </a:t>
                      </a: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구문 안에서 처리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fname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cout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&lt;&lt; "Please enter the file name: ";</a:t>
                      </a:r>
                    </a:p>
                    <a:p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cin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&gt;&gt; 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fname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endParaRPr lang="ko-KR" altLang="en-US" sz="9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try {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read_matrix_file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fname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catch (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cannot_open_file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 e)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cout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&lt;&lt; "Could not open file. Try another one!\n";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catch (...)	</a:t>
                      </a:r>
                      <a:r>
                        <a:rPr lang="en-US" altLang="ko-KR" sz="9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ko-KR" altLang="en-US" sz="9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다른 모든 예외들을 처리</a:t>
                      </a:r>
                      <a:endParaRPr lang="en-US" altLang="ko-KR" sz="9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cout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&lt;&lt; "Something is fishy here. Try another file!\n";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en-US" sz="9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16556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978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229</TotalTime>
  <Words>722</Words>
  <Application>Microsoft Office PowerPoint</Application>
  <PresentationFormat>와이드스크린</PresentationFormat>
  <Paragraphs>133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 2</vt:lpstr>
      <vt:lpstr>DividendVTI</vt:lpstr>
      <vt:lpstr>Modern C++ 1장</vt:lpstr>
      <vt:lpstr>개요</vt:lpstr>
      <vt:lpstr>변수</vt:lpstr>
      <vt:lpstr>연산자 우선순위</vt:lpstr>
      <vt:lpstr>범위 기반 for 문</vt:lpstr>
      <vt:lpstr>오버로딩(Function overloading)</vt:lpstr>
      <vt:lpstr>변수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for developer</dc:title>
  <dc:creator>채한별 (Chae Hanbyul)</dc:creator>
  <cp:lastModifiedBy>채한별 (Chae Hanbyul)</cp:lastModifiedBy>
  <cp:revision>27</cp:revision>
  <dcterms:created xsi:type="dcterms:W3CDTF">2021-04-21T01:01:40Z</dcterms:created>
  <dcterms:modified xsi:type="dcterms:W3CDTF">2021-05-03T14:34:11Z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