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5"/>
  </p:notesMasterIdLst>
  <p:handoutMasterIdLst>
    <p:handoutMasterId r:id="rId16"/>
  </p:handoutMasterIdLst>
  <p:sldIdLst>
    <p:sldId id="33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3507"/>
  </p:normalViewPr>
  <p:slideViewPr>
    <p:cSldViewPr snapToGrid="0">
      <p:cViewPr varScale="1">
        <p:scale>
          <a:sx n="54" d="100"/>
          <a:sy n="54" d="100"/>
        </p:scale>
        <p:origin x="78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2021-05-24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71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10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05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0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3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04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4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23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5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3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6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47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7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66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8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63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t>9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1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2021-05-24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>
                <a:ea typeface="맑은 고딕" panose="020B0503020000020004" pitchFamily="50" charset="-127"/>
              </a:rPr>
              <a:t>Modern</a:t>
            </a:r>
            <a:r>
              <a:rPr lang="ko-KR" altLang="en-US" noProof="1"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ea typeface="맑은 고딕" panose="020B0503020000020004" pitchFamily="50" charset="-127"/>
              </a:rPr>
              <a:t>C++</a:t>
            </a:r>
            <a:r>
              <a:rPr lang="ko-KR" altLang="en-US" noProof="1"/>
              <a:t> </a:t>
            </a:r>
            <a:r>
              <a:rPr lang="en-US" altLang="ko-KR" noProof="1"/>
              <a:t>1</a:t>
            </a:r>
            <a:r>
              <a:rPr lang="ko-KR" altLang="en-US" noProof="1"/>
              <a:t>장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기초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표준 입출력</a:t>
            </a:r>
            <a:r>
              <a:rPr lang="en-US" altLang="ko-KR" noProof="1"/>
              <a:t>(</a:t>
            </a:r>
            <a:r>
              <a:rPr lang="ko-KR" altLang="en-US" noProof="1"/>
              <a:t>서식 지정</a:t>
            </a:r>
            <a:r>
              <a:rPr lang="en-US" altLang="ko-KR" noProof="1"/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진수</a:t>
            </a:r>
            <a:endParaRPr lang="en-US" altLang="ko-KR" sz="14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octal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oct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octal is 77</a:t>
            </a:r>
            <a:endParaRPr lang="en-US" altLang="ko-KR" sz="1300" dirty="0">
              <a:solidFill>
                <a:srgbClr val="000000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hex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hex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hex is 3f</a:t>
            </a:r>
            <a:endParaRPr lang="en-US" altLang="ko-KR" sz="1300" dirty="0">
              <a:solidFill>
                <a:srgbClr val="000000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"63 decimal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dec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63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//63 decimal is + 63</a:t>
            </a:r>
            <a:br>
              <a:rPr lang="en-US" altLang="ko-KR" sz="1300" dirty="0">
                <a:solidFill>
                  <a:srgbClr val="00800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</a:b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BOOL</a:t>
            </a: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&lt; 3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(pi &lt; 3)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&lt; 3 is +0</a:t>
            </a:r>
            <a:endParaRPr lang="en-US" altLang="ko-KR" sz="13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&lt; 3 is "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boolalpha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(pi &lt; 3) </a:t>
            </a:r>
            <a:r>
              <a:rPr lang="en-US" altLang="ko-KR" sz="13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'\n’</a:t>
            </a:r>
            <a:r>
              <a:rPr lang="en-US" altLang="ko-KR" sz="13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	</a:t>
            </a:r>
            <a:r>
              <a:rPr lang="en-US" altLang="ko-KR" sz="13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&lt; 3 is false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99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변수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r>
              <a:rPr lang="ko-KR" altLang="en-US" noProof="1"/>
              <a:t>연산자 우선순위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함수 오버로딩</a:t>
            </a:r>
            <a:endParaRPr lang="en-US" altLang="ko-KR" noProof="1"/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오류 처리</a:t>
            </a:r>
            <a:r>
              <a:rPr lang="en-US" altLang="ko-KR" noProof="1"/>
              <a:t>(assert, throw, try-catch)</a:t>
            </a:r>
          </a:p>
          <a:p>
            <a:pPr rtl="0"/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표준 입출력</a:t>
            </a:r>
            <a:endParaRPr lang="en-US" altLang="ko-KR" noProof="1">
              <a:ea typeface="맑은 고딕" panose="020B0503020000020004" pitchFamily="50" charset="-127"/>
            </a:endParaRPr>
          </a:p>
          <a:p>
            <a:pPr rtl="0"/>
            <a:endParaRPr lang="en-US" altLang="ko-KR" noProof="1"/>
          </a:p>
          <a:p>
            <a:pPr rtl="0"/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변수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2495067"/>
              </p:ext>
            </p:extLst>
          </p:nvPr>
        </p:nvGraphicFramePr>
        <p:xfrm>
          <a:off x="627952" y="1294088"/>
          <a:ext cx="10982856" cy="49073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506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불변 속성의 변수</a:t>
                      </a:r>
                      <a:endParaRPr lang="en-US" altLang="ko-KR" sz="1200" b="0" kern="1200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const float pi = 3.141595;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69641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x = 1; ( x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y = 1.0; ( y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z = x + y; ( z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type </a:t>
                      </a:r>
                      <a:r>
                        <a:rPr lang="ko-KR" altLang="en-US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추론 가능</a:t>
                      </a:r>
                      <a:r>
                        <a:rPr lang="en-US" altLang="ko-KR" sz="1200" b="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491347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시작하는 정수</a:t>
                      </a:r>
                      <a:b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o1 = 042; </a:t>
                      </a:r>
                      <a:r>
                        <a:rPr lang="en-US" altLang="ko-KR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o1 = 34</a:t>
                      </a:r>
                      <a:endParaRPr lang="en-US" sz="1200" b="0" kern="1200" baseline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h1 = 0x42; </a:t>
                      </a:r>
                      <a:r>
                        <a:rPr lang="en-US" sz="1200" b="0" kern="1200" baseline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h1 = 66</a:t>
                      </a: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345443118"/>
                  </a:ext>
                </a:extLst>
              </a:tr>
              <a:tr h="31608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baseline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en-US" sz="1400" b="1" baseline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b1 = 0b11111010;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int b1 = 250. C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146427357"/>
                  </a:ext>
                </a:extLst>
              </a:tr>
              <a:tr h="1106556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 = 3.14;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i1n = { 3.14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C++11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endParaRPr lang="en-US" sz="12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 = -3;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축소하지만 컴파일 된다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unsigned u2n = { -3 }; </a:t>
                      </a:r>
                      <a:r>
                        <a:rPr 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축소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컴파일 오류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lang="ko-KR" altLang="en-US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C++11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72317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연산자 우선순위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6967D3B-51D6-4B8B-853F-3AB9FE0D5C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0397684"/>
              </p:ext>
            </p:extLst>
          </p:nvPr>
        </p:nvGraphicFramePr>
        <p:xfrm>
          <a:off x="576616" y="1268111"/>
          <a:ext cx="11264636" cy="53563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16159">
                  <a:extLst>
                    <a:ext uri="{9D8B030D-6E8A-4147-A177-3AD203B41FA5}">
                      <a16:colId xmlns:a16="http://schemas.microsoft.com/office/drawing/2014/main" val="4007340417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2467626424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478959773"/>
                    </a:ext>
                  </a:extLst>
                </a:gridCol>
                <a:gridCol w="2816159">
                  <a:extLst>
                    <a:ext uri="{9D8B030D-6E8A-4147-A177-3AD203B41FA5}">
                      <a16:colId xmlns:a16="http://schemas.microsoft.com/office/drawing/2014/main" val="1714295147"/>
                    </a:ext>
                  </a:extLst>
                </a:gridCol>
              </a:tblGrid>
              <a:tr h="44908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 우선순위</a:t>
                      </a: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6578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nspace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::member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::qualified-name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70629324"/>
                  </a:ext>
                </a:extLst>
              </a:tr>
              <a:tr h="6174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object.member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type(expr list)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*_cast&lt;type&gt;(expr)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pointer-&gt;member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expr[expr]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expr(expr list)</a:t>
                      </a:r>
                    </a:p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typeid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213250256"/>
                  </a:ext>
                </a:extLst>
              </a:tr>
              <a:tr h="8233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... type ...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[] opt pointer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...(pack)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(type)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alignof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(type/expr)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!expr</a:t>
                      </a:r>
                    </a:p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*expr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2891447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object.*member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pointer-&gt;*member </a:t>
                      </a:r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</a:t>
                      </a:r>
                      <a:endParaRPr lang="en-US" altLang="ko-KR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35080449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*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/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%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3925109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expr+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-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6369993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6116990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&lt;=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&gt;=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681935204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==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!=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1354402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78499261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^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5982667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57098042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&amp;&amp;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42920791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||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41814486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 ? expr :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22286863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lvalue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@=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967072575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05630140"/>
                  </a:ext>
                </a:extLst>
              </a:tr>
              <a:tr h="2058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expr, expr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153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94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범위 기반 </a:t>
            </a:r>
            <a:r>
              <a:rPr lang="en-US" altLang="ko-KR" noProof="1"/>
              <a:t>for </a:t>
            </a:r>
            <a:r>
              <a:rPr lang="ko-KR" altLang="en-US" noProof="1"/>
              <a:t>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C++11</a:t>
            </a:r>
            <a:r>
              <a:rPr lang="ko-KR" altLang="en-US" dirty="0"/>
              <a:t>에는 범위 기반 </a:t>
            </a:r>
            <a:r>
              <a:rPr lang="en-US" altLang="ko-KR" dirty="0"/>
              <a:t>for </a:t>
            </a:r>
            <a:r>
              <a:rPr lang="ko-KR" altLang="en-US" dirty="0"/>
              <a:t>문이라고 새로운 문법이 추가</a:t>
            </a:r>
            <a:r>
              <a:rPr lang="en-US" altLang="ko-KR" dirty="0"/>
              <a:t>. </a:t>
            </a:r>
            <a:r>
              <a:rPr lang="ko-KR" altLang="en-US" dirty="0"/>
              <a:t>좀 더 간결하게 표현 가능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600" dirty="0"/>
              <a:t>int primes[] = { 1, 2, 3, 4, 5, 6, 7, 8, 9, 10 };</a:t>
            </a:r>
            <a:br>
              <a:rPr lang="en-US" altLang="ko-KR" sz="1600" dirty="0"/>
            </a:br>
            <a:r>
              <a:rPr lang="en-US" altLang="ko-KR" sz="1600" dirty="0"/>
              <a:t>for( 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: primes )</a:t>
            </a:r>
            <a:br>
              <a:rPr lang="en-US" altLang="ko-KR" sz="1600" dirty="0"/>
            </a:br>
            <a:r>
              <a:rPr lang="en-US" altLang="ko-KR" sz="1600" dirty="0"/>
              <a:t>	std::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&lt;&lt; “ “;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Example</a:t>
            </a:r>
          </a:p>
          <a:p>
            <a:pPr marL="324000" lvl="1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m_dbCurveDepth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A000A0"/>
                </a:solidFill>
                <a:latin typeface="Consolas" panose="020B0609020204030204" pitchFamily="49" charset="0"/>
              </a:rPr>
              <a:t>SIDE_MAX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600" dirty="0"/>
          </a:p>
          <a:p>
            <a:pPr marL="324000" lvl="1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m_CurrData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m_dbCurveDepth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24000" lvl="1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24000" lvl="1">
              <a:buNone/>
            </a:pP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strTmp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1" dirty="0">
                <a:solidFill>
                  <a:srgbClr val="A000A0"/>
                </a:solidFill>
                <a:latin typeface="Consolas" panose="020B0609020204030204" pitchFamily="49" charset="0"/>
              </a:rPr>
              <a:t>_T</a:t>
            </a:r>
            <a:r>
              <a:rPr lang="en-US" altLang="ko-KR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i="0" dirty="0">
                <a:solidFill>
                  <a:srgbClr val="A31515"/>
                </a:solidFill>
                <a:latin typeface="Consolas" panose="020B0609020204030204" pitchFamily="49" charset="0"/>
              </a:rPr>
              <a:t>"%.4f,"</a:t>
            </a:r>
            <a:r>
              <a:rPr lang="en-US" altLang="ko-KR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i="0" dirty="0">
                <a:solidFill>
                  <a:srgbClr val="000080"/>
                </a:solidFill>
                <a:latin typeface="Consolas" panose="020B0609020204030204" pitchFamily="49" charset="0"/>
              </a:rPr>
              <a:t>d</a:t>
            </a:r>
            <a:r>
              <a:rPr lang="en-US" altLang="ko-KR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24000" lvl="1">
              <a:buNone/>
            </a:pPr>
            <a:r>
              <a:rPr lang="en-US" altLang="ko-KR" i="0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strData</a:t>
            </a:r>
            <a:r>
              <a:rPr lang="en-US" altLang="ko-KR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strTmp</a:t>
            </a:r>
            <a:r>
              <a:rPr lang="en-US" altLang="ko-KR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24000" lvl="1">
              <a:buNone/>
            </a:pPr>
            <a:r>
              <a:rPr lang="en-US" altLang="ko-KR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ko-KR" sz="1600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42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오버로딩</a:t>
            </a:r>
            <a:r>
              <a:rPr lang="en-US" altLang="ko-KR" noProof="1"/>
              <a:t>(Function overloading)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6DF77-4F0C-4B96-8E8A-AB71C1498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1" y="1688321"/>
            <a:ext cx="10979765" cy="4467523"/>
          </a:xfrm>
        </p:spPr>
        <p:txBody>
          <a:bodyPr>
            <a:normAutofit/>
          </a:bodyPr>
          <a:lstStyle/>
          <a:p>
            <a:r>
              <a:rPr lang="ko-KR" altLang="en-US" dirty="0"/>
              <a:t>매개변수 선언이 충분히 다르면 함수 이름을 공유할 수 있다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400" dirty="0"/>
              <a:t>int divide(int a, int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float divide(float a, float b)	{</a:t>
            </a:r>
            <a:br>
              <a:rPr lang="en-US" altLang="ko-KR" sz="1400" dirty="0"/>
            </a:br>
            <a:r>
              <a:rPr lang="en-US" altLang="ko-KR" sz="1400" dirty="0"/>
              <a:t>	return a / b;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오버로딩 </a:t>
            </a:r>
            <a:r>
              <a:rPr lang="en-US" altLang="ko-KR" sz="1400" dirty="0">
                <a:solidFill>
                  <a:srgbClr val="FF0000"/>
                </a:solidFill>
              </a:rPr>
              <a:t>Error</a:t>
            </a:r>
            <a:br>
              <a:rPr lang="en-US" altLang="ko-KR" sz="1400" dirty="0"/>
            </a:br>
            <a:r>
              <a:rPr lang="en-US" altLang="ko-KR" sz="1400" dirty="0"/>
              <a:t>void</a:t>
            </a:r>
            <a:r>
              <a:rPr lang="ko-KR" altLang="en-US" sz="1400" dirty="0"/>
              <a:t> </a:t>
            </a:r>
            <a:r>
              <a:rPr lang="en-US" altLang="ko-KR" sz="1400" dirty="0"/>
              <a:t>f( int x )	{	}</a:t>
            </a:r>
            <a:br>
              <a:rPr lang="en-US" altLang="ko-KR" sz="1400" dirty="0"/>
            </a:br>
            <a:r>
              <a:rPr lang="en-US" altLang="ko-KR" sz="1400" dirty="0"/>
              <a:t>void f( int y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인수 이름만 다르다</a:t>
            </a:r>
            <a:br>
              <a:rPr lang="en-US" altLang="ko-KR" sz="1400" dirty="0"/>
            </a:br>
            <a:r>
              <a:rPr lang="en-US" altLang="ko-KR" sz="1400" dirty="0"/>
              <a:t>long f( int x ){	}	</a:t>
            </a:r>
            <a:r>
              <a:rPr lang="en-US" altLang="ko-KR" sz="1400" dirty="0">
                <a:solidFill>
                  <a:srgbClr val="179933"/>
                </a:solidFill>
              </a:rPr>
              <a:t>//</a:t>
            </a:r>
            <a:r>
              <a:rPr lang="ko-KR" altLang="en-US" sz="1400" dirty="0">
                <a:solidFill>
                  <a:srgbClr val="179933"/>
                </a:solidFill>
              </a:rPr>
              <a:t>재정의 </a:t>
            </a:r>
            <a:r>
              <a:rPr lang="en-US" altLang="ko-KR" sz="1400" dirty="0">
                <a:solidFill>
                  <a:srgbClr val="179933"/>
                </a:solidFill>
              </a:rPr>
              <a:t>: </a:t>
            </a:r>
            <a:r>
              <a:rPr lang="ko-KR" altLang="en-US" sz="1400" dirty="0">
                <a:solidFill>
                  <a:srgbClr val="179933"/>
                </a:solidFill>
              </a:rPr>
              <a:t>리턴 타입만 다르다</a:t>
            </a:r>
            <a:endParaRPr lang="en-US" altLang="ko-KR" sz="1400" dirty="0">
              <a:solidFill>
                <a:srgbClr val="179933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296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오류처리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4176571"/>
              </p:ext>
            </p:extLst>
          </p:nvPr>
        </p:nvGraphicFramePr>
        <p:xfrm>
          <a:off x="627952" y="1294089"/>
          <a:ext cx="10982856" cy="52302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2721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119828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프로그래밍 오류를 감지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assert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결과가 </a:t>
                      </a:r>
                      <a:r>
                        <a:rPr lang="en-US" altLang="ko-KR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400" b="1" cap="none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라면 오류 출력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#include &lt;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cassert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double 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square_root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(double x)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check_somehow</a:t>
                      </a: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 x &gt;= 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assert( result &gt;= 0.0 );</a:t>
                      </a:r>
                      <a:b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140237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throw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중 하나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struct </a:t>
                      </a:r>
                      <a:r>
                        <a:rPr lang="en-US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};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read_matrix_file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(string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fstream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f(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fname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if(!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f.is_open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())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	  throw </a:t>
                      </a:r>
                      <a:r>
                        <a:rPr lang="en-US" altLang="ko-KR" sz="900" b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cannot_open_file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{};</a:t>
                      </a:r>
                      <a:b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	</a:t>
                      </a: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2040942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try-catch</a:t>
                      </a:r>
                      <a:b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try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예외가 발생하면 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 </a:t>
                      </a:r>
                      <a:r>
                        <a:rPr lang="ko-KR" altLang="en-US" sz="1400" b="1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구문 안에서 처리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"Please enter the file name: ";</a:t>
                      </a:r>
                    </a:p>
                    <a:p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cin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&gt;&gt; 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</a:p>
                    <a:p>
                      <a:endParaRPr lang="ko-KR" alt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try 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read_matrix_file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fname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cannot_open_file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e)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"Could not open file. Try another one!\n";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catch (...)	</a:t>
                      </a:r>
                      <a:r>
                        <a:rPr lang="en-US" altLang="ko-KR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</a:t>
                      </a:r>
                      <a:r>
                        <a:rPr lang="ko-KR" altLang="en-US" sz="900" b="0" kern="1200" baseline="0" dirty="0">
                          <a:solidFill>
                            <a:srgbClr val="17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다른 모든 예외들을 처리</a:t>
                      </a:r>
                      <a:endParaRPr lang="en-US" altLang="ko-KR" sz="9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</a:t>
                      </a:r>
                      <a:r>
                        <a:rPr lang="en-US" altLang="ko-KR" sz="900" b="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cout</a:t>
                      </a:r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&lt;&lt; "Something is fishy here. Try another file!\n";</a:t>
                      </a:r>
                    </a:p>
                    <a:p>
                      <a:r>
                        <a:rPr lang="en-US" altLang="ko-KR" sz="9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en-US" sz="9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9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ea typeface="맑은 고딕" panose="020B0503020000020004" pitchFamily="50" charset="-127"/>
              </a:rPr>
              <a:t>표준 입출력</a:t>
            </a:r>
            <a:r>
              <a:rPr lang="en-US" altLang="ko-KR" noProof="1">
                <a:ea typeface="맑은 고딕" panose="020B0503020000020004" pitchFamily="50" charset="-127"/>
              </a:rPr>
              <a:t>(</a:t>
            </a:r>
            <a:r>
              <a:rPr lang="ko-KR" altLang="en-US" noProof="1">
                <a:ea typeface="맑은 고딕" panose="020B0503020000020004" pitchFamily="50" charset="-127"/>
              </a:rPr>
              <a:t>파일 입출력</a:t>
            </a:r>
            <a:r>
              <a:rPr lang="en-US" altLang="ko-KR" noProof="1">
                <a:ea typeface="맑은 고딕" panose="020B0503020000020004" pitchFamily="50" charset="-127"/>
              </a:rPr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555FAA2-927E-440D-9351-E0089821D8E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7250000"/>
              </p:ext>
            </p:extLst>
          </p:nvPr>
        </p:nvGraphicFramePr>
        <p:xfrm>
          <a:off x="627952" y="1294088"/>
          <a:ext cx="10982856" cy="16037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91428">
                  <a:extLst>
                    <a:ext uri="{9D8B030D-6E8A-4147-A177-3AD203B41FA5}">
                      <a16:colId xmlns:a16="http://schemas.microsoft.com/office/drawing/2014/main" val="3834579009"/>
                    </a:ext>
                  </a:extLst>
                </a:gridCol>
                <a:gridCol w="5491428">
                  <a:extLst>
                    <a:ext uri="{9D8B030D-6E8A-4147-A177-3AD203B41FA5}">
                      <a16:colId xmlns:a16="http://schemas.microsoft.com/office/drawing/2014/main" val="437723274"/>
                    </a:ext>
                  </a:extLst>
                </a:gridCol>
              </a:tblGrid>
              <a:tr h="14462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81659"/>
                  </a:ext>
                </a:extLst>
              </a:tr>
              <a:tr h="21195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cap="none" spc="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파일에 쓰기</a:t>
                      </a:r>
                      <a:endParaRPr lang="en-US" sz="12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45068800"/>
                  </a:ext>
                </a:extLst>
              </a:tr>
              <a:tr h="30041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파일로부터 읽기</a:t>
                      </a:r>
                      <a:endParaRPr lang="en-US" altLang="ko-KR" sz="1200" b="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05963717"/>
                  </a:ext>
                </a:extLst>
              </a:tr>
              <a:tr h="211951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400" b="1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fstream</a:t>
                      </a:r>
                      <a:endParaRPr lang="en-US" sz="1400" b="1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72000" marT="72000" marB="7200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ko-KR" altLang="en-US" sz="12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 읽기 및 쓰기 모두</a:t>
                      </a:r>
                      <a:endParaRPr lang="en-US" sz="1200" b="0" kern="1200" baseline="0" dirty="0">
                        <a:solidFill>
                          <a:srgbClr val="17993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5565380"/>
                  </a:ext>
                </a:extLst>
              </a:tr>
            </a:tbl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E191E-D397-4104-A408-DA2A594D8A4E}"/>
              </a:ext>
            </a:extLst>
          </p:cNvPr>
          <p:cNvSpPr txBox="1"/>
          <p:nvPr/>
        </p:nvSpPr>
        <p:spPr>
          <a:xfrm>
            <a:off x="627951" y="3047669"/>
            <a:ext cx="48899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Wirte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File Example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write_squares_fille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출력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//std::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square_file.open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("squares.txt");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ofstream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"squares.txt"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10; i++)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"^2 =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square_file.close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1C7AA1-2DA1-49A5-AA09-1AE87167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30" y="3206462"/>
            <a:ext cx="2160926" cy="32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0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표준 입출력</a:t>
            </a:r>
            <a:r>
              <a:rPr lang="en-US" altLang="ko-KR" noProof="1"/>
              <a:t>(</a:t>
            </a:r>
            <a:r>
              <a:rPr lang="ko-KR" altLang="en-US" noProof="1"/>
              <a:t>서식 지정</a:t>
            </a:r>
            <a:r>
              <a:rPr lang="en-US" altLang="ko-KR" noProof="1"/>
              <a:t>)</a:t>
            </a:r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E665F-14BA-4497-89D9-62FF51142EB8}"/>
              </a:ext>
            </a:extLst>
          </p:cNvPr>
          <p:cNvSpPr txBox="1">
            <a:spLocks/>
          </p:cNvSpPr>
          <p:nvPr/>
        </p:nvSpPr>
        <p:spPr>
          <a:xfrm>
            <a:off x="581191" y="3216166"/>
            <a:ext cx="10979765" cy="29396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7BC142BD-59D9-496E-9CD1-A13E229BEEE9}"/>
              </a:ext>
            </a:extLst>
          </p:cNvPr>
          <p:cNvSpPr txBox="1">
            <a:spLocks/>
          </p:cNvSpPr>
          <p:nvPr/>
        </p:nvSpPr>
        <p:spPr>
          <a:xfrm>
            <a:off x="581191" y="1688321"/>
            <a:ext cx="10979765" cy="446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3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00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4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02000" eaLnBrk="1" latinLnBrk="1" hangingPunct="1"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부동소수점의 자리 수 결정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19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</a:t>
            </a:r>
            <a:b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setprecision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(16)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3.141592653589793</a:t>
            </a:r>
            <a:endParaRPr lang="en-US" altLang="ko-KR" sz="21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14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</a:t>
            </a:r>
            <a:endParaRPr lang="en-US" altLang="ko-KR" sz="1400" dirty="0">
              <a:solidFill>
                <a:srgbClr val="008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가독성을 위한 정렬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setw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(30)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             3.141592653589793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  </a:t>
            </a:r>
            <a:endParaRPr lang="en-US" altLang="ko-KR" sz="1400" dirty="0">
              <a:solidFill>
                <a:srgbClr val="00000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정렬 및 </a:t>
            </a:r>
            <a:r>
              <a:rPr lang="en-US" altLang="ko-KR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fill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setfill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'-'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left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 err="1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setw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(30)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//pi is 3.141592653589793-------------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</a:p>
          <a:p>
            <a:pPr marL="0" indent="0">
              <a:buNone/>
            </a:pP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2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과학적 표기</a:t>
            </a:r>
            <a:endParaRPr lang="en-US" altLang="ko-KR" sz="2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324000" lvl="1">
              <a:buNone/>
            </a:pP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cout.setf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ios_base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showpos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앞으로 양수에도 부호를 표시</a:t>
            </a:r>
            <a:endParaRPr lang="en-US" altLang="ko-KR" sz="21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24000" lvl="1">
              <a:buNone/>
            </a:pPr>
            <a:endParaRPr lang="en-US" altLang="ko-KR" sz="21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24000" lvl="1">
              <a:buNone/>
            </a:pPr>
            <a:r>
              <a:rPr lang="en-US" altLang="ko-KR" sz="2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"pi is "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scientific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 </a:t>
            </a:r>
            <a:r>
              <a:rPr lang="en-US" altLang="ko-KR" sz="21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2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2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//pi is+3.1415926535897931e+00</a:t>
            </a:r>
            <a:endParaRPr lang="en-US" altLang="ko-KR" sz="2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  <a:br>
              <a:rPr lang="en-US" altLang="ko-KR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5301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317</TotalTime>
  <Words>1152</Words>
  <Application>Microsoft Office PowerPoint</Application>
  <PresentationFormat>와이드스크린</PresentationFormat>
  <Paragraphs>196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Malgun Gothic Semilight</vt:lpstr>
      <vt:lpstr>돋움체</vt:lpstr>
      <vt:lpstr>맑은 고딕</vt:lpstr>
      <vt:lpstr>Arial</vt:lpstr>
      <vt:lpstr>Consolas</vt:lpstr>
      <vt:lpstr>Garamond</vt:lpstr>
      <vt:lpstr>Wingdings 2</vt:lpstr>
      <vt:lpstr>DividendVTI</vt:lpstr>
      <vt:lpstr>Modern C++ 1장</vt:lpstr>
      <vt:lpstr>개요</vt:lpstr>
      <vt:lpstr>변수</vt:lpstr>
      <vt:lpstr>연산자 우선순위</vt:lpstr>
      <vt:lpstr>범위 기반 for 문</vt:lpstr>
      <vt:lpstr>오버로딩(Function overloading)</vt:lpstr>
      <vt:lpstr>오류처리</vt:lpstr>
      <vt:lpstr>표준 입출력(파일 입출력)</vt:lpstr>
      <vt:lpstr>표준 입출력(서식 지정)</vt:lpstr>
      <vt:lpstr>표준 입출력(서식 지정)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for developer</dc:title>
  <dc:creator>채한별 (Chae Hanbyul)</dc:creator>
  <cp:lastModifiedBy>채한별 (Chae Hanbyul)</cp:lastModifiedBy>
  <cp:revision>36</cp:revision>
  <dcterms:created xsi:type="dcterms:W3CDTF">2021-04-21T01:01:40Z</dcterms:created>
  <dcterms:modified xsi:type="dcterms:W3CDTF">2021-05-24T01:28:05Z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