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9"/>
  </p:notesMasterIdLst>
  <p:handoutMasterIdLst>
    <p:handoutMasterId r:id="rId20"/>
  </p:handoutMasterIdLst>
  <p:sldIdLst>
    <p:sldId id="338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933"/>
    <a:srgbClr val="DE2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3507"/>
  </p:normalViewPr>
  <p:slideViewPr>
    <p:cSldViewPr snapToGrid="0">
      <p:cViewPr varScale="1">
        <p:scale>
          <a:sx n="101" d="100"/>
          <a:sy n="101" d="100"/>
        </p:scale>
        <p:origin x="90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35AD9E-2D7D-466D-AF28-D422FD715C28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2021-06-13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F12C2-4DB0-4437-81E7-A0C89F24ADC0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FD49E4-4598-4E6D-A4E7-609CDCD382BA}" type="datetime1">
              <a:rPr lang="ko-KR" altLang="en-US" noProof="1" smtClean="0"/>
              <a:t>2021-06-13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8442E7-1E35-4707-8504-AE37222ED57D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>
      <a:defRPr sz="1200" baseline="0">
        <a:ea typeface="맑은 고딕" panose="020B0503020000020004" pitchFamily="50" charset="-127"/>
      </a:defRPr>
    </a:lvl2pPr>
    <a:lvl3pPr marL="914400">
      <a:defRPr sz="1200" baseline="0">
        <a:ea typeface="맑은 고딕" panose="020B0503020000020004" pitchFamily="50" charset="-127"/>
      </a:defRPr>
    </a:lvl3pPr>
    <a:lvl4pPr marL="1371600">
      <a:defRPr sz="1200" baseline="0">
        <a:ea typeface="맑은 고딕" panose="020B0503020000020004" pitchFamily="50" charset="-127"/>
      </a:defRPr>
    </a:lvl4pPr>
    <a:lvl5pPr marL="1828800">
      <a:defRPr sz="1200" baseline="0">
        <a:ea typeface="맑은 고딕" panose="020B0503020000020004" pitchFamily="50" charset="-127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1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71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10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052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11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71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12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908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13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87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14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64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2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50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3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040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4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23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5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632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6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47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7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66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8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634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9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1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1"/>
              <a:t>클릭하여 마스터 부제목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B54A9C8-BA70-4B48-95E6-45E856F36760}" type="datetime1">
              <a:rPr lang="ko-KR" altLang="en-US" noProof="1" smtClean="0"/>
              <a:t>2021-06-13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락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38A1676-6EC2-44D1-A2DF-86C4DC62DF04}" type="datetime1">
              <a:rPr lang="ko-KR" altLang="en-US" noProof="1" smtClean="0"/>
              <a:t>2021-06-13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22" name="내용 개체 틀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5688" y="2005013"/>
            <a:ext cx="4510087" cy="4027487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갤러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B7F9021-0BB2-460F-937F-BCBDB2AC1996}" type="datetime1">
              <a:rPr lang="ko-KR" altLang="en-US" noProof="1" smtClean="0"/>
              <a:t>2021-06-13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rtlCol="0" anchor="ctr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634A02-0D94-4530-89BB-D2D454250511}" type="datetime1">
              <a:rPr lang="ko-KR" altLang="en-US" noProof="1" smtClean="0"/>
              <a:t>2021-06-13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16689" y="878177"/>
            <a:ext cx="5341775" cy="5251813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4225" y="878177"/>
            <a:ext cx="5341775" cy="5251813"/>
          </a:xfrm>
        </p:spPr>
        <p:txBody>
          <a:bodyPr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71D24-B9F8-4062-BF5C-53936FCAA97C}" type="datetime1">
              <a:rPr lang="ko-KR" altLang="en-US" noProof="1" smtClean="0"/>
              <a:t>2021-06-13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35F7840-18EC-4C69-BD04-F06CF802B6A4}" type="datetime1">
              <a:rPr lang="ko-KR" altLang="en-US" noProof="1" smtClean="0"/>
              <a:t>2021-06-13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rtlCol="0" anchor="ctr">
            <a:normAutofit/>
          </a:bodyPr>
          <a:lstStyle>
            <a:lvl1pPr algn="ctr">
              <a:defRPr sz="3400" baseline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3" name="내용 개체 틀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 rtl="0"/>
            <a:r>
              <a:rPr lang="ko-KR" altLang="en-US" noProof="1"/>
              <a:t>여기에 부제를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22" name="텍스트 개체 틀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6172" y="0"/>
            <a:ext cx="4994803" cy="6858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과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4AD115A-45C9-40C1-A582-B0BD24482304}" type="datetime1">
              <a:rPr lang="ko-KR" altLang="en-US" noProof="1" smtClean="0"/>
              <a:t>2021-06-13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2479F49-6E7A-454B-84ED-9681F655C86B}" type="datetime1">
              <a:rPr lang="ko-KR" altLang="en-US" noProof="1" smtClean="0"/>
              <a:t>2021-06-13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1443038"/>
            <a:ext cx="5514975" cy="4894262"/>
          </a:xfrm>
        </p:spPr>
        <p:txBody>
          <a:bodyPr rtlCol="0"/>
          <a:lstStyle>
            <a:lvl1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1pPr>
            <a:lvl2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2pPr>
            <a:lvl3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3pPr>
            <a:lvl4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4pPr>
            <a:lvl5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1890876"/>
            <a:ext cx="110296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22D1E9F-E6A0-49D1-8DEF-C6B1B027799D}" type="datetime1">
              <a:rPr lang="ko-KR" altLang="en-US" noProof="1" smtClean="0"/>
              <a:t>2021-06-13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및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223592" y="1890876"/>
            <a:ext cx="53872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F451D80-7668-4748-B8EA-A22A4A431D43}" type="datetime1">
              <a:rPr lang="ko-KR" altLang="en-US" noProof="1" smtClean="0"/>
              <a:t>2021-06-13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2946A5D-DE14-4244-B0F2-802DE334AAD0}" type="datetime1">
              <a:rPr lang="ko-KR" altLang="en-US" noProof="1" smtClean="0"/>
              <a:t>2021-06-13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4" y="1956391"/>
            <a:ext cx="3863216" cy="4467523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93599" y="1956391"/>
            <a:ext cx="6917210" cy="4467523"/>
          </a:xfrm>
        </p:spPr>
        <p:txBody>
          <a:bodyPr rtlCol="0" anchor="t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BD6E70-7DF4-4FDB-8095-7C5D5BD44452}" type="datetime1">
              <a:rPr lang="ko-KR" altLang="en-US" noProof="1" smtClean="0"/>
              <a:t>2021-06-13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9" name="직사각형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3523046"/>
            <a:ext cx="4757479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4001" y="3523046"/>
            <a:ext cx="4757484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96E87A6-9E32-4D89-B930-5FFC15180104}" type="datetime1">
              <a:rPr lang="ko-KR" altLang="en-US" noProof="1" smtClean="0"/>
              <a:t>2021-06-13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rtlCol="0" anchor="ctr"/>
            <a:lstStyle/>
            <a:p>
              <a:pPr algn="ctr" defTabSz="412750" rtl="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ko-KR" sz="1600" kern="0" baseline="0" noProof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0CBE6E2-341C-40E0-A2FA-072549F49128}" type="datetime1">
              <a:rPr lang="ko-KR" altLang="en-US" noProof="1" smtClean="0"/>
              <a:t>2021-06-13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80BD98A-63B9-4719-840D-A81076C1799E}" type="datetime1">
              <a:rPr lang="ko-KR" altLang="en-US" noProof="1" smtClean="0"/>
              <a:t>2021-06-13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좁은 내용 대형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2DD75E35-6548-4B07-93E8-54893E945DC7}" type="datetime1">
              <a:rPr lang="ko-KR" altLang="en-US" noProof="1" smtClean="0"/>
              <a:t>2021-06-13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194" y="2720636"/>
            <a:ext cx="3863216" cy="3634317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63D32-71D9-452E-B996-1BBCCC0ADD0C}" type="datetime1">
              <a:rPr lang="ko-KR" altLang="en-US" noProof="1" smtClean="0"/>
              <a:t>2021-06-13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2pPr>
      <a:lvl3pPr marL="90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3pPr>
      <a:lvl4pPr marL="124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4pPr>
      <a:lvl5pPr marL="160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5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>
                <a:ea typeface="맑은 고딕" panose="020B0503020000020004" pitchFamily="50" charset="-127"/>
              </a:rPr>
              <a:t>Modern</a:t>
            </a:r>
            <a:r>
              <a:rPr lang="ko-KR" altLang="en-US" noProof="1">
                <a:ea typeface="맑은 고딕" panose="020B0503020000020004" pitchFamily="50" charset="-127"/>
              </a:rPr>
              <a:t> </a:t>
            </a:r>
            <a:r>
              <a:rPr lang="en-US" altLang="ko-KR" noProof="1">
                <a:ea typeface="맑은 고딕" panose="020B0503020000020004" pitchFamily="50" charset="-127"/>
              </a:rPr>
              <a:t>C++</a:t>
            </a:r>
            <a:r>
              <a:rPr lang="ko-KR" altLang="en-US" noProof="1"/>
              <a:t> </a:t>
            </a:r>
            <a:r>
              <a:rPr lang="en-US" altLang="ko-KR" noProof="1"/>
              <a:t>1</a:t>
            </a:r>
            <a:r>
              <a:rPr lang="ko-KR" altLang="en-US" noProof="1"/>
              <a:t>장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기초</a:t>
            </a:r>
            <a:endParaRPr lang="en-US" altLang="ko-KR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표준 입출력</a:t>
            </a:r>
            <a:r>
              <a:rPr lang="en-US" altLang="ko-KR" noProof="1"/>
              <a:t>(</a:t>
            </a:r>
            <a:r>
              <a:rPr lang="ko-KR" altLang="en-US" noProof="1"/>
              <a:t>서식 지정</a:t>
            </a:r>
            <a:r>
              <a:rPr lang="en-US" altLang="ko-KR" noProof="1"/>
              <a:t>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E665F-14BA-4497-89D9-62FF51142EB8}"/>
              </a:ext>
            </a:extLst>
          </p:cNvPr>
          <p:cNvSpPr txBox="1">
            <a:spLocks/>
          </p:cNvSpPr>
          <p:nvPr/>
        </p:nvSpPr>
        <p:spPr>
          <a:xfrm>
            <a:off x="581191" y="3216166"/>
            <a:ext cx="10979765" cy="2939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7BC142BD-59D9-496E-9CD1-A13E229BEEE9}"/>
              </a:ext>
            </a:extLst>
          </p:cNvPr>
          <p:cNvSpPr txBox="1">
            <a:spLocks/>
          </p:cNvSpPr>
          <p:nvPr/>
        </p:nvSpPr>
        <p:spPr>
          <a:xfrm>
            <a:off x="581191" y="1688321"/>
            <a:ext cx="10979765" cy="4467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진수</a:t>
            </a:r>
            <a:endParaRPr lang="en-US" altLang="ko-KR" sz="14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"63 octal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oct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63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//63 octal is 77</a:t>
            </a:r>
            <a:endParaRPr lang="en-US" altLang="ko-KR" sz="1300" dirty="0">
              <a:solidFill>
                <a:srgbClr val="000000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"63 hex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hex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63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//63 hex is 3f</a:t>
            </a:r>
            <a:endParaRPr lang="en-US" altLang="ko-KR" sz="1300" dirty="0">
              <a:solidFill>
                <a:srgbClr val="000000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"63 decimal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dec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63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//63 decimal is + 63</a:t>
            </a:r>
            <a:br>
              <a:rPr lang="en-US" altLang="ko-KR" sz="1300" dirty="0">
                <a:solidFill>
                  <a:srgbClr val="008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BOOL</a:t>
            </a: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&lt; 3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(pi &lt; 3)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&lt; 3 is +0</a:t>
            </a:r>
            <a:endParaRPr lang="en-US" altLang="ko-KR" sz="1300" dirty="0"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&lt; 3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boolalpha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(pi &lt; 3)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&lt; 3 is false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99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표준 입출력</a:t>
            </a:r>
            <a:r>
              <a:rPr lang="en-US" altLang="ko-KR" noProof="1"/>
              <a:t>(</a:t>
            </a:r>
            <a:r>
              <a:rPr lang="ko-KR" altLang="en-US" noProof="1"/>
              <a:t>오류 처리</a:t>
            </a:r>
            <a:r>
              <a:rPr lang="en-US" altLang="ko-KR" noProof="1"/>
              <a:t>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E665F-14BA-4497-89D9-62FF51142EB8}"/>
              </a:ext>
            </a:extLst>
          </p:cNvPr>
          <p:cNvSpPr txBox="1">
            <a:spLocks/>
          </p:cNvSpPr>
          <p:nvPr/>
        </p:nvSpPr>
        <p:spPr>
          <a:xfrm>
            <a:off x="581191" y="3216166"/>
            <a:ext cx="10979765" cy="2939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7BC142BD-59D9-496E-9CD1-A13E229BEEE9}"/>
              </a:ext>
            </a:extLst>
          </p:cNvPr>
          <p:cNvSpPr txBox="1">
            <a:spLocks/>
          </p:cNvSpPr>
          <p:nvPr/>
        </p:nvSpPr>
        <p:spPr>
          <a:xfrm>
            <a:off x="581191" y="1688321"/>
            <a:ext cx="10979765" cy="48167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lang="ko-KR" altLang="en-US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파일은 존재하지 않지만 열기 동작은 실패하지 않는다</a:t>
            </a:r>
            <a:r>
              <a:rPr lang="en-US" altLang="ko-KR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 </a:t>
            </a:r>
            <a:r>
              <a:rPr lang="ko-KR" altLang="en-US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존재하지 않는 파일을 읽을 수도 있으며</a:t>
            </a:r>
            <a:r>
              <a:rPr lang="en-US" altLang="ko-KR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그 뒤에도 프로그램은 계속 진행된다</a:t>
            </a:r>
            <a:r>
              <a:rPr lang="en-US" altLang="ko-KR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  <a:p>
            <a:r>
              <a:rPr lang="ko-KR" altLang="en-US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오류 플래그를 통해 파일이 정상적으로 </a:t>
            </a:r>
            <a:r>
              <a:rPr lang="en-US" altLang="ko-KR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I/O </a:t>
            </a:r>
            <a:r>
              <a:rPr lang="ko-KR" altLang="en-US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작업이 이루어 졌는지 확인이 필요하다</a:t>
            </a:r>
            <a:r>
              <a:rPr lang="en-US" altLang="ko-KR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1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ifstream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infile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filename(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＂</a:t>
            </a:r>
            <a:r>
              <a:rPr lang="en-US" altLang="ko-KR" sz="11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some_missing_file.xyz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＂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infile.open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(filename);</a:t>
            </a:r>
          </a:p>
          <a:p>
            <a:pPr marL="0" indent="0">
              <a:buNone/>
            </a:pP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infile.good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오류 플래그 확인</a:t>
            </a:r>
            <a:endParaRPr lang="en-US" altLang="ko-KR" sz="11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else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std::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"The file '"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filename </a:t>
            </a:r>
            <a:r>
              <a:rPr lang="en-US" altLang="ko-KR" sz="1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"'doesn't exist, give a new file name:"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std::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filename;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b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b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endParaRPr lang="en-US" altLang="ko-KR" sz="14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04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배열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E665F-14BA-4497-89D9-62FF51142EB8}"/>
              </a:ext>
            </a:extLst>
          </p:cNvPr>
          <p:cNvSpPr txBox="1">
            <a:spLocks/>
          </p:cNvSpPr>
          <p:nvPr/>
        </p:nvSpPr>
        <p:spPr>
          <a:xfrm>
            <a:off x="631044" y="3216166"/>
            <a:ext cx="10979765" cy="2939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7BC142BD-59D9-496E-9CD1-A13E229BEEE9}"/>
              </a:ext>
            </a:extLst>
          </p:cNvPr>
          <p:cNvSpPr txBox="1">
            <a:spLocks/>
          </p:cNvSpPr>
          <p:nvPr/>
        </p:nvSpPr>
        <p:spPr>
          <a:xfrm>
            <a:off x="581191" y="1688321"/>
            <a:ext cx="10979765" cy="48167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배열 선언 </a:t>
            </a:r>
            <a: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int x</a:t>
            </a:r>
            <a:r>
              <a:rPr lang="en-US" altLang="ko-KR" sz="1400" dirty="0">
                <a:solidFill>
                  <a:srgbClr val="DE2F22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[10]</a:t>
            </a:r>
          </a:p>
          <a:p>
            <a:endParaRPr lang="en-US" altLang="ko-KR" sz="1400" dirty="0">
              <a:solidFill>
                <a:srgbClr val="DE2F22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배열 초기화 </a:t>
            </a:r>
            <a: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float v[] = </a:t>
            </a:r>
            <a:r>
              <a:rPr lang="en-US" altLang="ko-KR" sz="1400" dirty="0">
                <a:solidFill>
                  <a:srgbClr val="DE2F22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{ 1.0, 2.0, 3.0 }, </a:t>
            </a:r>
            <a: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w[] </a:t>
            </a:r>
            <a:r>
              <a:rPr lang="en-US" altLang="ko-KR" sz="1400" dirty="0">
                <a:solidFill>
                  <a:srgbClr val="DE2F22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{ 7.0, 8.0, 9.0 }</a:t>
            </a:r>
          </a:p>
          <a:p>
            <a:endParaRPr lang="en-US" altLang="ko-KR" sz="1400" dirty="0">
              <a:solidFill>
                <a:srgbClr val="DE2F22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초기화 오류 </a:t>
            </a:r>
            <a: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int v[] </a:t>
            </a:r>
            <a:r>
              <a:rPr lang="en-US" altLang="ko-KR" sz="1400" dirty="0">
                <a:solidFill>
                  <a:srgbClr val="DE2F22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{ 1.0, 2.0, 3.0 }</a:t>
            </a:r>
            <a: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c++</a:t>
            </a:r>
            <a:r>
              <a:rPr lang="en-US" altLang="ko-KR" sz="14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11 </a:t>
            </a:r>
            <a:r>
              <a:rPr lang="ko-KR" altLang="en-US" sz="14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에서 오류 </a:t>
            </a:r>
            <a:r>
              <a:rPr lang="en-US" altLang="ko-KR" sz="14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4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축소</a:t>
            </a:r>
            <a:endParaRPr lang="en-US" altLang="ko-KR" sz="1400" dirty="0">
              <a:solidFill>
                <a:srgbClr val="DE2F22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0" indent="0">
              <a:buNone/>
            </a:pPr>
            <a:b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b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endParaRPr lang="en-US" altLang="ko-KR" sz="14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937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포인터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E665F-14BA-4497-89D9-62FF51142EB8}"/>
              </a:ext>
            </a:extLst>
          </p:cNvPr>
          <p:cNvSpPr txBox="1">
            <a:spLocks/>
          </p:cNvSpPr>
          <p:nvPr/>
        </p:nvSpPr>
        <p:spPr>
          <a:xfrm>
            <a:off x="631044" y="3216166"/>
            <a:ext cx="10979765" cy="2939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7BC142BD-59D9-496E-9CD1-A13E229BEEE9}"/>
              </a:ext>
            </a:extLst>
          </p:cNvPr>
          <p:cNvSpPr txBox="1">
            <a:spLocks/>
          </p:cNvSpPr>
          <p:nvPr/>
        </p:nvSpPr>
        <p:spPr>
          <a:xfrm>
            <a:off x="581191" y="1688321"/>
            <a:ext cx="10979765" cy="48167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lang="ko-KR" altLang="en-US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포인터는 메모리 주소를 포함하는 변수이다</a:t>
            </a:r>
            <a:r>
              <a:rPr lang="en-US" altLang="ko-KR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선언</a:t>
            </a:r>
            <a:b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ko-KR" altLang="en-US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할당 </a:t>
            </a:r>
            <a: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en-US" altLang="ko-KR" sz="1200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int *</a:t>
            </a:r>
            <a:r>
              <a:rPr lang="en-US" altLang="ko-KR" sz="12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ip</a:t>
            </a:r>
            <a: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= </a:t>
            </a:r>
            <a:r>
              <a:rPr lang="en-US" altLang="ko-KR" sz="1200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new</a:t>
            </a:r>
            <a: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int;</a:t>
            </a:r>
            <a:b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ko-KR" altLang="en-US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해제 </a:t>
            </a:r>
            <a: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en-US" altLang="ko-KR" sz="1200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delete</a:t>
            </a:r>
            <a: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2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ip</a:t>
            </a:r>
            <a: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반환 연산자</a:t>
            </a:r>
            <a:b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int </a:t>
            </a:r>
            <a:r>
              <a:rPr lang="en-US" altLang="ko-KR" sz="12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i</a:t>
            </a:r>
            <a: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 = 3;</a:t>
            </a:r>
            <a:b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int *ip2 = </a:t>
            </a:r>
            <a:r>
              <a:rPr lang="en-US" altLang="ko-KR" sz="1200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&amp;</a:t>
            </a:r>
            <a:r>
              <a:rPr lang="en-US" altLang="ko-KR" sz="1200" dirty="0" err="1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i</a:t>
            </a:r>
            <a: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  ( &amp; </a:t>
            </a:r>
            <a:r>
              <a:rPr lang="ko-KR" altLang="en-US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연산자는 개체를 가져와서 주소를 반환</a:t>
            </a:r>
            <a: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)</a:t>
            </a:r>
            <a:b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int j = </a:t>
            </a:r>
            <a:r>
              <a:rPr lang="en-US" altLang="ko-KR" sz="1200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*ip2</a:t>
            </a:r>
            <a: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 (</a:t>
            </a:r>
            <a:r>
              <a:rPr lang="ko-KR" altLang="en-US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*</a:t>
            </a:r>
            <a:r>
              <a:rPr lang="ko-KR" altLang="en-US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연산자는 주소를 가져와서 개체를 반환 </a:t>
            </a:r>
            <a: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2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역참조</a:t>
            </a:r>
            <a:r>
              <a:rPr lang="ko-KR" altLang="en-US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포인터 초기화</a:t>
            </a:r>
            <a:b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int* ip3 = </a:t>
            </a:r>
            <a:r>
              <a:rPr lang="en-US" altLang="ko-KR" sz="1200" dirty="0" err="1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nullptr</a:t>
            </a:r>
            <a:r>
              <a:rPr lang="en-US" altLang="ko-KR" sz="1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	</a:t>
            </a:r>
            <a:r>
              <a:rPr lang="en-US" altLang="ko-KR" sz="12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// </a:t>
            </a:r>
            <a:r>
              <a:rPr lang="en-US" altLang="ko-KR" sz="1200" dirty="0" err="1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c++</a:t>
            </a:r>
            <a:r>
              <a:rPr lang="en-US" altLang="ko-KR" sz="12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11 </a:t>
            </a:r>
            <a:r>
              <a:rPr lang="ko-KR" altLang="en-US" sz="12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이상</a:t>
            </a:r>
            <a:br>
              <a:rPr lang="en-US" altLang="ko-KR" sz="12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int*</a:t>
            </a:r>
            <a:r>
              <a:rPr lang="ko-KR" altLang="en-US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ip4{}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</a:t>
            </a:r>
            <a:r>
              <a:rPr lang="en-US" altLang="ko-KR" sz="12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	//</a:t>
            </a:r>
            <a:r>
              <a:rPr lang="ko-KR" altLang="en-US" sz="12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c++</a:t>
            </a:r>
            <a:r>
              <a:rPr lang="en-US" altLang="ko-KR" sz="12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sz="12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이상</a:t>
            </a:r>
            <a:br>
              <a:rPr lang="en-US" altLang="ko-KR" sz="14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br>
              <a:rPr lang="en-US" altLang="ko-KR" sz="14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int* ip3 = </a:t>
            </a:r>
            <a:r>
              <a:rPr lang="en-US" altLang="ko-KR" sz="1200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0;</a:t>
            </a:r>
            <a:r>
              <a:rPr lang="en-US" altLang="ko-KR" sz="12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	//</a:t>
            </a:r>
            <a:r>
              <a:rPr lang="en-US" altLang="ko-KR" sz="1200" dirty="0" err="1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c++</a:t>
            </a:r>
            <a:r>
              <a:rPr lang="en-US" altLang="ko-KR" sz="12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11 </a:t>
            </a:r>
            <a:r>
              <a:rPr lang="ko-KR" altLang="en-US" sz="12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이상에서는 좋지 않은 방법</a:t>
            </a:r>
            <a:br>
              <a:rPr lang="en-US" altLang="ko-KR" sz="12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int* ip4 = </a:t>
            </a:r>
            <a:r>
              <a:rPr lang="en-US" altLang="ko-KR" sz="1200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NULL;</a:t>
            </a:r>
            <a:r>
              <a:rPr lang="en-US" altLang="ko-KR" sz="12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	 //</a:t>
            </a:r>
            <a:r>
              <a:rPr lang="en-US" altLang="ko-KR" sz="1200" dirty="0" err="1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c++</a:t>
            </a:r>
            <a:r>
              <a:rPr lang="en-US" altLang="ko-KR" sz="12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11 </a:t>
            </a:r>
            <a:r>
              <a:rPr lang="ko-KR" altLang="en-US" sz="1200" dirty="0">
                <a:solidFill>
                  <a:srgbClr val="00B05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이상에서는 좋지 않은 방법</a:t>
            </a:r>
            <a:b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b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endParaRPr lang="en-US" altLang="ko-KR" sz="14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62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스마트 포인터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E665F-14BA-4497-89D9-62FF51142EB8}"/>
              </a:ext>
            </a:extLst>
          </p:cNvPr>
          <p:cNvSpPr txBox="1">
            <a:spLocks/>
          </p:cNvSpPr>
          <p:nvPr/>
        </p:nvSpPr>
        <p:spPr>
          <a:xfrm>
            <a:off x="631044" y="3216166"/>
            <a:ext cx="10979765" cy="2939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7BC142BD-59D9-496E-9CD1-A13E229BEEE9}"/>
              </a:ext>
            </a:extLst>
          </p:cNvPr>
          <p:cNvSpPr txBox="1">
            <a:spLocks/>
          </p:cNvSpPr>
          <p:nvPr/>
        </p:nvSpPr>
        <p:spPr>
          <a:xfrm>
            <a:off x="581191" y="1688321"/>
            <a:ext cx="10979765" cy="48167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lang="en-US" altLang="ko-KR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&lt;memory&gt;</a:t>
            </a:r>
            <a:r>
              <a:rPr lang="ko-KR" altLang="en-US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 헤더에 정의되어 있는 </a:t>
            </a:r>
            <a:r>
              <a:rPr lang="en-US" altLang="ko-KR" sz="1400" b="1" dirty="0" err="1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unique_ptr</a:t>
            </a:r>
            <a:r>
              <a:rPr lang="en-US" altLang="ko-KR" sz="1400" b="1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en-US" altLang="ko-KR" sz="1400" b="1" dirty="0" err="1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shared_ptr</a:t>
            </a:r>
            <a:r>
              <a:rPr lang="en-US" altLang="ko-KR" sz="1400" b="1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en-US" altLang="ko-KR" sz="1400" b="1" dirty="0" err="1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weak_ptr</a:t>
            </a:r>
            <a:r>
              <a:rPr lang="en-US" altLang="ko-KR" sz="1400" b="1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</a:t>
            </a:r>
            <a:r>
              <a:rPr lang="en-US" altLang="ko-KR" sz="1400" b="1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c++</a:t>
            </a:r>
            <a:r>
              <a:rPr lang="en-US" altLang="ko-KR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11 </a:t>
            </a:r>
            <a:r>
              <a:rPr lang="ko-KR" altLang="en-US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이상</a:t>
            </a:r>
            <a:r>
              <a:rPr lang="en-US" altLang="ko-KR" sz="14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 err="1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unique_ptr</a:t>
            </a:r>
            <a:r>
              <a:rPr lang="en-US" altLang="ko-KR" sz="1400" b="1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: </a:t>
            </a:r>
            <a:r>
              <a:rPr lang="ko-KR" altLang="en-US" sz="1400" b="1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참조한 데이터의 고유 소유권</a:t>
            </a:r>
            <a:r>
              <a:rPr lang="en-US" altLang="ko-KR" sz="1400" b="1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(Unique Ownership)</a:t>
            </a:r>
            <a:br>
              <a:rPr lang="en-US" altLang="ko-KR" sz="14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선언 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en-US" altLang="ko-KR" sz="1200" dirty="0" err="1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unique_ptr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&lt;double&gt; </a:t>
            </a:r>
            <a:r>
              <a:rPr lang="en-US" altLang="ko-KR" sz="1200" dirty="0" err="1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dp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{ </a:t>
            </a:r>
            <a:r>
              <a:rPr lang="en-US" altLang="ko-KR" sz="1200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new double 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};</a:t>
            </a:r>
            <a:b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포인터가 만료되면 메모리가 자동으로 해제된다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  <a:b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다른 포인터 타입에 할당되거나 암시적으로 변환할 수 없다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  <a:b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포인터의 데이터를 얻고 싶다면 멤버 함수 </a:t>
            </a:r>
            <a:r>
              <a:rPr lang="en-US" altLang="ko-KR" sz="1200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get</a:t>
            </a:r>
            <a:r>
              <a:rPr lang="ko-KR" altLang="en-US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을 사용</a:t>
            </a:r>
            <a:b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 double* </a:t>
            </a:r>
            <a:r>
              <a:rPr lang="en-US" altLang="ko-KR" sz="1200" dirty="0" err="1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raw_dp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dp.</a:t>
            </a:r>
            <a:r>
              <a:rPr lang="en-US" altLang="ko-KR" sz="1200" dirty="0" err="1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get</a:t>
            </a:r>
            <a:r>
              <a:rPr lang="en-US" altLang="ko-KR" sz="1200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()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</a:t>
            </a:r>
            <a:b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다른 </a:t>
            </a:r>
            <a:r>
              <a:rPr lang="en-US" altLang="ko-KR" sz="1200" dirty="0" err="1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unique_ptr</a:t>
            </a:r>
            <a:r>
              <a:rPr lang="ko-KR" altLang="en-US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에 할당할 수도 없다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  <a:b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unique_ptr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&lt;double&gt; </a:t>
            </a:r>
            <a:r>
              <a:rPr lang="en-US" altLang="ko-KR" sz="1200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dp2{</a:t>
            </a:r>
            <a:r>
              <a:rPr lang="en-US" altLang="ko-KR" sz="1200" dirty="0" err="1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dp</a:t>
            </a:r>
            <a:r>
              <a:rPr lang="en-US" altLang="ko-KR" sz="1200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}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		</a:t>
            </a:r>
            <a:r>
              <a:rPr lang="en-US" altLang="ko-KR" sz="1200" dirty="0">
                <a:solidFill>
                  <a:srgbClr val="179933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//</a:t>
            </a:r>
            <a:r>
              <a:rPr lang="ko-KR" altLang="en-US" sz="1200" dirty="0">
                <a:solidFill>
                  <a:srgbClr val="179933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오류 </a:t>
            </a:r>
            <a:r>
              <a:rPr lang="en-US" altLang="ko-KR" sz="1200" dirty="0">
                <a:solidFill>
                  <a:srgbClr val="179933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200" dirty="0">
                <a:solidFill>
                  <a:srgbClr val="179933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복사 금지</a:t>
            </a:r>
            <a:b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dp2 = </a:t>
            </a:r>
            <a:r>
              <a:rPr lang="en-US" altLang="ko-KR" sz="1200" dirty="0" err="1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dp</a:t>
            </a:r>
            <a:r>
              <a:rPr lang="en-US" altLang="ko-KR" sz="1200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	</a:t>
            </a:r>
            <a:r>
              <a:rPr lang="en-US" altLang="ko-KR" sz="1200" dirty="0">
                <a:solidFill>
                  <a:srgbClr val="179933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// </a:t>
            </a:r>
            <a:r>
              <a:rPr lang="ko-KR" altLang="en-US" sz="1200" dirty="0">
                <a:solidFill>
                  <a:srgbClr val="179933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오류</a:t>
            </a:r>
            <a:br>
              <a:rPr lang="en-US" altLang="ko-KR" sz="1200" dirty="0">
                <a:solidFill>
                  <a:srgbClr val="179933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- </a:t>
            </a:r>
            <a:r>
              <a:rPr lang="en-US" altLang="ko-KR" sz="1200" dirty="0" err="1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unique_ptr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은 오직 이동만 가능하다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 </a:t>
            </a:r>
            <a:b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uique_ptr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&lt;double&gt; dp2{ </a:t>
            </a:r>
            <a:r>
              <a:rPr lang="en-US" altLang="ko-KR" sz="1200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move(</a:t>
            </a:r>
            <a:r>
              <a:rPr lang="en-US" altLang="ko-KR" sz="1200" dirty="0" err="1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dp</a:t>
            </a:r>
            <a:r>
              <a:rPr lang="en-US" altLang="ko-KR" sz="1200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}, dp3;</a:t>
            </a:r>
            <a:b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dp3 = </a:t>
            </a:r>
            <a:r>
              <a:rPr lang="en-US" altLang="ko-KR" sz="1200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move(dp2);</a:t>
            </a:r>
            <a:br>
              <a:rPr lang="en-US" altLang="ko-KR" sz="1200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r>
              <a:rPr lang="en-US" altLang="ko-KR" sz="1200" dirty="0">
                <a:solidFill>
                  <a:srgbClr val="C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메모리의 소유권 </a:t>
            </a:r>
            <a:r>
              <a:rPr lang="en-US" altLang="ko-KR" sz="1200" dirty="0" err="1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dp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-&gt; dp2 -&gt; dp3 </a:t>
            </a:r>
            <a:r>
              <a:rPr lang="ko-KR" altLang="en-US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으로 변경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 </a:t>
            </a:r>
            <a:r>
              <a:rPr lang="en-US" altLang="ko-KR" sz="1200" dirty="0" err="1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dp</a:t>
            </a:r>
            <a:r>
              <a:rPr lang="ko-KR" altLang="en-US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dp2 </a:t>
            </a:r>
            <a:r>
              <a:rPr lang="ko-KR" altLang="en-US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는 후에 </a:t>
            </a:r>
            <a:r>
              <a:rPr lang="en-US" altLang="ko-KR" sz="1200" dirty="0" err="1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nullptr</a:t>
            </a:r>
            <a:r>
              <a:rPr lang="ko-KR" altLang="en-US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 됨</a:t>
            </a:r>
            <a:r>
              <a:rPr lang="en-US" altLang="ko-KR" sz="12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  <a:br>
              <a:rPr lang="en-US" altLang="ko-KR" sz="1400" dirty="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b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b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b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endParaRPr lang="en-US" altLang="ko-KR" sz="14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7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개요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변수</a:t>
            </a:r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endParaRPr lang="en-US" altLang="ko-KR" noProof="1"/>
          </a:p>
          <a:p>
            <a:pPr rtl="0"/>
            <a:r>
              <a:rPr lang="ko-KR" altLang="en-US" noProof="1"/>
              <a:t>연산자 우선순위</a:t>
            </a:r>
            <a:endParaRPr lang="en-US" altLang="ko-KR" noProof="1"/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범위 기반 </a:t>
            </a:r>
            <a:r>
              <a:rPr lang="en-US" altLang="ko-KR" noProof="1"/>
              <a:t>for </a:t>
            </a:r>
            <a:r>
              <a:rPr lang="ko-KR" altLang="en-US" noProof="1"/>
              <a:t>문</a:t>
            </a:r>
            <a:endParaRPr lang="en-US" altLang="ko-KR" noProof="1"/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함수 오버로딩</a:t>
            </a:r>
            <a:endParaRPr lang="en-US" altLang="ko-KR" noProof="1"/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오류 처리</a:t>
            </a:r>
            <a:r>
              <a:rPr lang="en-US" altLang="ko-KR" noProof="1"/>
              <a:t>(assert, throw, try-catch)</a:t>
            </a:r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표준 입출력</a:t>
            </a:r>
            <a:endParaRPr lang="en-US" altLang="ko-KR" noProof="1"/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배열</a:t>
            </a:r>
            <a:r>
              <a:rPr lang="en-US" altLang="ko-KR" noProof="1"/>
              <a:t>, </a:t>
            </a:r>
            <a:r>
              <a:rPr lang="ko-KR" altLang="en-US" noProof="1"/>
              <a:t>포인터</a:t>
            </a:r>
            <a:r>
              <a:rPr lang="en-US" altLang="ko-KR" noProof="1"/>
              <a:t>, </a:t>
            </a:r>
            <a:r>
              <a:rPr lang="ko-KR" altLang="en-US" noProof="1"/>
              <a:t>레퍼런스</a:t>
            </a:r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endParaRPr lang="en-US" altLang="ko-KR" noProof="1"/>
          </a:p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변수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55FAA2-927E-440D-9351-E0089821D8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2495067"/>
              </p:ext>
            </p:extLst>
          </p:nvPr>
        </p:nvGraphicFramePr>
        <p:xfrm>
          <a:off x="627952" y="1294088"/>
          <a:ext cx="10982856" cy="49073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91428">
                  <a:extLst>
                    <a:ext uri="{9D8B030D-6E8A-4147-A177-3AD203B41FA5}">
                      <a16:colId xmlns:a16="http://schemas.microsoft.com/office/drawing/2014/main" val="3834579009"/>
                    </a:ext>
                  </a:extLst>
                </a:gridCol>
                <a:gridCol w="5491428">
                  <a:extLst>
                    <a:ext uri="{9D8B030D-6E8A-4147-A177-3AD203B41FA5}">
                      <a16:colId xmlns:a16="http://schemas.microsoft.com/office/drawing/2014/main" val="437723274"/>
                    </a:ext>
                  </a:extLst>
                </a:gridCol>
              </a:tblGrid>
              <a:tr h="2506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81659"/>
                  </a:ext>
                </a:extLst>
              </a:tr>
              <a:tr h="49134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ko-KR" alt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불변 속성의 변수</a:t>
                      </a:r>
                      <a:endParaRPr lang="en-US" altLang="ko-KR" sz="1200" b="0" kern="1200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const float pi = 3.141595;</a:t>
                      </a: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945068800"/>
                  </a:ext>
                </a:extLst>
              </a:tr>
              <a:tr h="69641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</a:t>
                      </a: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x = 1; ( x 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type)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y = 1.0; ( y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 type)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z = x + y; ( z 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 type 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추론 가능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905963717"/>
                  </a:ext>
                </a:extLst>
              </a:tr>
              <a:tr h="49134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lang="ko-KR" alt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시작하는 정수</a:t>
                      </a:r>
                      <a:br>
                        <a:rPr lang="en-US" altLang="ko-KR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o1 = 042; </a:t>
                      </a:r>
                      <a:r>
                        <a:rPr lang="en-US" altLang="ko-KR" sz="1200" b="0" kern="1200" baseline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int o1 = 34</a:t>
                      </a:r>
                      <a:endParaRPr lang="en-US" sz="1200" b="0" kern="1200" baseline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165565380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h1 = 0x42; </a:t>
                      </a:r>
                      <a:r>
                        <a:rPr lang="en-US" sz="1200" b="0" kern="1200" baseline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int h1 = 66</a:t>
                      </a: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345443118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b1 = 0b11111010;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int b1 = 250. C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++11</a:t>
                      </a:r>
                      <a:endParaRPr lang="en-US" sz="1200" b="0" kern="1200" baseline="0" dirty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146427357"/>
                  </a:ext>
                </a:extLst>
              </a:tr>
              <a:tr h="1106556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ko-KR" alt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i1 = 3.14;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축소하지만 컴파일 된다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i1n = { 3.14 };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컴파일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C++11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endParaRPr lang="en-US" sz="12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unsigned u2 = -3;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축소하지만 컴파일 된다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unsigned u2n = { -3 };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컴파일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C++11</a:t>
                      </a:r>
                      <a:endParaRPr lang="en-US" sz="1200" b="0" kern="1200" baseline="0" dirty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72317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1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연산자 우선순위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6967D3B-51D6-4B8B-853F-3AB9FE0D5C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0397684"/>
              </p:ext>
            </p:extLst>
          </p:nvPr>
        </p:nvGraphicFramePr>
        <p:xfrm>
          <a:off x="576616" y="1268111"/>
          <a:ext cx="11264636" cy="53563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16159">
                  <a:extLst>
                    <a:ext uri="{9D8B030D-6E8A-4147-A177-3AD203B41FA5}">
                      <a16:colId xmlns:a16="http://schemas.microsoft.com/office/drawing/2014/main" val="4007340417"/>
                    </a:ext>
                  </a:extLst>
                </a:gridCol>
                <a:gridCol w="2816159">
                  <a:extLst>
                    <a:ext uri="{9D8B030D-6E8A-4147-A177-3AD203B41FA5}">
                      <a16:colId xmlns:a16="http://schemas.microsoft.com/office/drawing/2014/main" val="2467626424"/>
                    </a:ext>
                  </a:extLst>
                </a:gridCol>
                <a:gridCol w="2816159">
                  <a:extLst>
                    <a:ext uri="{9D8B030D-6E8A-4147-A177-3AD203B41FA5}">
                      <a16:colId xmlns:a16="http://schemas.microsoft.com/office/drawing/2014/main" val="1478959773"/>
                    </a:ext>
                  </a:extLst>
                </a:gridCol>
                <a:gridCol w="2816159">
                  <a:extLst>
                    <a:ext uri="{9D8B030D-6E8A-4147-A177-3AD203B41FA5}">
                      <a16:colId xmlns:a16="http://schemas.microsoft.com/office/drawing/2014/main" val="1714295147"/>
                    </a:ext>
                  </a:extLst>
                </a:gridCol>
              </a:tblGrid>
              <a:tr h="44908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 우선순위</a:t>
                      </a:r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5782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class::member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nspace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::member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::name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::qualified-name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70629324"/>
                  </a:ext>
                </a:extLst>
              </a:tr>
              <a:tr h="6174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object.member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type(expr list)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*_cast&lt;type&gt;(expr)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pointer-&gt;member</a:t>
                      </a:r>
                    </a:p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expr[expr]</a:t>
                      </a:r>
                    </a:p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expr(expr list)</a:t>
                      </a:r>
                    </a:p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typeid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(type/expr)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13250256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 ... type ...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[] opt pointer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...(pack)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(type)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alignof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(type/expr)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*expr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2891447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object.*member 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pointer-&gt;*member 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35080449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*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/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%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39251096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expr+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-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63699936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&lt;&lt;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&gt;&gt;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361169902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&lt;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&lt;=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&gt;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&gt;=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81935204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==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!=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13544025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&amp;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78499261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^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59826673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|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57098042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&amp;&amp;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29207915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||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41814486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? expr :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22286863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@=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67072575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throw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305630140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expr,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153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94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범위 기반 </a:t>
            </a:r>
            <a:r>
              <a:rPr lang="en-US" altLang="ko-KR" noProof="1"/>
              <a:t>for </a:t>
            </a:r>
            <a:r>
              <a:rPr lang="ko-KR" altLang="en-US" noProof="1"/>
              <a:t>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16DF77-4F0C-4B96-8E8A-AB71C1498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1688321"/>
            <a:ext cx="10979765" cy="44675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C++11</a:t>
            </a:r>
            <a:r>
              <a:rPr lang="ko-KR" altLang="en-US" dirty="0"/>
              <a:t>에는 범위 기반 </a:t>
            </a:r>
            <a:r>
              <a:rPr lang="en-US" altLang="ko-KR" dirty="0"/>
              <a:t>for </a:t>
            </a:r>
            <a:r>
              <a:rPr lang="ko-KR" altLang="en-US" dirty="0"/>
              <a:t>문이라고 새로운 문법이 추가</a:t>
            </a:r>
            <a:r>
              <a:rPr lang="en-US" altLang="ko-KR" dirty="0"/>
              <a:t>. </a:t>
            </a:r>
            <a:r>
              <a:rPr lang="ko-KR" altLang="en-US" dirty="0"/>
              <a:t>좀 더 간결하게 표현 가능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600" dirty="0"/>
              <a:t>int primes[] = { 1, 2, 3, 4, 5, 6, 7, 8, 9, 10 };</a:t>
            </a:r>
            <a:br>
              <a:rPr lang="en-US" altLang="ko-KR" sz="1600" dirty="0"/>
            </a:br>
            <a:r>
              <a:rPr lang="en-US" altLang="ko-KR" sz="1600" dirty="0"/>
              <a:t>for( int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: primes )</a:t>
            </a:r>
            <a:br>
              <a:rPr lang="en-US" altLang="ko-KR" sz="1600" dirty="0"/>
            </a:br>
            <a:r>
              <a:rPr lang="en-US" altLang="ko-KR" sz="1600" dirty="0"/>
              <a:t>	std::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&lt;&lt; “ “;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Example</a:t>
            </a:r>
          </a:p>
          <a:p>
            <a:pPr marL="324000" lvl="1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m_dbCurveDepth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500" dirty="0" err="1">
                <a:solidFill>
                  <a:srgbClr val="A000A0"/>
                </a:solidFill>
                <a:latin typeface="Consolas" panose="020B0609020204030204" pitchFamily="49" charset="0"/>
              </a:rPr>
              <a:t>SIDE_MAX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500" dirty="0"/>
          </a:p>
          <a:p>
            <a:pPr marL="324000" lvl="1">
              <a:buNone/>
            </a:pPr>
            <a:r>
              <a:rPr lang="en-US" altLang="ko-KR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00008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m_CurrData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m_dbCurveDepth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4000" lvl="1">
              <a:buNone/>
            </a:pP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4000" lvl="1">
              <a:buNone/>
            </a:pPr>
            <a:r>
              <a:rPr lang="en-US" altLang="ko-KR" sz="1500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strTmp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ko-KR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i="0" dirty="0">
                <a:solidFill>
                  <a:srgbClr val="A31515"/>
                </a:solidFill>
                <a:latin typeface="Consolas" panose="020B0609020204030204" pitchFamily="49" charset="0"/>
              </a:rPr>
              <a:t>"%.4f,"</a:t>
            </a:r>
            <a:r>
              <a:rPr lang="en-US" altLang="ko-KR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500" i="0" dirty="0">
                <a:solidFill>
                  <a:srgbClr val="00008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4000" lvl="1">
              <a:buNone/>
            </a:pPr>
            <a:r>
              <a:rPr lang="en-US" altLang="ko-KR" sz="1500" i="0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strData</a:t>
            </a:r>
            <a:r>
              <a:rPr lang="en-US" altLang="ko-KR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i="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strTmp</a:t>
            </a:r>
            <a:r>
              <a:rPr lang="en-US" altLang="ko-KR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4000" lvl="1">
              <a:buNone/>
            </a:pPr>
            <a:r>
              <a:rPr lang="en-US" altLang="ko-KR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ko-KR" sz="1600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422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오버로딩</a:t>
            </a:r>
            <a:r>
              <a:rPr lang="en-US" altLang="ko-KR" noProof="1"/>
              <a:t>(Function overloading)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16DF77-4F0C-4B96-8E8A-AB71C1498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1688321"/>
            <a:ext cx="10979765" cy="4467523"/>
          </a:xfrm>
        </p:spPr>
        <p:txBody>
          <a:bodyPr>
            <a:normAutofit/>
          </a:bodyPr>
          <a:lstStyle/>
          <a:p>
            <a:r>
              <a:rPr lang="ko-KR" altLang="en-US" dirty="0"/>
              <a:t>매개변수 선언이 충분히 다르면 함수 이름을 공유할 수 있다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400" dirty="0"/>
              <a:t>int divide(int a, int b)	{</a:t>
            </a:r>
            <a:br>
              <a:rPr lang="en-US" altLang="ko-KR" sz="1400" dirty="0"/>
            </a:br>
            <a:r>
              <a:rPr lang="en-US" altLang="ko-KR" sz="1400" dirty="0"/>
              <a:t>	return a / b;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float divide(float a, float b)	{</a:t>
            </a:r>
            <a:br>
              <a:rPr lang="en-US" altLang="ko-KR" sz="1400" dirty="0"/>
            </a:br>
            <a:r>
              <a:rPr lang="en-US" altLang="ko-KR" sz="1400" dirty="0"/>
              <a:t>	return a / b;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오버로딩 </a:t>
            </a:r>
            <a:r>
              <a:rPr lang="en-US" altLang="ko-KR" sz="1400" dirty="0">
                <a:solidFill>
                  <a:srgbClr val="FF0000"/>
                </a:solidFill>
              </a:rPr>
              <a:t>Error</a:t>
            </a:r>
            <a:br>
              <a:rPr lang="en-US" altLang="ko-KR" sz="1400" dirty="0"/>
            </a:br>
            <a:r>
              <a:rPr lang="en-US" altLang="ko-KR" sz="1400" dirty="0"/>
              <a:t>void</a:t>
            </a:r>
            <a:r>
              <a:rPr lang="ko-KR" altLang="en-US" sz="1400" dirty="0"/>
              <a:t> </a:t>
            </a:r>
            <a:r>
              <a:rPr lang="en-US" altLang="ko-KR" sz="1400" dirty="0"/>
              <a:t>f( int x )	{	}</a:t>
            </a:r>
            <a:br>
              <a:rPr lang="en-US" altLang="ko-KR" sz="1400" dirty="0"/>
            </a:br>
            <a:r>
              <a:rPr lang="en-US" altLang="ko-KR" sz="1400" dirty="0"/>
              <a:t>void f( int y ){	}	</a:t>
            </a:r>
            <a:r>
              <a:rPr lang="en-US" altLang="ko-KR" sz="1400" dirty="0">
                <a:solidFill>
                  <a:srgbClr val="179933"/>
                </a:solidFill>
              </a:rPr>
              <a:t>//</a:t>
            </a:r>
            <a:r>
              <a:rPr lang="ko-KR" altLang="en-US" sz="1400" dirty="0">
                <a:solidFill>
                  <a:srgbClr val="179933"/>
                </a:solidFill>
              </a:rPr>
              <a:t>재정의 </a:t>
            </a:r>
            <a:r>
              <a:rPr lang="en-US" altLang="ko-KR" sz="1400" dirty="0">
                <a:solidFill>
                  <a:srgbClr val="179933"/>
                </a:solidFill>
              </a:rPr>
              <a:t>: </a:t>
            </a:r>
            <a:r>
              <a:rPr lang="ko-KR" altLang="en-US" sz="1400" dirty="0">
                <a:solidFill>
                  <a:srgbClr val="179933"/>
                </a:solidFill>
              </a:rPr>
              <a:t>인수 이름만 다르다</a:t>
            </a:r>
            <a:br>
              <a:rPr lang="en-US" altLang="ko-KR" sz="1400" dirty="0"/>
            </a:br>
            <a:r>
              <a:rPr lang="en-US" altLang="ko-KR" sz="1400" dirty="0"/>
              <a:t>long f( int x ){	}	</a:t>
            </a:r>
            <a:r>
              <a:rPr lang="en-US" altLang="ko-KR" sz="1400" dirty="0">
                <a:solidFill>
                  <a:srgbClr val="179933"/>
                </a:solidFill>
              </a:rPr>
              <a:t>//</a:t>
            </a:r>
            <a:r>
              <a:rPr lang="ko-KR" altLang="en-US" sz="1400" dirty="0">
                <a:solidFill>
                  <a:srgbClr val="179933"/>
                </a:solidFill>
              </a:rPr>
              <a:t>재정의 </a:t>
            </a:r>
            <a:r>
              <a:rPr lang="en-US" altLang="ko-KR" sz="1400" dirty="0">
                <a:solidFill>
                  <a:srgbClr val="179933"/>
                </a:solidFill>
              </a:rPr>
              <a:t>: </a:t>
            </a:r>
            <a:r>
              <a:rPr lang="ko-KR" altLang="en-US" sz="1400" dirty="0">
                <a:solidFill>
                  <a:srgbClr val="179933"/>
                </a:solidFill>
              </a:rPr>
              <a:t>리턴 타입만 다르다</a:t>
            </a:r>
            <a:endParaRPr lang="en-US" altLang="ko-KR" sz="1400" dirty="0">
              <a:solidFill>
                <a:srgbClr val="17993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296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오류처리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55FAA2-927E-440D-9351-E0089821D8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4176571"/>
              </p:ext>
            </p:extLst>
          </p:nvPr>
        </p:nvGraphicFramePr>
        <p:xfrm>
          <a:off x="627952" y="1294089"/>
          <a:ext cx="10982856" cy="52302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91428">
                  <a:extLst>
                    <a:ext uri="{9D8B030D-6E8A-4147-A177-3AD203B41FA5}">
                      <a16:colId xmlns:a16="http://schemas.microsoft.com/office/drawing/2014/main" val="3834579009"/>
                    </a:ext>
                  </a:extLst>
                </a:gridCol>
                <a:gridCol w="5491428">
                  <a:extLst>
                    <a:ext uri="{9D8B030D-6E8A-4147-A177-3AD203B41FA5}">
                      <a16:colId xmlns:a16="http://schemas.microsoft.com/office/drawing/2014/main" val="437723274"/>
                    </a:ext>
                  </a:extLst>
                </a:gridCol>
              </a:tblGrid>
              <a:tr h="2721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81659"/>
                  </a:ext>
                </a:extLst>
              </a:tr>
              <a:tr h="119828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assert</a:t>
                      </a: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altLang="ko-KR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 오류를 감지</a:t>
                      </a:r>
                      <a:r>
                        <a:rPr lang="en-US" altLang="ko-KR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assert</a:t>
                      </a:r>
                      <a:r>
                        <a:rPr lang="ko-KR" alt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결과가 </a:t>
                      </a:r>
                      <a:r>
                        <a:rPr lang="en-US" altLang="ko-KR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라면 오류 출력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#include &lt;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cassert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double </a:t>
                      </a:r>
                      <a:r>
                        <a:rPr lang="en-US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square_root</a:t>
                      </a: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(double x)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check_somehow</a:t>
                      </a: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 x &gt;= 0 );</a:t>
                      </a:r>
                      <a:b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assert( result &gt;= 0.0 );</a:t>
                      </a:r>
                      <a:b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 marL="180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945068800"/>
                  </a:ext>
                </a:extLst>
              </a:tr>
              <a:tr h="140237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throw</a:t>
                      </a:r>
                      <a:b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예외처리 중 하나</a:t>
                      </a:r>
                      <a:r>
                        <a:rPr lang="en-US" altLang="ko-KR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 </a:t>
                      </a:r>
                      <a:r>
                        <a:rPr lang="en-US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cannot_open_file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};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read_matrix_file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fname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fstream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f(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fname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if(!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f.is_open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</a:t>
                      </a:r>
                      <a:b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  throw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cannot_open_file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{};</a:t>
                      </a:r>
                      <a:b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	</a:t>
                      </a:r>
                    </a:p>
                  </a:txBody>
                  <a:tcPr marL="180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905963717"/>
                  </a:ext>
                </a:extLst>
              </a:tr>
              <a:tr h="2040942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try-catch</a:t>
                      </a:r>
                      <a:b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try </a:t>
                      </a:r>
                      <a:r>
                        <a:rPr lang="ko-KR" alt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구문 안에서 예외가 발생하면 </a:t>
                      </a:r>
                      <a:r>
                        <a:rPr lang="en-US" altLang="ko-KR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catch </a:t>
                      </a:r>
                      <a:r>
                        <a:rPr lang="ko-KR" alt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구문 안에서 처리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 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fname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cout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&lt;&lt; "Please enter the file name: ";</a:t>
                      </a:r>
                    </a:p>
                    <a:p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cin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&gt;&gt; 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fname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</a:p>
                    <a:p>
                      <a:endParaRPr lang="ko-KR" altLang="en-US" sz="9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try {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read_matrix_file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fname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catch (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cannot_open_file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&amp; e)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cout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&lt;&lt; "Could not open file. Try another one!\n";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catch (...)	</a:t>
                      </a:r>
                      <a:r>
                        <a:rPr lang="en-US" altLang="ko-KR" sz="9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lang="ko-KR" altLang="en-US" sz="9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다른 모든 예외들을 처리</a:t>
                      </a:r>
                      <a:endParaRPr lang="en-US" altLang="ko-KR" sz="900" b="0" kern="1200" baseline="0" dirty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cout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&lt;&lt; "Something is fishy here. Try another file!\n";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lang="en-US" sz="9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216556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9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표준 입출력</a:t>
            </a:r>
            <a:r>
              <a:rPr lang="en-US" altLang="ko-KR" noProof="1">
                <a:ea typeface="맑은 고딕" panose="020B0503020000020004" pitchFamily="50" charset="-127"/>
              </a:rPr>
              <a:t>(</a:t>
            </a:r>
            <a:r>
              <a:rPr lang="ko-KR" altLang="en-US" noProof="1">
                <a:ea typeface="맑은 고딕" panose="020B0503020000020004" pitchFamily="50" charset="-127"/>
              </a:rPr>
              <a:t>파일 입출력</a:t>
            </a:r>
            <a:r>
              <a:rPr lang="en-US" altLang="ko-KR" noProof="1">
                <a:ea typeface="맑은 고딕" panose="020B0503020000020004" pitchFamily="50" charset="-127"/>
              </a:rPr>
              <a:t>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55FAA2-927E-440D-9351-E0089821D8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7250000"/>
              </p:ext>
            </p:extLst>
          </p:nvPr>
        </p:nvGraphicFramePr>
        <p:xfrm>
          <a:off x="627952" y="1294088"/>
          <a:ext cx="10982856" cy="16037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91428">
                  <a:extLst>
                    <a:ext uri="{9D8B030D-6E8A-4147-A177-3AD203B41FA5}">
                      <a16:colId xmlns:a16="http://schemas.microsoft.com/office/drawing/2014/main" val="3834579009"/>
                    </a:ext>
                  </a:extLst>
                </a:gridCol>
                <a:gridCol w="5491428">
                  <a:extLst>
                    <a:ext uri="{9D8B030D-6E8A-4147-A177-3AD203B41FA5}">
                      <a16:colId xmlns:a16="http://schemas.microsoft.com/office/drawing/2014/main" val="437723274"/>
                    </a:ext>
                  </a:extLst>
                </a:gridCol>
              </a:tblGrid>
              <a:tr h="14462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81659"/>
                  </a:ext>
                </a:extLst>
              </a:tr>
              <a:tr h="211951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cap="none" spc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ofstream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ko-KR" altLang="en-US" sz="12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파일에 쓰기</a:t>
                      </a:r>
                      <a:endParaRPr lang="en-US" sz="12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945068800"/>
                  </a:ext>
                </a:extLst>
              </a:tr>
              <a:tr h="300411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ifstream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ko-KR" altLang="en-US" sz="12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파일로부터 읽기</a:t>
                      </a:r>
                      <a:endParaRPr lang="en-US" altLang="ko-KR" sz="12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905963717"/>
                  </a:ext>
                </a:extLst>
              </a:tr>
              <a:tr h="211951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fstream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ko-KR" altLang="en-US" sz="12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 읽기 및 쓰기 모두</a:t>
                      </a:r>
                      <a:endParaRPr lang="en-US" sz="1200" b="0" kern="1200" baseline="0" dirty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165565380"/>
                  </a:ext>
                </a:extLst>
              </a:tr>
            </a:tbl>
          </a:graphicData>
        </a:graphic>
      </p:graphicFrame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E665F-14BA-4497-89D9-62FF51142EB8}"/>
              </a:ext>
            </a:extLst>
          </p:cNvPr>
          <p:cNvSpPr txBox="1">
            <a:spLocks/>
          </p:cNvSpPr>
          <p:nvPr/>
        </p:nvSpPr>
        <p:spPr>
          <a:xfrm>
            <a:off x="581191" y="3216166"/>
            <a:ext cx="10979765" cy="2939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E191E-D397-4104-A408-DA2A594D8A4E}"/>
              </a:ext>
            </a:extLst>
          </p:cNvPr>
          <p:cNvSpPr txBox="1"/>
          <p:nvPr/>
        </p:nvSpPr>
        <p:spPr>
          <a:xfrm>
            <a:off x="627951" y="3047669"/>
            <a:ext cx="488997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Wirte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File Example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write_squares_fille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출력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//std::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ofstream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square_file.open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("squares.txt");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ofstream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"squares.txt"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10; i++)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"^2 =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square_file.close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1C7AA1-2DA1-49A5-AA09-1AE87167E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630" y="3206462"/>
            <a:ext cx="2160926" cy="322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0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표준 입출력</a:t>
            </a:r>
            <a:r>
              <a:rPr lang="en-US" altLang="ko-KR" noProof="1"/>
              <a:t>(</a:t>
            </a:r>
            <a:r>
              <a:rPr lang="ko-KR" altLang="en-US" noProof="1"/>
              <a:t>서식 지정</a:t>
            </a:r>
            <a:r>
              <a:rPr lang="en-US" altLang="ko-KR" noProof="1"/>
              <a:t>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E665F-14BA-4497-89D9-62FF51142EB8}"/>
              </a:ext>
            </a:extLst>
          </p:cNvPr>
          <p:cNvSpPr txBox="1">
            <a:spLocks/>
          </p:cNvSpPr>
          <p:nvPr/>
        </p:nvSpPr>
        <p:spPr>
          <a:xfrm>
            <a:off x="581191" y="3216166"/>
            <a:ext cx="10979765" cy="2939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7BC142BD-59D9-496E-9CD1-A13E229BEEE9}"/>
              </a:ext>
            </a:extLst>
          </p:cNvPr>
          <p:cNvSpPr txBox="1">
            <a:spLocks/>
          </p:cNvSpPr>
          <p:nvPr/>
        </p:nvSpPr>
        <p:spPr>
          <a:xfrm>
            <a:off x="581191" y="1688321"/>
            <a:ext cx="10979765" cy="4467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lang="ko-KR" altLang="en-US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부동소수점의 자리 수 결정</a:t>
            </a: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sz="19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is 3.14159</a:t>
            </a:r>
            <a:b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setprecision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(16)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is 3.141592653589793</a:t>
            </a:r>
            <a:endParaRPr lang="en-US" altLang="ko-KR" sz="2100" dirty="0"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24000" lvl="1">
              <a:buNone/>
            </a:pPr>
            <a:r>
              <a:rPr lang="en-US" altLang="ko-KR" sz="14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</a:t>
            </a:r>
            <a:endParaRPr lang="en-US" altLang="ko-KR" sz="1400" dirty="0">
              <a:solidFill>
                <a:srgbClr val="008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24000" lvl="1">
              <a:buNone/>
            </a:pP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가독성을 위한 정렬</a:t>
            </a: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setw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(30)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is              3.141592653589793</a:t>
            </a:r>
            <a:endParaRPr lang="en-US" altLang="ko-KR" sz="2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</a:t>
            </a:r>
            <a:endParaRPr lang="en-US" altLang="ko-KR" sz="1400" dirty="0"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정렬 및 </a:t>
            </a:r>
            <a:r>
              <a:rPr lang="en-US" altLang="ko-KR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fill</a:t>
            </a: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setfill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'-'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left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setw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(30)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is 3.141592653589793-------------</a:t>
            </a:r>
            <a:endParaRPr lang="en-US" altLang="ko-KR" sz="2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	</a:t>
            </a:r>
          </a:p>
          <a:p>
            <a:pPr marL="0" indent="0">
              <a:buNone/>
            </a:pP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과학적 표기</a:t>
            </a:r>
            <a:endParaRPr lang="en-US" altLang="ko-KR" sz="2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24000" lvl="1">
              <a:buNone/>
            </a:pPr>
            <a:r>
              <a:rPr lang="en-US" altLang="ko-KR" sz="2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cout.setf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1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ios_base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2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showpos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r>
              <a:rPr lang="en-US" altLang="ko-KR" sz="2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2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앞으로 양수에도 부호를 표시</a:t>
            </a:r>
            <a:endParaRPr lang="en-US" altLang="ko-KR" sz="21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24000" lvl="1">
              <a:buNone/>
            </a:pPr>
            <a:endParaRPr lang="en-US" altLang="ko-KR" sz="21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24000" lvl="1">
              <a:buNone/>
            </a:pPr>
            <a:r>
              <a:rPr lang="en-US" altLang="ko-KR" sz="2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scientific </a:t>
            </a:r>
            <a:r>
              <a:rPr lang="en-US" altLang="ko-KR" sz="2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//pi is+3.1415926535897931e+00</a:t>
            </a:r>
            <a:endParaRPr lang="en-US" altLang="ko-KR" sz="2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	</a:t>
            </a: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5301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507539_TF56180624_Win32" id="{DD7B655C-D52B-4575-95C5-124F518BBD53}" vid="{B15D3EB8-A690-420F-83F9-2922FA730D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484</TotalTime>
  <Words>1671</Words>
  <Application>Microsoft Office PowerPoint</Application>
  <PresentationFormat>와이드스크린</PresentationFormat>
  <Paragraphs>239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Malgun Gothic Semilight</vt:lpstr>
      <vt:lpstr>돋움체</vt:lpstr>
      <vt:lpstr>맑은 고딕</vt:lpstr>
      <vt:lpstr>Arial</vt:lpstr>
      <vt:lpstr>Consolas</vt:lpstr>
      <vt:lpstr>Garamond</vt:lpstr>
      <vt:lpstr>Wingdings 2</vt:lpstr>
      <vt:lpstr>DividendVTI</vt:lpstr>
      <vt:lpstr>Modern C++ 1장</vt:lpstr>
      <vt:lpstr>개요</vt:lpstr>
      <vt:lpstr>변수</vt:lpstr>
      <vt:lpstr>연산자 우선순위</vt:lpstr>
      <vt:lpstr>범위 기반 for 문</vt:lpstr>
      <vt:lpstr>오버로딩(Function overloading)</vt:lpstr>
      <vt:lpstr>오류처리</vt:lpstr>
      <vt:lpstr>표준 입출력(파일 입출력)</vt:lpstr>
      <vt:lpstr>표준 입출력(서식 지정)</vt:lpstr>
      <vt:lpstr>표준 입출력(서식 지정)</vt:lpstr>
      <vt:lpstr>표준 입출력(오류 처리)</vt:lpstr>
      <vt:lpstr>배열</vt:lpstr>
      <vt:lpstr>포인터</vt:lpstr>
      <vt:lpstr>스마트 포인터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for developer</dc:title>
  <dc:creator>채한별 (Chae Hanbyul)</dc:creator>
  <cp:lastModifiedBy>채한별 (Chae Hanbyul)</cp:lastModifiedBy>
  <cp:revision>48</cp:revision>
  <dcterms:created xsi:type="dcterms:W3CDTF">2021-04-21T01:01:40Z</dcterms:created>
  <dcterms:modified xsi:type="dcterms:W3CDTF">2021-06-13T15:58:34Z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