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57" r:id="rId4"/>
    <p:sldId id="258" r:id="rId5"/>
    <p:sldId id="272" r:id="rId6"/>
    <p:sldId id="259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73" r:id="rId16"/>
    <p:sldId id="270" r:id="rId17"/>
    <p:sldId id="271" r:id="rId18"/>
    <p:sldId id="269" r:id="rId19"/>
    <p:sldId id="274" r:id="rId20"/>
    <p:sldId id="275" r:id="rId21"/>
    <p:sldId id="277" r:id="rId22"/>
    <p:sldId id="27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4" autoAdjust="0"/>
    <p:restoredTop sz="95953" autoAdjust="0"/>
  </p:normalViewPr>
  <p:slideViewPr>
    <p:cSldViewPr snapToGrid="0">
      <p:cViewPr varScale="1">
        <p:scale>
          <a:sx n="98" d="100"/>
          <a:sy n="98" d="100"/>
        </p:scale>
        <p:origin x="57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336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003D5-41D7-4019-87A3-E5244108F06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844F1-FE84-406E-94F2-7E1C06EF6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2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A735673-559C-B499-F72A-22EFDB338DA6}"/>
              </a:ext>
            </a:extLst>
          </p:cNvPr>
          <p:cNvSpPr/>
          <p:nvPr userDrawn="1"/>
        </p:nvSpPr>
        <p:spPr>
          <a:xfrm>
            <a:off x="405319" y="775250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45D3A69-923F-C520-1F4B-3569634910C8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ea"/>
              </a:rPr>
              <a:t>Chapter 01 </a:t>
            </a:r>
            <a:r>
              <a:rPr lang="ko-KR" altLang="en-US" sz="4000" dirty="0">
                <a:latin typeface="+mj-ea"/>
              </a:rPr>
              <a:t>자바 시작하기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CF1943-3ED8-C23B-B59C-7CB106D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1.5 </a:t>
            </a:r>
            <a:r>
              <a:rPr lang="ko-KR" altLang="en-US" dirty="0">
                <a:latin typeface="+mj-ea"/>
              </a:rPr>
              <a:t>바이트코드 파일과 자바 가상 머신 </a:t>
            </a:r>
            <a:r>
              <a:rPr lang="en-US" altLang="ko-KR" dirty="0">
                <a:latin typeface="+mj-ea"/>
              </a:rPr>
              <a:t>(2/2)</a:t>
            </a:r>
            <a:endParaRPr lang="en-US" dirty="0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899F34-9C1C-9DD1-7DFE-B182F7ABF556}"/>
              </a:ext>
            </a:extLst>
          </p:cNvPr>
          <p:cNvSpPr/>
          <p:nvPr/>
        </p:nvSpPr>
        <p:spPr>
          <a:xfrm>
            <a:off x="3685881" y="715763"/>
            <a:ext cx="1329179" cy="105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Class Loader</a:t>
            </a:r>
          </a:p>
          <a:p>
            <a:pPr algn="ctr"/>
            <a:r>
              <a:rPr lang="en-US" altLang="ko-KR" sz="1400" b="1" dirty="0"/>
              <a:t>(load/linking/initialization)</a:t>
            </a:r>
            <a:endParaRPr lang="ko-KR" altLang="en-US" sz="14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E75F8F5-CD88-1253-D321-1DC7B005E28D}"/>
              </a:ext>
            </a:extLst>
          </p:cNvPr>
          <p:cNvSpPr/>
          <p:nvPr/>
        </p:nvSpPr>
        <p:spPr>
          <a:xfrm>
            <a:off x="2154025" y="1338606"/>
            <a:ext cx="1329179" cy="15082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D3CBA-A245-4FF3-7935-214A5144B530}"/>
              </a:ext>
            </a:extLst>
          </p:cNvPr>
          <p:cNvSpPr txBox="1"/>
          <p:nvPr/>
        </p:nvSpPr>
        <p:spPr>
          <a:xfrm>
            <a:off x="1128138" y="1197204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*.class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863BC-6D42-EBCD-B2BA-14D33F9FADC4}"/>
              </a:ext>
            </a:extLst>
          </p:cNvPr>
          <p:cNvSpPr/>
          <p:nvPr/>
        </p:nvSpPr>
        <p:spPr>
          <a:xfrm>
            <a:off x="1660688" y="2395081"/>
            <a:ext cx="9029307" cy="1838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/>
              <a:t>JVM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4CDCC2-352C-C1BD-9546-F6F2FAFE47EA}"/>
              </a:ext>
            </a:extLst>
          </p:cNvPr>
          <p:cNvSpPr/>
          <p:nvPr/>
        </p:nvSpPr>
        <p:spPr>
          <a:xfrm>
            <a:off x="4407031" y="2801107"/>
            <a:ext cx="1329179" cy="1290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Heap</a:t>
            </a:r>
          </a:p>
          <a:p>
            <a:pPr algn="ctr"/>
            <a:r>
              <a:rPr lang="en-US" altLang="ko-KR" sz="1400" b="1" dirty="0"/>
              <a:t>(class/object</a:t>
            </a:r>
          </a:p>
          <a:p>
            <a:pPr algn="ctr"/>
            <a:r>
              <a:rPr lang="en-US" altLang="ko-KR" sz="1400" b="1" dirty="0"/>
              <a:t>Managed)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99093-297B-83E3-1F0A-4DE0AF437A74}"/>
              </a:ext>
            </a:extLst>
          </p:cNvPr>
          <p:cNvSpPr/>
          <p:nvPr/>
        </p:nvSpPr>
        <p:spPr>
          <a:xfrm>
            <a:off x="1857824" y="2821405"/>
            <a:ext cx="2318249" cy="1270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Native Memory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76D5EA-94E8-36AD-6A8A-401439FAA97E}"/>
              </a:ext>
            </a:extLst>
          </p:cNvPr>
          <p:cNvSpPr/>
          <p:nvPr/>
        </p:nvSpPr>
        <p:spPr>
          <a:xfrm>
            <a:off x="2004767" y="3105120"/>
            <a:ext cx="917542" cy="9020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Meta Space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6AD3BA-DB8F-970D-5A88-84A32E87C875}"/>
              </a:ext>
            </a:extLst>
          </p:cNvPr>
          <p:cNvSpPr/>
          <p:nvPr/>
        </p:nvSpPr>
        <p:spPr>
          <a:xfrm>
            <a:off x="3076280" y="3105120"/>
            <a:ext cx="917542" cy="9020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Direct Memory</a:t>
            </a:r>
          </a:p>
          <a:p>
            <a:pPr algn="ctr"/>
            <a:r>
              <a:rPr lang="en-US" altLang="ko-KR" sz="1400" b="1" dirty="0"/>
              <a:t>(NIO)</a:t>
            </a:r>
            <a:endParaRPr lang="ko-KR" altLang="en-US" sz="1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3D6E61-2C83-C4B8-59FC-514B769ED39D}"/>
              </a:ext>
            </a:extLst>
          </p:cNvPr>
          <p:cNvSpPr/>
          <p:nvPr/>
        </p:nvSpPr>
        <p:spPr>
          <a:xfrm>
            <a:off x="5967168" y="2793786"/>
            <a:ext cx="1329179" cy="1290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JVM Language Stack</a:t>
            </a:r>
            <a:endParaRPr lang="ko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0ACA0F-7642-F49F-EDF3-F2399BD8591D}"/>
              </a:ext>
            </a:extLst>
          </p:cNvPr>
          <p:cNvSpPr/>
          <p:nvPr/>
        </p:nvSpPr>
        <p:spPr>
          <a:xfrm>
            <a:off x="7527305" y="2793786"/>
            <a:ext cx="1329179" cy="1290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Program Counter Register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8B2515-9614-4DD3-A9CD-F3BBC68A10A6}"/>
              </a:ext>
            </a:extLst>
          </p:cNvPr>
          <p:cNvSpPr/>
          <p:nvPr/>
        </p:nvSpPr>
        <p:spPr>
          <a:xfrm>
            <a:off x="9108650" y="2793786"/>
            <a:ext cx="1329179" cy="1290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Native Method Stack</a:t>
            </a:r>
            <a:endParaRPr lang="ko-KR" altLang="en-US" sz="1600" b="1" dirty="0"/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CE5BF568-0748-E22E-1386-B0CE3D071DEB}"/>
              </a:ext>
            </a:extLst>
          </p:cNvPr>
          <p:cNvSpPr/>
          <p:nvPr/>
        </p:nvSpPr>
        <p:spPr>
          <a:xfrm>
            <a:off x="4183144" y="1824086"/>
            <a:ext cx="334652" cy="519147"/>
          </a:xfrm>
          <a:prstGeom prst="upDownArrow">
            <a:avLst/>
          </a:prstGeom>
          <a:solidFill>
            <a:srgbClr val="CAD8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E87809-F667-9256-EEE5-965665157AA8}"/>
              </a:ext>
            </a:extLst>
          </p:cNvPr>
          <p:cNvSpPr/>
          <p:nvPr/>
        </p:nvSpPr>
        <p:spPr>
          <a:xfrm>
            <a:off x="1857823" y="4830702"/>
            <a:ext cx="1329179" cy="1290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Execute Engine</a:t>
            </a:r>
          </a:p>
          <a:p>
            <a:pPr algn="ctr"/>
            <a:r>
              <a:rPr lang="en-US" altLang="ko-KR" sz="1400" b="1" dirty="0"/>
              <a:t>(interpreter / JIT / GC)</a:t>
            </a:r>
            <a:endParaRPr lang="ko-KR" altLang="en-US" sz="1400" b="1" dirty="0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4151479A-C11D-F040-8A75-840F2BB85FCA}"/>
              </a:ext>
            </a:extLst>
          </p:cNvPr>
          <p:cNvSpPr/>
          <p:nvPr/>
        </p:nvSpPr>
        <p:spPr>
          <a:xfrm>
            <a:off x="2355086" y="4285295"/>
            <a:ext cx="334652" cy="519147"/>
          </a:xfrm>
          <a:prstGeom prst="upDownArrow">
            <a:avLst/>
          </a:prstGeom>
          <a:solidFill>
            <a:srgbClr val="CAD8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896BD-CA21-FE6C-FA12-EA54F0A32E7A}"/>
              </a:ext>
            </a:extLst>
          </p:cNvPr>
          <p:cNvSpPr/>
          <p:nvPr/>
        </p:nvSpPr>
        <p:spPr>
          <a:xfrm>
            <a:off x="4176073" y="4830702"/>
            <a:ext cx="1329179" cy="1290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Native Invocation Interface</a:t>
            </a:r>
          </a:p>
          <a:p>
            <a:pPr algn="ctr"/>
            <a:r>
              <a:rPr lang="en-US" altLang="ko-KR" sz="1400" b="1" dirty="0"/>
              <a:t>(JNI)</a:t>
            </a:r>
            <a:endParaRPr lang="ko-KR" altLang="en-US" sz="1400" b="1" dirty="0"/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DCF93848-0158-8602-64C6-A0357AFB0DA1}"/>
              </a:ext>
            </a:extLst>
          </p:cNvPr>
          <p:cNvSpPr/>
          <p:nvPr/>
        </p:nvSpPr>
        <p:spPr>
          <a:xfrm rot="5400000">
            <a:off x="3535051" y="5092770"/>
            <a:ext cx="334652" cy="519147"/>
          </a:xfrm>
          <a:prstGeom prst="upDownArrow">
            <a:avLst/>
          </a:prstGeom>
          <a:solidFill>
            <a:srgbClr val="CAD8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7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6DB76B-76B4-0B2D-CE39-B9D2BF3E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4712062" cy="5651045"/>
          </a:xfrm>
        </p:spPr>
        <p:txBody>
          <a:bodyPr/>
          <a:lstStyle/>
          <a:p>
            <a:r>
              <a:rPr lang="ko-KR" altLang="en-US" dirty="0"/>
              <a:t> 소스 파일 생성</a:t>
            </a:r>
            <a:endParaRPr lang="en-US" altLang="ko-KR" dirty="0"/>
          </a:p>
          <a:p>
            <a:pPr lvl="1"/>
            <a:r>
              <a:rPr lang="en-US" dirty="0"/>
              <a:t>temp </a:t>
            </a:r>
            <a:r>
              <a:rPr lang="ko-KR" altLang="en-US" dirty="0"/>
              <a:t>디렉토리를 다음 구조로 생성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en-US" dirty="0"/>
              <a:t>Hello.java </a:t>
            </a:r>
            <a:r>
              <a:rPr lang="ko-KR" altLang="en-US" dirty="0"/>
              <a:t>소스 파일을 생성하고 다음과 같이 코드 작성</a:t>
            </a:r>
            <a:endParaRPr lang="en-US" altLang="ko-KR" dirty="0"/>
          </a:p>
          <a:p>
            <a:pPr lvl="1"/>
            <a:r>
              <a:rPr lang="en-US" dirty="0" err="1"/>
              <a:t>javac</a:t>
            </a:r>
            <a:r>
              <a:rPr lang="en-US" dirty="0"/>
              <a:t> –d </a:t>
            </a:r>
            <a:r>
              <a:rPr lang="ko-KR" altLang="en-US" dirty="0"/>
              <a:t>및 </a:t>
            </a:r>
            <a:r>
              <a:rPr lang="en-US" altLang="ko-KR" dirty="0"/>
              <a:t>java –cp </a:t>
            </a:r>
            <a:r>
              <a:rPr lang="ko-KR" altLang="en-US" dirty="0"/>
              <a:t>명령어로 컴파일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8E1A83-BA67-7FE0-3259-944A332A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소스 작성부터 실행까지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396406-CEE2-C639-A6F0-579B0D47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91" y="1307399"/>
            <a:ext cx="6202246" cy="1837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8F1D36-8715-F970-2D4E-1EA1EF5D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90" y="3518732"/>
            <a:ext cx="6232769" cy="2289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C718CC-3038-23EA-1C13-0AF6DF3E0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9" y="4974000"/>
            <a:ext cx="4410691" cy="190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0C3BAC-992C-40F2-337A-DB1EA974D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59" y="5364334"/>
            <a:ext cx="3324689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C5857C-C7FD-7AFC-6D71-9D7BE9F2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다운로드 및 설치</a:t>
            </a:r>
            <a:endParaRPr lang="en-US" altLang="ko-KR" dirty="0"/>
          </a:p>
          <a:p>
            <a:pPr lvl="1"/>
            <a:r>
              <a:rPr lang="ko-KR" altLang="en-US" dirty="0"/>
              <a:t>현재 기업체에서 자바 프로그램을 개발할 때 가장 많이 사용하는 통합 개발 환경</a:t>
            </a:r>
            <a:r>
              <a:rPr lang="en-US" altLang="ko-KR" dirty="0"/>
              <a:t>(IDE)</a:t>
            </a:r>
          </a:p>
          <a:p>
            <a:pPr lvl="1"/>
            <a:r>
              <a:rPr lang="ko-KR" altLang="en-US" dirty="0"/>
              <a:t>다운로드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https://www.eclipse.org</a:t>
            </a:r>
            <a:endParaRPr lang="en-US" altLang="ko-KR" dirty="0"/>
          </a:p>
          <a:p>
            <a:pPr lvl="1"/>
            <a:r>
              <a:rPr lang="en-US" altLang="ko-KR" dirty="0"/>
              <a:t>JDK 17</a:t>
            </a:r>
            <a:r>
              <a:rPr lang="ko-KR" altLang="en-US" dirty="0"/>
              <a:t>을 지원하는 </a:t>
            </a:r>
            <a:r>
              <a:rPr lang="en-US" altLang="ko-KR" dirty="0"/>
              <a:t>Eclipse IDE 2021-12 </a:t>
            </a:r>
            <a:r>
              <a:rPr lang="ko-KR" altLang="en-US" dirty="0"/>
              <a:t>이상 버전 사용</a:t>
            </a:r>
            <a:r>
              <a:rPr lang="en-US" altLang="ko-KR" dirty="0"/>
              <a:t>. </a:t>
            </a:r>
            <a:r>
              <a:rPr lang="ko-KR" altLang="en-US" dirty="0"/>
              <a:t>가능하면 최신 버전 권장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CD1EC3-3A15-1A8B-C3B1-5F05DFB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설치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5044F-9867-50F6-5489-C8A6F882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88" y="3004981"/>
            <a:ext cx="7795936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프로젝트 생성</a:t>
            </a:r>
            <a:endParaRPr lang="en-US" altLang="ko-KR" dirty="0"/>
          </a:p>
          <a:p>
            <a:pPr lvl="1"/>
            <a:r>
              <a:rPr lang="en-US" dirty="0"/>
              <a:t>Java Project </a:t>
            </a:r>
            <a:r>
              <a:rPr lang="ko-KR" altLang="en-US" dirty="0"/>
              <a:t>먼저 생성하고 </a:t>
            </a:r>
            <a:r>
              <a:rPr lang="en-US" altLang="ko-KR" dirty="0"/>
              <a:t>JRE</a:t>
            </a:r>
            <a:r>
              <a:rPr lang="ko-KR" altLang="en-US" dirty="0"/>
              <a:t>는 </a:t>
            </a:r>
            <a:r>
              <a:rPr lang="en-US" altLang="ko-KR" dirty="0"/>
              <a:t>‘JavaSE-17’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ko-KR" altLang="en-US" dirty="0"/>
              <a:t>윈도우인 경우 </a:t>
            </a:r>
            <a:r>
              <a:rPr lang="en-US" altLang="ko-KR" dirty="0"/>
              <a:t>[Preferences]</a:t>
            </a:r>
            <a:r>
              <a:rPr lang="ko-KR" altLang="en-US" dirty="0"/>
              <a:t>에서 </a:t>
            </a:r>
            <a:r>
              <a:rPr lang="en-US" altLang="ko-KR" dirty="0"/>
              <a:t>Text file encoding</a:t>
            </a:r>
            <a:r>
              <a:rPr lang="ko-KR" altLang="en-US" dirty="0"/>
              <a:t>을 </a:t>
            </a:r>
            <a:r>
              <a:rPr lang="en-US" altLang="ko-KR" dirty="0"/>
              <a:t>‘UTF-8’</a:t>
            </a:r>
            <a:r>
              <a:rPr lang="ko-KR" altLang="en-US" dirty="0"/>
              <a:t> 선택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프로젝트 생성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2DA8A-9881-CED8-9195-7F796F45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507189"/>
            <a:ext cx="3692898" cy="3637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58DC77-672C-CC8B-E0EB-5E06A9AC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49" y="2507190"/>
            <a:ext cx="7021324" cy="36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4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887720" cy="5651045"/>
          </a:xfrm>
        </p:spPr>
        <p:txBody>
          <a:bodyPr/>
          <a:lstStyle/>
          <a:p>
            <a:r>
              <a:rPr lang="ko-KR" altLang="en-US" dirty="0"/>
              <a:t>이클립스 소스 작성 및 실행</a:t>
            </a:r>
            <a:endParaRPr lang="en-US" altLang="ko-KR" dirty="0"/>
          </a:p>
          <a:p>
            <a:pPr lvl="1"/>
            <a:r>
              <a:rPr lang="ko-KR" altLang="en-US" dirty="0"/>
              <a:t>소스 파일과 바이트코드 파일을 관리하기 위한 패키지 생성</a:t>
            </a:r>
            <a:endParaRPr lang="en-US" altLang="ko-KR" dirty="0"/>
          </a:p>
          <a:p>
            <a:pPr lvl="1"/>
            <a:r>
              <a:rPr lang="en-US" dirty="0"/>
              <a:t>Class</a:t>
            </a:r>
            <a:r>
              <a:rPr lang="ko-KR" altLang="en-US" dirty="0"/>
              <a:t>를 추가해 </a:t>
            </a:r>
            <a:r>
              <a:rPr lang="en-US" dirty="0"/>
              <a:t>Hello.java</a:t>
            </a:r>
            <a:r>
              <a:rPr lang="ko-KR" altLang="en-US" dirty="0"/>
              <a:t> 소스 파일 작성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소스 파일을 실행하고 </a:t>
            </a:r>
            <a:r>
              <a:rPr lang="en-US" altLang="ko-KR" dirty="0"/>
              <a:t>Console </a:t>
            </a:r>
            <a:r>
              <a:rPr lang="ko-KR" altLang="en-US" dirty="0"/>
              <a:t>뷰에서 결과 확인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소스 작성부터 실행까지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41D74-9960-900B-34B4-98EF777C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72" y="803541"/>
            <a:ext cx="4712397" cy="3554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D6C8B6-8ED5-F0DF-0B5C-2CFB579A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5" y="2910612"/>
            <a:ext cx="5403735" cy="1447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FE62F0-7C91-E00E-3C7C-F05454D9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5" y="5004320"/>
            <a:ext cx="686409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8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2EE3D-C951-8FD7-ADE4-10C3616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1.10 Hello World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56BBF8-E4D4-3032-74F8-55796167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87" y="1108707"/>
            <a:ext cx="7546269" cy="48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8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 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용어 이해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C05CE-0DED-A093-EE8C-C788B32E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6" y="1312691"/>
            <a:ext cx="8305514" cy="2048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333D8-7F52-FAA9-A1A0-0FDF59D4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3985955"/>
            <a:ext cx="8256943" cy="22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주석 기호와 설명</a:t>
            </a:r>
            <a:endParaRPr lang="en-US" altLang="ko-KR" dirty="0"/>
          </a:p>
          <a:p>
            <a:pPr lvl="1"/>
            <a:r>
              <a:rPr lang="ko-KR" altLang="en-US" dirty="0"/>
              <a:t>프로그램 실행과 상관없이 코드에 설명 붙임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주석 기호는 문자열</a:t>
            </a:r>
            <a:r>
              <a:rPr lang="en-US" altLang="ko-KR" dirty="0"/>
              <a:t>(“ “) </a:t>
            </a:r>
            <a:r>
              <a:rPr lang="ko-KR" altLang="en-US" dirty="0"/>
              <a:t>내부에 작성하면 안 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주석 달기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3F3592-3543-5B7E-467D-B87B2227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51" y="1962198"/>
            <a:ext cx="7780694" cy="1767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81E10F-9760-1A08-460C-C41B71BD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99" y="4549693"/>
            <a:ext cx="779593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3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실행문</a:t>
            </a:r>
            <a:endParaRPr lang="en-US" altLang="ko-KR" dirty="0"/>
          </a:p>
          <a:p>
            <a:pPr lvl="1"/>
            <a:r>
              <a:rPr lang="ko-KR" altLang="en-US" sz="2000" dirty="0"/>
              <a:t>실행문은 </a:t>
            </a:r>
            <a:r>
              <a:rPr lang="ko-KR" altLang="en-US" sz="1800" dirty="0"/>
              <a:t>변수 선언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변수값</a:t>
            </a:r>
            <a:r>
              <a:rPr lang="ko-KR" altLang="en-US" sz="1800" dirty="0"/>
              <a:t> 저장</a:t>
            </a:r>
            <a:r>
              <a:rPr lang="en-US" altLang="ko-KR" sz="1800" dirty="0"/>
              <a:t>, </a:t>
            </a:r>
            <a:r>
              <a:rPr lang="ko-KR" altLang="en-US" sz="1800" dirty="0"/>
              <a:t>메소드 호출에 해당하는 코드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실행문</a:t>
            </a:r>
            <a:r>
              <a:rPr lang="ko-KR" altLang="en-US" sz="1800" dirty="0"/>
              <a:t> 끝에는 반드시 세미콜론</a:t>
            </a:r>
            <a:r>
              <a:rPr lang="en-US" altLang="ko-KR" sz="1800" dirty="0"/>
              <a:t>(;)</a:t>
            </a:r>
            <a:r>
              <a:rPr lang="ko-KR" altLang="en-US" sz="1800" dirty="0"/>
              <a:t>을 붙여 실행문의 끝 표시</a:t>
            </a:r>
            <a:endParaRPr lang="en-US" altLang="ko-KR" sz="1800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1.13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실행문과 세미콜론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D7CF48-2D0D-1495-0559-BC450F93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3" y="2473963"/>
            <a:ext cx="10163270" cy="23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C5857C-C7FD-7AFC-6D71-9D7BE9F2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다운로드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https://code.visualstudio.com/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확장팩</a:t>
            </a:r>
            <a:r>
              <a:rPr lang="ko-KR" altLang="en-US" dirty="0"/>
              <a:t> 설치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Extension Pack for Java development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CD1EC3-3A15-1A8B-C3B1-5F05DFB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effectLst/>
                <a:latin typeface="Arial" panose="020B0604020202020204" pitchFamily="34" charset="0"/>
              </a:rPr>
              <a:t>참고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1. </a:t>
            </a:r>
            <a:r>
              <a:rPr lang="en-US" altLang="ko-KR" dirty="0" err="1">
                <a:effectLst/>
                <a:latin typeface="Arial" panose="020B0604020202020204" pitchFamily="34" charset="0"/>
              </a:rPr>
              <a:t>VSCode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 설치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CA87C-597A-619C-CD64-8CA804770644}"/>
              </a:ext>
            </a:extLst>
          </p:cNvPr>
          <p:cNvSpPr txBox="1"/>
          <p:nvPr/>
        </p:nvSpPr>
        <p:spPr>
          <a:xfrm>
            <a:off x="905565" y="1911459"/>
            <a:ext cx="7538302" cy="13849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Red Hat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의 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Java™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에 대한 언어 지원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(Language Support for Java™ by Red Hat)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자바용 </a:t>
            </a:r>
            <a:r>
              <a:rPr lang="ko-KR" altLang="en-US" sz="14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디버거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(Debugger for Java)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자바용 테스트 러너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(Test Runner for Java)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자바용 </a:t>
            </a:r>
            <a:r>
              <a:rPr lang="ko-KR" altLang="en-US" sz="14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메이븐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(Maven for Java)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자바용 프로젝트 관리자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(Project manager for Java)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비주얼 스튜디오 인텔리코드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(Visual Studio 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IntelliCode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1E7828-8124-E793-B97D-43DCFDBC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038" y="2449942"/>
            <a:ext cx="5747390" cy="36947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EE39D4-464F-B8AF-90BE-A07AF120CCA7}"/>
              </a:ext>
            </a:extLst>
          </p:cNvPr>
          <p:cNvSpPr/>
          <p:nvPr/>
        </p:nvSpPr>
        <p:spPr>
          <a:xfrm>
            <a:off x="8012784" y="3789575"/>
            <a:ext cx="2658358" cy="134803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4A302A9-3D00-CB67-BBEE-858C7A9F6420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5760181" y="2210989"/>
            <a:ext cx="1167138" cy="33380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79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lvl="1" indent="0">
              <a:lnSpc>
                <a:spcPct val="130000"/>
              </a:lnSpc>
              <a:buNone/>
            </a:pP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b="1" dirty="0">
                <a:solidFill>
                  <a:srgbClr val="3777BB"/>
                </a:solidFill>
              </a:rPr>
              <a:t>교재 </a:t>
            </a:r>
            <a:r>
              <a:rPr lang="en-US" altLang="ko-KR" b="1" dirty="0">
                <a:solidFill>
                  <a:srgbClr val="3777BB"/>
                </a:solidFill>
              </a:rPr>
              <a:t>: </a:t>
            </a:r>
            <a:r>
              <a:rPr lang="ko-KR" altLang="en-US" b="1" dirty="0">
                <a:solidFill>
                  <a:srgbClr val="3777BB"/>
                </a:solidFill>
              </a:rPr>
              <a:t>이것이 자바다 </a:t>
            </a:r>
            <a:r>
              <a:rPr lang="en-US" altLang="ko-KR" b="1" dirty="0">
                <a:solidFill>
                  <a:srgbClr val="3777BB"/>
                </a:solidFill>
              </a:rPr>
              <a:t>(</a:t>
            </a:r>
            <a:r>
              <a:rPr lang="ko-KR" altLang="en-US" b="1" dirty="0" err="1">
                <a:solidFill>
                  <a:srgbClr val="3777BB"/>
                </a:solidFill>
              </a:rPr>
              <a:t>한빛미디어</a:t>
            </a:r>
            <a:r>
              <a:rPr lang="en-US" altLang="ko-KR" b="1" dirty="0">
                <a:solidFill>
                  <a:srgbClr val="3777BB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endParaRPr lang="en-US" altLang="ko-KR" b="1" dirty="0">
              <a:solidFill>
                <a:srgbClr val="3777BB"/>
              </a:solidFill>
            </a:endParaRPr>
          </a:p>
          <a:p>
            <a:pPr lvl="1">
              <a:lnSpc>
                <a:spcPct val="130000"/>
              </a:lnSpc>
            </a:pPr>
            <a:r>
              <a:rPr lang="ko-KR" altLang="en-US" b="1" dirty="0">
                <a:solidFill>
                  <a:srgbClr val="3777BB"/>
                </a:solidFill>
              </a:rPr>
              <a:t>이메일 </a:t>
            </a:r>
            <a:r>
              <a:rPr lang="en-US" altLang="ko-KR" b="1" dirty="0">
                <a:solidFill>
                  <a:srgbClr val="3777BB"/>
                </a:solidFill>
              </a:rPr>
              <a:t>: </a:t>
            </a:r>
            <a:r>
              <a:rPr lang="en-US" altLang="ko-KR" b="1" i="0" dirty="0">
                <a:solidFill>
                  <a:srgbClr val="3777BB"/>
                </a:solidFill>
                <a:effectLst/>
                <a:latin typeface="Google Sans"/>
              </a:rPr>
              <a:t>yphong2@dongyang.ac.kr</a:t>
            </a:r>
            <a:r>
              <a:rPr lang="ko-KR" altLang="en-US" b="1" dirty="0">
                <a:solidFill>
                  <a:srgbClr val="3777BB"/>
                </a:solidFill>
              </a:rPr>
              <a:t> </a:t>
            </a:r>
            <a:endParaRPr lang="en-US" altLang="ko-KR" b="1" dirty="0">
              <a:solidFill>
                <a:srgbClr val="3777BB"/>
              </a:solidFill>
            </a:endParaRPr>
          </a:p>
          <a:p>
            <a:pPr marL="180975" lvl="1" indent="0">
              <a:lnSpc>
                <a:spcPct val="130000"/>
              </a:lnSpc>
              <a:buNone/>
            </a:pPr>
            <a:endParaRPr lang="en-US" altLang="ko-KR" b="1" dirty="0">
              <a:solidFill>
                <a:srgbClr val="3777BB"/>
              </a:solidFill>
            </a:endParaRPr>
          </a:p>
          <a:p>
            <a:pPr lvl="1">
              <a:lnSpc>
                <a:spcPct val="130000"/>
              </a:lnSpc>
            </a:pPr>
            <a:r>
              <a:rPr lang="ko-KR" altLang="en-US" b="1" dirty="0">
                <a:solidFill>
                  <a:srgbClr val="3777BB"/>
                </a:solidFill>
              </a:rPr>
              <a:t>중간고사</a:t>
            </a:r>
            <a:r>
              <a:rPr lang="en-US" altLang="ko-KR" b="1" dirty="0">
                <a:solidFill>
                  <a:srgbClr val="3777BB"/>
                </a:solidFill>
              </a:rPr>
              <a:t>: 30%, </a:t>
            </a:r>
            <a:r>
              <a:rPr lang="ko-KR" altLang="en-US" b="1" dirty="0">
                <a:solidFill>
                  <a:srgbClr val="3777BB"/>
                </a:solidFill>
              </a:rPr>
              <a:t>기말고사</a:t>
            </a:r>
            <a:r>
              <a:rPr lang="en-US" altLang="ko-KR" b="1" dirty="0">
                <a:solidFill>
                  <a:srgbClr val="3777BB"/>
                </a:solidFill>
              </a:rPr>
              <a:t>: 30%, </a:t>
            </a:r>
            <a:r>
              <a:rPr lang="ko-KR" altLang="en-US" b="1" dirty="0">
                <a:solidFill>
                  <a:srgbClr val="3777BB"/>
                </a:solidFill>
              </a:rPr>
              <a:t>실습과제</a:t>
            </a:r>
            <a:r>
              <a:rPr lang="en-US" altLang="ko-KR" b="1" dirty="0">
                <a:solidFill>
                  <a:srgbClr val="3777BB"/>
                </a:solidFill>
              </a:rPr>
              <a:t>: 20%, </a:t>
            </a:r>
            <a:r>
              <a:rPr lang="ko-KR" altLang="en-US" b="1" dirty="0">
                <a:solidFill>
                  <a:srgbClr val="3777BB"/>
                </a:solidFill>
              </a:rPr>
              <a:t>출석</a:t>
            </a:r>
            <a:r>
              <a:rPr lang="en-US" altLang="ko-KR" b="1" dirty="0">
                <a:solidFill>
                  <a:srgbClr val="3777BB"/>
                </a:solidFill>
              </a:rPr>
              <a:t>: 20%</a:t>
            </a:r>
          </a:p>
          <a:p>
            <a:pPr lvl="1">
              <a:lnSpc>
                <a:spcPct val="130000"/>
              </a:lnSpc>
            </a:pPr>
            <a:endParaRPr lang="en-US" altLang="ko-KR" b="1" dirty="0">
              <a:solidFill>
                <a:srgbClr val="3777BB"/>
              </a:solidFill>
            </a:endParaRPr>
          </a:p>
          <a:p>
            <a:pPr marL="180975" lvl="1" indent="0">
              <a:lnSpc>
                <a:spcPct val="130000"/>
              </a:lnSpc>
              <a:buNone/>
            </a:pPr>
            <a:endParaRPr lang="en-US" altLang="ko-KR" b="1" dirty="0">
              <a:solidFill>
                <a:srgbClr val="3777BB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ko-KR" sz="1800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effectLst/>
                <a:latin typeface="Arial" panose="020B0604020202020204" pitchFamily="34" charset="0"/>
              </a:rPr>
              <a:t>강의계획서</a:t>
            </a:r>
            <a:endParaRPr lang="en-US" dirty="0"/>
          </a:p>
        </p:txBody>
      </p:sp>
      <p:pic>
        <p:nvPicPr>
          <p:cNvPr id="1026" name="Picture 2" descr="이것이 자바다">
            <a:extLst>
              <a:ext uri="{FF2B5EF4-FFF2-40B4-BE49-F238E27FC236}">
                <a16:creationId xmlns:a16="http://schemas.microsoft.com/office/drawing/2014/main" id="{963C5D99-F416-D8D1-59E6-75A81B6A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194" y="762389"/>
            <a:ext cx="4150531" cy="53332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0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3CD1EC3-3A15-1A8B-C3B1-5F05DFB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effectLst/>
                <a:latin typeface="Arial" panose="020B0604020202020204" pitchFamily="34" charset="0"/>
              </a:rPr>
              <a:t>참고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1. </a:t>
            </a:r>
            <a:r>
              <a:rPr lang="en-US" altLang="ko-KR" dirty="0">
                <a:latin typeface="Arial" panose="020B0604020202020204" pitchFamily="34" charset="0"/>
              </a:rPr>
              <a:t>java</a:t>
            </a:r>
            <a:r>
              <a:rPr lang="ko-KR" altLang="en-US" dirty="0">
                <a:latin typeface="Arial" panose="020B0604020202020204" pitchFamily="34" charset="0"/>
              </a:rPr>
              <a:t> 프로젝트 생성 </a:t>
            </a:r>
            <a:r>
              <a:rPr lang="en-US" altLang="ko-KR" dirty="0">
                <a:latin typeface="Arial" panose="020B0604020202020204" pitchFamily="34" charset="0"/>
              </a:rPr>
              <a:t>(1/2)</a:t>
            </a:r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39AF0F-96FD-3CAA-B84F-3419E9E1C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43"/>
          <a:stretch/>
        </p:blipFill>
        <p:spPr>
          <a:xfrm>
            <a:off x="442741" y="761999"/>
            <a:ext cx="5823859" cy="3487711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111764-DFF0-EEA6-0DB6-55875BE57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93"/>
          <a:stretch/>
        </p:blipFill>
        <p:spPr>
          <a:xfrm>
            <a:off x="5398417" y="1687287"/>
            <a:ext cx="5934808" cy="3685991"/>
          </a:xfrm>
          <a:prstGeom prst="rect">
            <a:avLst/>
          </a:prstGeom>
          <a:ln w="38100">
            <a:solidFill>
              <a:srgbClr val="3777BB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82AC7E-4C63-4FE2-137D-8C15401C9892}"/>
              </a:ext>
            </a:extLst>
          </p:cNvPr>
          <p:cNvSpPr/>
          <p:nvPr/>
        </p:nvSpPr>
        <p:spPr>
          <a:xfrm>
            <a:off x="1100354" y="727531"/>
            <a:ext cx="4222759" cy="95975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3CD59C-14A4-6DA8-284A-A88C2B1D3F4E}"/>
              </a:ext>
            </a:extLst>
          </p:cNvPr>
          <p:cNvSpPr/>
          <p:nvPr/>
        </p:nvSpPr>
        <p:spPr>
          <a:xfrm>
            <a:off x="6341904" y="1546097"/>
            <a:ext cx="4469559" cy="9597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6E42C9-9657-A236-45DB-C0B8638B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093" y="4336693"/>
            <a:ext cx="4701917" cy="1976469"/>
          </a:xfrm>
          <a:prstGeom prst="rect">
            <a:avLst/>
          </a:prstGeom>
          <a:ln w="38100">
            <a:solidFill>
              <a:srgbClr val="3777BB"/>
            </a:solidFill>
          </a:ln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B4C7B7-F900-05DB-F295-15B21373964F}"/>
              </a:ext>
            </a:extLst>
          </p:cNvPr>
          <p:cNvCxnSpPr>
            <a:cxnSpLocks/>
          </p:cNvCxnSpPr>
          <p:nvPr/>
        </p:nvCxnSpPr>
        <p:spPr>
          <a:xfrm flipH="1">
            <a:off x="6466116" y="2584295"/>
            <a:ext cx="2110567" cy="181353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7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3CD1EC3-3A15-1A8B-C3B1-5F05DFB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effectLst/>
                <a:latin typeface="Arial" panose="020B0604020202020204" pitchFamily="34" charset="0"/>
              </a:rPr>
              <a:t>참고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1. </a:t>
            </a:r>
            <a:r>
              <a:rPr lang="en-US" altLang="ko-KR" dirty="0">
                <a:latin typeface="Arial" panose="020B0604020202020204" pitchFamily="34" charset="0"/>
              </a:rPr>
              <a:t>java</a:t>
            </a:r>
            <a:r>
              <a:rPr lang="ko-KR" altLang="en-US" dirty="0">
                <a:latin typeface="Arial" panose="020B0604020202020204" pitchFamily="34" charset="0"/>
              </a:rPr>
              <a:t> 프로젝트 생성 </a:t>
            </a:r>
            <a:r>
              <a:rPr lang="en-US" altLang="ko-KR" dirty="0">
                <a:latin typeface="Arial" panose="020B0604020202020204" pitchFamily="34" charset="0"/>
              </a:rPr>
              <a:t>(2/2)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6722BB-D746-9BC7-EFFD-045119CE3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42"/>
          <a:stretch/>
        </p:blipFill>
        <p:spPr>
          <a:xfrm>
            <a:off x="655631" y="817887"/>
            <a:ext cx="5440369" cy="34664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AC7A72-A344-9FCE-253D-71E9022ED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52"/>
          <a:stretch/>
        </p:blipFill>
        <p:spPr>
          <a:xfrm>
            <a:off x="4179784" y="2126964"/>
            <a:ext cx="6934530" cy="42442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5A911D-6ABD-525D-5001-97B9C3BDDB2C}"/>
              </a:ext>
            </a:extLst>
          </p:cNvPr>
          <p:cNvSpPr/>
          <p:nvPr/>
        </p:nvSpPr>
        <p:spPr>
          <a:xfrm>
            <a:off x="1165668" y="727531"/>
            <a:ext cx="4222759" cy="95975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209EB-941B-7D59-F911-6A18C420D244}"/>
              </a:ext>
            </a:extLst>
          </p:cNvPr>
          <p:cNvSpPr/>
          <p:nvPr/>
        </p:nvSpPr>
        <p:spPr>
          <a:xfrm>
            <a:off x="4443078" y="2144032"/>
            <a:ext cx="1544065" cy="25799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7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AE946B-B2C0-ABB9-2073-DDD06970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1. </a:t>
            </a:r>
            <a:r>
              <a:rPr lang="ko-KR" altLang="en-US" dirty="0"/>
              <a:t>소스코드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DBA330-9E87-0BB3-C289-BC14D8A7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66" y="811087"/>
            <a:ext cx="7567487" cy="56236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48CCDB-AAD6-178A-3BBD-FAD08F2EA1BB}"/>
              </a:ext>
            </a:extLst>
          </p:cNvPr>
          <p:cNvSpPr/>
          <p:nvPr/>
        </p:nvSpPr>
        <p:spPr>
          <a:xfrm>
            <a:off x="1502229" y="4778829"/>
            <a:ext cx="3069772" cy="165587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8C6AB3-2506-8245-ED44-3108399D51E0}"/>
              </a:ext>
            </a:extLst>
          </p:cNvPr>
          <p:cNvSpPr/>
          <p:nvPr/>
        </p:nvSpPr>
        <p:spPr>
          <a:xfrm>
            <a:off x="1662867" y="892629"/>
            <a:ext cx="2909134" cy="210094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A40475-2786-33ED-7E95-229D500B67A2}"/>
              </a:ext>
            </a:extLst>
          </p:cNvPr>
          <p:cNvSpPr/>
          <p:nvPr/>
        </p:nvSpPr>
        <p:spPr>
          <a:xfrm>
            <a:off x="4844143" y="1578429"/>
            <a:ext cx="3069772" cy="28302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6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운영체제별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JDK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설치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1.3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윈도우 환경 변수 설정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맥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OS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환경 변수 설정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바이트코드 파일과 자바 가상 머신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소스 작성부터 실행까지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설치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프로젝트 생성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소스 작성부터 실행까지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용어 이해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1.11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주석 달기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실행문과 세미콜론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프로그래밍 언어의 역할</a:t>
            </a:r>
            <a:endParaRPr lang="en-US" altLang="ko-KR" sz="24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 </a:t>
            </a:r>
            <a:r>
              <a:rPr lang="ko-KR" altLang="en-US" sz="1800" dirty="0"/>
              <a:t>프로그램 </a:t>
            </a:r>
            <a:r>
              <a:rPr lang="en-US" altLang="ko-KR" sz="1800" dirty="0"/>
              <a:t>: </a:t>
            </a:r>
            <a:r>
              <a:rPr lang="ko-KR" altLang="en-US" sz="1800" dirty="0"/>
              <a:t> 매 클럭마다 </a:t>
            </a:r>
            <a:r>
              <a:rPr lang="en-US" altLang="ko-KR" sz="1800" dirty="0"/>
              <a:t>Instruction pointer(program</a:t>
            </a:r>
            <a:r>
              <a:rPr lang="ko-KR" altLang="en-US" sz="1800" dirty="0"/>
              <a:t> </a:t>
            </a:r>
            <a:r>
              <a:rPr lang="en-US" altLang="ko-KR" sz="1800" dirty="0"/>
              <a:t>counter)</a:t>
            </a:r>
            <a:r>
              <a:rPr lang="ko-KR" altLang="en-US" sz="1800" dirty="0"/>
              <a:t>가 지정하는 명령어를 순자척으로 실행</a:t>
            </a:r>
            <a:r>
              <a:rPr lang="en-US" altLang="ko-KR" sz="1800" dirty="0"/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1800" dirty="0"/>
              <a:t>프로그래밍</a:t>
            </a:r>
            <a:r>
              <a:rPr lang="en-US" altLang="ko-KR" sz="1800" dirty="0"/>
              <a:t>: </a:t>
            </a:r>
            <a:r>
              <a:rPr lang="ko-KR" altLang="en-US" sz="1800" dirty="0"/>
              <a:t>문제를 컴퓨터가 해결하기 위해 일정한 규칙에 의해 명령어를 작성하는 일 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800" dirty="0"/>
              <a:t>프로그래밍언어 </a:t>
            </a:r>
            <a:r>
              <a:rPr lang="en-US" altLang="ko-KR" sz="1800" dirty="0"/>
              <a:t>: </a:t>
            </a:r>
            <a:r>
              <a:rPr lang="ko-KR" altLang="en-US" sz="1800" dirty="0"/>
              <a:t>사람의 언어와 기계어 사이에서 다리 역할 → 컴파일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800" dirty="0"/>
              <a:t>고급 언어와 저급 언어로 구분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endParaRPr lang="en-US" altLang="ko-KR" sz="1800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92CF5-C4EF-6D9A-EBCF-41D3EC4F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958" y="2591681"/>
            <a:ext cx="6804134" cy="37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프로그래밍 언어의 </a:t>
            </a:r>
            <a:r>
              <a:rPr lang="ko-KR" altLang="en-US" dirty="0"/>
              <a:t>구분</a:t>
            </a:r>
            <a:endParaRPr lang="en-US" altLang="ko-KR" sz="2400" dirty="0"/>
          </a:p>
          <a:p>
            <a:pPr lvl="1">
              <a:lnSpc>
                <a:spcPct val="130000"/>
              </a:lnSpc>
            </a:pPr>
            <a:r>
              <a:rPr lang="ko-KR" altLang="en-US" sz="1800" dirty="0"/>
              <a:t>추상도 </a:t>
            </a:r>
            <a:r>
              <a:rPr lang="en-US" altLang="ko-KR" sz="1800" dirty="0"/>
              <a:t>: High level language / Low Level Language</a:t>
            </a:r>
          </a:p>
          <a:p>
            <a:pPr lvl="1">
              <a:lnSpc>
                <a:spcPct val="130000"/>
              </a:lnSpc>
            </a:pPr>
            <a:r>
              <a:rPr lang="ko-KR" altLang="en-US" sz="1800" dirty="0"/>
              <a:t>변환시점</a:t>
            </a:r>
            <a:r>
              <a:rPr lang="en-US" altLang="ko-KR" sz="1800" dirty="0"/>
              <a:t>: </a:t>
            </a:r>
            <a:r>
              <a:rPr lang="ko-KR" altLang="en-US" sz="1800" dirty="0"/>
              <a:t>컴파일언어 </a:t>
            </a:r>
            <a:r>
              <a:rPr lang="en-US" altLang="ko-KR" sz="1800" dirty="0"/>
              <a:t>(AOT / JIT) / </a:t>
            </a:r>
            <a:r>
              <a:rPr lang="ko-KR" altLang="en-US" sz="1800" dirty="0"/>
              <a:t>인터프리터 언어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800" dirty="0"/>
              <a:t>해결대상 범위</a:t>
            </a:r>
            <a:r>
              <a:rPr lang="en-US" altLang="ko-KR" sz="1800" dirty="0"/>
              <a:t>: </a:t>
            </a:r>
            <a:r>
              <a:rPr lang="ko-KR" altLang="en-US" sz="1800" dirty="0"/>
              <a:t>일반목적 프로그램언어</a:t>
            </a:r>
            <a:r>
              <a:rPr lang="en-US" altLang="ko-KR" sz="1800" dirty="0"/>
              <a:t>(Java/C/C++/Python..)</a:t>
            </a:r>
            <a:r>
              <a:rPr lang="ko-KR" altLang="en-US" sz="1800" dirty="0"/>
              <a:t>  </a:t>
            </a:r>
            <a:r>
              <a:rPr lang="en-US" altLang="ko-KR" sz="1800" dirty="0"/>
              <a:t>/ </a:t>
            </a:r>
            <a:r>
              <a:rPr lang="ko-KR" altLang="en-US" sz="1800" dirty="0"/>
              <a:t>특수 목적 프로그램언어 </a:t>
            </a:r>
            <a:r>
              <a:rPr lang="en-US" altLang="ko-KR" sz="1800" dirty="0"/>
              <a:t>(SQL, ABAP, Prolog…)</a:t>
            </a:r>
          </a:p>
          <a:p>
            <a:pPr lvl="1">
              <a:lnSpc>
                <a:spcPct val="130000"/>
              </a:lnSpc>
            </a:pPr>
            <a:r>
              <a:rPr lang="ko-KR" altLang="en-US" sz="1800" dirty="0"/>
              <a:t>패러다임</a:t>
            </a:r>
            <a:r>
              <a:rPr lang="en-US" altLang="ko-KR" sz="1800" dirty="0"/>
              <a:t>: </a:t>
            </a:r>
            <a:r>
              <a:rPr lang="ko-KR" altLang="en-US" sz="1800" dirty="0"/>
              <a:t>문제 해결 방식</a:t>
            </a:r>
            <a:r>
              <a:rPr lang="en-US" altLang="ko-KR" sz="1800" dirty="0"/>
              <a:t>(</a:t>
            </a:r>
            <a:r>
              <a:rPr lang="ko-KR" altLang="en-US" sz="1800" dirty="0"/>
              <a:t>관점</a:t>
            </a:r>
            <a:r>
              <a:rPr lang="en-US" altLang="ko-KR" sz="1800" dirty="0"/>
              <a:t>)</a:t>
            </a:r>
          </a:p>
          <a:p>
            <a:pPr marL="180975" lvl="1" indent="0">
              <a:lnSpc>
                <a:spcPct val="13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절차적 언어</a:t>
            </a:r>
            <a:r>
              <a:rPr lang="en-US" altLang="ko-KR" sz="1800" dirty="0"/>
              <a:t>:  </a:t>
            </a:r>
            <a:r>
              <a:rPr lang="ko-KR" altLang="en-US" sz="1800" dirty="0"/>
              <a:t>객체지향 이전에 구조적프로그램 언어</a:t>
            </a:r>
            <a:r>
              <a:rPr lang="en-US" altLang="ko-KR" sz="1800" dirty="0"/>
              <a:t>  C / Pascal / Fortran</a:t>
            </a:r>
          </a:p>
          <a:p>
            <a:pPr marL="180975" lvl="1" indent="0">
              <a:lnSpc>
                <a:spcPct val="13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객체지향 언어</a:t>
            </a:r>
            <a:r>
              <a:rPr lang="en-US" altLang="ko-KR" sz="1800" dirty="0"/>
              <a:t>:  </a:t>
            </a:r>
            <a:r>
              <a:rPr lang="ko-KR" altLang="en-US" sz="1800" dirty="0"/>
              <a:t>캡슐화</a:t>
            </a:r>
            <a:r>
              <a:rPr lang="en-US" altLang="ko-KR" sz="1800" dirty="0"/>
              <a:t>, </a:t>
            </a:r>
            <a:r>
              <a:rPr lang="ko-KR" altLang="en-US" sz="1800" dirty="0"/>
              <a:t>상속</a:t>
            </a:r>
            <a:r>
              <a:rPr lang="en-US" altLang="ko-KR" sz="1800" dirty="0"/>
              <a:t>, </a:t>
            </a:r>
            <a:r>
              <a:rPr lang="ko-KR" altLang="en-US" sz="1800" dirty="0"/>
              <a:t>다형성을 지원하는 프로그래밍언어</a:t>
            </a:r>
            <a:r>
              <a:rPr lang="en-US" altLang="ko-KR" sz="1800" dirty="0"/>
              <a:t>: java / C# / C++ / Python / Ruby / Smalltalk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180975" lvl="1" indent="0">
              <a:lnSpc>
                <a:spcPct val="130000"/>
              </a:lnSpc>
              <a:buNone/>
            </a:pPr>
            <a:r>
              <a:rPr lang="en-US" altLang="ko-KR" sz="1800" dirty="0"/>
              <a:t>     </a:t>
            </a:r>
            <a:r>
              <a:rPr lang="ko-KR" altLang="en-US" sz="1800" dirty="0"/>
              <a:t>함수형 언어</a:t>
            </a:r>
            <a:r>
              <a:rPr lang="en-US" altLang="ko-KR" sz="1800" dirty="0"/>
              <a:t>:  </a:t>
            </a:r>
            <a:r>
              <a:rPr lang="ko-KR" altLang="en-US" sz="1800" dirty="0"/>
              <a:t>선언형 패러다임으로</a:t>
            </a:r>
            <a:r>
              <a:rPr lang="en-US" altLang="ko-KR" sz="1800" dirty="0"/>
              <a:t> </a:t>
            </a:r>
            <a:r>
              <a:rPr lang="ko-KR" altLang="en-US" sz="1800" dirty="0"/>
              <a:t>순수함수와 고차함수를 조합</a:t>
            </a:r>
            <a:r>
              <a:rPr lang="en-US" altLang="ko-KR" sz="1800" dirty="0"/>
              <a:t>, </a:t>
            </a:r>
            <a:r>
              <a:rPr lang="ko-KR" altLang="en-US" sz="1800" dirty="0"/>
              <a:t>객체</a:t>
            </a:r>
            <a:r>
              <a:rPr lang="en-US" altLang="ko-KR" sz="1800" dirty="0"/>
              <a:t>=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8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84188D-E827-394B-97AC-621672413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자바 소개</a:t>
            </a:r>
            <a:endParaRPr lang="en-US" altLang="ko-KR" sz="2400" dirty="0"/>
          </a:p>
          <a:p>
            <a:pPr lvl="1"/>
            <a:r>
              <a:rPr lang="ko-KR" altLang="en-US" sz="2000" dirty="0"/>
              <a:t>안드로이드 및 데스크톱 애플리케이션이나 웹사이트를 개발하는 핵심 언어</a:t>
            </a:r>
            <a:endParaRPr lang="en-US" altLang="ko-KR" sz="2000" dirty="0"/>
          </a:p>
          <a:p>
            <a:pPr lvl="1"/>
            <a:r>
              <a:rPr lang="en-US" altLang="ko-KR" sz="2000" dirty="0"/>
              <a:t>1995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썬마이크로시스템즈</a:t>
            </a:r>
            <a:r>
              <a:rPr lang="en-US" altLang="ko-KR" sz="2000" dirty="0"/>
              <a:t>(Sun Microsystems)</a:t>
            </a:r>
            <a:r>
              <a:rPr lang="ko-KR" altLang="en-US" sz="2000" dirty="0"/>
              <a:t>에서 처음 발표</a:t>
            </a:r>
            <a:endParaRPr lang="en-US" altLang="ko-KR" sz="2000" dirty="0"/>
          </a:p>
          <a:p>
            <a:pPr lvl="1"/>
            <a:r>
              <a:rPr lang="en-US" altLang="ko-KR" sz="2000" dirty="0"/>
              <a:t>2010</a:t>
            </a:r>
            <a:r>
              <a:rPr lang="ko-KR" altLang="en-US" sz="2000" dirty="0"/>
              <a:t>년 오라클에서 </a:t>
            </a:r>
            <a:r>
              <a:rPr lang="ko-KR" altLang="en-US" sz="2000" dirty="0" err="1"/>
              <a:t>썬을</a:t>
            </a:r>
            <a:r>
              <a:rPr lang="ko-KR" altLang="en-US" sz="2000" dirty="0"/>
              <a:t> 인수</a:t>
            </a:r>
            <a:r>
              <a:rPr lang="en-US" altLang="ko-KR" dirty="0"/>
              <a:t>, </a:t>
            </a:r>
            <a:r>
              <a:rPr lang="ko-KR" altLang="en-US" dirty="0"/>
              <a:t>자바 개발 도구</a:t>
            </a:r>
            <a:r>
              <a:rPr lang="en-US" altLang="ko-KR" dirty="0"/>
              <a:t>(JDK) </a:t>
            </a:r>
            <a:r>
              <a:rPr lang="ko-KR" altLang="en-US" dirty="0"/>
              <a:t>배포해 기술 지원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ko-KR" altLang="en-US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F3E34B-802C-1EEC-FCD7-B6C31F6D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A61373-F5D6-DF53-64D4-97083F87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13" y="2994410"/>
            <a:ext cx="6968314" cy="33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8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84188D-E827-394B-97AC-621672413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특징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OS, </a:t>
            </a:r>
            <a:r>
              <a:rPr lang="ko-KR" altLang="en-US" dirty="0"/>
              <a:t>리눅스 등 모든 운영체제에서 실행 가능</a:t>
            </a:r>
          </a:p>
          <a:p>
            <a:pPr lvl="1"/>
            <a:r>
              <a:rPr lang="ko-KR" altLang="en-US" dirty="0"/>
              <a:t>먼저 객체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객체들을 서로 연결해서 더 큰 프로그램을 완성시키는 객체 지향 프로그래밍</a:t>
            </a:r>
            <a:r>
              <a:rPr lang="en-US" altLang="ko-KR" dirty="0"/>
              <a:t>(OOP)</a:t>
            </a:r>
            <a:r>
              <a:rPr lang="ko-KR" altLang="en-US" dirty="0"/>
              <a:t>에 최적화된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메모리</a:t>
            </a:r>
            <a:r>
              <a:rPr lang="en-US" altLang="ko-KR" dirty="0"/>
              <a:t>(RAM)</a:t>
            </a:r>
            <a:r>
              <a:rPr lang="ko-KR" altLang="en-US" dirty="0"/>
              <a:t>를 자동 정리해 메모리 관리에 용이</a:t>
            </a:r>
            <a:endParaRPr lang="en-US" altLang="ko-KR" dirty="0"/>
          </a:p>
          <a:p>
            <a:pPr lvl="1"/>
            <a:r>
              <a:rPr lang="ko-KR" altLang="en-US" dirty="0"/>
              <a:t>무료로 다운로드해서 사용할 수 있는 오픈 소스 라이브러리</a:t>
            </a:r>
            <a:r>
              <a:rPr lang="en-US" altLang="ko-KR" dirty="0"/>
              <a:t>(Open Source Library)</a:t>
            </a:r>
            <a:r>
              <a:rPr lang="ko-KR" altLang="en-US" dirty="0"/>
              <a:t>가 풍부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F3E34B-802C-1EEC-FCD7-B6C31F6D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0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563C79-36E6-50CD-0A3E-C3A063638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(JDK)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JDK = JRE + Development Tools (</a:t>
            </a:r>
            <a:r>
              <a:rPr lang="en-US" altLang="ko-KR" dirty="0" err="1"/>
              <a:t>javac</a:t>
            </a:r>
            <a:r>
              <a:rPr lang="en-US" altLang="ko-KR" dirty="0"/>
              <a:t>, Javadoc…) </a:t>
            </a:r>
          </a:p>
          <a:p>
            <a:pPr lvl="1"/>
            <a:r>
              <a:rPr lang="en-US" altLang="ko-KR" dirty="0"/>
              <a:t>JRE = JVM + Core Lib +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JDK</a:t>
            </a:r>
            <a:r>
              <a:rPr lang="ko-KR" altLang="en-US" dirty="0"/>
              <a:t>에는 </a:t>
            </a:r>
            <a:r>
              <a:rPr lang="en-US" altLang="ko-KR" dirty="0"/>
              <a:t>Open JDK</a:t>
            </a:r>
            <a:r>
              <a:rPr lang="ko-KR" altLang="en-US" dirty="0"/>
              <a:t>와 </a:t>
            </a:r>
            <a:r>
              <a:rPr lang="en-US" altLang="ko-KR" dirty="0"/>
              <a:t>Oracle JDK </a:t>
            </a:r>
            <a:r>
              <a:rPr lang="ko-KR" altLang="en-US" dirty="0"/>
              <a:t>두 가지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80975" lvl="1" indent="0">
              <a:buNone/>
            </a:pPr>
            <a:endParaRPr lang="en-US" altLang="ko-KR" dirty="0"/>
          </a:p>
          <a:p>
            <a:pPr lvl="1"/>
            <a:r>
              <a:rPr lang="nl-NL" altLang="ko-KR" dirty="0"/>
              <a:t>Open JDK </a:t>
            </a:r>
            <a:r>
              <a:rPr lang="ko-KR" altLang="en-US" dirty="0"/>
              <a:t>다운로드</a:t>
            </a:r>
            <a:r>
              <a:rPr lang="en-US" altLang="ko-KR" dirty="0"/>
              <a:t>:</a:t>
            </a:r>
            <a:r>
              <a:rPr lang="nl-NL" altLang="ko-KR" dirty="0"/>
              <a:t> https://jdk.java.net </a:t>
            </a:r>
            <a:r>
              <a:rPr lang="ko-KR" altLang="en-US" dirty="0"/>
              <a:t>및 </a:t>
            </a:r>
            <a:r>
              <a:rPr lang="nl-NL" altLang="ko-KR" dirty="0"/>
              <a:t>https://adoptium.net</a:t>
            </a:r>
          </a:p>
          <a:p>
            <a:pPr lvl="1"/>
            <a:r>
              <a:rPr lang="nl-NL" altLang="ko-KR" dirty="0"/>
              <a:t>Oracle JDK </a:t>
            </a:r>
            <a:r>
              <a:rPr lang="ko-KR" altLang="en-US" dirty="0"/>
              <a:t>다운로드</a:t>
            </a:r>
            <a:r>
              <a:rPr lang="en-US" altLang="ko-KR" dirty="0"/>
              <a:t>: </a:t>
            </a:r>
            <a:r>
              <a:rPr lang="nl-NL" altLang="ko-KR" dirty="0"/>
              <a:t>https://www.oracle.com/java/technologies/downloads</a:t>
            </a:r>
            <a:endParaRPr lang="en-US" altLang="ko-KR" dirty="0"/>
          </a:p>
          <a:p>
            <a:pPr lvl="1"/>
            <a:r>
              <a:rPr lang="en-US" altLang="ko-KR" dirty="0"/>
              <a:t>JDK LTS </a:t>
            </a:r>
            <a:r>
              <a:rPr lang="ko-KR" altLang="en-US" dirty="0"/>
              <a:t>버전 다운로드</a:t>
            </a:r>
            <a:r>
              <a:rPr lang="en-US" altLang="ko-KR" dirty="0"/>
              <a:t>: https://adoptium.net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CFCE06-4233-2644-0A6A-6FCEA0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운영체제별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JDK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설치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9EB5D-9B8B-985D-661B-68D2D77C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12" y="2907824"/>
            <a:ext cx="7986452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8DCC5-934F-43C8-EC14-9EF0363A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143591" cy="5651045"/>
          </a:xfrm>
        </p:spPr>
        <p:txBody>
          <a:bodyPr/>
          <a:lstStyle/>
          <a:p>
            <a:pPr lvl="0"/>
            <a:r>
              <a:rPr lang="ko-KR" altLang="en-US" dirty="0"/>
              <a:t>바이트코드 파일</a:t>
            </a:r>
            <a:endParaRPr lang="en-US" altLang="ko-KR" dirty="0"/>
          </a:p>
          <a:p>
            <a:pPr lvl="1"/>
            <a:r>
              <a:rPr lang="ko-KR" altLang="en-US" dirty="0"/>
              <a:t>소스 파일</a:t>
            </a:r>
            <a:r>
              <a:rPr lang="en-US" altLang="ko-KR" dirty="0"/>
              <a:t>(.java)</a:t>
            </a:r>
            <a:r>
              <a:rPr lang="ko-KR" altLang="en-US" dirty="0"/>
              <a:t>을 작성한 후 바이트코드 파일</a:t>
            </a:r>
            <a:r>
              <a:rPr lang="en-US" altLang="ko-KR" dirty="0"/>
              <a:t>(.class)</a:t>
            </a:r>
            <a:r>
              <a:rPr lang="ko-KR" altLang="en-US" dirty="0"/>
              <a:t>로 컴파일</a:t>
            </a:r>
            <a:endParaRPr lang="en-US" altLang="ko-KR" dirty="0"/>
          </a:p>
          <a:p>
            <a:pPr lvl="0"/>
            <a:r>
              <a:rPr lang="ko-KR" altLang="en-US" dirty="0"/>
              <a:t>자바 가상 머신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명령어로 자바 가상 머신</a:t>
            </a:r>
            <a:r>
              <a:rPr lang="en-US" altLang="ko-KR" dirty="0"/>
              <a:t>(JVM)</a:t>
            </a:r>
            <a:r>
              <a:rPr lang="ko-KR" altLang="en-US" dirty="0"/>
              <a:t>을 </a:t>
            </a:r>
            <a:r>
              <a:rPr lang="ko-KR" altLang="en-US" dirty="0" err="1"/>
              <a:t>구동시켜</a:t>
            </a:r>
            <a:r>
              <a:rPr lang="ko-KR" altLang="en-US" dirty="0"/>
              <a:t> 바이트코드 파일</a:t>
            </a:r>
            <a:r>
              <a:rPr lang="en-US" altLang="ko-KR" dirty="0"/>
              <a:t>(.class)</a:t>
            </a:r>
            <a:r>
              <a:rPr lang="ko-KR" altLang="en-US" dirty="0"/>
              <a:t>을 기계어로 번역 및 실행</a:t>
            </a:r>
            <a:endParaRPr lang="en-US" altLang="ko-KR" dirty="0"/>
          </a:p>
          <a:p>
            <a:pPr lvl="1"/>
            <a:r>
              <a:rPr lang="ko-KR" altLang="en-US" dirty="0"/>
              <a:t>자바 가상 </a:t>
            </a:r>
            <a:r>
              <a:rPr lang="ko-KR" altLang="en-US" dirty="0" err="1"/>
              <a:t>머신은</a:t>
            </a:r>
            <a:r>
              <a:rPr lang="ko-KR" altLang="en-US" dirty="0"/>
              <a:t> 운영체제별로 다르게 설치됨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CF1943-3ED8-C23B-B59C-7CB106D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1.5 </a:t>
            </a:r>
            <a:r>
              <a:rPr lang="ko-KR" altLang="en-US" dirty="0">
                <a:latin typeface="+mj-ea"/>
              </a:rPr>
              <a:t>바이트코드 파일과 자바 가상 머신 </a:t>
            </a:r>
            <a:r>
              <a:rPr lang="en-US" altLang="ko-KR" dirty="0">
                <a:latin typeface="+mj-ea"/>
              </a:rPr>
              <a:t>(1/2)</a:t>
            </a:r>
            <a:endParaRPr lang="en-US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B370EE-7C7A-CDB3-16CE-49D77CCA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43" y="939477"/>
            <a:ext cx="5888885" cy="49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871</Words>
  <Application>Microsoft Office PowerPoint</Application>
  <PresentationFormat>와이드스크린</PresentationFormat>
  <Paragraphs>131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AppleSDGothicNeo</vt:lpstr>
      <vt:lpstr>Google Sans</vt:lpstr>
      <vt:lpstr>맑은 고딕</vt:lpstr>
      <vt:lpstr>Arial</vt:lpstr>
      <vt:lpstr>Calibri</vt:lpstr>
      <vt:lpstr>Calibri Light</vt:lpstr>
      <vt:lpstr>Office 테마</vt:lpstr>
      <vt:lpstr>Chapter 01 자바 시작하기</vt:lpstr>
      <vt:lpstr>강의계획서</vt:lpstr>
      <vt:lpstr>PowerPoint 프레젠테이션</vt:lpstr>
      <vt:lpstr>1.1 프로그래밍 언어와 자바</vt:lpstr>
      <vt:lpstr>1.1 프로그래밍 언어와 자바</vt:lpstr>
      <vt:lpstr>1.1 프로그래밍 언어와 자바</vt:lpstr>
      <vt:lpstr>1.1 프로그래밍 언어와 자바</vt:lpstr>
      <vt:lpstr>1.2 운영체제별 JDK 설치</vt:lpstr>
      <vt:lpstr>1.5 바이트코드 파일과 자바 가상 머신 (1/2)</vt:lpstr>
      <vt:lpstr>1.5 바이트코드 파일과 자바 가상 머신 (2/2)</vt:lpstr>
      <vt:lpstr>1.6 소스 작성부터 실행까지</vt:lpstr>
      <vt:lpstr>1.7 이클립스 설치</vt:lpstr>
      <vt:lpstr>1.8 이클립스 프로젝트 생성</vt:lpstr>
      <vt:lpstr>1.9 이클립스 소스 작성부터 실행까지</vt:lpstr>
      <vt:lpstr>1.10 Hello World</vt:lpstr>
      <vt:lpstr>1.11 코드 용어 이해</vt:lpstr>
      <vt:lpstr>1.12 코드 주석 달기</vt:lpstr>
      <vt:lpstr>1.13 실행문과 세미콜론</vt:lpstr>
      <vt:lpstr>참고1. VSCode 설치</vt:lpstr>
      <vt:lpstr>참고1. java 프로젝트 생성 (1/2)</vt:lpstr>
      <vt:lpstr>참고1. java 프로젝트 생성 (2/2)</vt:lpstr>
      <vt:lpstr>참고1. 소스코드 편집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spj</cp:lastModifiedBy>
  <cp:revision>26</cp:revision>
  <dcterms:created xsi:type="dcterms:W3CDTF">2022-08-19T02:52:36Z</dcterms:created>
  <dcterms:modified xsi:type="dcterms:W3CDTF">2023-09-06T03:52:16Z</dcterms:modified>
</cp:coreProperties>
</file>