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518" r:id="rId2"/>
    <p:sldId id="1542" r:id="rId3"/>
    <p:sldId id="1564" r:id="rId4"/>
    <p:sldId id="1497" r:id="rId5"/>
    <p:sldId id="1566" r:id="rId6"/>
    <p:sldId id="1565" r:id="rId7"/>
    <p:sldId id="1567" r:id="rId8"/>
    <p:sldId id="1568" r:id="rId9"/>
    <p:sldId id="1571" r:id="rId10"/>
    <p:sldId id="1570" r:id="rId11"/>
    <p:sldId id="1573" r:id="rId12"/>
    <p:sldId id="1572" r:id="rId13"/>
    <p:sldId id="1576" r:id="rId14"/>
    <p:sldId id="1577" r:id="rId15"/>
    <p:sldId id="1579" r:id="rId16"/>
    <p:sldId id="1580" r:id="rId17"/>
    <p:sldId id="1581" r:id="rId18"/>
    <p:sldId id="1578" r:id="rId19"/>
    <p:sldId id="1582" r:id="rId20"/>
    <p:sldId id="1574" r:id="rId21"/>
    <p:sldId id="1583" r:id="rId22"/>
    <p:sldId id="1584" r:id="rId23"/>
    <p:sldId id="1590" r:id="rId24"/>
    <p:sldId id="1585" r:id="rId25"/>
    <p:sldId id="1586" r:id="rId26"/>
    <p:sldId id="1587" r:id="rId27"/>
    <p:sldId id="1588" r:id="rId28"/>
    <p:sldId id="1589" r:id="rId29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5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FFFFCC"/>
    <a:srgbClr val="10253F"/>
    <a:srgbClr val="E8F4FC"/>
    <a:srgbClr val="0070C0"/>
    <a:srgbClr val="00B0F0"/>
    <a:srgbClr val="00B0FC"/>
    <a:srgbClr val="000066"/>
    <a:srgbClr val="01A8F8"/>
    <a:srgbClr val="020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 autoAdjust="0"/>
    <p:restoredTop sz="94660"/>
  </p:normalViewPr>
  <p:slideViewPr>
    <p:cSldViewPr snapToGrid="0">
      <p:cViewPr>
        <p:scale>
          <a:sx n="100" d="100"/>
          <a:sy n="100" d="100"/>
        </p:scale>
        <p:origin x="1158" y="378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117"/>
        <p:guide orient="horz" pos="1661"/>
        <p:guide orient="horz" pos="15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0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1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564692" y="5131996"/>
            <a:ext cx="5231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6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Artificial Neural Networks</a:t>
            </a:r>
          </a:p>
        </p:txBody>
      </p:sp>
      <p:sp>
        <p:nvSpPr>
          <p:cNvPr id="12" name="L 도형 11"/>
          <p:cNvSpPr/>
          <p:nvPr userDrawn="1"/>
        </p:nvSpPr>
        <p:spPr>
          <a:xfrm rot="16200000" flipV="1">
            <a:off x="2511806" y="4769731"/>
            <a:ext cx="562320" cy="562320"/>
          </a:xfrm>
          <a:prstGeom prst="corner">
            <a:avLst>
              <a:gd name="adj1" fmla="val 6920"/>
              <a:gd name="adj2" fmla="val 7346"/>
            </a:avLst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L 도형 19"/>
          <p:cNvSpPr/>
          <p:nvPr userDrawn="1"/>
        </p:nvSpPr>
        <p:spPr>
          <a:xfrm rot="10800000" flipV="1">
            <a:off x="9286626" y="4769731"/>
            <a:ext cx="562320" cy="562320"/>
          </a:xfrm>
          <a:prstGeom prst="corner">
            <a:avLst>
              <a:gd name="adj1" fmla="val 6920"/>
              <a:gd name="adj2" fmla="val 7346"/>
            </a:avLst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L 도형 1"/>
          <p:cNvSpPr/>
          <p:nvPr userDrawn="1"/>
        </p:nvSpPr>
        <p:spPr>
          <a:xfrm rot="5400000">
            <a:off x="2511806" y="1885132"/>
            <a:ext cx="562320" cy="562320"/>
          </a:xfrm>
          <a:prstGeom prst="corner">
            <a:avLst>
              <a:gd name="adj1" fmla="val 6920"/>
              <a:gd name="adj2" fmla="val 7346"/>
            </a:avLst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L 도형 10"/>
          <p:cNvSpPr/>
          <p:nvPr userDrawn="1"/>
        </p:nvSpPr>
        <p:spPr>
          <a:xfrm rot="10800000">
            <a:off x="9286626" y="1885132"/>
            <a:ext cx="562320" cy="562320"/>
          </a:xfrm>
          <a:prstGeom prst="corner">
            <a:avLst>
              <a:gd name="adj1" fmla="val 6920"/>
              <a:gd name="adj2" fmla="val 7346"/>
            </a:avLst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chemeClr val="bg1">
                    <a:alpha val="9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1994946" y="3417073"/>
            <a:ext cx="4445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98458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chemeClr val="bg1">
                    <a:alpha val="9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1994946" y="3417073"/>
            <a:ext cx="4445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805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1994946" y="3000250"/>
            <a:ext cx="4445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8" y="226336"/>
            <a:ext cx="3141260" cy="4921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037035" y="227279"/>
            <a:ext cx="1484496" cy="491208"/>
          </a:xfrm>
          <a:prstGeom prst="rect">
            <a:avLst/>
          </a:prstGeom>
          <a:solidFill>
            <a:srgbClr val="00B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순서도: 지연 12"/>
          <p:cNvSpPr/>
          <p:nvPr userDrawn="1"/>
        </p:nvSpPr>
        <p:spPr>
          <a:xfrm>
            <a:off x="3360763" y="227279"/>
            <a:ext cx="430173" cy="491208"/>
          </a:xfrm>
          <a:prstGeom prst="flowChartDelay">
            <a:avLst/>
          </a:prstGeom>
          <a:solidFill>
            <a:srgbClr val="00B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73111"/>
            <a:ext cx="14847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ts val="2400"/>
              </a:lnSpc>
            </a:pPr>
            <a:r>
              <a:rPr lang="ko-KR" altLang="en-US" sz="2400" b="1" spc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인공신경망</a:t>
            </a:r>
            <a:endParaRPr lang="en-US" altLang="ko-KR" sz="2400" b="1" spc="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109323" y="286457"/>
            <a:ext cx="1842381" cy="374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ko-KR" altLang="en-US" sz="2100" b="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50000"/>
                    </a:prst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인공지능 소개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 rot="16200000">
            <a:off x="-1994946" y="3000250"/>
            <a:ext cx="4445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79" y="238125"/>
            <a:ext cx="2051509" cy="382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8410" y="-1"/>
            <a:ext cx="42235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6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060748" y="3416082"/>
            <a:ext cx="2099174" cy="446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spc="50" dirty="0">
                <a:ln w="127000">
                  <a:noFill/>
                </a:ln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1</a:t>
            </a:r>
            <a:r>
              <a:rPr lang="ko-KR" altLang="en-US" sz="2600" spc="50" dirty="0" err="1">
                <a:ln w="127000">
                  <a:noFill/>
                </a:ln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차시</a:t>
            </a:r>
            <a:r>
              <a:rPr lang="ko-KR" altLang="en-US" sz="2600" spc="50" dirty="0">
                <a:ln w="127000">
                  <a:noFill/>
                </a:ln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endParaRPr lang="ko-KR" altLang="en-US" sz="26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9885" y="4070900"/>
            <a:ext cx="4260900" cy="13702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70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인공지능 소개</a:t>
            </a: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트위터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(Twitter)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사용자들이 작성한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트윗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 기술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활용하여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계정 정지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3378" y="901807"/>
            <a:ext cx="281872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 </a:t>
            </a:r>
            <a:r>
              <a:rPr lang="ko-KR" altLang="en-US" sz="2400" u="sng" dirty="0" err="1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소셜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미디어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410511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“혐오 발언”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“범죄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테러 예고”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트윗을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찾아냄</a:t>
            </a:r>
          </a:p>
        </p:txBody>
      </p:sp>
      <p:sp>
        <p:nvSpPr>
          <p:cNvPr id="30" name="오각형 29"/>
          <p:cNvSpPr/>
          <p:nvPr/>
        </p:nvSpPr>
        <p:spPr>
          <a:xfrm rot="5400000">
            <a:off x="2202927" y="3124715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5400000">
            <a:off x="2202928" y="1638816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5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6282" y="901807"/>
            <a:ext cx="9597818" cy="461665"/>
            <a:chOff x="346282" y="901807"/>
            <a:chExt cx="9597818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7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03378" y="901807"/>
              <a:ext cx="514072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</a:t>
              </a:r>
              <a:r>
                <a:rPr lang="ko-KR" altLang="en-US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② 마케팅</a:t>
              </a: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(Marketing)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305660" y="1681378"/>
            <a:ext cx="2843829" cy="1169582"/>
            <a:chOff x="2790702" y="3772184"/>
            <a:chExt cx="2843829" cy="1169582"/>
          </a:xfrm>
        </p:grpSpPr>
        <p:sp>
          <p:nvSpPr>
            <p:cNvPr id="10" name="직사각형 9"/>
            <p:cNvSpPr/>
            <p:nvPr/>
          </p:nvSpPr>
          <p:spPr>
            <a:xfrm>
              <a:off x="2790702" y="3926103"/>
              <a:ext cx="2843829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마케팅</a:t>
              </a:r>
            </a:p>
            <a:p>
              <a:pPr algn="ctr">
                <a:buClr>
                  <a:srgbClr val="836AAD"/>
                </a:buClr>
                <a:buSzPct val="120000"/>
              </a:pPr>
              <a:r>
                <a:rPr lang="en-US" altLang="ko-KR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(Marketing)</a:t>
              </a: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790702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5179423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801390" y="448514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아마존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37918" y="448514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넷플릭스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6315595"/>
            <a:ext cx="6116327" cy="38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pPr marL="355600" indent="-355600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https://en.wikipedia.org/wiki/Amazon_(company)#/media/File:Amazon_logo.svg, </a:t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https://en.wikipedia.org/wiki/Netflix#/media/File:Netflix_2015_logo.svg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4967D37-B854-4428-AC72-A56A39A3C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80" y="3724076"/>
            <a:ext cx="1990001" cy="5990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14081D9-A5B4-4323-8061-BE2F771622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988" y="3720368"/>
            <a:ext cx="2189001" cy="5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1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아마존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(amazon)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 본 상품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 구매 상품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 기술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활용하여 고객의 구매 성향 분석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최근 본 상품의 유사 상품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구매 성향이 비슷한 다른 고객이 구매한 상품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제품 추천 및 구매 유도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3378" y="901807"/>
            <a:ext cx="36781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마케팅</a:t>
            </a: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(Marketing)</a:t>
            </a:r>
          </a:p>
        </p:txBody>
      </p:sp>
      <p:sp>
        <p:nvSpPr>
          <p:cNvPr id="30" name="오각형 29"/>
          <p:cNvSpPr/>
          <p:nvPr/>
        </p:nvSpPr>
        <p:spPr>
          <a:xfrm rot="5400000">
            <a:off x="2202927" y="3757300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5400000">
            <a:off x="2202928" y="1664216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 rot="5400000">
            <a:off x="2202928" y="2710758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5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25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아마존 전체 매출의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추천 시스템을 통해 발생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아마존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(amazon)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803378" y="901807"/>
            <a:ext cx="36781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마케팅</a:t>
            </a: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(Marketing)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273" y="2254397"/>
            <a:ext cx="2843829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836AAD"/>
              </a:buClr>
              <a:buSzPct val="120000"/>
            </a:pPr>
            <a:r>
              <a:rPr lang="en-US" altLang="ko-KR" sz="100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231350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넷플릭스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(NETFLIX)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계정 생성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계정에 새 프로필 추가 할 때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좋아하는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콘텐츠를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선택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 기술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활용하여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시청자별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최적의 추천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콘텐츠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분석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TV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및 영화 추천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3378" y="901807"/>
            <a:ext cx="36781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마케팅</a:t>
            </a: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(Marketing)</a:t>
            </a:r>
          </a:p>
        </p:txBody>
      </p:sp>
      <p:sp>
        <p:nvSpPr>
          <p:cNvPr id="30" name="오각형 29"/>
          <p:cNvSpPr/>
          <p:nvPr/>
        </p:nvSpPr>
        <p:spPr>
          <a:xfrm rot="5400000">
            <a:off x="2202927" y="3246730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5400000">
            <a:off x="2202928" y="1664216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452478"/>
            <a:ext cx="3527427" cy="1631804"/>
          </a:xfrm>
          <a:prstGeom prst="rect">
            <a:avLst/>
          </a:prstGeom>
          <a:solidFill>
            <a:srgbClr val="E8F4FC"/>
          </a:solidFill>
        </p:spPr>
        <p:txBody>
          <a:bodyPr wrap="square" lIns="180000" rtlCol="0" anchor="ctr">
            <a:noAutofit/>
          </a:bodyPr>
          <a:lstStyle/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 시청기록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다른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콘텐츠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평가 결과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평점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③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④ 카테고리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⑤ 배우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⑥ 출시연도 등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콘텐츠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관련 정보</a:t>
            </a:r>
          </a:p>
        </p:txBody>
      </p:sp>
      <p:sp>
        <p:nvSpPr>
          <p:cNvPr id="17" name="오각형 16"/>
          <p:cNvSpPr/>
          <p:nvPr/>
        </p:nvSpPr>
        <p:spPr>
          <a:xfrm rot="5400000">
            <a:off x="2202927" y="4211931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6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258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고객이 시청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대여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영화의</a:t>
            </a: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추천 시스템을 통해 발생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넷플릭스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(NETFLIX)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803378" y="901807"/>
            <a:ext cx="36781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마케팅</a:t>
            </a: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(Marketing)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3273" y="2254397"/>
            <a:ext cx="2843829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836AAD"/>
              </a:buClr>
              <a:buSzPct val="120000"/>
            </a:pPr>
            <a:r>
              <a:rPr lang="en-US" altLang="ko-KR" sz="100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2</a:t>
            </a:r>
            <a:r>
              <a:rPr lang="en-US" altLang="ko-KR" sz="10000" spc="50" dirty="0">
                <a:ln w="127000">
                  <a:noFill/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304916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넷플릭스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(NETFLIX)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225467"/>
            <a:ext cx="766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 기술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활용하여 배우 및 출연 장르에 따른 시청자 선호도를 예측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시청자들이 좋아할 만한 드라마 및 영화 제작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3378" y="901807"/>
            <a:ext cx="36781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마케팅</a:t>
            </a: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(Marketing)</a:t>
            </a:r>
          </a:p>
        </p:txBody>
      </p:sp>
      <p:sp>
        <p:nvSpPr>
          <p:cNvPr id="30" name="오각형 29"/>
          <p:cNvSpPr/>
          <p:nvPr/>
        </p:nvSpPr>
        <p:spPr>
          <a:xfrm rot="5400000">
            <a:off x="2202928" y="2860507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5400000">
            <a:off x="2202928" y="1664216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110830"/>
            <a:ext cx="3527427" cy="1631804"/>
          </a:xfrm>
          <a:prstGeom prst="rect">
            <a:avLst/>
          </a:prstGeom>
          <a:solidFill>
            <a:srgbClr val="E8F4FC"/>
          </a:solidFill>
        </p:spPr>
        <p:txBody>
          <a:bodyPr wrap="square" lIns="180000" rtlCol="0" anchor="ctr">
            <a:noAutofit/>
          </a:bodyPr>
          <a:lstStyle/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 시청기록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다른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콘텐츠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평가 결과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평점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③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④ 카테고리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⑤ 배우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⑥ 출시연도 등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콘텐츠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관련 정보</a:t>
            </a:r>
          </a:p>
        </p:txBody>
      </p:sp>
      <p:sp>
        <p:nvSpPr>
          <p:cNvPr id="17" name="오각형 16"/>
          <p:cNvSpPr/>
          <p:nvPr/>
        </p:nvSpPr>
        <p:spPr>
          <a:xfrm rot="5400000">
            <a:off x="2202927" y="3917532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2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6282" y="901807"/>
            <a:ext cx="9597818" cy="461665"/>
            <a:chOff x="346282" y="901807"/>
            <a:chExt cx="9597818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7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03378" y="901807"/>
              <a:ext cx="514072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</a:t>
              </a:r>
              <a:r>
                <a:rPr lang="ko-KR" altLang="en-US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③ </a:t>
              </a:r>
              <a:r>
                <a:rPr lang="ko-KR" altLang="en-US" sz="2400" u="sng" dirty="0" err="1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챗봇</a:t>
              </a: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</a:t>
              </a:r>
              <a:r>
                <a:rPr lang="en-US" altLang="ko-KR" sz="2400" u="sng" dirty="0" err="1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Chatbot</a:t>
              </a: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)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141051" y="1681378"/>
            <a:ext cx="5132197" cy="1169582"/>
            <a:chOff x="1626093" y="3772184"/>
            <a:chExt cx="5132197" cy="1169582"/>
          </a:xfrm>
        </p:grpSpPr>
        <p:sp>
          <p:nvSpPr>
            <p:cNvPr id="10" name="직사각형 9"/>
            <p:cNvSpPr/>
            <p:nvPr/>
          </p:nvSpPr>
          <p:spPr>
            <a:xfrm>
              <a:off x="1693608" y="3926103"/>
              <a:ext cx="5038017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buClr>
                  <a:srgbClr val="836AAD"/>
                </a:buClr>
                <a:buSzPct val="120000"/>
              </a:pPr>
              <a:r>
                <a:rPr lang="ko-KR" altLang="en-US" sz="3000" spc="50" dirty="0" err="1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챗봇</a:t>
              </a:r>
              <a:endParaRPr lang="ko-KR" altLang="en-US" sz="3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  <a:p>
              <a:pPr algn="ctr">
                <a:buClr>
                  <a:srgbClr val="836AAD"/>
                </a:buClr>
                <a:buSzPct val="120000"/>
              </a:pPr>
              <a:r>
                <a:rPr lang="en-US" altLang="ko-KR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(</a:t>
              </a:r>
              <a:r>
                <a:rPr lang="en-US" altLang="ko-KR" sz="3000" spc="50" dirty="0" err="1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Chatbot</a:t>
              </a:r>
              <a:r>
                <a:rPr lang="en-US" altLang="ko-KR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; Chatting Robot)</a:t>
              </a: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626093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6303183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032109" y="3411708"/>
            <a:ext cx="1492716" cy="1283732"/>
            <a:chOff x="1849800" y="3411708"/>
            <a:chExt cx="1492716" cy="1283732"/>
          </a:xfrm>
        </p:grpSpPr>
        <p:pic>
          <p:nvPicPr>
            <p:cNvPr id="24" name="그래픽 8" descr="콜 센터">
              <a:extLst>
                <a:ext uri="{FF2B5EF4-FFF2-40B4-BE49-F238E27FC236}">
                  <a16:creationId xmlns:a16="http://schemas.microsoft.com/office/drawing/2014/main" id="{3AEF238D-348A-437E-920E-1EA0A2121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8958" y="3411708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396525-5F25-4787-9BA0-E5151D511842}"/>
                </a:ext>
              </a:extLst>
            </p:cNvPr>
            <p:cNvSpPr txBox="1"/>
            <p:nvPr/>
          </p:nvSpPr>
          <p:spPr>
            <a:xfrm>
              <a:off x="1849800" y="4326108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>
                <a:defRPr sz="1800" spc="-10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ko-KR" altLang="en-US" dirty="0"/>
                <a:t>상담</a:t>
              </a:r>
              <a:r>
                <a:rPr lang="en-US" altLang="ko-KR" dirty="0"/>
                <a:t>/</a:t>
              </a:r>
              <a:r>
                <a:rPr lang="ko-KR" altLang="en-US" dirty="0"/>
                <a:t>안내 </a:t>
              </a:r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212065" y="3411708"/>
            <a:ext cx="1018228" cy="1275404"/>
            <a:chOff x="4016488" y="3411708"/>
            <a:chExt cx="1018228" cy="1275404"/>
          </a:xfrm>
        </p:grpSpPr>
        <p:pic>
          <p:nvPicPr>
            <p:cNvPr id="22" name="그래픽 6" descr="음성">
              <a:extLst>
                <a:ext uri="{FF2B5EF4-FFF2-40B4-BE49-F238E27FC236}">
                  <a16:creationId xmlns:a16="http://schemas.microsoft.com/office/drawing/2014/main" id="{90D479A9-6C06-49D6-A44A-94BC7BCD2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68402" y="3411708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E2ACA5-95CC-4BB6-896E-A7292F444A08}"/>
                </a:ext>
              </a:extLst>
            </p:cNvPr>
            <p:cNvSpPr txBox="1"/>
            <p:nvPr/>
          </p:nvSpPr>
          <p:spPr>
            <a:xfrm>
              <a:off x="4016488" y="4317780"/>
              <a:ext cx="10182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>
                <a:defRPr sz="1800" spc="-10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ko-KR" altLang="en-US" dirty="0"/>
                <a:t>가상 비서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917532" y="3411708"/>
            <a:ext cx="1614546" cy="1283732"/>
            <a:chOff x="5735223" y="3411708"/>
            <a:chExt cx="1614546" cy="1283732"/>
          </a:xfrm>
        </p:grpSpPr>
        <p:pic>
          <p:nvPicPr>
            <p:cNvPr id="25" name="그래픽 10" descr="스피커">
              <a:extLst>
                <a:ext uri="{FF2B5EF4-FFF2-40B4-BE49-F238E27FC236}">
                  <a16:creationId xmlns:a16="http://schemas.microsoft.com/office/drawing/2014/main" id="{89C37B14-5CF9-43C5-9DBF-6F8820BDC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85296" y="3411708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06AE03-7E13-4597-83F7-4FA596BBEC46}"/>
                </a:ext>
              </a:extLst>
            </p:cNvPr>
            <p:cNvSpPr txBox="1"/>
            <p:nvPr/>
          </p:nvSpPr>
          <p:spPr>
            <a:xfrm>
              <a:off x="5735223" y="4326108"/>
              <a:ext cx="1614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ctr">
                <a:defRPr sz="1800" spc="-10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ko-KR" altLang="en-US" dirty="0"/>
                <a:t>인공지능 스피커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77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가상 비서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(Virtual Assistant)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692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스마트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폰에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음성을 통해 요청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3378" y="901807"/>
            <a:ext cx="36781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③ </a:t>
            </a:r>
            <a:r>
              <a:rPr lang="ko-KR" altLang="en-US" sz="2400" u="sng" dirty="0" err="1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챗봇</a:t>
            </a: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400" u="sng" dirty="0" err="1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Chatbot</a:t>
            </a: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30" name="오각형 29"/>
          <p:cNvSpPr/>
          <p:nvPr/>
        </p:nvSpPr>
        <p:spPr>
          <a:xfrm rot="5400000">
            <a:off x="2202927" y="3506083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 rot="5400000">
            <a:off x="2202928" y="1664216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 rot="5400000">
            <a:off x="2202928" y="2710758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452478"/>
            <a:ext cx="3924302" cy="1929022"/>
          </a:xfrm>
          <a:prstGeom prst="rect">
            <a:avLst/>
          </a:prstGeom>
          <a:solidFill>
            <a:srgbClr val="E8F4FC"/>
          </a:solidFill>
        </p:spPr>
        <p:txBody>
          <a:bodyPr wrap="square" lIns="180000" rtlCol="0" anchor="ctr">
            <a:noAutofit/>
          </a:bodyPr>
          <a:lstStyle/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 오늘 날씨 확인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음악 듣기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③ 전화 걸기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④ 문자 전송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⑤ 일정 생성 및 확인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⑥ 주변 </a:t>
            </a:r>
            <a:r>
              <a:rPr lang="ko-KR" altLang="en-US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맛집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검색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⑦ 목적지까지 최적 경로 확인 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4911452"/>
            <a:ext cx="766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 기술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활용하여 음성 인식 및 요청사항을 분석</a:t>
            </a: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요구에 맞는 서비스 제공</a:t>
            </a:r>
          </a:p>
        </p:txBody>
      </p:sp>
      <p:sp>
        <p:nvSpPr>
          <p:cNvPr id="17" name="오각형 16"/>
          <p:cNvSpPr/>
          <p:nvPr/>
        </p:nvSpPr>
        <p:spPr>
          <a:xfrm rot="5400000">
            <a:off x="2202927" y="4433184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5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6282" y="901807"/>
            <a:ext cx="9597818" cy="461665"/>
            <a:chOff x="346282" y="901807"/>
            <a:chExt cx="9597818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7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03378" y="901807"/>
              <a:ext cx="514072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</a:t>
              </a:r>
              <a:r>
                <a:rPr lang="ko-KR" altLang="en-US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④ 게임</a:t>
              </a: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(Game)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30693" y="1681378"/>
            <a:ext cx="1802793" cy="1169582"/>
            <a:chOff x="3315735" y="3772184"/>
            <a:chExt cx="1802793" cy="1169582"/>
          </a:xfrm>
        </p:grpSpPr>
        <p:sp>
          <p:nvSpPr>
            <p:cNvPr id="10" name="직사각형 9"/>
            <p:cNvSpPr/>
            <p:nvPr/>
          </p:nvSpPr>
          <p:spPr>
            <a:xfrm>
              <a:off x="3409982" y="3926103"/>
              <a:ext cx="1605268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게임</a:t>
              </a:r>
            </a:p>
            <a:p>
              <a:pPr algn="ctr">
                <a:buClr>
                  <a:srgbClr val="836AAD"/>
                </a:buClr>
                <a:buSzPct val="120000"/>
              </a:pPr>
              <a:r>
                <a:rPr lang="en-US" altLang="ko-KR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(Game)</a:t>
              </a: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315735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4663421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237697" y="4093733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딥마인드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6469484"/>
            <a:ext cx="5590542" cy="2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pPr marL="355600" indent="-355600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https://en.wikipedia.org/wiki/DeepMind#/media/File:DeepMind_logo.png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4B10649-6B62-4BE8-B1A0-0C179DE468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29" y="3350549"/>
            <a:ext cx="2648691" cy="6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인공신경망 강좌 수강 대상자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인공지능소프트웨어학과 재학생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인공지능 공부를 처음 시작하고자 하는 분들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기존에 보았던 강의들이 이해하기가 어려웠던 분들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과목 소개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01" y="4760772"/>
            <a:ext cx="2387723" cy="1692415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459462" y="3772184"/>
            <a:ext cx="6096000" cy="913101"/>
            <a:chOff x="1278393" y="3772184"/>
            <a:chExt cx="6096000" cy="913101"/>
          </a:xfrm>
        </p:grpSpPr>
        <p:sp>
          <p:nvSpPr>
            <p:cNvPr id="10" name="직사각형 9"/>
            <p:cNvSpPr/>
            <p:nvPr/>
          </p:nvSpPr>
          <p:spPr>
            <a:xfrm>
              <a:off x="1278393" y="3926103"/>
              <a:ext cx="6096000" cy="7591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2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너무 쉽지도</a:t>
              </a:r>
              <a:r>
                <a:rPr lang="en-US" altLang="ko-KR" sz="22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 </a:t>
              </a:r>
              <a:r>
                <a:rPr lang="ko-KR" altLang="en-US" sz="22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그렇다고 너무 어렵지도 않은</a:t>
              </a:r>
              <a:r>
                <a:rPr lang="en-US" altLang="ko-KR" sz="22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,</a:t>
              </a:r>
            </a:p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2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인공지능 </a:t>
              </a:r>
              <a:r>
                <a:rPr lang="ko-KR" altLang="en-US" sz="2200" spc="50" dirty="0" err="1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입문자를</a:t>
              </a:r>
              <a:r>
                <a:rPr lang="ko-KR" altLang="en-US" sz="22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 위한 인공지능 소개를 지향합니다</a:t>
              </a:r>
              <a:endParaRPr lang="en-US" altLang="ko-KR" sz="22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278393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6919286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85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딥마인드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DeepMind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803378" y="901807"/>
            <a:ext cx="36781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④ 게임</a:t>
            </a: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(Game)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36915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AlphaGo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Fan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AlphaGo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Lee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AlphaGo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Master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AlphaGo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Zero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Alpha Zero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2365774"/>
            <a:ext cx="713755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2015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판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후이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과의 대국에서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승리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061099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2016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이세돌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과의 대국에서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승리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3775474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2017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커제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과의 대국에서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승리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4470799"/>
            <a:ext cx="713755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인간의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기보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없이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바둑 규칙을 스스로 학습</a:t>
            </a:r>
          </a:p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후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AlphaGo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Master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와의 대국에서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89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승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302636" y="5575699"/>
            <a:ext cx="7137552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바둑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장기 등의 보드게임에 적용되는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범용 인공지능</a:t>
            </a:r>
          </a:p>
        </p:txBody>
      </p:sp>
    </p:spTree>
    <p:extLst>
      <p:ext uri="{BB962C8B-B14F-4D97-AF65-F5344CB8AC3E}">
        <p14:creationId xmlns:p14="http://schemas.microsoft.com/office/powerpoint/2010/main" val="281536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6282" y="901807"/>
            <a:ext cx="9597818" cy="461665"/>
            <a:chOff x="346282" y="901807"/>
            <a:chExt cx="9597818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7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03378" y="901807"/>
              <a:ext cx="514072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</a:t>
              </a:r>
              <a:r>
                <a:rPr lang="ko-KR" altLang="en-US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⑤ 의료</a:t>
              </a: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(Medical Treatment)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45748" y="1681378"/>
            <a:ext cx="4163653" cy="1169582"/>
            <a:chOff x="2130790" y="3772184"/>
            <a:chExt cx="4163653" cy="1169582"/>
          </a:xfrm>
        </p:grpSpPr>
        <p:sp>
          <p:nvSpPr>
            <p:cNvPr id="10" name="직사각형 9"/>
            <p:cNvSpPr/>
            <p:nvPr/>
          </p:nvSpPr>
          <p:spPr>
            <a:xfrm>
              <a:off x="2130790" y="3926103"/>
              <a:ext cx="4163653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의료</a:t>
              </a:r>
            </a:p>
            <a:p>
              <a:pPr algn="ctr">
                <a:buClr>
                  <a:srgbClr val="836AAD"/>
                </a:buClr>
                <a:buSzPct val="120000"/>
              </a:pPr>
              <a:r>
                <a:rPr lang="en-US" altLang="ko-KR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(Medical Treatment)</a:t>
              </a: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315735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4663421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450896" y="4093733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IBM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0" y="6469484"/>
            <a:ext cx="4789041" cy="2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pPr marL="355600" indent="-355600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https://en.wikipedia.org/wiki/IBM#/media/File:IBM_logo.svg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6FD254-0C12-4CA6-8FF3-1B5A1ED81E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16" y="3385089"/>
            <a:ext cx="1495117" cy="5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5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96588"/>
            <a:ext cx="6975129" cy="1541962"/>
          </a:xfrm>
          <a:prstGeom prst="rect">
            <a:avLst/>
          </a:prstGeom>
          <a:solidFill>
            <a:srgbClr val="E8F4FC"/>
          </a:solidFill>
        </p:spPr>
        <p:txBody>
          <a:bodyPr wrap="square" lIns="180000" rtlCol="0" anchor="ctr">
            <a:noAutofit/>
          </a:bodyPr>
          <a:lstStyle/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0253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IBM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803378" y="901807"/>
            <a:ext cx="487402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⑤ 의료</a:t>
            </a: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(Medical Treatment)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4250267"/>
            <a:ext cx="7636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인공지능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왓슨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포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온콜로지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Waston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Oncology)</a:t>
            </a: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대장암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직장암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방광암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폐암 등 암 진단</a:t>
            </a: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암 치료를 위한 치료법 추천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437035" y="2229299"/>
            <a:ext cx="1018227" cy="1268941"/>
            <a:chOff x="1938356" y="2242085"/>
            <a:chExt cx="1018227" cy="12689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D9E79D-C442-4BC6-8443-819935FBB631}"/>
                </a:ext>
              </a:extLst>
            </p:cNvPr>
            <p:cNvSpPr/>
            <p:nvPr/>
          </p:nvSpPr>
          <p:spPr>
            <a:xfrm>
              <a:off x="1938356" y="2242085"/>
              <a:ext cx="10182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의학 논문</a:t>
              </a:r>
              <a:endPara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100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만 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건</a:t>
              </a:r>
              <a:endPara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118857" y="2853801"/>
              <a:ext cx="657225" cy="657225"/>
              <a:chOff x="2100310" y="2853801"/>
              <a:chExt cx="657225" cy="657225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2100310" y="2853801"/>
                <a:ext cx="657225" cy="657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4" name="그래픽 14" descr="문서">
                <a:extLst>
                  <a:ext uri="{FF2B5EF4-FFF2-40B4-BE49-F238E27FC236}">
                    <a16:creationId xmlns:a16="http://schemas.microsoft.com/office/drawing/2014/main" id="{086A3368-9994-479E-96E1-71B4A2146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4306" y="2947797"/>
                <a:ext cx="469232" cy="469232"/>
              </a:xfrm>
              <a:prstGeom prst="rect">
                <a:avLst/>
              </a:prstGeom>
            </p:spPr>
          </p:pic>
        </p:grpSp>
      </p:grpSp>
      <p:grpSp>
        <p:nvGrpSpPr>
          <p:cNvPr id="10" name="그룹 9"/>
          <p:cNvGrpSpPr/>
          <p:nvPr/>
        </p:nvGrpSpPr>
        <p:grpSpPr>
          <a:xfrm>
            <a:off x="3393582" y="2229299"/>
            <a:ext cx="1454244" cy="1268941"/>
            <a:chOff x="3847658" y="2242085"/>
            <a:chExt cx="1454244" cy="1268941"/>
          </a:xfrm>
        </p:grpSpPr>
        <p:sp>
          <p:nvSpPr>
            <p:cNvPr id="30" name="타원 29"/>
            <p:cNvSpPr/>
            <p:nvPr/>
          </p:nvSpPr>
          <p:spPr>
            <a:xfrm>
              <a:off x="4252457" y="2853801"/>
              <a:ext cx="657225" cy="6572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AFE7583-EBB9-4A9E-8BC1-5A60F77F2051}"/>
                </a:ext>
              </a:extLst>
            </p:cNvPr>
            <p:cNvSpPr/>
            <p:nvPr/>
          </p:nvSpPr>
          <p:spPr>
            <a:xfrm>
              <a:off x="3847658" y="2242085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제약 분야 특허</a:t>
              </a:r>
              <a:endPara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400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만 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건</a:t>
              </a:r>
              <a:endPara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pic>
          <p:nvPicPr>
            <p:cNvPr id="25" name="그래픽 16" descr="점검 목록">
              <a:extLst>
                <a:ext uri="{FF2B5EF4-FFF2-40B4-BE49-F238E27FC236}">
                  <a16:creationId xmlns:a16="http://schemas.microsoft.com/office/drawing/2014/main" id="{2D5C6BAD-CDF0-4021-B8F6-D5362450A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48472" y="2947797"/>
              <a:ext cx="469232" cy="469232"/>
            </a:xfrm>
            <a:prstGeom prst="rect">
              <a:avLst/>
            </a:prstGeom>
          </p:spPr>
        </p:pic>
      </p:grpSp>
      <p:cxnSp>
        <p:nvCxnSpPr>
          <p:cNvPr id="7" name="직선 연결선 6"/>
          <p:cNvCxnSpPr/>
          <p:nvPr/>
        </p:nvCxnSpPr>
        <p:spPr>
          <a:xfrm>
            <a:off x="2924422" y="2200106"/>
            <a:ext cx="0" cy="1327327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316986" y="2200106"/>
            <a:ext cx="0" cy="1327327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5786145" y="2229299"/>
            <a:ext cx="1454244" cy="1268941"/>
            <a:chOff x="6324158" y="2242085"/>
            <a:chExt cx="1454244" cy="1268941"/>
          </a:xfrm>
        </p:grpSpPr>
        <p:grpSp>
          <p:nvGrpSpPr>
            <p:cNvPr id="32" name="그룹 31"/>
            <p:cNvGrpSpPr/>
            <p:nvPr/>
          </p:nvGrpSpPr>
          <p:grpSpPr>
            <a:xfrm>
              <a:off x="6324158" y="2242085"/>
              <a:ext cx="1454244" cy="1268941"/>
              <a:chOff x="3847658" y="2242085"/>
              <a:chExt cx="1454244" cy="1268941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4252457" y="2853801"/>
                <a:ext cx="657225" cy="657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AFE7583-EBB9-4A9E-8BC1-5A60F77F2051}"/>
                  </a:ext>
                </a:extLst>
              </p:cNvPr>
              <p:cNvSpPr/>
              <p:nvPr/>
            </p:nvSpPr>
            <p:spPr>
              <a:xfrm>
                <a:off x="3847658" y="2242085"/>
                <a:ext cx="14542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800" spc="-100" dirty="0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Noto Sans CJK KR Regular" panose="020B0500000000000000" pitchFamily="34" charset="-127"/>
                    <a:ea typeface="Noto Sans CJK KR Regular" panose="020B0500000000000000" pitchFamily="34" charset="-127"/>
                  </a:rPr>
                  <a:t>대학병원 제공</a:t>
                </a:r>
                <a:endPara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  <a:p>
                <a:pPr algn="ctr"/>
                <a:r>
                  <a:rPr lang="ko-KR" altLang="en-US" sz="1800" spc="-100" dirty="0">
                    <a:ln>
                      <a:solidFill>
                        <a:schemeClr val="accent1">
                          <a:shade val="50000"/>
                          <a:alpha val="1000"/>
                        </a:schemeClr>
                      </a:solidFill>
                    </a:ln>
                    <a:solidFill>
                      <a:srgbClr val="0070C0"/>
                    </a:solidFill>
                    <a:latin typeface="Noto Sans CJK KR Bold" panose="020B0800000000000000" pitchFamily="34" charset="-127"/>
                    <a:ea typeface="Noto Sans CJK KR Bold" panose="020B0800000000000000" pitchFamily="34" charset="-127"/>
                  </a:rPr>
                  <a:t>질병 데이터</a:t>
                </a:r>
                <a:endPara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endParaRPr>
              </a:p>
            </p:txBody>
          </p:sp>
        </p:grpSp>
        <p:pic>
          <p:nvPicPr>
            <p:cNvPr id="27" name="그래픽 20" descr="목록 RTL">
              <a:extLst>
                <a:ext uri="{FF2B5EF4-FFF2-40B4-BE49-F238E27FC236}">
                  <a16:creationId xmlns:a16="http://schemas.microsoft.com/office/drawing/2014/main" id="{6E7873DA-C99F-4938-952D-EF4408794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24972" y="2947797"/>
              <a:ext cx="469232" cy="469232"/>
            </a:xfrm>
            <a:prstGeom prst="rect">
              <a:avLst/>
            </a:prstGeom>
          </p:spPr>
        </p:pic>
      </p:grpSp>
      <p:sp>
        <p:nvSpPr>
          <p:cNvPr id="36" name="오각형 35"/>
          <p:cNvSpPr/>
          <p:nvPr/>
        </p:nvSpPr>
        <p:spPr>
          <a:xfrm rot="5400000">
            <a:off x="2202927" y="2868492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각형 36"/>
          <p:cNvSpPr/>
          <p:nvPr/>
        </p:nvSpPr>
        <p:spPr>
          <a:xfrm rot="5400000">
            <a:off x="2202927" y="3787911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solidFill>
                <a:srgbClr val="FFFF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70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23226" y="3109377"/>
            <a:ext cx="6345549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카페24 단정해" pitchFamily="2" charset="-127"/>
                <a:ea typeface="카페24 단정해" pitchFamily="2" charset="-127"/>
              </a:rPr>
              <a:t>인공지능의 정의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85022" y="1379776"/>
            <a:ext cx="252434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spc="50" dirty="0">
                <a:ln w="127000">
                  <a:noFill/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02</a:t>
            </a:r>
            <a:endParaRPr lang="ko-KR" altLang="en-US" sz="3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66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정의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인공지능이란 무엇일까요</a:t>
              </a:r>
              <a:r>
                <a:rPr lang="en-US" altLang="ko-KR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? </a:t>
              </a:r>
              <a:endParaRPr lang="ko-KR" altLang="en-US" sz="2600" spc="50" dirty="0">
                <a:ln w="127000">
                  <a:noFill/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897737" y="3049803"/>
            <a:ext cx="5581650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ko-KR" altLang="en-US" sz="22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지능적 기계를 만들기 위한 과학과 공학입니다</a:t>
            </a:r>
            <a:r>
              <a:rPr lang="en-US" altLang="ko-KR" sz="22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rPr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897737" y="2347468"/>
            <a:ext cx="3091439" cy="601810"/>
            <a:chOff x="2897737" y="2347468"/>
            <a:chExt cx="3091439" cy="601810"/>
          </a:xfrm>
        </p:grpSpPr>
        <p:sp>
          <p:nvSpPr>
            <p:cNvPr id="21" name="자유형 20"/>
            <p:cNvSpPr/>
            <p:nvPr/>
          </p:nvSpPr>
          <p:spPr>
            <a:xfrm>
              <a:off x="2897737" y="2347468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 rot="10800000">
              <a:off x="5534069" y="2347468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37101" y="2516403"/>
              <a:ext cx="2350272" cy="4328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인공지능</a:t>
              </a:r>
              <a:r>
                <a:rPr lang="ko-KR" altLang="en-US" sz="22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이란</a:t>
              </a:r>
              <a:r>
                <a:rPr lang="en-US" altLang="ko-KR" sz="22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?</a:t>
              </a: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897737" y="3564153"/>
            <a:ext cx="5712863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Artificial Intelligence is the science and engineering</a:t>
            </a:r>
          </a:p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of making intelligent machines.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897737" y="3553218"/>
            <a:ext cx="55816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15A1600-418B-47EB-9DD7-C349DF949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2" y="2384425"/>
            <a:ext cx="1907335" cy="2209589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  <p:sp>
        <p:nvSpPr>
          <p:cNvPr id="28" name="직사각형 27"/>
          <p:cNvSpPr/>
          <p:nvPr/>
        </p:nvSpPr>
        <p:spPr>
          <a:xfrm>
            <a:off x="2897738" y="4354728"/>
            <a:ext cx="5581650" cy="395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매카시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(John McCarthy,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컴퓨터 과학자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6469484"/>
            <a:ext cx="7865204" cy="2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pPr marL="355600" indent="-355600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https://en.wikipedia.org/wiki/John_McCarthy_(computer_scientist)#/media/File:John_McCarthy_Stanford.jpg</a:t>
            </a:r>
          </a:p>
        </p:txBody>
      </p:sp>
    </p:spTree>
    <p:extLst>
      <p:ext uri="{BB962C8B-B14F-4D97-AF65-F5344CB8AC3E}">
        <p14:creationId xmlns:p14="http://schemas.microsoft.com/office/powerpoint/2010/main" val="79447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정의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인공지능이란 무엇일까요</a:t>
              </a:r>
              <a:r>
                <a:rPr lang="en-US" altLang="ko-KR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? </a:t>
              </a:r>
              <a:endParaRPr lang="ko-KR" altLang="en-US" sz="2600" spc="50" dirty="0">
                <a:ln w="127000">
                  <a:noFill/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716511" y="2181874"/>
            <a:ext cx="7765030" cy="1900398"/>
            <a:chOff x="716511" y="2381899"/>
            <a:chExt cx="7765030" cy="1900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2145826" y="2401817"/>
              <a:ext cx="6335715" cy="1869857"/>
            </a:xfrm>
            <a:prstGeom prst="rect">
              <a:avLst/>
            </a:prstGeom>
            <a:solidFill>
              <a:srgbClr val="E8F4FC"/>
            </a:solidFill>
          </p:spPr>
          <p:txBody>
            <a:bodyPr wrap="square" lIns="180000" rtlCol="0" anchor="ctr">
              <a:noAutofit/>
            </a:bodyPr>
            <a:lstStyle/>
            <a:p>
              <a:pPr>
                <a:lnSpc>
                  <a:spcPts val="2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endPara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FE4E10F-ED5B-4C86-879C-AC9AEB4A2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11" y="2381899"/>
              <a:ext cx="1531389" cy="1900398"/>
            </a:xfrm>
            <a:prstGeom prst="rect">
              <a:avLst/>
            </a:prstGeom>
            <a:noFill/>
            <a:ln>
              <a:noFill/>
            </a:ln>
            <a:effectLst>
              <a:outerShdw dist="50800" dir="2520000" sx="102000" sy="102000" algn="ctr" rotWithShape="0">
                <a:schemeClr val="bg1">
                  <a:lumMod val="50000"/>
                  <a:alpha val="33000"/>
                </a:schemeClr>
              </a:outerShdw>
            </a:effectLst>
          </p:spPr>
        </p:pic>
        <p:sp>
          <p:nvSpPr>
            <p:cNvPr id="20" name="직사각형 19"/>
            <p:cNvSpPr/>
            <p:nvPr/>
          </p:nvSpPr>
          <p:spPr>
            <a:xfrm>
              <a:off x="2602462" y="3005299"/>
              <a:ext cx="5581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ko-KR" altLang="en-US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사람이 수행할 때 지능이 요구되는 기능들을</a:t>
              </a:r>
            </a:p>
            <a:p>
              <a:pPr>
                <a:buClr>
                  <a:srgbClr val="836AAD"/>
                </a:buClr>
                <a:buSzPct val="120000"/>
              </a:pPr>
              <a:r>
                <a:rPr lang="ko-KR" altLang="en-US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수행할 수 있는 기계를 만드는 기술입니다</a:t>
              </a:r>
              <a:r>
                <a:rPr lang="en-US" altLang="ko-KR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.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602462" y="2516403"/>
              <a:ext cx="2350272" cy="4328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2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인공지능이란</a:t>
              </a:r>
              <a:r>
                <a:rPr lang="en-US" altLang="ko-KR" sz="22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?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02463" y="3615209"/>
              <a:ext cx="5581650" cy="395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-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레이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커즈와일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(Ray Kurzweil,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미래학자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)</a:t>
              </a: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0" y="6315595"/>
            <a:ext cx="7220797" cy="38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pPr marL="355600" indent="-355600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https://en.wikipedia.org/wiki/Ray_Kurzweil#/media/File:Raymond_Kurzweil_Fantastic_Voyage.jpg, </a:t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https://www.cs.unm.edu/~luger/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145826" y="4268717"/>
            <a:ext cx="6335715" cy="1869857"/>
            <a:chOff x="2145826" y="2401817"/>
            <a:chExt cx="6335715" cy="18698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2145826" y="2401817"/>
              <a:ext cx="6335715" cy="1869857"/>
            </a:xfrm>
            <a:prstGeom prst="rect">
              <a:avLst/>
            </a:prstGeom>
            <a:solidFill>
              <a:srgbClr val="E8F4FC"/>
            </a:solidFill>
          </p:spPr>
          <p:txBody>
            <a:bodyPr wrap="square" lIns="180000" rtlCol="0" anchor="ctr">
              <a:noAutofit/>
            </a:bodyPr>
            <a:lstStyle/>
            <a:p>
              <a:pPr>
                <a:lnSpc>
                  <a:spcPts val="2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endPara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02462" y="3005299"/>
              <a:ext cx="5581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ko-KR" altLang="en-US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지능적 행동의 자동화에 관련된 </a:t>
              </a:r>
              <a:br>
                <a:rPr lang="en-US" altLang="ko-KR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컴퓨터 과학의 한 분야입니다</a:t>
              </a:r>
              <a:r>
                <a:rPr lang="en-US" altLang="ko-KR" sz="18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.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02462" y="2516403"/>
              <a:ext cx="2350272" cy="4328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2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인공지능이란</a:t>
              </a:r>
              <a:r>
                <a:rPr lang="en-US" altLang="ko-KR" sz="22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?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602463" y="3615209"/>
              <a:ext cx="5581650" cy="3956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-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조지 </a:t>
              </a:r>
              <a:r>
                <a:rPr lang="ko-KR" altLang="en-US" sz="16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루거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(George Luger, </a:t>
              </a:r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컴퓨터 과학자</a:t>
              </a:r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)</a:t>
              </a: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D6F58766-DB97-4609-9ED8-F129A522B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" r="35387" b="942"/>
          <a:stretch>
            <a:fillRect/>
          </a:stretch>
        </p:blipFill>
        <p:spPr>
          <a:xfrm>
            <a:off x="717434" y="4248800"/>
            <a:ext cx="1530466" cy="1889775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47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정의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인공지능이란 무엇일까요</a:t>
              </a:r>
              <a:r>
                <a:rPr lang="en-US" altLang="ko-KR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? </a:t>
              </a:r>
              <a:endParaRPr lang="ko-KR" altLang="en-US" sz="2600" spc="50" dirty="0">
                <a:ln w="127000">
                  <a:noFill/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2145826" y="2201792"/>
            <a:ext cx="6335715" cy="2301839"/>
          </a:xfrm>
          <a:prstGeom prst="rect">
            <a:avLst/>
          </a:prstGeom>
          <a:solidFill>
            <a:srgbClr val="E8F4FC"/>
          </a:solidFill>
        </p:spPr>
        <p:txBody>
          <a:bodyPr wrap="square" lIns="180000" rtlCol="0" anchor="ctr">
            <a:noAutofit/>
          </a:bodyPr>
          <a:lstStyle/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0253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02462" y="2805274"/>
            <a:ext cx="5870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buClr>
                <a:srgbClr val="836AAD"/>
              </a:buClr>
              <a:buSzPct val="120000"/>
            </a:pPr>
            <a:r>
              <a:rPr lang="ko-KR" altLang="en-US" sz="18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기계가 지능을 갖도록 만드는 작업을 의미하며</a:t>
            </a:r>
            <a:r>
              <a:rPr lang="en-US" altLang="ko-KR" sz="18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</a:t>
            </a:r>
          </a:p>
          <a:p>
            <a:pPr latinLnBrk="0">
              <a:buClr>
                <a:srgbClr val="836AAD"/>
              </a:buClr>
              <a:buSzPct val="120000"/>
            </a:pPr>
            <a:r>
              <a:rPr lang="ko-KR" altLang="en-US" sz="1800" spc="50" dirty="0">
                <a:ln w="127000">
                  <a:noFill/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지능이란 </a:t>
            </a:r>
            <a:r>
              <a:rPr lang="ko-KR" altLang="en-US" sz="18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어떤 주체 주변 환경을 파악하고 예측하며 적절하게 기능하는 것을 의미합니다</a:t>
            </a:r>
            <a:r>
              <a:rPr lang="en-US" altLang="ko-KR" sz="18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02462" y="2316378"/>
            <a:ext cx="2350272" cy="432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ko-KR" altLang="en-US" sz="22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인공지능이란</a:t>
            </a:r>
            <a:r>
              <a:rPr lang="en-US" altLang="ko-KR" sz="2200" spc="50" dirty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rPr>
              <a:t>?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602463" y="3815606"/>
            <a:ext cx="5581650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buClr>
                <a:srgbClr val="836AAD"/>
              </a:buClr>
              <a:buSzPct val="120000"/>
            </a:pP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닐스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존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닐슨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(Nils John Nilsson,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컴퓨터 과학자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6469484"/>
            <a:ext cx="6241361" cy="2265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pPr marL="355600" indent="-355600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https://en.wikipedia.org/wiki/Nils_John_Nilsson#/media/File:Nils_John_Nilsson.jpg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45942BF-738A-44F4-8C8D-E96823250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0"/>
          <a:stretch/>
        </p:blipFill>
        <p:spPr>
          <a:xfrm>
            <a:off x="707111" y="2169621"/>
            <a:ext cx="1540789" cy="2334010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99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정의</a:t>
            </a:r>
            <a:endParaRPr lang="en-US" altLang="ko-KR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7168"/>
            <a:chOff x="346282" y="914507"/>
            <a:chExt cx="8135259" cy="42716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7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인공지능이란 무엇일까요</a:t>
              </a:r>
              <a:r>
                <a:rPr lang="en-US" altLang="ko-KR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? </a:t>
              </a:r>
              <a:endParaRPr lang="ko-KR" altLang="en-US" sz="2600" spc="50" dirty="0">
                <a:ln w="127000">
                  <a:noFill/>
                </a:ln>
                <a:solidFill>
                  <a:srgbClr val="10253F"/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2208564" y="1681378"/>
            <a:ext cx="5038020" cy="1631247"/>
            <a:chOff x="1693606" y="3772184"/>
            <a:chExt cx="5038020" cy="1631247"/>
          </a:xfrm>
        </p:grpSpPr>
        <p:sp>
          <p:nvSpPr>
            <p:cNvPr id="10" name="직사각형 9"/>
            <p:cNvSpPr/>
            <p:nvPr/>
          </p:nvSpPr>
          <p:spPr>
            <a:xfrm>
              <a:off x="1693606" y="3926103"/>
              <a:ext cx="503802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인공지능</a:t>
              </a:r>
            </a:p>
            <a:p>
              <a:pPr algn="ctr">
                <a:buClr>
                  <a:srgbClr val="836AAD"/>
                </a:buClr>
                <a:buSzPct val="120000"/>
              </a:pPr>
              <a:r>
                <a:rPr lang="en-US" altLang="ko-KR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(Artificial Intelligence)</a:t>
              </a: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009951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4889487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26" y="4760772"/>
            <a:ext cx="2387723" cy="169241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2194413" y="3152775"/>
            <a:ext cx="2238375" cy="1304925"/>
            <a:chOff x="2028825" y="3133725"/>
            <a:chExt cx="2238375" cy="130492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028825" y="3133725"/>
              <a:ext cx="2238375" cy="1304925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68677" y="3437363"/>
              <a:ext cx="161133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사람의 지능을 </a:t>
              </a:r>
              <a:b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흉내 내는 지능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7375E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975713" y="3152775"/>
            <a:ext cx="2238375" cy="1304925"/>
            <a:chOff x="2028825" y="3133725"/>
            <a:chExt cx="2238375" cy="130492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028825" y="3133725"/>
              <a:ext cx="2238375" cy="1304925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391119" y="3437363"/>
              <a:ext cx="156645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사람이 </a:t>
              </a:r>
              <a:b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</a:b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17375E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만들어낸 지능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0456883" y="6442364"/>
            <a:ext cx="486888" cy="4156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끝</a:t>
            </a:r>
            <a:endParaRPr lang="ko-KR" altLang="en-US" dirty="0">
              <a:solidFill>
                <a:srgbClr val="FFFF0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15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64768" y="1840470"/>
            <a:ext cx="7707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소셜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미디어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마케팅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챗봇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</a:t>
            </a: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의료 분야에서의 </a:t>
            </a:r>
            <a:b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</a:b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    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 활용 사례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다양한 정의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17859" y="1276132"/>
            <a:ext cx="1917523" cy="659935"/>
            <a:chOff x="342128" y="806082"/>
            <a:chExt cx="1917523" cy="659935"/>
          </a:xfrm>
        </p:grpSpPr>
        <p:sp>
          <p:nvSpPr>
            <p:cNvPr id="10" name="TextBox 9"/>
            <p:cNvSpPr txBox="1"/>
            <p:nvPr/>
          </p:nvSpPr>
          <p:spPr>
            <a:xfrm>
              <a:off x="742379" y="959772"/>
              <a:ext cx="1517272" cy="432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학습정리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" y="806082"/>
              <a:ext cx="369451" cy="659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5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인공신경망 이야기를 통한 소개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605472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인공지능 분야는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딥러닝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기술 주도하에 발전되고 있음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딥러닝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기술을 이해하기 위해서는 인공신경망 기술에 대한 이해가 필수적임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본 강의에서는 인공지능 기술 중에서도 인공신경망에 대한 내용을 다룸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과목 소개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872816" y="4004916"/>
            <a:ext cx="7602246" cy="2448272"/>
            <a:chOff x="1283087" y="4004916"/>
            <a:chExt cx="5428578" cy="2448272"/>
          </a:xfrm>
        </p:grpSpPr>
        <p:sp>
          <p:nvSpPr>
            <p:cNvPr id="14" name="사각형: 둥근 모서리 12">
              <a:extLst>
                <a:ext uri="{FF2B5EF4-FFF2-40B4-BE49-F238E27FC236}">
                  <a16:creationId xmlns:a16="http://schemas.microsoft.com/office/drawing/2014/main" id="{9CF48E29-D7A8-4B20-83DB-A7C0B6F2FE3E}"/>
                </a:ext>
              </a:extLst>
            </p:cNvPr>
            <p:cNvSpPr/>
            <p:nvPr/>
          </p:nvSpPr>
          <p:spPr>
            <a:xfrm>
              <a:off x="1283087" y="4004916"/>
              <a:ext cx="5428578" cy="244827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인공지능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(Artificial</a:t>
              </a:r>
              <a:r>
                <a:rPr lang="ko-KR" altLang="en-US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Intelligence, AI)</a:t>
              </a:r>
              <a:endPara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사각형: 둥근 모서리 13">
              <a:extLst>
                <a:ext uri="{FF2B5EF4-FFF2-40B4-BE49-F238E27FC236}">
                  <a16:creationId xmlns:a16="http://schemas.microsoft.com/office/drawing/2014/main" id="{5AB66EA7-FD91-4E1C-904B-2682A67B87B8}"/>
                </a:ext>
              </a:extLst>
            </p:cNvPr>
            <p:cNvSpPr/>
            <p:nvPr/>
          </p:nvSpPr>
          <p:spPr>
            <a:xfrm>
              <a:off x="1517703" y="4599756"/>
              <a:ext cx="4959345" cy="1734816"/>
            </a:xfrm>
            <a:prstGeom prst="roundRect">
              <a:avLst>
                <a:gd name="adj" fmla="val 21059"/>
              </a:avLst>
            </a:prstGeom>
            <a:solidFill>
              <a:schemeClr val="tx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기계학습 또는 </a:t>
              </a:r>
              <a:r>
                <a:rPr lang="ko-KR" altLang="en-US" sz="20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머신러닝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(Machine Learning)</a:t>
              </a:r>
              <a:endPara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6" name="사각형: 둥근 모서리 14">
              <a:extLst>
                <a:ext uri="{FF2B5EF4-FFF2-40B4-BE49-F238E27FC236}">
                  <a16:creationId xmlns:a16="http://schemas.microsoft.com/office/drawing/2014/main" id="{AF8971F0-210C-4162-AB7A-07C262B92E06}"/>
                </a:ext>
              </a:extLst>
            </p:cNvPr>
            <p:cNvSpPr/>
            <p:nvPr/>
          </p:nvSpPr>
          <p:spPr>
            <a:xfrm>
              <a:off x="1796361" y="5137150"/>
              <a:ext cx="4402031" cy="1085849"/>
            </a:xfrm>
            <a:prstGeom prst="roundRect">
              <a:avLst>
                <a:gd name="adj" fmla="val 25907"/>
              </a:avLst>
            </a:prstGeom>
            <a:solidFill>
              <a:srgbClr val="0070C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인공신경망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(Artificial Neural Networks)</a:t>
              </a:r>
              <a:endPara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7" name="사각형: 둥근 모서리 15">
              <a:extLst>
                <a:ext uri="{FF2B5EF4-FFF2-40B4-BE49-F238E27FC236}">
                  <a16:creationId xmlns:a16="http://schemas.microsoft.com/office/drawing/2014/main" id="{3DAEAF0C-55AE-45DB-9661-2FE2FF886ED6}"/>
                </a:ext>
              </a:extLst>
            </p:cNvPr>
            <p:cNvSpPr/>
            <p:nvPr/>
          </p:nvSpPr>
          <p:spPr>
            <a:xfrm>
              <a:off x="2342530" y="5671148"/>
              <a:ext cx="3309692" cy="47578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딥러닝</a:t>
              </a:r>
              <a:r>
                <a:rPr lang="en-US" altLang="ko-KR" sz="20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(Deep Learning)</a:t>
              </a:r>
              <a:endParaRPr lang="ko-KR" altLang="en-US" sz="2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27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764768" y="1947102"/>
            <a:ext cx="7707719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일상생활 속 인공지능 활용 사례</a:t>
            </a:r>
            <a:endParaRPr lang="en-US" altLang="ko-KR" sz="2200" spc="-50" dirty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인공지능의 정의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사례를 통해 일상생활 속 인공지능을 이해할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인공지능의 정의에 대해 이해할 수 있다</a:t>
            </a:r>
            <a:r>
              <a:rPr lang="en-US" altLang="ko-KR" sz="2200" dirty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60663" y="1385581"/>
            <a:ext cx="1974719" cy="583748"/>
            <a:chOff x="284932" y="808899"/>
            <a:chExt cx="1974719" cy="583748"/>
          </a:xfrm>
        </p:grpSpPr>
        <p:sp>
          <p:nvSpPr>
            <p:cNvPr id="10" name="TextBox 9"/>
            <p:cNvSpPr txBox="1"/>
            <p:nvPr/>
          </p:nvSpPr>
          <p:spPr>
            <a:xfrm>
              <a:off x="742379" y="959772"/>
              <a:ext cx="1517272" cy="432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학습개요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32" y="808899"/>
              <a:ext cx="483842" cy="540001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460663" y="3531253"/>
            <a:ext cx="1974719" cy="583748"/>
            <a:chOff x="284932" y="808899"/>
            <a:chExt cx="1974719" cy="583748"/>
          </a:xfrm>
        </p:grpSpPr>
        <p:sp>
          <p:nvSpPr>
            <p:cNvPr id="14" name="TextBox 13"/>
            <p:cNvSpPr txBox="1"/>
            <p:nvPr/>
          </p:nvSpPr>
          <p:spPr>
            <a:xfrm>
              <a:off x="742379" y="959772"/>
              <a:ext cx="1517272" cy="432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3000" spc="50" dirty="0">
                  <a:ln w="127000">
                    <a:noFill/>
                  </a:ln>
                  <a:solidFill>
                    <a:srgbClr val="17375E"/>
                  </a:solidFill>
                  <a:latin typeface="카페24 단정해" pitchFamily="2" charset="-127"/>
                  <a:ea typeface="카페24 단정해" pitchFamily="2" charset="-127"/>
                </a:rPr>
                <a:t>학습목표</a:t>
              </a: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32" y="808899"/>
              <a:ext cx="483842" cy="540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087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23226" y="2584714"/>
            <a:ext cx="6345549" cy="204960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 latinLnBrk="0"/>
            <a:r>
              <a:rPr lang="ko-KR" altLang="en-US" sz="6500" spc="50" dirty="0">
                <a:ln w="127000">
                  <a:noFill/>
                </a:ln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카페24 단정해" pitchFamily="2" charset="-127"/>
                <a:ea typeface="카페24 단정해" pitchFamily="2" charset="-127"/>
              </a:rPr>
              <a:t>일상생활 속 인공지능 활용 사례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85022" y="1379776"/>
            <a:ext cx="252434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spc="50" dirty="0">
                <a:ln w="127000">
                  <a:noFill/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01</a:t>
            </a:r>
            <a:endParaRPr lang="ko-KR" altLang="en-US" sz="3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카페24 단정해" pitchFamily="2" charset="-127"/>
              <a:ea typeface="카페24 단정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6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사례에는 어떠한 것이 있을까요</a:t>
              </a:r>
              <a:r>
                <a:rPr lang="en-US" altLang="ko-KR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?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264847" y="1550059"/>
            <a:ext cx="4925456" cy="4748482"/>
            <a:chOff x="6957501" y="1486559"/>
            <a:chExt cx="4925456" cy="4748482"/>
          </a:xfrm>
        </p:grpSpPr>
        <p:sp>
          <p:nvSpPr>
            <p:cNvPr id="35" name="타원 34"/>
            <p:cNvSpPr/>
            <p:nvPr/>
          </p:nvSpPr>
          <p:spPr>
            <a:xfrm>
              <a:off x="7595818" y="2120796"/>
              <a:ext cx="3628813" cy="3628813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7501" y="2838912"/>
              <a:ext cx="1661556" cy="150998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D72099-0444-4CAF-8DF7-662AAB11AE42}"/>
                </a:ext>
              </a:extLst>
            </p:cNvPr>
            <p:cNvSpPr txBox="1"/>
            <p:nvPr/>
          </p:nvSpPr>
          <p:spPr>
            <a:xfrm>
              <a:off x="8681748" y="3276409"/>
              <a:ext cx="147027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latin typeface="카페24 단정해" pitchFamily="2" charset="-127"/>
                  <a:ea typeface="카페24 단정해" pitchFamily="2" charset="-127"/>
                </a:rPr>
                <a:t>일상생활 속</a:t>
              </a:r>
              <a:endParaRPr lang="en-US" altLang="ko-KR" sz="2200" dirty="0">
                <a:latin typeface="카페24 단정해" pitchFamily="2" charset="-127"/>
                <a:ea typeface="카페24 단정해" pitchFamily="2" charset="-127"/>
              </a:endParaRPr>
            </a:p>
            <a:p>
              <a:pPr algn="ctr"/>
              <a:r>
                <a:rPr lang="ko-KR" altLang="en-US" sz="3000" dirty="0"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인공지능</a:t>
              </a:r>
              <a:endParaRPr lang="en-US" altLang="ko-KR" sz="3000" dirty="0"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endParaRPr>
            </a:p>
            <a:p>
              <a:pPr algn="ctr"/>
              <a:r>
                <a:rPr lang="ko-KR" altLang="en-US" sz="2200" dirty="0">
                  <a:latin typeface="카페24 단정해" pitchFamily="2" charset="-127"/>
                  <a:ea typeface="카페24 단정해" pitchFamily="2" charset="-127"/>
                </a:rPr>
                <a:t>활용 사례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F4D968-1ACA-49CF-89DE-87D2B1115497}"/>
                </a:ext>
              </a:extLst>
            </p:cNvPr>
            <p:cNvSpPr txBox="1"/>
            <p:nvPr/>
          </p:nvSpPr>
          <p:spPr>
            <a:xfrm>
              <a:off x="7436259" y="3184444"/>
              <a:ext cx="7040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⑤</a:t>
              </a:r>
              <a:endParaRPr lang="en-US" altLang="ko-KR" sz="2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의료</a:t>
              </a:r>
            </a:p>
          </p:txBody>
        </p:sp>
        <p:sp>
          <p:nvSpPr>
            <p:cNvPr id="48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8612" y="1486559"/>
              <a:ext cx="1661556" cy="1509982"/>
            </a:xfrm>
            <a:prstGeom prst="ellipse">
              <a:avLst/>
            </a:prstGeom>
            <a:solidFill>
              <a:srgbClr val="10253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F4D968-1ACA-49CF-89DE-87D2B1115497}"/>
                </a:ext>
              </a:extLst>
            </p:cNvPr>
            <p:cNvSpPr txBox="1"/>
            <p:nvPr/>
          </p:nvSpPr>
          <p:spPr>
            <a:xfrm>
              <a:off x="8675781" y="1832091"/>
              <a:ext cx="15472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①</a:t>
              </a:r>
              <a:endParaRPr lang="en-US" altLang="ko-KR" sz="2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ko-KR" altLang="en-US" sz="2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소셜</a:t>
              </a:r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미디어</a:t>
              </a:r>
            </a:p>
          </p:txBody>
        </p:sp>
        <p:sp>
          <p:nvSpPr>
            <p:cNvPr id="50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21401" y="2838912"/>
              <a:ext cx="1661556" cy="1509982"/>
            </a:xfrm>
            <a:prstGeom prst="ellipse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F4D968-1ACA-49CF-89DE-87D2B1115497}"/>
                </a:ext>
              </a:extLst>
            </p:cNvPr>
            <p:cNvSpPr txBox="1"/>
            <p:nvPr/>
          </p:nvSpPr>
          <p:spPr>
            <a:xfrm>
              <a:off x="10570317" y="3184444"/>
              <a:ext cx="96372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②</a:t>
              </a:r>
              <a:endParaRPr lang="en-US" altLang="ko-KR" sz="2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마케팅</a:t>
              </a:r>
            </a:p>
          </p:txBody>
        </p:sp>
        <p:sp>
          <p:nvSpPr>
            <p:cNvPr id="52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0763" y="4725059"/>
              <a:ext cx="1661556" cy="15099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F4D968-1ACA-49CF-89DE-87D2B1115497}"/>
                </a:ext>
              </a:extLst>
            </p:cNvPr>
            <p:cNvSpPr txBox="1"/>
            <p:nvPr/>
          </p:nvSpPr>
          <p:spPr>
            <a:xfrm>
              <a:off x="8129521" y="5070591"/>
              <a:ext cx="7040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④</a:t>
              </a:r>
              <a:endParaRPr lang="en-US" altLang="ko-KR" sz="2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게임</a:t>
              </a:r>
            </a:p>
          </p:txBody>
        </p:sp>
        <p:sp>
          <p:nvSpPr>
            <p:cNvPr id="54" name="오각형 11">
              <a:extLst>
                <a:ext uri="{FF2B5EF4-FFF2-40B4-BE49-F238E27FC236}">
                  <a16:creationId xmlns:a16="http://schemas.microsoft.com/office/drawing/2014/main" id="{61F11B37-D482-4D11-B5C2-8AD17644A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1219" y="4725059"/>
              <a:ext cx="1661556" cy="15099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2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EF4D968-1ACA-49CF-89DE-87D2B1115497}"/>
                </a:ext>
              </a:extLst>
            </p:cNvPr>
            <p:cNvSpPr txBox="1"/>
            <p:nvPr/>
          </p:nvSpPr>
          <p:spPr>
            <a:xfrm>
              <a:off x="10149977" y="5070591"/>
              <a:ext cx="70404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200" dirty="0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③</a:t>
              </a:r>
              <a:endParaRPr lang="en-US" altLang="ko-KR" sz="2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  <a:p>
              <a:pPr algn="ctr"/>
              <a:r>
                <a:rPr lang="ko-KR" altLang="en-US" sz="2200" dirty="0" err="1">
                  <a:solidFill>
                    <a:schemeClr val="bg1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챗봇</a:t>
              </a:r>
              <a:endParaRPr lang="ko-KR" altLang="en-US" sz="22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82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46282" y="901807"/>
            <a:ext cx="8135259" cy="461665"/>
            <a:chOff x="346282" y="901807"/>
            <a:chExt cx="8135259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7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803378" y="901807"/>
              <a:ext cx="2818727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en-US" altLang="ko-KR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: </a:t>
              </a:r>
              <a:r>
                <a:rPr lang="ko-KR" altLang="en-US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① </a:t>
              </a:r>
              <a:r>
                <a:rPr lang="ko-KR" altLang="en-US" sz="2400" u="sng" dirty="0" err="1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소셜</a:t>
              </a:r>
              <a:r>
                <a:rPr lang="ko-KR" altLang="en-US" sz="2400" u="sng" dirty="0">
                  <a:ln w="127000">
                    <a:noFill/>
                  </a:ln>
                  <a:solidFill>
                    <a:srgbClr val="C0000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 미디어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64330" y="1681378"/>
            <a:ext cx="3526489" cy="1169582"/>
            <a:chOff x="2449372" y="3772184"/>
            <a:chExt cx="3526489" cy="1169582"/>
          </a:xfrm>
        </p:grpSpPr>
        <p:sp>
          <p:nvSpPr>
            <p:cNvPr id="10" name="직사각형 9"/>
            <p:cNvSpPr/>
            <p:nvPr/>
          </p:nvSpPr>
          <p:spPr>
            <a:xfrm>
              <a:off x="2790702" y="3926103"/>
              <a:ext cx="2843829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buClr>
                  <a:srgbClr val="836AAD"/>
                </a:buClr>
                <a:buSzPct val="120000"/>
              </a:pPr>
              <a:r>
                <a:rPr lang="ko-KR" altLang="en-US" sz="3000" spc="50" dirty="0" err="1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소셜</a:t>
              </a:r>
              <a:r>
                <a:rPr lang="ko-KR" altLang="en-US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 미디어</a:t>
              </a:r>
              <a:endParaRPr lang="en-US" altLang="ko-KR" sz="3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  <a:p>
              <a:pPr algn="ctr">
                <a:buClr>
                  <a:srgbClr val="836AAD"/>
                </a:buClr>
                <a:buSzPct val="120000"/>
              </a:pPr>
              <a:r>
                <a:rPr lang="en-US" altLang="ko-KR" sz="3000" spc="50" dirty="0">
                  <a:ln w="127000">
                    <a:noFill/>
                  </a:ln>
                  <a:solidFill>
                    <a:schemeClr val="tx2">
                      <a:lumMod val="75000"/>
                    </a:schemeClr>
                  </a:solidFill>
                  <a:latin typeface="카페24 단정해" pitchFamily="2" charset="-127"/>
                  <a:ea typeface="카페24 단정해" pitchFamily="2" charset="-127"/>
                </a:rPr>
                <a:t>(Social Media)</a:t>
              </a: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449372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 rot="10800000">
              <a:off x="5520754" y="3772184"/>
              <a:ext cx="455107" cy="307838"/>
            </a:xfrm>
            <a:custGeom>
              <a:avLst/>
              <a:gdLst/>
              <a:ahLst/>
              <a:cxnLst/>
              <a:rect l="l" t="t" r="r" b="b"/>
              <a:pathLst>
                <a:path w="455107" h="307838">
                  <a:moveTo>
                    <a:pt x="409501" y="0"/>
                  </a:moveTo>
                  <a:lnTo>
                    <a:pt x="422169" y="36738"/>
                  </a:lnTo>
                  <a:cubicBezTo>
                    <a:pt x="397677" y="45183"/>
                    <a:pt x="379731" y="56162"/>
                    <a:pt x="368329" y="69675"/>
                  </a:cubicBezTo>
                  <a:cubicBezTo>
                    <a:pt x="356927" y="83188"/>
                    <a:pt x="351227" y="93745"/>
                    <a:pt x="351227" y="101346"/>
                  </a:cubicBezTo>
                  <a:cubicBezTo>
                    <a:pt x="351227" y="104724"/>
                    <a:pt x="351649" y="108313"/>
                    <a:pt x="352494" y="112114"/>
                  </a:cubicBezTo>
                  <a:cubicBezTo>
                    <a:pt x="353338" y="115914"/>
                    <a:pt x="357983" y="117814"/>
                    <a:pt x="366429" y="117814"/>
                  </a:cubicBezTo>
                  <a:cubicBezTo>
                    <a:pt x="390921" y="116125"/>
                    <a:pt x="411823" y="123726"/>
                    <a:pt x="429137" y="140617"/>
                  </a:cubicBezTo>
                  <a:cubicBezTo>
                    <a:pt x="446450" y="157508"/>
                    <a:pt x="455107" y="179467"/>
                    <a:pt x="455107" y="206492"/>
                  </a:cubicBezTo>
                  <a:cubicBezTo>
                    <a:pt x="455107" y="236051"/>
                    <a:pt x="446661" y="260332"/>
                    <a:pt x="429770" y="279335"/>
                  </a:cubicBezTo>
                  <a:cubicBezTo>
                    <a:pt x="412879" y="298337"/>
                    <a:pt x="390076" y="307838"/>
                    <a:pt x="361362" y="307838"/>
                  </a:cubicBezTo>
                  <a:cubicBezTo>
                    <a:pt x="333491" y="307838"/>
                    <a:pt x="310266" y="299393"/>
                    <a:pt x="291686" y="282502"/>
                  </a:cubicBezTo>
                  <a:cubicBezTo>
                    <a:pt x="273106" y="265611"/>
                    <a:pt x="262971" y="241963"/>
                    <a:pt x="261282" y="211559"/>
                  </a:cubicBezTo>
                  <a:cubicBezTo>
                    <a:pt x="259593" y="189601"/>
                    <a:pt x="260015" y="171654"/>
                    <a:pt x="262549" y="157719"/>
                  </a:cubicBezTo>
                  <a:cubicBezTo>
                    <a:pt x="265083" y="143784"/>
                    <a:pt x="270573" y="127949"/>
                    <a:pt x="279018" y="110213"/>
                  </a:cubicBezTo>
                  <a:cubicBezTo>
                    <a:pt x="290841" y="84877"/>
                    <a:pt x="308155" y="61863"/>
                    <a:pt x="330958" y="41172"/>
                  </a:cubicBezTo>
                  <a:cubicBezTo>
                    <a:pt x="353761" y="20480"/>
                    <a:pt x="379942" y="6756"/>
                    <a:pt x="409501" y="0"/>
                  </a:cubicBezTo>
                  <a:close/>
                  <a:moveTo>
                    <a:pt x="151069" y="0"/>
                  </a:moveTo>
                  <a:lnTo>
                    <a:pt x="162470" y="36738"/>
                  </a:lnTo>
                  <a:cubicBezTo>
                    <a:pt x="138823" y="45183"/>
                    <a:pt x="121299" y="56162"/>
                    <a:pt x="109897" y="69675"/>
                  </a:cubicBezTo>
                  <a:cubicBezTo>
                    <a:pt x="98495" y="83188"/>
                    <a:pt x="92795" y="93745"/>
                    <a:pt x="92795" y="101346"/>
                  </a:cubicBezTo>
                  <a:cubicBezTo>
                    <a:pt x="92795" y="104724"/>
                    <a:pt x="93217" y="108313"/>
                    <a:pt x="94062" y="112114"/>
                  </a:cubicBezTo>
                  <a:cubicBezTo>
                    <a:pt x="94906" y="115914"/>
                    <a:pt x="98707" y="117814"/>
                    <a:pt x="105463" y="117814"/>
                  </a:cubicBezTo>
                  <a:cubicBezTo>
                    <a:pt x="131644" y="116125"/>
                    <a:pt x="153391" y="123726"/>
                    <a:pt x="170705" y="140617"/>
                  </a:cubicBezTo>
                  <a:cubicBezTo>
                    <a:pt x="188017" y="157508"/>
                    <a:pt x="196674" y="179467"/>
                    <a:pt x="196674" y="206492"/>
                  </a:cubicBezTo>
                  <a:cubicBezTo>
                    <a:pt x="196674" y="236051"/>
                    <a:pt x="187807" y="260332"/>
                    <a:pt x="170071" y="279335"/>
                  </a:cubicBezTo>
                  <a:cubicBezTo>
                    <a:pt x="152335" y="298337"/>
                    <a:pt x="129955" y="307838"/>
                    <a:pt x="102929" y="307838"/>
                  </a:cubicBezTo>
                  <a:cubicBezTo>
                    <a:pt x="75059" y="307838"/>
                    <a:pt x="51623" y="299393"/>
                    <a:pt x="32621" y="282502"/>
                  </a:cubicBezTo>
                  <a:cubicBezTo>
                    <a:pt x="13618" y="265611"/>
                    <a:pt x="2850" y="241963"/>
                    <a:pt x="317" y="211559"/>
                  </a:cubicBezTo>
                  <a:cubicBezTo>
                    <a:pt x="-528" y="189601"/>
                    <a:pt x="317" y="171654"/>
                    <a:pt x="2850" y="157719"/>
                  </a:cubicBezTo>
                  <a:cubicBezTo>
                    <a:pt x="5384" y="143784"/>
                    <a:pt x="11295" y="127949"/>
                    <a:pt x="20586" y="110213"/>
                  </a:cubicBezTo>
                  <a:cubicBezTo>
                    <a:pt x="32409" y="84877"/>
                    <a:pt x="49723" y="61863"/>
                    <a:pt x="72525" y="41172"/>
                  </a:cubicBezTo>
                  <a:cubicBezTo>
                    <a:pt x="95329" y="20480"/>
                    <a:pt x="121509" y="6756"/>
                    <a:pt x="151069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2600"/>
                </a:lnSpc>
                <a:buClr>
                  <a:srgbClr val="836AAD"/>
                </a:buClr>
                <a:buSzPct val="120000"/>
              </a:pPr>
              <a:endParaRPr lang="en-US" altLang="ko-KR" sz="10000" spc="50" dirty="0">
                <a:ln w="127000">
                  <a:noFill/>
                </a:ln>
                <a:solidFill>
                  <a:schemeClr val="tx2">
                    <a:lumMod val="75000"/>
                  </a:schemeClr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AD57E37-B356-4585-AFF4-7A8B86AF25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30" y="3004879"/>
            <a:ext cx="1812505" cy="18125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7D7AC40-C991-4D5D-A9BD-68CCD29ED3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30" y="3087265"/>
            <a:ext cx="2002940" cy="16477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02004" y="481738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페이스북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37304" y="4817384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트위터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6315595"/>
            <a:ext cx="5943203" cy="380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720000" tIns="36000" rIns="0" bIns="36000" anchor="b">
            <a:spAutoFit/>
          </a:bodyPr>
          <a:lstStyle/>
          <a:p>
            <a:pPr marL="355600" indent="-355600"/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출처</a:t>
            </a: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 https://en.wikipedia.org/wiki/Facebook#/media/File:2021_Facebook_icon.svg, </a:t>
            </a:r>
            <a:b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https://en.wikipedia.org/wiki/Twitter#/media/File:Twitter-logo.svg</a:t>
            </a:r>
          </a:p>
        </p:txBody>
      </p:sp>
    </p:spTree>
    <p:extLst>
      <p:ext uri="{BB962C8B-B14F-4D97-AF65-F5344CB8AC3E}">
        <p14:creationId xmlns:p14="http://schemas.microsoft.com/office/powerpoint/2010/main" val="213500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페이스북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(Facebook)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78268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작성된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 기술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활용하여 감정 표현 분석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좋아할 만한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3378" y="901807"/>
            <a:ext cx="281872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 </a:t>
            </a:r>
            <a:r>
              <a:rPr lang="ko-KR" altLang="en-US" sz="2400" u="sng" dirty="0" err="1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소셜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미디어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452477"/>
            <a:ext cx="3527427" cy="2030623"/>
          </a:xfrm>
          <a:prstGeom prst="rect">
            <a:avLst/>
          </a:prstGeom>
          <a:solidFill>
            <a:srgbClr val="E8F4FC"/>
          </a:solidFill>
        </p:spPr>
        <p:txBody>
          <a:bodyPr wrap="square" lIns="180000" rtlCol="0" anchor="ctr">
            <a:noAutofit/>
          </a:bodyPr>
          <a:lstStyle/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공감 버튼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좋아요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(Like,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👍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②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최고예요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(Love, ❤️)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③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웃겨요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en-US" altLang="ko-KR" sz="18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Haha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😆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④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멋져요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(Wow,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😮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⑤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슬퍼요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(Sad,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😢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  <a:p>
            <a:pPr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⑥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화나요 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(Angry, </a:t>
            </a:r>
            <a:r>
              <a:rPr lang="ko-KR" altLang="en-US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😡</a:t>
            </a:r>
            <a:r>
              <a:rPr lang="en-US" altLang="ko-KR" sz="18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10253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2202927" y="3605251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각형 24"/>
          <p:cNvSpPr/>
          <p:nvPr/>
        </p:nvSpPr>
        <p:spPr>
          <a:xfrm rot="5400000">
            <a:off x="2202927" y="4430752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8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0070C0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페이스북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(Facebook)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46282" y="914507"/>
            <a:ext cx="8135259" cy="425758"/>
            <a:chOff x="346282" y="914507"/>
            <a:chExt cx="8135259" cy="425758"/>
          </a:xfrm>
        </p:grpSpPr>
        <p:sp>
          <p:nvSpPr>
            <p:cNvPr id="13" name="TextBox 12"/>
            <p:cNvSpPr txBox="1"/>
            <p:nvPr/>
          </p:nvSpPr>
          <p:spPr>
            <a:xfrm>
              <a:off x="688061" y="914507"/>
              <a:ext cx="7793480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  <a:buClr>
                  <a:srgbClr val="836AAD"/>
                </a:buClr>
                <a:buSzPct val="120000"/>
              </a:pPr>
              <a:r>
                <a:rPr lang="ko-KR" altLang="en-US" sz="2600" spc="50" dirty="0">
                  <a:ln w="127000">
                    <a:noFill/>
                  </a:ln>
                  <a:solidFill>
                    <a:srgbClr val="10253F"/>
                  </a:solidFill>
                  <a:latin typeface="카페24 단정해" pitchFamily="2" charset="-127"/>
                  <a:ea typeface="카페24 단정해" pitchFamily="2" charset="-127"/>
                </a:rPr>
                <a:t>일상생활 속 인공지능 활용 사례 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82" y="930697"/>
              <a:ext cx="361143" cy="36882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049"/>
            <a:ext cx="76782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사진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게시글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인공지능 기술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활용하여 사진 속 얼굴 검출</a:t>
            </a:r>
          </a:p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80975" indent="-180975" latinLnBrk="0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친구를 찾아 태그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(Tag)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3378" y="901807"/>
            <a:ext cx="281872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rgbClr val="836AAD"/>
              </a:buClr>
              <a:buSzPct val="120000"/>
            </a:pPr>
            <a:r>
              <a:rPr lang="en-US" altLang="ko-KR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① </a:t>
            </a:r>
            <a:r>
              <a:rPr lang="ko-KR" altLang="en-US" sz="2400" u="sng" dirty="0" err="1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소셜</a:t>
            </a:r>
            <a:r>
              <a:rPr lang="ko-KR" altLang="en-US" sz="2400" u="sng" dirty="0">
                <a:ln w="127000">
                  <a:noFill/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미디어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2202928" y="2024698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4" descr="이미지">
            <a:extLst>
              <a:ext uri="{FF2B5EF4-FFF2-40B4-BE49-F238E27FC236}">
                <a16:creationId xmlns:a16="http://schemas.microsoft.com/office/drawing/2014/main" id="{818E78AC-4BAD-4245-BACF-C4C1776F9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4897" y="1952971"/>
            <a:ext cx="1023970" cy="102397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8766D2-0C67-4128-998B-76E34D588EDD}"/>
              </a:ext>
            </a:extLst>
          </p:cNvPr>
          <p:cNvGrpSpPr/>
          <p:nvPr/>
        </p:nvGrpSpPr>
        <p:grpSpPr>
          <a:xfrm>
            <a:off x="2118902" y="3852280"/>
            <a:ext cx="1381945" cy="1410890"/>
            <a:chOff x="5004048" y="1902527"/>
            <a:chExt cx="1009814" cy="103096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73D67B8-2E81-42E9-825B-0BE65E08E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1923678"/>
              <a:ext cx="1009814" cy="1009814"/>
            </a:xfrm>
            <a:prstGeom prst="rect">
              <a:avLst/>
            </a:prstGeom>
          </p:spPr>
        </p:pic>
        <p:sp>
          <p:nvSpPr>
            <p:cNvPr id="19" name="1/2 액자 18">
              <a:extLst>
                <a:ext uri="{FF2B5EF4-FFF2-40B4-BE49-F238E27FC236}">
                  <a16:creationId xmlns:a16="http://schemas.microsoft.com/office/drawing/2014/main" id="{E21727B7-EE88-4428-9BA0-E74A8AAD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05786" y="1902527"/>
              <a:ext cx="216000" cy="216000"/>
            </a:xfrm>
            <a:prstGeom prst="halfFrame">
              <a:avLst>
                <a:gd name="adj1" fmla="val 31513"/>
                <a:gd name="adj2" fmla="val 3151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756DFCBC-3BC0-41FE-9A90-9C69B7433E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98262" y="2552596"/>
              <a:ext cx="216000" cy="216000"/>
            </a:xfrm>
            <a:prstGeom prst="halfFrame">
              <a:avLst>
                <a:gd name="adj1" fmla="val 31513"/>
                <a:gd name="adj2" fmla="val 3151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1E41F1C-F8A7-4859-9783-7E15D8FF12A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105786" y="2552596"/>
              <a:ext cx="216000" cy="216000"/>
            </a:xfrm>
            <a:prstGeom prst="halfFrame">
              <a:avLst>
                <a:gd name="adj1" fmla="val 31513"/>
                <a:gd name="adj2" fmla="val 3151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1/2 액자 21">
              <a:extLst>
                <a:ext uri="{FF2B5EF4-FFF2-40B4-BE49-F238E27FC236}">
                  <a16:creationId xmlns:a16="http://schemas.microsoft.com/office/drawing/2014/main" id="{2226FAC3-62B6-42D4-9A88-6C0EA1E253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698262" y="1902527"/>
              <a:ext cx="216000" cy="216000"/>
            </a:xfrm>
            <a:prstGeom prst="halfFrame">
              <a:avLst>
                <a:gd name="adj1" fmla="val 31513"/>
                <a:gd name="adj2" fmla="val 3151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3" name="오각형 22"/>
          <p:cNvSpPr/>
          <p:nvPr/>
        </p:nvSpPr>
        <p:spPr>
          <a:xfrm rot="5400000">
            <a:off x="2202927" y="4519652"/>
            <a:ext cx="499647" cy="2263902"/>
          </a:xfrm>
          <a:prstGeom prst="homePlate">
            <a:avLst>
              <a:gd name="adj" fmla="val 79545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1000">
                <a:schemeClr val="bg1">
                  <a:lumMod val="75000"/>
                  <a:alpha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8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6254</TotalTime>
  <Words>1260</Words>
  <Application>Microsoft Office PowerPoint</Application>
  <PresentationFormat>와이드스크린</PresentationFormat>
  <Paragraphs>290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Noto Sans CJK KR Black</vt:lpstr>
      <vt:lpstr>Noto Sans CJK KR Bold</vt:lpstr>
      <vt:lpstr>Noto Sans CJK KR Medium</vt:lpstr>
      <vt:lpstr>Noto Sans CJK KR Regular</vt:lpstr>
      <vt:lpstr>Noto Sans KR Black</vt:lpstr>
      <vt:lpstr>나눔고딕</vt:lpstr>
      <vt:lpstr>맑은 고딕</vt:lpstr>
      <vt:lpstr>에스코어 드림 4 Regular</vt:lpstr>
      <vt:lpstr>카페24 단정해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bkwon</cp:lastModifiedBy>
  <cp:revision>404</cp:revision>
  <dcterms:created xsi:type="dcterms:W3CDTF">2020-07-21T20:23:05Z</dcterms:created>
  <dcterms:modified xsi:type="dcterms:W3CDTF">2022-03-02T02:07:16Z</dcterms:modified>
</cp:coreProperties>
</file>