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5" r:id="rId4"/>
    <p:sldId id="257" r:id="rId5"/>
    <p:sldId id="276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7" r:id="rId15"/>
    <p:sldId id="259" r:id="rId16"/>
    <p:sldId id="278" r:id="rId17"/>
    <p:sldId id="260" r:id="rId18"/>
    <p:sldId id="279" r:id="rId19"/>
    <p:sldId id="262" r:id="rId20"/>
    <p:sldId id="280" r:id="rId21"/>
    <p:sldId id="261" r:id="rId22"/>
    <p:sldId id="273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6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2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0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4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41FC-0E85-4DE7-B141-072E1B7F898B}" type="datetimeFigureOut">
              <a:rPr lang="ko-KR" altLang="en-US" smtClean="0"/>
              <a:t>2015-04-16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94E4-C8F9-4249-AC60-FD45D9E2F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67480"/>
            <a:ext cx="7772400" cy="155759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Knowledge Base: </a:t>
            </a:r>
            <a:br>
              <a:rPr lang="en-US" altLang="ko-KR" sz="4000" dirty="0" smtClean="0"/>
            </a:br>
            <a:r>
              <a:rPr lang="en-US" altLang="ko-KR" sz="4000" dirty="0" smtClean="0"/>
              <a:t>Student-Company Matching System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89s  </a:t>
            </a:r>
          </a:p>
          <a:p>
            <a:r>
              <a:rPr lang="ko-KR" altLang="en-US" dirty="0" err="1" smtClean="0"/>
              <a:t>김낙정</a:t>
            </a:r>
            <a:endParaRPr lang="en-US" altLang="ko-KR" dirty="0" smtClean="0"/>
          </a:p>
          <a:p>
            <a:r>
              <a:rPr lang="ko-KR" altLang="en-US" dirty="0" err="1" smtClean="0"/>
              <a:t>라채현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1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Company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40255" y="2117124"/>
            <a:ext cx="7679213" cy="3892393"/>
            <a:chOff x="840255" y="2117124"/>
            <a:chExt cx="7679213" cy="3892393"/>
          </a:xfrm>
        </p:grpSpPr>
        <p:grpSp>
          <p:nvGrpSpPr>
            <p:cNvPr id="12" name="그룹 11"/>
            <p:cNvGrpSpPr/>
            <p:nvPr/>
          </p:nvGrpSpPr>
          <p:grpSpPr>
            <a:xfrm>
              <a:off x="840259" y="2117124"/>
              <a:ext cx="7675091" cy="1128584"/>
              <a:chOff x="840259" y="2117124"/>
              <a:chExt cx="7675091" cy="1128584"/>
            </a:xfrm>
          </p:grpSpPr>
          <p:sp>
            <p:nvSpPr>
              <p:cNvPr id="3" name="순서도: 대체 처리 2"/>
              <p:cNvSpPr/>
              <p:nvPr/>
            </p:nvSpPr>
            <p:spPr>
              <a:xfrm>
                <a:off x="840259" y="2117124"/>
                <a:ext cx="7675091" cy="45308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시스템 로그인</a:t>
                </a:r>
                <a:endParaRPr lang="ko-KR" altLang="en-US" dirty="0"/>
              </a:p>
            </p:txBody>
          </p:sp>
          <p:sp>
            <p:nvSpPr>
              <p:cNvPr id="4" name="아래쪽 화살표 3"/>
              <p:cNvSpPr/>
              <p:nvPr/>
            </p:nvSpPr>
            <p:spPr>
              <a:xfrm>
                <a:off x="4423719" y="2570205"/>
                <a:ext cx="576649" cy="6755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44377" y="3258068"/>
              <a:ext cx="7675091" cy="1128584"/>
              <a:chOff x="840259" y="2117124"/>
              <a:chExt cx="7675091" cy="1128584"/>
            </a:xfrm>
          </p:grpSpPr>
          <p:sp>
            <p:nvSpPr>
              <p:cNvPr id="14" name="순서도: 대체 처리 13"/>
              <p:cNvSpPr/>
              <p:nvPr/>
            </p:nvSpPr>
            <p:spPr>
              <a:xfrm>
                <a:off x="840259" y="2117124"/>
                <a:ext cx="7675091" cy="45308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회사에 필요한 </a:t>
                </a:r>
                <a:r>
                  <a:rPr lang="en-US" altLang="ko-KR" dirty="0" smtClean="0"/>
                  <a:t>Request </a:t>
                </a:r>
                <a:r>
                  <a:rPr lang="ko-KR" altLang="en-US" dirty="0" smtClean="0"/>
                  <a:t>작성 및 전송</a:t>
                </a:r>
                <a:endParaRPr lang="ko-KR" altLang="en-US" dirty="0"/>
              </a:p>
            </p:txBody>
          </p:sp>
          <p:sp>
            <p:nvSpPr>
              <p:cNvPr id="15" name="아래쪽 화살표 14"/>
              <p:cNvSpPr/>
              <p:nvPr/>
            </p:nvSpPr>
            <p:spPr>
              <a:xfrm>
                <a:off x="4423719" y="2570205"/>
                <a:ext cx="576649" cy="6755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40255" y="4407254"/>
              <a:ext cx="7675091" cy="1128584"/>
              <a:chOff x="840259" y="2117124"/>
              <a:chExt cx="7675091" cy="1128584"/>
            </a:xfrm>
          </p:grpSpPr>
          <p:sp>
            <p:nvSpPr>
              <p:cNvPr id="17" name="순서도: 대체 처리 16"/>
              <p:cNvSpPr/>
              <p:nvPr/>
            </p:nvSpPr>
            <p:spPr>
              <a:xfrm>
                <a:off x="840259" y="2117124"/>
                <a:ext cx="7675091" cy="45308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Office Manger</a:t>
                </a:r>
                <a:r>
                  <a:rPr lang="ko-KR" altLang="en-US" dirty="0" smtClean="0"/>
                  <a:t>를 통해서 학생의 </a:t>
                </a:r>
                <a:r>
                  <a:rPr lang="en-US" altLang="ko-KR" dirty="0" smtClean="0"/>
                  <a:t>Request </a:t>
                </a:r>
                <a:r>
                  <a:rPr lang="ko-KR" altLang="en-US" dirty="0" smtClean="0"/>
                  <a:t>응답 회신</a:t>
                </a:r>
                <a:endParaRPr lang="ko-KR" altLang="en-US" dirty="0"/>
              </a:p>
            </p:txBody>
          </p:sp>
          <p:sp>
            <p:nvSpPr>
              <p:cNvPr id="18" name="아래쪽 화살표 17"/>
              <p:cNvSpPr/>
              <p:nvPr/>
            </p:nvSpPr>
            <p:spPr>
              <a:xfrm>
                <a:off x="4423719" y="2570205"/>
                <a:ext cx="576649" cy="6755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순서도: 대체 처리 18"/>
            <p:cNvSpPr/>
            <p:nvPr/>
          </p:nvSpPr>
          <p:spPr>
            <a:xfrm>
              <a:off x="844371" y="5556436"/>
              <a:ext cx="7675091" cy="453081"/>
            </a:xfrm>
            <a:prstGeom prst="flowChartAlternateProces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Matching </a:t>
              </a:r>
              <a:r>
                <a:rPr lang="ko-KR" altLang="en-US" dirty="0" smtClean="0"/>
                <a:t>성공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8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Company: Send Request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799070" y="2075932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a Request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803186" y="3323977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세부내용 입력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21" idx="0"/>
          </p:cNvCxnSpPr>
          <p:nvPr/>
        </p:nvCxnSpPr>
        <p:spPr>
          <a:xfrm>
            <a:off x="1762897" y="2644343"/>
            <a:ext cx="4116" cy="67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00668"/>
              </p:ext>
            </p:extLst>
          </p:nvPr>
        </p:nvGraphicFramePr>
        <p:xfrm>
          <a:off x="3229230" y="2039553"/>
          <a:ext cx="5412261" cy="31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87"/>
                <a:gridCol w="1804087"/>
                <a:gridCol w="1804087"/>
              </a:tblGrid>
              <a:tr h="802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Sequence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Expectation</a:t>
                      </a:r>
                      <a:r>
                        <a:rPr lang="en-US" altLang="ko-KR" sz="1600" baseline="0" dirty="0" smtClean="0"/>
                        <a:t> Output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Make a Request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Request Detail</a:t>
                      </a:r>
                      <a:r>
                        <a:rPr lang="ko-KR" altLang="en-US" sz="1600" dirty="0" smtClean="0"/>
                        <a:t>을 입력하는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13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세부내용 입력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해당내용 작성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급여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인원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기간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전송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Send </a:t>
                      </a:r>
                      <a:r>
                        <a:rPr lang="ko-KR" altLang="en-US" sz="1600" dirty="0" smtClean="0"/>
                        <a:t>버튼 클릭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Accept</a:t>
                      </a:r>
                      <a:r>
                        <a:rPr lang="en-US" altLang="ko-KR" sz="1600" baseline="0" dirty="0" smtClean="0"/>
                        <a:t> or</a:t>
                      </a:r>
                      <a:r>
                        <a:rPr lang="en-US" altLang="ko-KR" sz="1600" dirty="0" smtClean="0"/>
                        <a:t> Deny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순서도: 대체 처리 11"/>
          <p:cNvSpPr/>
          <p:nvPr/>
        </p:nvSpPr>
        <p:spPr>
          <a:xfrm>
            <a:off x="799064" y="4679105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Request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1" idx="2"/>
            <a:endCxn id="12" idx="0"/>
          </p:cNvCxnSpPr>
          <p:nvPr/>
        </p:nvCxnSpPr>
        <p:spPr>
          <a:xfrm flipH="1">
            <a:off x="1762891" y="3892388"/>
            <a:ext cx="4122" cy="78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28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Company: Receive Result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799070" y="2075932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Receive Result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803186" y="3323977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세부내용 확인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21" idx="0"/>
          </p:cNvCxnSpPr>
          <p:nvPr/>
        </p:nvCxnSpPr>
        <p:spPr>
          <a:xfrm>
            <a:off x="1762897" y="2644343"/>
            <a:ext cx="4116" cy="67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83288"/>
              </p:ext>
            </p:extLst>
          </p:nvPr>
        </p:nvGraphicFramePr>
        <p:xfrm>
          <a:off x="3229230" y="2039553"/>
          <a:ext cx="5412261" cy="31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87"/>
                <a:gridCol w="1804087"/>
                <a:gridCol w="1804087"/>
              </a:tblGrid>
              <a:tr h="802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Sequence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Expectation</a:t>
                      </a:r>
                      <a:r>
                        <a:rPr lang="en-US" altLang="ko-KR" sz="1600" baseline="0" dirty="0" smtClean="0"/>
                        <a:t> Output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Receive Result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Result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(from</a:t>
                      </a:r>
                      <a:r>
                        <a:rPr lang="en-US" altLang="ko-KR" sz="1600" baseline="0" dirty="0" smtClean="0"/>
                        <a:t> Server)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Result Detail</a:t>
                      </a:r>
                      <a:r>
                        <a:rPr lang="ko-KR" altLang="en-US" sz="1600" dirty="0" smtClean="0"/>
                        <a:t>을 확인하는 </a:t>
                      </a:r>
                      <a:r>
                        <a:rPr lang="en-US" altLang="ko-KR" sz="1600" dirty="0" smtClean="0"/>
                        <a:t>UI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13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세부내용 확인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해당내용 확인</a:t>
                      </a:r>
                      <a:r>
                        <a:rPr lang="en-US" altLang="ko-KR" sz="16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선별된 학생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Matching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성공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순서도: 대체 처리 11"/>
          <p:cNvSpPr/>
          <p:nvPr/>
        </p:nvSpPr>
        <p:spPr>
          <a:xfrm>
            <a:off x="799064" y="4679105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Matching </a:t>
            </a:r>
            <a:r>
              <a:rPr lang="ko-KR" altLang="en-US" dirty="0" smtClean="0"/>
              <a:t>성공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21" idx="2"/>
            <a:endCxn id="12" idx="0"/>
          </p:cNvCxnSpPr>
          <p:nvPr/>
        </p:nvCxnSpPr>
        <p:spPr>
          <a:xfrm flipH="1">
            <a:off x="1762891" y="3892388"/>
            <a:ext cx="4122" cy="78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 Improvements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66695"/>
              </p:ext>
            </p:extLst>
          </p:nvPr>
        </p:nvGraphicFramePr>
        <p:xfrm>
          <a:off x="757879" y="2006600"/>
          <a:ext cx="7949517" cy="433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839"/>
                <a:gridCol w="3908925"/>
                <a:gridCol w="1390753"/>
              </a:tblGrid>
              <a:tr h="547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및 개선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적용될 위치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System Log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안정적인 시스템 구축을 위한 로그 파일을 생성 및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r>
                        <a:rPr lang="en-US" altLang="ko-KR" baseline="0" dirty="0" smtClean="0"/>
                        <a:t> Control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Client-Server </a:t>
                      </a:r>
                      <a:r>
                        <a:rPr lang="ko-KR" altLang="en-US" dirty="0" smtClean="0"/>
                        <a:t>간 </a:t>
                      </a:r>
                      <a:r>
                        <a:rPr lang="en-US" altLang="ko-KR" dirty="0" smtClean="0"/>
                        <a:t>Version</a:t>
                      </a:r>
                      <a:r>
                        <a:rPr lang="ko-KR" altLang="en-US" dirty="0" smtClean="0"/>
                        <a:t>관리를 통하여</a:t>
                      </a:r>
                      <a:r>
                        <a:rPr lang="en-US" altLang="ko-KR" dirty="0" smtClean="0"/>
                        <a:t>, Release</a:t>
                      </a:r>
                      <a:r>
                        <a:rPr lang="ko-KR" altLang="en-US" dirty="0" smtClean="0"/>
                        <a:t>된 버전과 현재 버전을 비교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업데이트 유도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Instant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User-User, System-User </a:t>
                      </a:r>
                      <a:r>
                        <a:rPr lang="ko-KR" altLang="en-US" dirty="0" smtClean="0"/>
                        <a:t>간 </a:t>
                      </a:r>
                      <a:r>
                        <a:rPr lang="en-US" altLang="ko-KR" dirty="0" smtClean="0"/>
                        <a:t>Message</a:t>
                      </a:r>
                      <a:r>
                        <a:rPr lang="ko-KR" altLang="en-US" dirty="0" smtClean="0"/>
                        <a:t>기능으로 공지사항 등을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Modify User’s Information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User</a:t>
                      </a:r>
                      <a:r>
                        <a:rPr lang="ko-KR" altLang="en-US" dirty="0" smtClean="0"/>
                        <a:t>의 개인 정보 수정 기능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접속자</a:t>
                      </a:r>
                      <a:r>
                        <a:rPr lang="ko-KR" altLang="en-US" dirty="0" smtClean="0"/>
                        <a:t>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r>
                        <a:rPr lang="ko-KR" altLang="en-US" dirty="0" smtClean="0"/>
                        <a:t>에서 현재 접속중인 </a:t>
                      </a:r>
                      <a:r>
                        <a:rPr lang="en-US" altLang="ko-KR" dirty="0" smtClean="0"/>
                        <a:t>Client</a:t>
                      </a:r>
                      <a:r>
                        <a:rPr lang="ko-KR" altLang="en-US" dirty="0" smtClean="0"/>
                        <a:t>의 정보를 열람할 수 있는 기능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프로젝트 주요 역점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903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smtClean="0"/>
              <a:t>주요 역점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22498"/>
              </p:ext>
            </p:extLst>
          </p:nvPr>
        </p:nvGraphicFramePr>
        <p:xfrm>
          <a:off x="708451" y="1660605"/>
          <a:ext cx="7949517" cy="4330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839"/>
                <a:gridCol w="3908925"/>
                <a:gridCol w="1390753"/>
              </a:tblGrid>
              <a:tr h="547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및 개선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적용될 위치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System Log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안정적인 시스템 구축을 위한 로그 파일을 생성 및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r>
                        <a:rPr lang="en-US" altLang="ko-KR" baseline="0" dirty="0" smtClean="0"/>
                        <a:t> Control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Client-Server </a:t>
                      </a:r>
                      <a:r>
                        <a:rPr lang="ko-KR" altLang="en-US" dirty="0" smtClean="0"/>
                        <a:t>간 </a:t>
                      </a:r>
                      <a:r>
                        <a:rPr lang="en-US" altLang="ko-KR" dirty="0" smtClean="0"/>
                        <a:t>Version</a:t>
                      </a:r>
                      <a:r>
                        <a:rPr lang="ko-KR" altLang="en-US" dirty="0" smtClean="0"/>
                        <a:t>관리를 통하여</a:t>
                      </a:r>
                      <a:r>
                        <a:rPr lang="en-US" altLang="ko-KR" dirty="0" smtClean="0"/>
                        <a:t>, Release</a:t>
                      </a:r>
                      <a:r>
                        <a:rPr lang="ko-KR" altLang="en-US" dirty="0" smtClean="0"/>
                        <a:t>된 버전과 현재 버전을 비교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업데이트 유도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Instant</a:t>
                      </a:r>
                      <a:r>
                        <a:rPr lang="en-US" altLang="ko-KR" baseline="0" dirty="0" smtClean="0"/>
                        <a:t> Message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User-User, System-User </a:t>
                      </a:r>
                      <a:r>
                        <a:rPr lang="ko-KR" altLang="en-US" dirty="0" smtClean="0"/>
                        <a:t>간 </a:t>
                      </a:r>
                      <a:r>
                        <a:rPr lang="en-US" altLang="ko-KR" dirty="0" smtClean="0"/>
                        <a:t>Message</a:t>
                      </a:r>
                      <a:r>
                        <a:rPr lang="ko-KR" altLang="en-US" dirty="0" smtClean="0"/>
                        <a:t>기능으로 공지사항 등을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Modify User’s Information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User</a:t>
                      </a:r>
                      <a:r>
                        <a:rPr lang="ko-KR" altLang="en-US" dirty="0" smtClean="0"/>
                        <a:t>의 개인 정보 수정 기능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Client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172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접속자</a:t>
                      </a:r>
                      <a:r>
                        <a:rPr lang="ko-KR" altLang="en-US" dirty="0" smtClean="0"/>
                        <a:t> 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r>
                        <a:rPr lang="ko-KR" altLang="en-US" dirty="0" smtClean="0"/>
                        <a:t>에서 현재 접속중인 </a:t>
                      </a:r>
                      <a:r>
                        <a:rPr lang="en-US" altLang="ko-KR" dirty="0" smtClean="0"/>
                        <a:t>Client</a:t>
                      </a:r>
                      <a:r>
                        <a:rPr lang="ko-KR" altLang="en-US" dirty="0" smtClean="0"/>
                        <a:t>의 정보를 열람할 수 있는 기능 제공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Server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3166" y="6095997"/>
            <a:ext cx="781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기술되어있는 모든 기능에 대한 구현 예정이며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추가로 안정성 및 예외처리에 대한 품질개선 예정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16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추진 일정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541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주요 기능구현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r>
              <a:rPr lang="en-US" altLang="ko-KR" dirty="0" smtClean="0"/>
              <a:t>~2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기능 테스트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기능 통합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최종 테스트 및 </a:t>
            </a:r>
            <a:r>
              <a:rPr lang="en-US" altLang="ko-KR" dirty="0" smtClean="0"/>
              <a:t>Bug Fix: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김낙정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라채현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페어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추진 전략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011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89049"/>
            <a:ext cx="7886700" cy="4351338"/>
          </a:xfrm>
        </p:spPr>
        <p:txBody>
          <a:bodyPr/>
          <a:lstStyle/>
          <a:p>
            <a:r>
              <a:rPr lang="ko-KR" altLang="en-US" dirty="0" smtClean="0"/>
              <a:t>될 때까지 한다</a:t>
            </a:r>
            <a:r>
              <a:rPr lang="en-US" altLang="ko-KR" dirty="0" smtClean="0"/>
              <a:t>. (The most </a:t>
            </a:r>
            <a:r>
              <a:rPr lang="en-US" altLang="ko-KR" dirty="0" smtClean="0"/>
              <a:t>Important)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개발 후 테스트 과정에서 </a:t>
            </a:r>
            <a:r>
              <a:rPr lang="en-US" altLang="ko-KR" dirty="0" smtClean="0"/>
              <a:t>Role Play</a:t>
            </a:r>
            <a:r>
              <a:rPr lang="ko-KR" altLang="en-US" dirty="0" smtClean="0"/>
              <a:t>를 통해 문제점을 발견하고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개선하도록 유도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모든 기능의 모듈 단위 테스트</a:t>
            </a:r>
            <a:r>
              <a:rPr lang="en-US" altLang="ko-KR" dirty="0" smtClean="0"/>
              <a:t>(TDD)</a:t>
            </a:r>
            <a:r>
              <a:rPr lang="ko-KR" altLang="en-US" dirty="0" smtClean="0"/>
              <a:t>방식을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서로가 개발한 부분을 </a:t>
            </a:r>
            <a:r>
              <a:rPr lang="en-US" altLang="ko-KR" dirty="0" smtClean="0"/>
              <a:t>Role Play</a:t>
            </a:r>
            <a:r>
              <a:rPr lang="ko-KR" altLang="en-US" dirty="0" smtClean="0"/>
              <a:t>를 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FeedBack</a:t>
            </a:r>
            <a:r>
              <a:rPr lang="ko-KR" altLang="en-US" dirty="0" smtClean="0"/>
              <a:t>을 공유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67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en-US" altLang="ko-KR" dirty="0" smtClean="0"/>
              <a:t>Requirement Analysis</a:t>
            </a:r>
          </a:p>
          <a:p>
            <a:r>
              <a:rPr lang="ko-KR" altLang="en-US" dirty="0" smtClean="0"/>
              <a:t>프로젝트 주요 역점</a:t>
            </a:r>
            <a:endParaRPr lang="en-US" altLang="ko-KR" dirty="0" smtClean="0"/>
          </a:p>
          <a:p>
            <a:r>
              <a:rPr lang="ko-KR" altLang="en-US" dirty="0" smtClean="0"/>
              <a:t>추진 일정</a:t>
            </a:r>
            <a:endParaRPr lang="en-US" altLang="ko-KR" dirty="0" smtClean="0"/>
          </a:p>
          <a:p>
            <a:r>
              <a:rPr lang="ko-KR" altLang="en-US" dirty="0" smtClean="0"/>
              <a:t>추진 전략</a:t>
            </a:r>
            <a:endParaRPr lang="en-US" altLang="ko-KR" dirty="0" smtClean="0"/>
          </a:p>
          <a:p>
            <a:r>
              <a:rPr lang="ko-KR" altLang="en-US" dirty="0" smtClean="0"/>
              <a:t>강조 포인트</a:t>
            </a:r>
            <a:endParaRPr lang="en-US" altLang="ko-KR" dirty="0" smtClean="0"/>
          </a:p>
          <a:p>
            <a:r>
              <a:rPr lang="en-US" altLang="ko-KR" dirty="0" err="1" smtClean="0"/>
              <a:t>QnA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0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강조 포인트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3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강조 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Design Pattern</a:t>
            </a:r>
            <a:r>
              <a:rPr lang="ko-KR" altLang="en-US" dirty="0" smtClean="0"/>
              <a:t>의 적용 </a:t>
            </a:r>
            <a:r>
              <a:rPr lang="en-US" altLang="ko-KR" dirty="0" smtClean="0"/>
              <a:t>(Singleton, Iterator, etc.)</a:t>
            </a:r>
          </a:p>
          <a:p>
            <a:endParaRPr lang="en-US" altLang="ko-KR" dirty="0"/>
          </a:p>
          <a:p>
            <a:r>
              <a:rPr lang="en-US" altLang="ko-KR" dirty="0" smtClean="0"/>
              <a:t>Socket </a:t>
            </a:r>
            <a:r>
              <a:rPr lang="ko-KR" altLang="en-US" dirty="0" smtClean="0"/>
              <a:t>방식이 아닌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Web Server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팀원 모두가 개발자이면서 동시에 고객이라고 생각하고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입장에서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QnA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7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Thank you for your attention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19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프로젝트 개요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071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인턴 기회를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To </a:t>
            </a:r>
            <a:r>
              <a:rPr lang="ko-KR" altLang="en-US" dirty="0" smtClean="0"/>
              <a:t>회사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인턴을 수월하게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이해관계를 파악하여 학생에게는 인턴의 기회를 보다 많이 </a:t>
            </a:r>
            <a:r>
              <a:rPr lang="ko-KR" altLang="en-US" dirty="0" smtClean="0"/>
              <a:t>제공하고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회사 입장에서는 적합한 인재를 인턴으로 채용할 수 있게 도와주는 시스템 개발을 목표로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7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Requirement Analysis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71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14" y="2010034"/>
            <a:ext cx="3185983" cy="34269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2087"/>
            <a:ext cx="3918619" cy="2607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7623" y="5568778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Student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1354" y="5568778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Company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5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Student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40255" y="2117124"/>
            <a:ext cx="7679213" cy="3892393"/>
            <a:chOff x="840255" y="2117124"/>
            <a:chExt cx="7679213" cy="3892393"/>
          </a:xfrm>
        </p:grpSpPr>
        <p:grpSp>
          <p:nvGrpSpPr>
            <p:cNvPr id="12" name="그룹 11"/>
            <p:cNvGrpSpPr/>
            <p:nvPr/>
          </p:nvGrpSpPr>
          <p:grpSpPr>
            <a:xfrm>
              <a:off x="840259" y="2117124"/>
              <a:ext cx="7675091" cy="1128584"/>
              <a:chOff x="840259" y="2117124"/>
              <a:chExt cx="7675091" cy="1128584"/>
            </a:xfrm>
          </p:grpSpPr>
          <p:sp>
            <p:nvSpPr>
              <p:cNvPr id="3" name="순서도: 대체 처리 2"/>
              <p:cNvSpPr/>
              <p:nvPr/>
            </p:nvSpPr>
            <p:spPr>
              <a:xfrm>
                <a:off x="840259" y="2117124"/>
                <a:ext cx="7675091" cy="45308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시스템 로그인</a:t>
                </a:r>
                <a:endParaRPr lang="ko-KR" altLang="en-US" dirty="0"/>
              </a:p>
            </p:txBody>
          </p:sp>
          <p:sp>
            <p:nvSpPr>
              <p:cNvPr id="4" name="아래쪽 화살표 3"/>
              <p:cNvSpPr/>
              <p:nvPr/>
            </p:nvSpPr>
            <p:spPr>
              <a:xfrm>
                <a:off x="4423719" y="2570205"/>
                <a:ext cx="576649" cy="6755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44377" y="3258068"/>
              <a:ext cx="7675091" cy="1128584"/>
              <a:chOff x="840259" y="2117124"/>
              <a:chExt cx="7675091" cy="1128584"/>
            </a:xfrm>
          </p:grpSpPr>
          <p:sp>
            <p:nvSpPr>
              <p:cNvPr id="14" name="순서도: 대체 처리 13"/>
              <p:cNvSpPr/>
              <p:nvPr/>
            </p:nvSpPr>
            <p:spPr>
              <a:xfrm>
                <a:off x="840259" y="2117124"/>
                <a:ext cx="7675091" cy="45308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Office Manager</a:t>
                </a:r>
                <a:r>
                  <a:rPr lang="ko-KR" altLang="en-US" dirty="0"/>
                  <a:t>를 통해서 도착한 </a:t>
                </a:r>
                <a:r>
                  <a:rPr lang="en-US" altLang="ko-KR" dirty="0"/>
                  <a:t>Company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Request </a:t>
                </a:r>
                <a:r>
                  <a:rPr lang="ko-KR" altLang="en-US" dirty="0"/>
                  <a:t>확인</a:t>
                </a:r>
              </a:p>
            </p:txBody>
          </p:sp>
          <p:sp>
            <p:nvSpPr>
              <p:cNvPr id="15" name="아래쪽 화살표 14"/>
              <p:cNvSpPr/>
              <p:nvPr/>
            </p:nvSpPr>
            <p:spPr>
              <a:xfrm>
                <a:off x="4423719" y="2570205"/>
                <a:ext cx="576649" cy="6755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840255" y="4407254"/>
              <a:ext cx="7675091" cy="1128584"/>
              <a:chOff x="840259" y="2117124"/>
              <a:chExt cx="7675091" cy="1128584"/>
            </a:xfrm>
          </p:grpSpPr>
          <p:sp>
            <p:nvSpPr>
              <p:cNvPr id="17" name="순서도: 대체 처리 16"/>
              <p:cNvSpPr/>
              <p:nvPr/>
            </p:nvSpPr>
            <p:spPr>
              <a:xfrm>
                <a:off x="840259" y="2117124"/>
                <a:ext cx="7675091" cy="453081"/>
              </a:xfrm>
              <a:prstGeom prst="flowChartAlternateProcess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Request </a:t>
                </a:r>
                <a:r>
                  <a:rPr lang="ko-KR" altLang="en-US" dirty="0" smtClean="0"/>
                  <a:t>응답</a:t>
                </a:r>
                <a:endParaRPr lang="ko-KR" altLang="en-US" dirty="0"/>
              </a:p>
            </p:txBody>
          </p:sp>
          <p:sp>
            <p:nvSpPr>
              <p:cNvPr id="18" name="아래쪽 화살표 17"/>
              <p:cNvSpPr/>
              <p:nvPr/>
            </p:nvSpPr>
            <p:spPr>
              <a:xfrm>
                <a:off x="4423719" y="2570205"/>
                <a:ext cx="576649" cy="6755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순서도: 대체 처리 18"/>
            <p:cNvSpPr/>
            <p:nvPr/>
          </p:nvSpPr>
          <p:spPr>
            <a:xfrm>
              <a:off x="844371" y="5556436"/>
              <a:ext cx="7675091" cy="453081"/>
            </a:xfrm>
            <a:prstGeom prst="flowChartAlternateProcess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Matching </a:t>
              </a:r>
              <a:r>
                <a:rPr lang="ko-KR" altLang="en-US" dirty="0" smtClean="0"/>
                <a:t>성공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0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361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Student, Company: System Login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799070" y="2075932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ID, PW, Type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803186" y="3323977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Validation</a:t>
            </a:r>
            <a:endParaRPr lang="ko-KR" altLang="en-US" dirty="0"/>
          </a:p>
        </p:txBody>
      </p:sp>
      <p:sp>
        <p:nvSpPr>
          <p:cNvPr id="22" name="순서도: 대체 처리 21"/>
          <p:cNvSpPr/>
          <p:nvPr/>
        </p:nvSpPr>
        <p:spPr>
          <a:xfrm>
            <a:off x="799064" y="4786200"/>
            <a:ext cx="897931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Accept</a:t>
            </a:r>
            <a:endParaRPr lang="ko-KR" altLang="en-US" dirty="0"/>
          </a:p>
        </p:txBody>
      </p:sp>
      <p:sp>
        <p:nvSpPr>
          <p:cNvPr id="23" name="순서도: 대체 처리 22"/>
          <p:cNvSpPr/>
          <p:nvPr/>
        </p:nvSpPr>
        <p:spPr>
          <a:xfrm>
            <a:off x="1960605" y="4773844"/>
            <a:ext cx="770240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Deny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21" idx="0"/>
          </p:cNvCxnSpPr>
          <p:nvPr/>
        </p:nvCxnSpPr>
        <p:spPr>
          <a:xfrm>
            <a:off x="1762897" y="2644343"/>
            <a:ext cx="4116" cy="67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1" idx="2"/>
            <a:endCxn id="22" idx="0"/>
          </p:cNvCxnSpPr>
          <p:nvPr/>
        </p:nvCxnSpPr>
        <p:spPr>
          <a:xfrm rot="5400000">
            <a:off x="1060616" y="4079803"/>
            <a:ext cx="893812" cy="518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1" idx="2"/>
            <a:endCxn id="23" idx="0"/>
          </p:cNvCxnSpPr>
          <p:nvPr/>
        </p:nvCxnSpPr>
        <p:spPr>
          <a:xfrm rot="16200000" flipH="1">
            <a:off x="1615641" y="4043760"/>
            <a:ext cx="881456" cy="578712"/>
          </a:xfrm>
          <a:prstGeom prst="bentConnector3">
            <a:avLst>
              <a:gd name="adj1" fmla="val 5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83803"/>
              </p:ext>
            </p:extLst>
          </p:nvPr>
        </p:nvGraphicFramePr>
        <p:xfrm>
          <a:off x="3229230" y="2039553"/>
          <a:ext cx="5412261" cy="3240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87"/>
                <a:gridCol w="1804087"/>
                <a:gridCol w="1804087"/>
              </a:tblGrid>
              <a:tr h="802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Sequence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Expectation</a:t>
                      </a:r>
                      <a:r>
                        <a:rPr lang="en-US" altLang="ko-KR" sz="1600" baseline="0" dirty="0" smtClean="0"/>
                        <a:t> Output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ID,</a:t>
                      </a:r>
                      <a:r>
                        <a:rPr lang="en-US" altLang="ko-KR" sz="1600" baseline="0" dirty="0" smtClean="0"/>
                        <a:t> PW, Type </a:t>
                      </a:r>
                      <a:r>
                        <a:rPr lang="ko-KR" altLang="en-US" sz="1600" baseline="0" dirty="0" smtClean="0"/>
                        <a:t>설정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ID: Student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PW: 1234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Type: Student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1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Login Validation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ID: Student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PW: 1234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Type: Student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Valid</a:t>
                      </a:r>
                      <a:r>
                        <a:rPr lang="en-US" altLang="ko-KR" sz="1600" baseline="0" dirty="0" smtClean="0"/>
                        <a:t> or Invalid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Result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Valid or Invalid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Login Accept</a:t>
                      </a:r>
                      <a:r>
                        <a:rPr lang="en-US" altLang="ko-KR" sz="1600" baseline="0" dirty="0" smtClean="0"/>
                        <a:t> or</a:t>
                      </a:r>
                      <a:r>
                        <a:rPr lang="en-US" altLang="ko-KR" sz="1600" dirty="0" smtClean="0"/>
                        <a:t> Deny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Requirement Analysis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951" y="1444927"/>
            <a:ext cx="346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Student: Request </a:t>
            </a:r>
            <a:r>
              <a:rPr lang="ko-KR" altLang="en-US" dirty="0" smtClean="0"/>
              <a:t>확인 및 응답</a:t>
            </a:r>
            <a:endParaRPr lang="ko-KR" altLang="en-US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799070" y="2075932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목록확인</a:t>
            </a:r>
            <a:endParaRPr lang="ko-KR" altLang="en-US" sz="1600" dirty="0"/>
          </a:p>
        </p:txBody>
      </p:sp>
      <p:sp>
        <p:nvSpPr>
          <p:cNvPr id="21" name="순서도: 대체 처리 20"/>
          <p:cNvSpPr/>
          <p:nvPr/>
        </p:nvSpPr>
        <p:spPr>
          <a:xfrm>
            <a:off x="803186" y="3323977"/>
            <a:ext cx="1927654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Request Detail </a:t>
            </a:r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sp>
        <p:nvSpPr>
          <p:cNvPr id="22" name="순서도: 대체 처리 21"/>
          <p:cNvSpPr/>
          <p:nvPr/>
        </p:nvSpPr>
        <p:spPr>
          <a:xfrm>
            <a:off x="799064" y="4786200"/>
            <a:ext cx="897931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Accept</a:t>
            </a:r>
            <a:endParaRPr lang="ko-KR" altLang="en-US" dirty="0"/>
          </a:p>
        </p:txBody>
      </p:sp>
      <p:sp>
        <p:nvSpPr>
          <p:cNvPr id="23" name="순서도: 대체 처리 22"/>
          <p:cNvSpPr/>
          <p:nvPr/>
        </p:nvSpPr>
        <p:spPr>
          <a:xfrm>
            <a:off x="1960605" y="4773844"/>
            <a:ext cx="770240" cy="568411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Deny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2"/>
            <a:endCxn id="21" idx="0"/>
          </p:cNvCxnSpPr>
          <p:nvPr/>
        </p:nvCxnSpPr>
        <p:spPr>
          <a:xfrm>
            <a:off x="1762897" y="2644343"/>
            <a:ext cx="4116" cy="67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1" idx="2"/>
            <a:endCxn id="22" idx="0"/>
          </p:cNvCxnSpPr>
          <p:nvPr/>
        </p:nvCxnSpPr>
        <p:spPr>
          <a:xfrm rot="5400000">
            <a:off x="1060616" y="4079803"/>
            <a:ext cx="893812" cy="518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1" idx="2"/>
            <a:endCxn id="23" idx="0"/>
          </p:cNvCxnSpPr>
          <p:nvPr/>
        </p:nvCxnSpPr>
        <p:spPr>
          <a:xfrm rot="16200000" flipH="1">
            <a:off x="1615641" y="4043760"/>
            <a:ext cx="881456" cy="578712"/>
          </a:xfrm>
          <a:prstGeom prst="bentConnector3">
            <a:avLst>
              <a:gd name="adj1" fmla="val 5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90127"/>
              </p:ext>
            </p:extLst>
          </p:nvPr>
        </p:nvGraphicFramePr>
        <p:xfrm>
          <a:off x="3229230" y="2039553"/>
          <a:ext cx="5412261" cy="31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087"/>
                <a:gridCol w="1804087"/>
                <a:gridCol w="1804087"/>
              </a:tblGrid>
              <a:tr h="802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Sequence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Expectation</a:t>
                      </a:r>
                      <a:r>
                        <a:rPr lang="en-US" altLang="ko-KR" sz="1600" baseline="0" dirty="0" smtClean="0"/>
                        <a:t> Output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Request </a:t>
                      </a:r>
                      <a:r>
                        <a:rPr lang="ko-KR" altLang="en-US" sz="1600" dirty="0" smtClean="0"/>
                        <a:t>목록확인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None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수신된 </a:t>
                      </a:r>
                      <a:r>
                        <a:rPr lang="en-US" altLang="ko-KR" sz="1600" dirty="0" smtClean="0"/>
                        <a:t>Request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913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Request</a:t>
                      </a:r>
                      <a:r>
                        <a:rPr lang="en-US" altLang="ko-KR" sz="1400" baseline="0" dirty="0" smtClean="0"/>
                        <a:t> Detail </a:t>
                      </a:r>
                      <a:r>
                        <a:rPr lang="ko-KR" altLang="en-US" sz="1400" baseline="0" dirty="0" smtClean="0"/>
                        <a:t>확인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선택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Request</a:t>
                      </a:r>
                      <a:r>
                        <a:rPr lang="ko-KR" altLang="en-US" sz="1400" dirty="0" smtClean="0"/>
                        <a:t>의 세부내용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급여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위치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기간 등을 포함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701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Result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Valid or Invalid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Accept</a:t>
                      </a:r>
                      <a:r>
                        <a:rPr lang="en-US" altLang="ko-KR" sz="1600" baseline="0" dirty="0" smtClean="0"/>
                        <a:t> or</a:t>
                      </a:r>
                      <a:r>
                        <a:rPr lang="en-US" altLang="ko-KR" sz="1600" dirty="0" smtClean="0"/>
                        <a:t> Deny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2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628</Words>
  <Application>Microsoft Office PowerPoint</Application>
  <PresentationFormat>화면 슬라이드 쇼(4:3)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Knowledge Base:  Student-Company Matching System</vt:lpstr>
      <vt:lpstr>Index</vt:lpstr>
      <vt:lpstr>프로젝트 개요</vt:lpstr>
      <vt:lpstr>프로젝트 개요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프로젝트 주요 역점</vt:lpstr>
      <vt:lpstr>프로젝트 주요 역점</vt:lpstr>
      <vt:lpstr>추진 일정</vt:lpstr>
      <vt:lpstr>추진 일정</vt:lpstr>
      <vt:lpstr>추진 전략</vt:lpstr>
      <vt:lpstr>추진 전략</vt:lpstr>
      <vt:lpstr>강조 포인트</vt:lpstr>
      <vt:lpstr>강조 포인트</vt:lpstr>
      <vt:lpstr>QnA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소프트웨어공학</dc:title>
  <dc:creator>라 채현</dc:creator>
  <cp:lastModifiedBy>김 낙정</cp:lastModifiedBy>
  <cp:revision>12</cp:revision>
  <dcterms:created xsi:type="dcterms:W3CDTF">2015-04-15T09:52:33Z</dcterms:created>
  <dcterms:modified xsi:type="dcterms:W3CDTF">2015-04-16T05:53:29Z</dcterms:modified>
</cp:coreProperties>
</file>