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28" r:id="rId2"/>
    <p:sldId id="336" r:id="rId3"/>
    <p:sldId id="341" r:id="rId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  <a:srgbClr val="385D8A"/>
    <a:srgbClr val="FFCC00"/>
    <a:srgbClr val="4F81BD"/>
    <a:srgbClr val="FF9900"/>
    <a:srgbClr val="1F497D"/>
    <a:srgbClr val="A0ADBD"/>
    <a:srgbClr val="0000CC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92557" autoAdjust="0"/>
  </p:normalViewPr>
  <p:slideViewPr>
    <p:cSldViewPr>
      <p:cViewPr varScale="1">
        <p:scale>
          <a:sx n="80" d="100"/>
          <a:sy n="80" d="100"/>
        </p:scale>
        <p:origin x="1008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084F7-8769-4819-A7CA-017A01314207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17F59-76BE-441A-A6FB-C25F91192F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D2E25-904F-4EEF-916E-FF80A12F22C5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35097-2C16-4338-9498-A6A2E9068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09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5097-2C16-4338-9498-A6A2E906868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8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5097-2C16-4338-9498-A6A2E90686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8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58DD-7FC2-4CFC-AE47-FE3558C3ECF3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63E-7E2D-4590-B67A-F864A6809E84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72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541A-4DDC-4376-BDFC-DE60C6F1C5A1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7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H="1">
            <a:off x="0" y="523875"/>
            <a:ext cx="89646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 userDrawn="1"/>
        </p:nvSpPr>
        <p:spPr>
          <a:xfrm>
            <a:off x="177800" y="0"/>
            <a:ext cx="157163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1588" y="0"/>
            <a:ext cx="17938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pic>
        <p:nvPicPr>
          <p:cNvPr id="7" name="그림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129413"/>
            <a:ext cx="10429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-1588" y="6748463"/>
            <a:ext cx="9145588" cy="109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50960" y="-3870"/>
            <a:ext cx="7372846" cy="5006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1CA48B91-172C-46E7-B26D-BF4F9313C49F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37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177800" y="0"/>
            <a:ext cx="157163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88" y="0"/>
            <a:ext cx="17938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pic>
        <p:nvPicPr>
          <p:cNvPr id="12" name="그림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129413"/>
            <a:ext cx="10429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50960" y="-3870"/>
            <a:ext cx="7372846" cy="5006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-1588" y="6748463"/>
            <a:ext cx="9145588" cy="109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78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1CA48B91-172C-46E7-B26D-BF4F9313C49F}" type="datetime1">
              <a:rPr lang="ko-KR" altLang="en-US" smtClean="0"/>
              <a:pPr/>
              <a:t>2020-11-18</a:t>
            </a:fld>
            <a:endParaRPr lang="ko-KR" altLang="en-US" dirty="0"/>
          </a:p>
        </p:txBody>
      </p:sp>
      <p:sp>
        <p:nvSpPr>
          <p:cNvPr id="79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" y="6461031"/>
            <a:ext cx="4922373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900" dirty="0">
                <a:latin typeface="+mn-ea"/>
              </a:rPr>
              <a:t>       통합일정        일반업무         </a:t>
            </a:r>
            <a:r>
              <a:rPr lang="en-US" altLang="ko-KR" sz="900" dirty="0">
                <a:latin typeface="+mn-ea"/>
              </a:rPr>
              <a:t>HW </a:t>
            </a:r>
            <a:r>
              <a:rPr lang="ko-KR" altLang="en-US" sz="900" dirty="0">
                <a:latin typeface="+mn-ea"/>
              </a:rPr>
              <a:t>산출물        </a:t>
            </a:r>
            <a:r>
              <a:rPr lang="en-US" altLang="ko-KR" sz="900" dirty="0">
                <a:latin typeface="+mn-ea"/>
              </a:rPr>
              <a:t>SW </a:t>
            </a:r>
            <a:r>
              <a:rPr lang="ko-KR" altLang="en-US" sz="900" dirty="0">
                <a:latin typeface="+mn-ea"/>
              </a:rPr>
              <a:t>산출물</a:t>
            </a:r>
            <a:r>
              <a:rPr lang="en-US" altLang="ko-KR" sz="900" dirty="0">
                <a:latin typeface="+mn-ea"/>
              </a:rPr>
              <a:t>        </a:t>
            </a:r>
            <a:r>
              <a:rPr lang="ko-KR" altLang="en-US" sz="900" dirty="0">
                <a:latin typeface="+mn-ea"/>
              </a:rPr>
              <a:t>테스트 및 성능검증</a:t>
            </a:r>
          </a:p>
        </p:txBody>
      </p:sp>
      <p:sp>
        <p:nvSpPr>
          <p:cNvPr id="24" name="타원 23"/>
          <p:cNvSpPr/>
          <p:nvPr userDrawn="1"/>
        </p:nvSpPr>
        <p:spPr bwMode="auto">
          <a:xfrm>
            <a:off x="971616" y="6504446"/>
            <a:ext cx="144000" cy="1440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 userDrawn="1"/>
        </p:nvSpPr>
        <p:spPr bwMode="auto">
          <a:xfrm>
            <a:off x="1750318" y="6504446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타원 26"/>
          <p:cNvSpPr/>
          <p:nvPr userDrawn="1"/>
        </p:nvSpPr>
        <p:spPr bwMode="auto">
          <a:xfrm>
            <a:off x="2650394" y="6504446"/>
            <a:ext cx="144000" cy="1440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/>
          <p:cNvSpPr/>
          <p:nvPr userDrawn="1"/>
        </p:nvSpPr>
        <p:spPr bwMode="auto">
          <a:xfrm>
            <a:off x="189640" y="6504446"/>
            <a:ext cx="144000" cy="144000"/>
          </a:xfrm>
          <a:prstGeom prst="ellipse">
            <a:avLst/>
          </a:prstGeom>
          <a:solidFill>
            <a:srgbClr val="953735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 userDrawn="1"/>
        </p:nvSpPr>
        <p:spPr bwMode="auto">
          <a:xfrm>
            <a:off x="3526042" y="6504446"/>
            <a:ext cx="144000" cy="144000"/>
          </a:xfrm>
          <a:prstGeom prst="ellipse">
            <a:avLst/>
          </a:prstGeom>
          <a:solidFill>
            <a:srgbClr val="595959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6640798"/>
              </p:ext>
            </p:extLst>
          </p:nvPr>
        </p:nvGraphicFramePr>
        <p:xfrm>
          <a:off x="4" y="564648"/>
          <a:ext cx="9143996" cy="58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51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차년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45712" marB="4571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통합일정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아진산업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KIM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아이티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H(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5" name="직선 연결선 34"/>
          <p:cNvCxnSpPr/>
          <p:nvPr userDrawn="1"/>
        </p:nvCxnSpPr>
        <p:spPr>
          <a:xfrm flipH="1">
            <a:off x="0" y="523875"/>
            <a:ext cx="89646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 bwMode="auto">
          <a:xfrm>
            <a:off x="888634" y="1556792"/>
            <a:ext cx="8263458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 bwMode="auto">
          <a:xfrm flipV="1">
            <a:off x="888634" y="2276872"/>
            <a:ext cx="8260331" cy="2163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 userDrawn="1"/>
        </p:nvCxnSpPr>
        <p:spPr bwMode="auto">
          <a:xfrm>
            <a:off x="888634" y="3042976"/>
            <a:ext cx="8263458" cy="25984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 userDrawn="1"/>
        </p:nvCxnSpPr>
        <p:spPr bwMode="auto">
          <a:xfrm>
            <a:off x="888634" y="3787442"/>
            <a:ext cx="8263458" cy="159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 userDrawn="1"/>
        </p:nvCxnSpPr>
        <p:spPr bwMode="auto">
          <a:xfrm flipV="1">
            <a:off x="888634" y="4509120"/>
            <a:ext cx="8260331" cy="16744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 userDrawn="1"/>
        </p:nvCxnSpPr>
        <p:spPr bwMode="auto">
          <a:xfrm>
            <a:off x="888634" y="5273578"/>
            <a:ext cx="8260331" cy="2763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 userDrawn="1"/>
        </p:nvCxnSpPr>
        <p:spPr bwMode="auto">
          <a:xfrm>
            <a:off x="888634" y="6012000"/>
            <a:ext cx="8255366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62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177800" y="0"/>
            <a:ext cx="157163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88" y="0"/>
            <a:ext cx="17938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pic>
        <p:nvPicPr>
          <p:cNvPr id="12" name="그림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129413"/>
            <a:ext cx="10429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50960" y="-3870"/>
            <a:ext cx="7372846" cy="5006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-1588" y="6748463"/>
            <a:ext cx="9145588" cy="109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18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1CA48B91-172C-46E7-B26D-BF4F9313C49F}" type="datetime1">
              <a:rPr lang="ko-KR" altLang="en-US" smtClean="0"/>
              <a:pPr/>
              <a:t>2020-11-18</a:t>
            </a:fld>
            <a:endParaRPr lang="ko-KR" altLang="en-US" dirty="0"/>
          </a:p>
        </p:txBody>
      </p:sp>
      <p:sp>
        <p:nvSpPr>
          <p:cNvPr id="19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1" y="6461031"/>
            <a:ext cx="4922373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900" dirty="0">
                <a:latin typeface="+mn-ea"/>
              </a:rPr>
              <a:t>       통합일정        일반업무         </a:t>
            </a:r>
            <a:r>
              <a:rPr lang="en-US" altLang="ko-KR" sz="900" dirty="0">
                <a:latin typeface="+mn-ea"/>
              </a:rPr>
              <a:t>HW </a:t>
            </a:r>
            <a:r>
              <a:rPr lang="ko-KR" altLang="en-US" sz="900" dirty="0">
                <a:latin typeface="+mn-ea"/>
              </a:rPr>
              <a:t>산출물        </a:t>
            </a:r>
            <a:r>
              <a:rPr lang="en-US" altLang="ko-KR" sz="900" dirty="0">
                <a:latin typeface="+mn-ea"/>
              </a:rPr>
              <a:t>SW </a:t>
            </a:r>
            <a:r>
              <a:rPr lang="ko-KR" altLang="en-US" sz="900" dirty="0">
                <a:latin typeface="+mn-ea"/>
              </a:rPr>
              <a:t>산출물</a:t>
            </a:r>
            <a:r>
              <a:rPr lang="en-US" altLang="ko-KR" sz="900" dirty="0">
                <a:latin typeface="+mn-ea"/>
              </a:rPr>
              <a:t>        </a:t>
            </a:r>
            <a:r>
              <a:rPr lang="ko-KR" altLang="en-US" sz="900" dirty="0">
                <a:latin typeface="+mn-ea"/>
              </a:rPr>
              <a:t>테스트 및 성능검증</a:t>
            </a:r>
          </a:p>
        </p:txBody>
      </p:sp>
      <p:sp>
        <p:nvSpPr>
          <p:cNvPr id="21" name="타원 20"/>
          <p:cNvSpPr/>
          <p:nvPr userDrawn="1"/>
        </p:nvSpPr>
        <p:spPr bwMode="auto">
          <a:xfrm>
            <a:off x="971616" y="6504446"/>
            <a:ext cx="144000" cy="1440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타원 21"/>
          <p:cNvSpPr/>
          <p:nvPr userDrawn="1"/>
        </p:nvSpPr>
        <p:spPr bwMode="auto">
          <a:xfrm>
            <a:off x="1750318" y="6504446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타원 22"/>
          <p:cNvSpPr/>
          <p:nvPr userDrawn="1"/>
        </p:nvSpPr>
        <p:spPr bwMode="auto">
          <a:xfrm>
            <a:off x="2650394" y="6504446"/>
            <a:ext cx="144000" cy="1440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타원 23"/>
          <p:cNvSpPr/>
          <p:nvPr userDrawn="1"/>
        </p:nvSpPr>
        <p:spPr bwMode="auto">
          <a:xfrm>
            <a:off x="189640" y="6504446"/>
            <a:ext cx="144000" cy="144000"/>
          </a:xfrm>
          <a:prstGeom prst="ellipse">
            <a:avLst/>
          </a:prstGeom>
          <a:solidFill>
            <a:srgbClr val="953735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타원 24"/>
          <p:cNvSpPr/>
          <p:nvPr userDrawn="1"/>
        </p:nvSpPr>
        <p:spPr bwMode="auto">
          <a:xfrm>
            <a:off x="3526042" y="6504446"/>
            <a:ext cx="144000" cy="144000"/>
          </a:xfrm>
          <a:prstGeom prst="ellipse">
            <a:avLst/>
          </a:prstGeom>
          <a:solidFill>
            <a:srgbClr val="595959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11314354"/>
              </p:ext>
            </p:extLst>
          </p:nvPr>
        </p:nvGraphicFramePr>
        <p:xfrm>
          <a:off x="4" y="564648"/>
          <a:ext cx="9144000" cy="58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1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차년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45712" marB="4571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통합일정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아진산업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KIM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아이티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H(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 userDrawn="1"/>
        </p:nvCxnSpPr>
        <p:spPr>
          <a:xfrm flipH="1">
            <a:off x="0" y="523875"/>
            <a:ext cx="89646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 userDrawn="1"/>
        </p:nvCxnSpPr>
        <p:spPr bwMode="auto">
          <a:xfrm>
            <a:off x="936004" y="1556792"/>
            <a:ext cx="8208000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 userDrawn="1"/>
        </p:nvCxnSpPr>
        <p:spPr bwMode="auto">
          <a:xfrm flipV="1">
            <a:off x="936004" y="2276872"/>
            <a:ext cx="8208000" cy="2163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 userDrawn="1"/>
        </p:nvCxnSpPr>
        <p:spPr bwMode="auto">
          <a:xfrm>
            <a:off x="936004" y="3042976"/>
            <a:ext cx="8208000" cy="25984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 bwMode="auto">
          <a:xfrm>
            <a:off x="936004" y="3787442"/>
            <a:ext cx="8208000" cy="159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 bwMode="auto">
          <a:xfrm flipV="1">
            <a:off x="936004" y="4509120"/>
            <a:ext cx="8208000" cy="16744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 userDrawn="1"/>
        </p:nvCxnSpPr>
        <p:spPr bwMode="auto">
          <a:xfrm>
            <a:off x="936004" y="5273578"/>
            <a:ext cx="8208000" cy="2763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 userDrawn="1"/>
        </p:nvCxnSpPr>
        <p:spPr bwMode="auto">
          <a:xfrm>
            <a:off x="936004" y="6012000"/>
            <a:ext cx="8208000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22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F25B-5537-466D-A43C-EEDE032FF684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9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713C-9EB7-4651-9F8C-FC533C18DC1A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3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9286-ADD6-4564-AEDB-A49937D376FA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8214-A296-4C4C-A580-D3B7A8DC3F89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2FA9-13ED-4121-931D-173B9D801FAD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4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456A-2666-4210-8A11-40184EA14178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DF87-2B2C-4C63-A112-6FB88635B753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4E0-35ED-405E-BC95-83D8992A1E6D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1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8CE9B-F22E-4F9B-B70D-9C4C1FC130C4}" type="datetime1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4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3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1. Context Diagram –</a:t>
            </a:r>
            <a:r>
              <a:rPr lang="ko-KR" altLang="en-US" sz="2200" dirty="0"/>
              <a:t>과제 </a:t>
            </a:r>
            <a:r>
              <a:rPr lang="en-US" altLang="ko-KR" sz="2200" dirty="0"/>
              <a:t>Base</a:t>
            </a:r>
            <a:endParaRPr lang="ko-KR" altLang="en-US" sz="2200" dirty="0"/>
          </a:p>
        </p:txBody>
      </p:sp>
      <p:sp>
        <p:nvSpPr>
          <p:cNvPr id="50" name="직사각형 49"/>
          <p:cNvSpPr/>
          <p:nvPr/>
        </p:nvSpPr>
        <p:spPr>
          <a:xfrm>
            <a:off x="4644008" y="620688"/>
            <a:ext cx="4405636" cy="590465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PC Client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분과장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아진산업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805608" y="1215448"/>
            <a:ext cx="4140000" cy="28616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 err="1">
                <a:latin typeface="+mn-ea"/>
              </a:rPr>
              <a:t>알고리듬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SW</a:t>
            </a:r>
          </a:p>
          <a:p>
            <a:pPr algn="ctr"/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>
                <a:solidFill>
                  <a:srgbClr val="FFC000"/>
                </a:solidFill>
                <a:latin typeface="+mn-ea"/>
              </a:rPr>
              <a:t>G, </a:t>
            </a:r>
            <a:r>
              <a:rPr lang="ko-KR" altLang="en-US" sz="900" dirty="0" err="1">
                <a:solidFill>
                  <a:srgbClr val="FFC000"/>
                </a:solidFill>
                <a:latin typeface="+mn-ea"/>
              </a:rPr>
              <a:t>아진산업</a:t>
            </a:r>
            <a:r>
              <a:rPr lang="en-US" altLang="ko-KR" sz="9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900" dirty="0" err="1">
                <a:solidFill>
                  <a:srgbClr val="FFC000"/>
                </a:solidFill>
                <a:latin typeface="+mn-ea"/>
              </a:rPr>
              <a:t>아이티</a:t>
            </a:r>
            <a:r>
              <a:rPr lang="en-US" altLang="ko-KR" sz="900" dirty="0">
                <a:latin typeface="+mn-ea"/>
              </a:rPr>
              <a:t>)</a:t>
            </a: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959880" y="1666900"/>
            <a:ext cx="1800000" cy="22661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en-US" altLang="ko-KR" sz="900" dirty="0">
                <a:solidFill>
                  <a:prstClr val="white"/>
                </a:solidFill>
                <a:latin typeface="+mn-ea"/>
              </a:rPr>
              <a:t>3D </a:t>
            </a:r>
            <a:r>
              <a:rPr lang="ko-KR" altLang="en-US" sz="900" dirty="0">
                <a:solidFill>
                  <a:prstClr val="white"/>
                </a:solidFill>
                <a:latin typeface="+mn-ea"/>
              </a:rPr>
              <a:t>영상기반 검사</a:t>
            </a:r>
            <a:endParaRPr lang="en-US" altLang="ko-KR" sz="9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5608" y="4149080"/>
            <a:ext cx="1980000" cy="22496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>
                <a:latin typeface="+mn-ea"/>
              </a:rPr>
              <a:t>제어 </a:t>
            </a:r>
            <a:r>
              <a:rPr lang="en-US" altLang="ko-KR" sz="900" dirty="0">
                <a:latin typeface="+mn-ea"/>
              </a:rPr>
              <a:t>SW</a:t>
            </a:r>
          </a:p>
          <a:p>
            <a:pPr algn="ctr"/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 err="1">
                <a:solidFill>
                  <a:srgbClr val="FFC000"/>
                </a:solidFill>
                <a:latin typeface="+mn-ea"/>
              </a:rPr>
              <a:t>아이티</a:t>
            </a:r>
            <a:r>
              <a:rPr lang="en-US" altLang="ko-KR" sz="900" dirty="0">
                <a:latin typeface="+mn-ea"/>
              </a:rPr>
              <a:t>)</a:t>
            </a: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85608" y="4869160"/>
            <a:ext cx="1620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+mn-ea"/>
              </a:rPr>
              <a:t>센서부</a:t>
            </a:r>
            <a:r>
              <a:rPr lang="ko-KR" altLang="en-US" sz="900" dirty="0">
                <a:latin typeface="+mn-ea"/>
              </a:rPr>
              <a:t> 제어</a:t>
            </a:r>
            <a:endParaRPr lang="en-US" altLang="ko-KR" sz="900" dirty="0"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85608" y="5149977"/>
            <a:ext cx="1620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+mn-ea"/>
              </a:rPr>
              <a:t>알고리듬</a:t>
            </a:r>
            <a:r>
              <a:rPr lang="ko-KR" altLang="en-US" sz="900" dirty="0">
                <a:latin typeface="+mn-ea"/>
              </a:rPr>
              <a:t> 연동</a:t>
            </a:r>
            <a:endParaRPr lang="en-US" altLang="ko-KR" sz="900" dirty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989288" y="1666900"/>
            <a:ext cx="1800000" cy="22661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latin typeface="+mn-ea"/>
              </a:rPr>
              <a:t>2D </a:t>
            </a:r>
            <a:r>
              <a:rPr lang="ko-KR" altLang="en-US" sz="900" dirty="0">
                <a:latin typeface="+mn-ea"/>
              </a:rPr>
              <a:t>영상기반 검사</a:t>
            </a:r>
            <a:endParaRPr lang="en-US" altLang="ko-KR" sz="900" dirty="0">
              <a:latin typeface="+mn-ea"/>
            </a:endParaRPr>
          </a:p>
          <a:p>
            <a:pPr lvl="0" algn="ctr"/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>
                <a:solidFill>
                  <a:srgbClr val="FFC000"/>
                </a:solidFill>
                <a:latin typeface="+mn-ea"/>
              </a:rPr>
              <a:t>G</a:t>
            </a:r>
            <a:r>
              <a:rPr lang="en-US" altLang="ko-KR" sz="900" dirty="0">
                <a:latin typeface="+mn-ea"/>
              </a:rPr>
              <a:t>)</a:t>
            </a:r>
          </a:p>
          <a:p>
            <a:pPr algn="ctr"/>
            <a:r>
              <a:rPr lang="en-US" altLang="ko-KR" sz="900" dirty="0">
                <a:latin typeface="+mn-ea"/>
              </a:rPr>
              <a:t> </a:t>
            </a:r>
          </a:p>
          <a:p>
            <a:pPr algn="ctr"/>
            <a:endParaRPr lang="en-US" altLang="ko-KR" sz="9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0" name="그룹 10"/>
          <p:cNvGrpSpPr/>
          <p:nvPr/>
        </p:nvGrpSpPr>
        <p:grpSpPr>
          <a:xfrm>
            <a:off x="5169288" y="2245264"/>
            <a:ext cx="1440000" cy="1440120"/>
            <a:chOff x="5166956" y="2598852"/>
            <a:chExt cx="1440000" cy="1440120"/>
          </a:xfrm>
        </p:grpSpPr>
        <p:sp>
          <p:nvSpPr>
            <p:cNvPr id="64" name="직사각형 63"/>
            <p:cNvSpPr/>
            <p:nvPr/>
          </p:nvSpPr>
          <p:spPr>
            <a:xfrm>
              <a:off x="5166956" y="2598852"/>
              <a:ext cx="144000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+mn-ea"/>
                </a:rPr>
                <a:t>2D</a:t>
              </a:r>
              <a:r>
                <a:rPr lang="ko-KR" altLang="en-US" sz="900" dirty="0">
                  <a:latin typeface="+mn-ea"/>
                </a:rPr>
                <a:t> </a:t>
              </a:r>
              <a:r>
                <a:rPr lang="ko-KR" altLang="en-US" sz="900" dirty="0" err="1">
                  <a:latin typeface="+mn-ea"/>
                </a:rPr>
                <a:t>비드</a:t>
              </a:r>
              <a:r>
                <a:rPr lang="ko-KR" altLang="en-US" sz="900" dirty="0">
                  <a:latin typeface="+mn-ea"/>
                </a:rPr>
                <a:t> 인식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166956" y="2958892"/>
              <a:ext cx="144000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+mn-ea"/>
                </a:rPr>
                <a:t>2D </a:t>
              </a:r>
              <a:r>
                <a:rPr lang="ko-KR" altLang="en-US" sz="900" dirty="0" err="1">
                  <a:latin typeface="+mn-ea"/>
                </a:rPr>
                <a:t>용접부</a:t>
              </a:r>
              <a:r>
                <a:rPr lang="ko-KR" altLang="en-US" sz="900" dirty="0">
                  <a:latin typeface="+mn-ea"/>
                </a:rPr>
                <a:t> 불량검사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66956" y="3318932"/>
              <a:ext cx="144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latin typeface="+mn-ea"/>
                </a:rPr>
                <a:t>언더컷</a:t>
              </a:r>
              <a:r>
                <a:rPr lang="en-US" altLang="ko-KR" sz="900" dirty="0">
                  <a:latin typeface="+mn-ea"/>
                </a:rPr>
                <a:t> </a:t>
              </a:r>
              <a:r>
                <a:rPr lang="ko-KR" altLang="en-US" sz="900" dirty="0">
                  <a:latin typeface="+mn-ea"/>
                </a:rPr>
                <a:t>후보영역 검출 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166956" y="3678972"/>
              <a:ext cx="144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기공 후보영역 검출 </a:t>
              </a:r>
              <a:endParaRPr lang="en-US" altLang="ko-KR" sz="900" dirty="0">
                <a:latin typeface="+mn-ea"/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985608" y="5430794"/>
            <a:ext cx="1620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PLC </a:t>
            </a:r>
            <a:r>
              <a:rPr lang="ko-KR" altLang="en-US" sz="900" dirty="0">
                <a:latin typeface="+mn-ea"/>
              </a:rPr>
              <a:t>인터페이스</a:t>
            </a:r>
            <a:endParaRPr lang="en-US" altLang="ko-KR" sz="900" dirty="0"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7184" y="620688"/>
            <a:ext cx="4340800" cy="590465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  <a:latin typeface="+mn-ea"/>
              </a:rPr>
              <a:t>Test Bench</a:t>
            </a:r>
          </a:p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ysClr val="windowText" lastClr="000000"/>
                </a:solidFill>
                <a:latin typeface="+mn-ea"/>
              </a:rPr>
              <a:t>분과장 </a:t>
            </a:r>
            <a:r>
              <a:rPr lang="en-US" altLang="ko-KR" sz="1200" b="1" dirty="0">
                <a:solidFill>
                  <a:sysClr val="windowText" lastClr="000000"/>
                </a:solidFill>
                <a:latin typeface="+mn-ea"/>
              </a:rPr>
              <a:t>- KIM)</a:t>
            </a: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1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10515" y="2348880"/>
            <a:ext cx="1985222" cy="26642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 err="1">
                <a:latin typeface="+mn-ea"/>
              </a:rPr>
              <a:t>복합센싱</a:t>
            </a:r>
            <a:r>
              <a:rPr lang="ko-KR" altLang="en-US" sz="900" dirty="0">
                <a:latin typeface="+mn-ea"/>
              </a:rPr>
              <a:t> 모듈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>
                <a:solidFill>
                  <a:srgbClr val="FFCC00"/>
                </a:solidFill>
                <a:latin typeface="+mn-ea"/>
              </a:rPr>
              <a:t>KIM</a:t>
            </a:r>
            <a:r>
              <a:rPr lang="en-US" altLang="ko-KR" sz="900" dirty="0">
                <a:latin typeface="+mn-ea"/>
              </a:rPr>
              <a:t>)</a:t>
            </a:r>
          </a:p>
        </p:txBody>
      </p:sp>
      <p:grpSp>
        <p:nvGrpSpPr>
          <p:cNvPr id="76" name="그룹 92"/>
          <p:cNvGrpSpPr/>
          <p:nvPr/>
        </p:nvGrpSpPr>
        <p:grpSpPr>
          <a:xfrm>
            <a:off x="483064" y="3877376"/>
            <a:ext cx="1440000" cy="1008112"/>
            <a:chOff x="476693" y="3573016"/>
            <a:chExt cx="1440000" cy="1188000"/>
          </a:xfrm>
          <a:solidFill>
            <a:schemeClr val="accent3">
              <a:lumMod val="75000"/>
            </a:schemeClr>
          </a:solidFill>
        </p:grpSpPr>
        <p:sp>
          <p:nvSpPr>
            <p:cNvPr id="77" name="직사각형 76"/>
            <p:cNvSpPr/>
            <p:nvPr/>
          </p:nvSpPr>
          <p:spPr>
            <a:xfrm>
              <a:off x="476693" y="3573016"/>
              <a:ext cx="1440000" cy="1188000"/>
            </a:xfrm>
            <a:prstGeom prst="rect">
              <a:avLst/>
            </a:pr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latin typeface="+mn-ea"/>
                </a:rPr>
                <a:t>3D </a:t>
              </a:r>
              <a:r>
                <a:rPr lang="ko-KR" altLang="en-US" sz="900" dirty="0" err="1">
                  <a:latin typeface="+mn-ea"/>
                </a:rPr>
                <a:t>브라켓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en-US" altLang="ko-KR" sz="900" dirty="0">
                  <a:latin typeface="+mn-ea"/>
                </a:rPr>
                <a:t>(</a:t>
              </a:r>
              <a:r>
                <a:rPr lang="ko-KR" altLang="en-US" sz="900" dirty="0" err="1">
                  <a:solidFill>
                    <a:srgbClr val="FFC000"/>
                  </a:solidFill>
                  <a:latin typeface="+mn-ea"/>
                </a:rPr>
                <a:t>아진산업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endParaRPr lang="en-US" altLang="ko-KR" sz="900" dirty="0">
                <a:latin typeface="+mn-ea"/>
              </a:endParaRPr>
            </a:p>
            <a:p>
              <a:pPr algn="ctr"/>
              <a:endParaRPr lang="en-US" altLang="ko-KR" sz="900" dirty="0">
                <a:latin typeface="+mn-ea"/>
              </a:endParaRPr>
            </a:p>
            <a:p>
              <a:pPr algn="ctr"/>
              <a:endParaRPr lang="en-US" altLang="ko-KR" sz="900" dirty="0">
                <a:latin typeface="+mn-ea"/>
              </a:endParaRPr>
            </a:p>
            <a:p>
              <a:pPr algn="ctr"/>
              <a:endParaRPr lang="en-US" altLang="ko-KR" sz="900" dirty="0">
                <a:latin typeface="+mn-ea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56693" y="4112944"/>
              <a:ext cx="1080000" cy="2521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+mn-ea"/>
                </a:rPr>
                <a:t>3D </a:t>
              </a:r>
              <a:r>
                <a:rPr lang="ko-KR" altLang="en-US" sz="900" dirty="0">
                  <a:latin typeface="+mn-ea"/>
                </a:rPr>
                <a:t>카메라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56693" y="4365104"/>
              <a:ext cx="1080000" cy="2518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라인 레이저</a:t>
              </a:r>
              <a:endParaRPr lang="en-US" altLang="ko-KR" sz="900" dirty="0">
                <a:latin typeface="+mn-ea"/>
              </a:endParaRPr>
            </a:p>
          </p:txBody>
        </p:sp>
      </p:grpSp>
      <p:grpSp>
        <p:nvGrpSpPr>
          <p:cNvPr id="109" name="그룹 89"/>
          <p:cNvGrpSpPr/>
          <p:nvPr/>
        </p:nvGrpSpPr>
        <p:grpSpPr>
          <a:xfrm>
            <a:off x="483064" y="2725248"/>
            <a:ext cx="1440000" cy="1046212"/>
            <a:chOff x="476693" y="2242964"/>
            <a:chExt cx="1440000" cy="1188000"/>
          </a:xfrm>
          <a:solidFill>
            <a:schemeClr val="accent3">
              <a:lumMod val="75000"/>
            </a:schemeClr>
          </a:solidFill>
        </p:grpSpPr>
        <p:sp>
          <p:nvSpPr>
            <p:cNvPr id="110" name="직사각형 109"/>
            <p:cNvSpPr/>
            <p:nvPr/>
          </p:nvSpPr>
          <p:spPr>
            <a:xfrm>
              <a:off x="476693" y="2242964"/>
              <a:ext cx="1440000" cy="1188000"/>
            </a:xfrm>
            <a:prstGeom prst="rect">
              <a:avLst/>
            </a:pr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latin typeface="+mn-ea"/>
                </a:rPr>
                <a:t>2D</a:t>
              </a:r>
              <a:r>
                <a:rPr lang="ko-KR" altLang="en-US" sz="900" dirty="0">
                  <a:latin typeface="+mn-ea"/>
                </a:rPr>
                <a:t> </a:t>
              </a:r>
              <a:r>
                <a:rPr lang="ko-KR" altLang="en-US" sz="900" dirty="0" err="1">
                  <a:latin typeface="+mn-ea"/>
                </a:rPr>
                <a:t>브라켓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solidFill>
                    <a:srgbClr val="FFC000"/>
                  </a:solidFill>
                  <a:latin typeface="+mn-ea"/>
                </a:rPr>
                <a:t>GITC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endParaRPr lang="en-US" altLang="ko-KR" sz="900" dirty="0">
                <a:latin typeface="+mn-ea"/>
              </a:endParaRPr>
            </a:p>
            <a:p>
              <a:pPr algn="ctr"/>
              <a:endParaRPr lang="en-US" altLang="ko-KR" sz="900" dirty="0">
                <a:latin typeface="+mn-ea"/>
              </a:endParaRPr>
            </a:p>
            <a:p>
              <a:pPr algn="ctr"/>
              <a:endParaRPr lang="en-US" altLang="ko-KR" sz="900" dirty="0">
                <a:latin typeface="+mn-ea"/>
              </a:endParaRPr>
            </a:p>
            <a:p>
              <a:pPr algn="ctr"/>
              <a:endParaRPr lang="en-US" altLang="ko-KR" sz="900" dirty="0">
                <a:latin typeface="+mn-ea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56693" y="3032824"/>
              <a:ext cx="1080000" cy="2857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+mn-ea"/>
                </a:rPr>
                <a:t>2D</a:t>
              </a:r>
              <a:r>
                <a:rPr lang="ko-KR" altLang="en-US" sz="900" dirty="0">
                  <a:latin typeface="+mn-ea"/>
                </a:rPr>
                <a:t>카메라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56693" y="2742564"/>
              <a:ext cx="1080000" cy="2902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조명</a:t>
              </a:r>
              <a:endParaRPr lang="en-US" altLang="ko-KR" sz="900" dirty="0">
                <a:latin typeface="+mn-ea"/>
              </a:endParaRPr>
            </a:p>
          </p:txBody>
        </p:sp>
      </p:grpSp>
      <p:sp>
        <p:nvSpPr>
          <p:cNvPr id="113" name="직사각형 112"/>
          <p:cNvSpPr/>
          <p:nvPr/>
        </p:nvSpPr>
        <p:spPr>
          <a:xfrm>
            <a:off x="2411760" y="5229200"/>
            <a:ext cx="1900192" cy="11704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검사제품 </a:t>
            </a:r>
            <a:r>
              <a:rPr lang="ko-KR" altLang="en-US" sz="900" dirty="0" err="1">
                <a:latin typeface="+mn-ea"/>
              </a:rPr>
              <a:t>안착지그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 err="1">
                <a:solidFill>
                  <a:srgbClr val="FFCC00"/>
                </a:solidFill>
                <a:latin typeface="+mn-ea"/>
              </a:rPr>
              <a:t>아진산업</a:t>
            </a:r>
            <a:r>
              <a:rPr lang="en-US" altLang="ko-KR" sz="900" dirty="0">
                <a:latin typeface="+mn-ea"/>
              </a:rPr>
              <a:t>)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05450" y="5229200"/>
            <a:ext cx="1990286" cy="11704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>
                <a:latin typeface="+mn-ea"/>
              </a:rPr>
              <a:t>카메라 교정 모듈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 err="1">
                <a:solidFill>
                  <a:srgbClr val="FFCC00"/>
                </a:solidFill>
                <a:latin typeface="+mn-ea"/>
              </a:rPr>
              <a:t>아진산업</a:t>
            </a:r>
            <a:r>
              <a:rPr lang="en-US" altLang="ko-KR" sz="900" dirty="0">
                <a:latin typeface="+mn-ea"/>
              </a:rPr>
              <a:t>)</a:t>
            </a:r>
          </a:p>
        </p:txBody>
      </p:sp>
      <p:grpSp>
        <p:nvGrpSpPr>
          <p:cNvPr id="115" name="그룹 3"/>
          <p:cNvGrpSpPr/>
          <p:nvPr/>
        </p:nvGrpSpPr>
        <p:grpSpPr>
          <a:xfrm>
            <a:off x="7139880" y="2132856"/>
            <a:ext cx="1440000" cy="1656184"/>
            <a:chOff x="7050488" y="2422376"/>
            <a:chExt cx="1440000" cy="1656184"/>
          </a:xfrm>
        </p:grpSpPr>
        <p:sp>
          <p:nvSpPr>
            <p:cNvPr id="116" name="직사각형 115"/>
            <p:cNvSpPr/>
            <p:nvPr/>
          </p:nvSpPr>
          <p:spPr>
            <a:xfrm>
              <a:off x="7050488" y="2422376"/>
              <a:ext cx="144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latin typeface="+mn-ea"/>
                </a:rPr>
                <a:t>3D  </a:t>
              </a:r>
              <a:r>
                <a:rPr lang="ko-KR" altLang="en-US" sz="900" dirty="0">
                  <a:latin typeface="+mn-ea"/>
                </a:rPr>
                <a:t>프로파일기반 검사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en-US" altLang="ko-KR" sz="900" dirty="0">
                  <a:latin typeface="+mn-ea"/>
                </a:rPr>
                <a:t>( </a:t>
              </a:r>
              <a:r>
                <a:rPr lang="ko-KR" altLang="en-US" sz="900" dirty="0" err="1">
                  <a:solidFill>
                    <a:srgbClr val="FFC000"/>
                  </a:solidFill>
                  <a:latin typeface="+mn-ea"/>
                </a:rPr>
                <a:t>아진산업</a:t>
              </a:r>
              <a:r>
                <a:rPr lang="ko-KR" altLang="en-US" sz="900" dirty="0">
                  <a:solidFill>
                    <a:srgbClr val="FFC000"/>
                  </a:solidFill>
                  <a:latin typeface="+mn-ea"/>
                </a:rPr>
                <a:t> </a:t>
              </a:r>
              <a:r>
                <a:rPr lang="en-US" altLang="ko-KR" sz="900" dirty="0">
                  <a:latin typeface="+mn-ea"/>
                </a:rPr>
                <a:t>)</a:t>
              </a: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050488" y="2783904"/>
              <a:ext cx="1440000" cy="4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+mn-ea"/>
                </a:rPr>
                <a:t>2D/3D</a:t>
              </a:r>
              <a:r>
                <a:rPr lang="ko-KR" altLang="en-US" sz="900" dirty="0">
                  <a:latin typeface="+mn-ea"/>
                </a:rPr>
                <a:t> 위치 </a:t>
              </a:r>
              <a:r>
                <a:rPr lang="ko-KR" altLang="en-US" sz="900" dirty="0" err="1">
                  <a:latin typeface="+mn-ea"/>
                </a:rPr>
                <a:t>매칭</a:t>
              </a:r>
              <a:r>
                <a:rPr lang="ko-KR" altLang="en-US" sz="900" dirty="0">
                  <a:latin typeface="+mn-ea"/>
                </a:rPr>
                <a:t> 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en-US" altLang="ko-KR" sz="900" dirty="0">
                  <a:latin typeface="+mn-ea"/>
                </a:rPr>
                <a:t>( </a:t>
              </a:r>
              <a:r>
                <a:rPr lang="ko-KR" altLang="en-US" sz="900" dirty="0" err="1">
                  <a:solidFill>
                    <a:srgbClr val="FFC000"/>
                  </a:solidFill>
                  <a:latin typeface="+mn-ea"/>
                </a:rPr>
                <a:t>아이티</a:t>
              </a:r>
              <a:r>
                <a:rPr lang="en-US" altLang="ko-KR" sz="900" dirty="0">
                  <a:solidFill>
                    <a:srgbClr val="FFC000"/>
                  </a:solidFill>
                  <a:latin typeface="+mn-ea"/>
                </a:rPr>
                <a:t>, G</a:t>
              </a:r>
              <a:r>
                <a:rPr lang="en-US" altLang="ko-KR" sz="900" dirty="0">
                  <a:solidFill>
                    <a:schemeClr val="bg1"/>
                  </a:solidFill>
                  <a:latin typeface="+mn-ea"/>
                </a:rPr>
                <a:t>) </a:t>
              </a: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050488" y="3214464"/>
              <a:ext cx="144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+mn-ea"/>
                </a:rPr>
                <a:t>3D </a:t>
              </a:r>
              <a:r>
                <a:rPr lang="ko-KR" altLang="en-US" sz="900" dirty="0">
                  <a:latin typeface="+mn-ea"/>
                </a:rPr>
                <a:t>기반 형상 검사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en-US" altLang="ko-KR" sz="900" dirty="0">
                  <a:latin typeface="+mn-ea"/>
                </a:rPr>
                <a:t>( </a:t>
              </a:r>
              <a:r>
                <a:rPr lang="ko-KR" altLang="en-US" sz="900" dirty="0" err="1">
                  <a:solidFill>
                    <a:srgbClr val="FFC000"/>
                  </a:solidFill>
                  <a:latin typeface="+mn-ea"/>
                </a:rPr>
                <a:t>아이티</a:t>
              </a:r>
              <a:r>
                <a:rPr lang="en-US" altLang="ko-KR" sz="900" dirty="0">
                  <a:latin typeface="+mn-ea"/>
                </a:rPr>
                <a:t>)</a:t>
              </a: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050488" y="3578960"/>
              <a:ext cx="1440000" cy="49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latin typeface="+mn-ea"/>
                </a:rPr>
                <a:t>3D </a:t>
              </a:r>
              <a:r>
                <a:rPr lang="ko-KR" altLang="en-US" sz="900" dirty="0">
                  <a:latin typeface="+mn-ea"/>
                </a:rPr>
                <a:t>기반 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ko-KR" altLang="en-US" sz="900" dirty="0">
                  <a:latin typeface="+mn-ea"/>
                </a:rPr>
                <a:t>불량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ko-KR" altLang="en-US" sz="900" dirty="0" err="1">
                  <a:latin typeface="+mn-ea"/>
                </a:rPr>
                <a:t>언더컷</a:t>
              </a:r>
              <a:r>
                <a:rPr lang="en-US" altLang="ko-KR" sz="900" dirty="0">
                  <a:latin typeface="+mn-ea"/>
                </a:rPr>
                <a:t>, </a:t>
              </a:r>
              <a:r>
                <a:rPr lang="ko-KR" altLang="en-US" sz="900" dirty="0">
                  <a:latin typeface="+mn-ea"/>
                </a:rPr>
                <a:t>기공</a:t>
              </a:r>
              <a:r>
                <a:rPr lang="en-US" altLang="ko-KR" sz="900" dirty="0">
                  <a:latin typeface="+mn-ea"/>
                </a:rPr>
                <a:t>) </a:t>
              </a:r>
              <a:r>
                <a:rPr lang="ko-KR" altLang="en-US" sz="900" dirty="0">
                  <a:latin typeface="+mn-ea"/>
                </a:rPr>
                <a:t>검사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en-US" altLang="ko-KR" sz="900" dirty="0">
                  <a:latin typeface="+mn-ea"/>
                </a:rPr>
                <a:t>( </a:t>
              </a:r>
              <a:r>
                <a:rPr lang="ko-KR" altLang="en-US" sz="900" dirty="0" err="1">
                  <a:solidFill>
                    <a:srgbClr val="FFC000"/>
                  </a:solidFill>
                  <a:latin typeface="+mn-ea"/>
                </a:rPr>
                <a:t>아이티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endParaRPr lang="en-US" altLang="ko-KR" sz="900" dirty="0">
                <a:latin typeface="+mn-ea"/>
              </a:endParaRPr>
            </a:p>
            <a:p>
              <a:pPr algn="ctr"/>
              <a:endParaRPr lang="en-US" altLang="ko-KR" sz="900" dirty="0">
                <a:latin typeface="+mn-ea"/>
              </a:endParaRPr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6965608" y="4149080"/>
            <a:ext cx="1980000" cy="22496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ko-KR" altLang="en-US" sz="900" dirty="0">
                <a:latin typeface="+mn-ea"/>
              </a:rPr>
              <a:t>모니터링 </a:t>
            </a:r>
            <a:r>
              <a:rPr lang="en-US" altLang="ko-KR" sz="900" dirty="0">
                <a:latin typeface="+mn-ea"/>
              </a:rPr>
              <a:t>SW</a:t>
            </a:r>
          </a:p>
          <a:p>
            <a:pPr algn="ctr"/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 err="1">
                <a:solidFill>
                  <a:srgbClr val="FFC000"/>
                </a:solidFill>
                <a:latin typeface="+mn-ea"/>
              </a:rPr>
              <a:t>아이티</a:t>
            </a:r>
            <a:r>
              <a:rPr lang="en-US" altLang="ko-KR" sz="900" dirty="0">
                <a:latin typeface="+mn-ea"/>
              </a:rPr>
              <a:t>)</a:t>
            </a: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145608" y="5161451"/>
            <a:ext cx="1620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정보 모니터링</a:t>
            </a:r>
            <a:endParaRPr lang="en-US" altLang="ko-KR" sz="900" dirty="0"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145608" y="5461552"/>
            <a:ext cx="1620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데이터 관리</a:t>
            </a:r>
            <a:endParaRPr lang="en-US" altLang="ko-KR" sz="900" dirty="0"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06881" y="1196752"/>
            <a:ext cx="1988855" cy="9361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구동 모듈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>
                <a:solidFill>
                  <a:srgbClr val="FFCC00"/>
                </a:solidFill>
                <a:latin typeface="+mn-ea"/>
              </a:rPr>
              <a:t>KIM</a:t>
            </a:r>
            <a:r>
              <a:rPr lang="en-US" altLang="ko-KR" sz="900" dirty="0">
                <a:latin typeface="+mn-ea"/>
              </a:rPr>
              <a:t>)</a:t>
            </a:r>
          </a:p>
          <a:p>
            <a:pPr algn="ctr"/>
            <a:endParaRPr lang="en-US" altLang="ko-KR" sz="900" dirty="0">
              <a:latin typeface="+mn-ea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2422152" y="2347200"/>
            <a:ext cx="1879408" cy="2665976"/>
            <a:chOff x="2475968" y="2347200"/>
            <a:chExt cx="1980000" cy="2665976"/>
          </a:xfrm>
        </p:grpSpPr>
        <p:sp>
          <p:nvSpPr>
            <p:cNvPr id="127" name="직사각형 126"/>
            <p:cNvSpPr/>
            <p:nvPr/>
          </p:nvSpPr>
          <p:spPr>
            <a:xfrm>
              <a:off x="2475968" y="2347200"/>
              <a:ext cx="1980000" cy="26659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 err="1">
                  <a:latin typeface="+mn-ea"/>
                </a:rPr>
                <a:t>센서부</a:t>
              </a:r>
              <a:r>
                <a:rPr lang="ko-KR" altLang="en-US" sz="900" dirty="0">
                  <a:latin typeface="+mn-ea"/>
                </a:rPr>
                <a:t> 제어보드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solidFill>
                    <a:srgbClr val="FFCC00"/>
                  </a:solidFill>
                  <a:latin typeface="+mn-ea"/>
                </a:rPr>
                <a:t>W</a:t>
              </a:r>
              <a:r>
                <a:rPr lang="en-US" altLang="ko-KR" sz="900" dirty="0">
                  <a:latin typeface="+mn-ea"/>
                </a:rPr>
                <a:t>)</a:t>
              </a: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655968" y="2791392"/>
              <a:ext cx="1620000" cy="30887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latin typeface="+mn-ea"/>
                </a:rPr>
                <a:t>구동</a:t>
              </a:r>
              <a:r>
                <a:rPr lang="en-US" altLang="ko-KR" sz="900" dirty="0">
                  <a:latin typeface="+mn-ea"/>
                </a:rPr>
                <a:t>HW</a:t>
              </a: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655968" y="3227772"/>
              <a:ext cx="1620000" cy="16413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latin typeface="+mn-ea"/>
                </a:rPr>
                <a:t>제어 </a:t>
              </a:r>
              <a:r>
                <a:rPr lang="en-US" altLang="ko-KR" sz="900" dirty="0">
                  <a:latin typeface="+mn-ea"/>
                </a:rPr>
                <a:t>SW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835968" y="3809915"/>
              <a:ext cx="1260000" cy="30887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 err="1">
                  <a:latin typeface="+mn-ea"/>
                </a:rPr>
                <a:t>2D</a:t>
              </a:r>
              <a:r>
                <a:rPr lang="en-US" altLang="ko-KR" sz="900" dirty="0">
                  <a:latin typeface="+mn-ea"/>
                </a:rPr>
                <a:t> </a:t>
              </a:r>
              <a:r>
                <a:rPr lang="ko-KR" altLang="en-US" sz="900" dirty="0">
                  <a:latin typeface="+mn-ea"/>
                </a:rPr>
                <a:t>카메라 제어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835968" y="4118850"/>
              <a:ext cx="1260000" cy="30887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latin typeface="+mn-ea"/>
                </a:rPr>
                <a:t>3D </a:t>
              </a:r>
              <a:r>
                <a:rPr lang="ko-KR" altLang="en-US" sz="900" dirty="0">
                  <a:latin typeface="+mn-ea"/>
                </a:rPr>
                <a:t>카메라 제어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835968" y="4427765"/>
              <a:ext cx="1260000" cy="30887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latin typeface="+mn-ea"/>
                </a:rPr>
                <a:t>라인레이저 제어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835968" y="3501008"/>
              <a:ext cx="1260000" cy="30887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latin typeface="+mn-ea"/>
                </a:rPr>
                <a:t>조명 제어</a:t>
              </a:r>
              <a:endParaRPr lang="en-US" altLang="ko-KR" sz="900" dirty="0">
                <a:latin typeface="+mn-ea"/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467544" y="5655874"/>
            <a:ext cx="1471041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교정 </a:t>
            </a:r>
            <a:r>
              <a:rPr lang="ko-KR" altLang="en-US" sz="900" dirty="0" err="1">
                <a:latin typeface="+mn-ea"/>
              </a:rPr>
              <a:t>지그</a:t>
            </a:r>
            <a:endParaRPr lang="en-US" altLang="ko-KR" sz="900" dirty="0"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67544" y="5949312"/>
            <a:ext cx="1471041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교정 </a:t>
            </a:r>
            <a:r>
              <a:rPr lang="en-US" altLang="ko-KR" sz="900" dirty="0">
                <a:latin typeface="+mn-ea"/>
              </a:rPr>
              <a:t>SW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4985608" y="5733256"/>
            <a:ext cx="1620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시스템 제어 및 관리</a:t>
            </a:r>
            <a:endParaRPr lang="en-US" altLang="ko-KR" sz="900" dirty="0"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422144" y="1196752"/>
            <a:ext cx="1879424" cy="9361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+mn-ea"/>
              </a:rPr>
              <a:t>구동부</a:t>
            </a:r>
            <a:r>
              <a:rPr lang="ko-KR" altLang="en-US" sz="900" dirty="0">
                <a:latin typeface="+mn-ea"/>
              </a:rPr>
              <a:t> 제어보드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>
                <a:solidFill>
                  <a:srgbClr val="FFCC00"/>
                </a:solidFill>
                <a:latin typeface="+mn-ea"/>
              </a:rPr>
              <a:t>KIM</a:t>
            </a:r>
            <a:r>
              <a:rPr lang="en-US" altLang="ko-KR" sz="900" dirty="0">
                <a:latin typeface="+mn-ea"/>
              </a:rPr>
              <a:t>)</a:t>
            </a:r>
          </a:p>
        </p:txBody>
      </p:sp>
      <p:cxnSp>
        <p:nvCxnSpPr>
          <p:cNvPr id="138" name="직선 화살표 연결선 137"/>
          <p:cNvCxnSpPr/>
          <p:nvPr/>
        </p:nvCxnSpPr>
        <p:spPr>
          <a:xfrm flipH="1">
            <a:off x="2202086" y="1657350"/>
            <a:ext cx="206595" cy="251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2195736" y="3573016"/>
            <a:ext cx="206595" cy="251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flipH="1">
            <a:off x="4305567" y="3573016"/>
            <a:ext cx="360000" cy="251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4305567" y="1628800"/>
            <a:ext cx="360000" cy="251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H="1">
            <a:off x="1187624" y="2132856"/>
            <a:ext cx="3319" cy="216024"/>
          </a:xfrm>
          <a:prstGeom prst="straightConnector1">
            <a:avLst/>
          </a:prstGeom>
          <a:ln w="15875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슬라이드 번호 개체 틀 7"/>
          <p:cNvSpPr txBox="1">
            <a:spLocks/>
          </p:cNvSpPr>
          <p:nvPr/>
        </p:nvSpPr>
        <p:spPr>
          <a:xfrm>
            <a:off x="8532440" y="6475635"/>
            <a:ext cx="474190" cy="33774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/>
              <a:t>1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37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1. Context Diagram – 3</a:t>
            </a:r>
            <a:r>
              <a:rPr lang="ko-KR" altLang="en-US" sz="2200" dirty="0"/>
              <a:t>차년도 기관별 업무</a:t>
            </a:r>
            <a:r>
              <a:rPr lang="en-US" altLang="ko-KR" sz="2200" dirty="0"/>
              <a:t>(</a:t>
            </a:r>
            <a:r>
              <a:rPr lang="ko-KR" altLang="en-US" sz="2200" dirty="0"/>
              <a:t>기술개발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sp>
        <p:nvSpPr>
          <p:cNvPr id="74" name="직사각형 73"/>
          <p:cNvSpPr/>
          <p:nvPr/>
        </p:nvSpPr>
        <p:spPr>
          <a:xfrm>
            <a:off x="683568" y="764704"/>
            <a:ext cx="2540600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  <a:latin typeface="+mn-ea"/>
              </a:rPr>
              <a:t>아진산업</a:t>
            </a:r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1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03265" y="1340768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3D</a:t>
            </a:r>
            <a:r>
              <a:rPr lang="ko-KR" altLang="en-US" sz="900" dirty="0">
                <a:latin typeface="+mn-ea"/>
              </a:rPr>
              <a:t>프로파일 기반 검사 </a:t>
            </a:r>
            <a:r>
              <a:rPr lang="ko-KR" altLang="en-US" sz="900" dirty="0" err="1">
                <a:latin typeface="+mn-ea"/>
              </a:rPr>
              <a:t>알고리듬</a:t>
            </a:r>
            <a:r>
              <a:rPr lang="ko-KR" altLang="en-US" sz="900" dirty="0">
                <a:latin typeface="+mn-ea"/>
              </a:rPr>
              <a:t> 고도화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58" name="슬라이드 번호 개체 틀 7"/>
          <p:cNvSpPr txBox="1">
            <a:spLocks/>
          </p:cNvSpPr>
          <p:nvPr/>
        </p:nvSpPr>
        <p:spPr>
          <a:xfrm>
            <a:off x="8532440" y="6475635"/>
            <a:ext cx="474190" cy="33774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159F3A-8F89-434F-A0C9-17376DB0B221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03265" y="1772816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제품 안착 </a:t>
            </a:r>
            <a:r>
              <a:rPr lang="ko-KR" altLang="en-US" sz="900" dirty="0" err="1">
                <a:latin typeface="+mn-ea"/>
              </a:rPr>
              <a:t>지그</a:t>
            </a:r>
            <a:r>
              <a:rPr lang="ko-KR" altLang="en-US" sz="900" dirty="0">
                <a:latin typeface="+mn-ea"/>
              </a:rPr>
              <a:t> 수정</a:t>
            </a:r>
            <a:endParaRPr lang="en-US" altLang="ko-KR" sz="900" dirty="0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03265" y="2204864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3D</a:t>
            </a:r>
            <a:r>
              <a:rPr lang="ko-KR" altLang="en-US" sz="900" dirty="0">
                <a:latin typeface="+mn-ea"/>
              </a:rPr>
              <a:t>카메라 </a:t>
            </a:r>
            <a:r>
              <a:rPr lang="ko-KR" altLang="en-US" sz="900" dirty="0" err="1">
                <a:latin typeface="+mn-ea"/>
              </a:rPr>
              <a:t>브라켓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 err="1">
                <a:latin typeface="+mn-ea"/>
              </a:rPr>
              <a:t>재제작</a:t>
            </a:r>
            <a:endParaRPr lang="en-US" altLang="ko-KR" sz="900" dirty="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03265" y="2636912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3D</a:t>
            </a:r>
            <a:r>
              <a:rPr lang="ko-KR" altLang="en-US" sz="900" dirty="0">
                <a:latin typeface="+mn-ea"/>
              </a:rPr>
              <a:t>교정 </a:t>
            </a:r>
            <a:r>
              <a:rPr lang="ko-KR" altLang="en-US" sz="900" dirty="0" err="1">
                <a:latin typeface="+mn-ea"/>
              </a:rPr>
              <a:t>알고리듬</a:t>
            </a:r>
            <a:r>
              <a:rPr lang="ko-KR" altLang="en-US" sz="900" dirty="0">
                <a:latin typeface="+mn-ea"/>
              </a:rPr>
              <a:t> 고도화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03265" y="3068960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현장 적용</a:t>
            </a:r>
            <a:endParaRPr lang="en-US" altLang="ko-KR" sz="900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296176" y="764704"/>
            <a:ext cx="2540600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  <a:latin typeface="+mn-ea"/>
              </a:rPr>
              <a:t>W</a:t>
            </a: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1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415873" y="1340768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전원제어보드</a:t>
            </a:r>
            <a:r>
              <a:rPr lang="en-US" altLang="ko-KR" sz="900" dirty="0">
                <a:latin typeface="+mn-ea"/>
              </a:rPr>
              <a:t>+</a:t>
            </a:r>
            <a:r>
              <a:rPr lang="ko-KR" altLang="en-US" sz="900" dirty="0">
                <a:latin typeface="+mn-ea"/>
              </a:rPr>
              <a:t>조명제어보드 통합</a:t>
            </a:r>
            <a:endParaRPr lang="en-US" altLang="ko-KR" sz="900" dirty="0"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415873" y="1772816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케이스 소형화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415873" y="2204864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통합 케이스 전자파 인증</a:t>
            </a:r>
            <a:endParaRPr lang="en-US" altLang="ko-KR" sz="900" dirty="0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15873" y="2636912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안정화 테스트</a:t>
            </a:r>
            <a:endParaRPr lang="en-US" altLang="ko-KR" sz="900" dirty="0"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415873" y="3068960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현장설치 </a:t>
            </a:r>
            <a:r>
              <a:rPr lang="en-US" altLang="ko-KR" sz="900" dirty="0">
                <a:latin typeface="+mn-ea"/>
              </a:rPr>
              <a:t>– </a:t>
            </a:r>
            <a:r>
              <a:rPr lang="ko-KR" altLang="en-US" sz="900" dirty="0">
                <a:latin typeface="+mn-ea"/>
              </a:rPr>
              <a:t>케이블 작업</a:t>
            </a:r>
            <a:endParaRPr lang="en-US" altLang="ko-KR" sz="900" dirty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888464" y="764704"/>
            <a:ext cx="2540600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  <a:latin typeface="+mn-ea"/>
              </a:rPr>
              <a:t>G</a:t>
            </a: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1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008161" y="1340768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2D</a:t>
            </a:r>
            <a:r>
              <a:rPr lang="ko-KR" altLang="en-US" sz="900" dirty="0">
                <a:latin typeface="+mn-ea"/>
              </a:rPr>
              <a:t>기반 </a:t>
            </a:r>
            <a:r>
              <a:rPr lang="ko-KR" altLang="en-US" sz="900" dirty="0" err="1">
                <a:latin typeface="+mn-ea"/>
              </a:rPr>
              <a:t>비드</a:t>
            </a:r>
            <a:r>
              <a:rPr lang="ko-KR" altLang="en-US" sz="900" dirty="0">
                <a:latin typeface="+mn-ea"/>
              </a:rPr>
              <a:t> 인식 </a:t>
            </a:r>
            <a:r>
              <a:rPr lang="ko-KR" altLang="en-US" sz="900" dirty="0" err="1">
                <a:latin typeface="+mn-ea"/>
              </a:rPr>
              <a:t>알고리듬</a:t>
            </a:r>
            <a:r>
              <a:rPr lang="ko-KR" altLang="en-US" sz="900" dirty="0">
                <a:latin typeface="+mn-ea"/>
              </a:rPr>
              <a:t> 안정화 </a:t>
            </a:r>
            <a:endParaRPr lang="en-US" altLang="ko-KR" sz="900" dirty="0"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008161" y="1772816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2D</a:t>
            </a:r>
            <a:r>
              <a:rPr lang="ko-KR" altLang="en-US" sz="900" dirty="0">
                <a:latin typeface="+mn-ea"/>
              </a:rPr>
              <a:t>기반 </a:t>
            </a:r>
            <a:r>
              <a:rPr lang="ko-KR" altLang="en-US" sz="900" dirty="0" err="1">
                <a:latin typeface="+mn-ea"/>
              </a:rPr>
              <a:t>비드</a:t>
            </a:r>
            <a:r>
              <a:rPr lang="ko-KR" altLang="en-US" sz="900" dirty="0">
                <a:latin typeface="+mn-ea"/>
              </a:rPr>
              <a:t> 측정 </a:t>
            </a:r>
            <a:r>
              <a:rPr lang="ko-KR" altLang="en-US" sz="900" dirty="0" err="1">
                <a:latin typeface="+mn-ea"/>
              </a:rPr>
              <a:t>알고리듬</a:t>
            </a:r>
            <a:r>
              <a:rPr lang="ko-KR" altLang="en-US" sz="900" dirty="0">
                <a:latin typeface="+mn-ea"/>
              </a:rPr>
              <a:t> 고도화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008161" y="2204864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2D/3D </a:t>
            </a:r>
            <a:r>
              <a:rPr lang="ko-KR" altLang="en-US" sz="900" dirty="0" err="1">
                <a:latin typeface="+mn-ea"/>
              </a:rPr>
              <a:t>위치매칭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 err="1">
                <a:latin typeface="+mn-ea"/>
              </a:rPr>
              <a:t>알고리듬</a:t>
            </a:r>
            <a:r>
              <a:rPr lang="ko-KR" altLang="en-US" sz="900" dirty="0">
                <a:latin typeface="+mn-ea"/>
              </a:rPr>
              <a:t> 안정화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008161" y="2636912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조명 </a:t>
            </a:r>
            <a:r>
              <a:rPr lang="en-US" altLang="ko-KR" sz="900" dirty="0">
                <a:latin typeface="+mn-ea"/>
              </a:rPr>
              <a:t>HW </a:t>
            </a:r>
            <a:r>
              <a:rPr lang="ko-KR" altLang="en-US" sz="900" dirty="0">
                <a:latin typeface="+mn-ea"/>
              </a:rPr>
              <a:t>안정화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296176" y="3645024"/>
            <a:ext cx="2540600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 err="1">
                <a:solidFill>
                  <a:sysClr val="windowText" lastClr="000000"/>
                </a:solidFill>
                <a:latin typeface="+mn-ea"/>
              </a:rPr>
              <a:t>아이티</a:t>
            </a:r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1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415873" y="4221088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3D</a:t>
            </a:r>
            <a:r>
              <a:rPr lang="ko-KR" altLang="en-US" sz="900" dirty="0">
                <a:latin typeface="+mn-ea"/>
              </a:rPr>
              <a:t>기반 형사검사 </a:t>
            </a:r>
            <a:r>
              <a:rPr lang="ko-KR" altLang="en-US" sz="900" dirty="0" err="1">
                <a:latin typeface="+mn-ea"/>
              </a:rPr>
              <a:t>알고리듬</a:t>
            </a:r>
            <a:r>
              <a:rPr lang="ko-KR" altLang="en-US" sz="900" dirty="0">
                <a:latin typeface="+mn-ea"/>
              </a:rPr>
              <a:t> 고도화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415873" y="4653136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3D</a:t>
            </a:r>
            <a:r>
              <a:rPr lang="ko-KR" altLang="en-US" sz="900" dirty="0">
                <a:latin typeface="+mn-ea"/>
              </a:rPr>
              <a:t>기반 불량검사 </a:t>
            </a:r>
            <a:r>
              <a:rPr lang="ko-KR" altLang="en-US" sz="900" dirty="0" err="1">
                <a:latin typeface="+mn-ea"/>
              </a:rPr>
              <a:t>알고리듬</a:t>
            </a:r>
            <a:r>
              <a:rPr lang="ko-KR" altLang="en-US" sz="900" dirty="0">
                <a:latin typeface="+mn-ea"/>
              </a:rPr>
              <a:t> 고도화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415873" y="5085184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2D/3D</a:t>
            </a:r>
            <a:r>
              <a:rPr lang="ko-KR" altLang="en-US" sz="900" dirty="0" err="1">
                <a:latin typeface="+mn-ea"/>
              </a:rPr>
              <a:t>위치매칭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 err="1">
                <a:latin typeface="+mn-ea"/>
              </a:rPr>
              <a:t>알고리듬</a:t>
            </a:r>
            <a:r>
              <a:rPr lang="ko-KR" altLang="en-US" sz="900" dirty="0">
                <a:latin typeface="+mn-ea"/>
              </a:rPr>
              <a:t> 고도화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415873" y="5517232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제어</a:t>
            </a:r>
            <a:r>
              <a:rPr lang="en-US" altLang="ko-KR" sz="900" dirty="0">
                <a:latin typeface="+mn-ea"/>
              </a:rPr>
              <a:t>SW </a:t>
            </a:r>
            <a:r>
              <a:rPr lang="ko-KR" altLang="en-US" sz="900" dirty="0">
                <a:latin typeface="+mn-ea"/>
              </a:rPr>
              <a:t>안정화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415873" y="5949280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모니터링</a:t>
            </a:r>
            <a:r>
              <a:rPr lang="en-US" altLang="ko-KR" sz="900" dirty="0">
                <a:latin typeface="+mn-ea"/>
              </a:rPr>
              <a:t>SW </a:t>
            </a:r>
            <a:r>
              <a:rPr lang="ko-KR" altLang="en-US" sz="900" dirty="0">
                <a:latin typeface="+mn-ea"/>
              </a:rPr>
              <a:t>안정화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89140" y="3645024"/>
            <a:ext cx="2540600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  <a:latin typeface="+mn-ea"/>
              </a:rPr>
              <a:t>KIM</a:t>
            </a: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1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08837" y="4221088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+mn-ea"/>
              </a:rPr>
              <a:t>구동부</a:t>
            </a:r>
            <a:r>
              <a:rPr lang="ko-KR" altLang="en-US" sz="900" dirty="0">
                <a:latin typeface="+mn-ea"/>
              </a:rPr>
              <a:t> 제어 </a:t>
            </a:r>
            <a:r>
              <a:rPr lang="en-US" altLang="ko-KR" sz="900" dirty="0">
                <a:latin typeface="+mn-ea"/>
              </a:rPr>
              <a:t>SW </a:t>
            </a:r>
            <a:r>
              <a:rPr lang="ko-KR" altLang="en-US" sz="900" dirty="0">
                <a:latin typeface="+mn-ea"/>
              </a:rPr>
              <a:t>안정화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08837" y="4653136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+mn-ea"/>
              </a:rPr>
              <a:t>구동부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SW </a:t>
            </a:r>
            <a:r>
              <a:rPr lang="ko-KR" altLang="en-US" sz="900" dirty="0">
                <a:latin typeface="+mn-ea"/>
              </a:rPr>
              <a:t>튜닝</a:t>
            </a:r>
            <a:endParaRPr lang="en-US" altLang="ko-KR" sz="900" dirty="0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08837" y="5085184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+mn-ea"/>
              </a:rPr>
              <a:t>복합센싱모듈</a:t>
            </a:r>
            <a:r>
              <a:rPr lang="ko-KR" altLang="en-US" sz="900" dirty="0">
                <a:latin typeface="+mn-ea"/>
              </a:rPr>
              <a:t> 기구 안정화 설계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제작</a:t>
            </a:r>
            <a:endParaRPr lang="en-US" altLang="ko-KR" sz="900" dirty="0"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08837" y="5517232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08837" y="5949280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437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직선 연결선 85"/>
          <p:cNvCxnSpPr>
            <a:stCxn id="23" idx="4"/>
            <a:endCxn id="41" idx="0"/>
          </p:cNvCxnSpPr>
          <p:nvPr/>
        </p:nvCxnSpPr>
        <p:spPr bwMode="auto">
          <a:xfrm>
            <a:off x="6174168" y="2382678"/>
            <a:ext cx="0" cy="2824544"/>
          </a:xfrm>
          <a:prstGeom prst="line">
            <a:avLst/>
          </a:prstGeom>
          <a:ln w="63500">
            <a:solidFill>
              <a:schemeClr val="tx2">
                <a:lumMod val="20000"/>
                <a:lumOff val="80000"/>
                <a:alpha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2. </a:t>
            </a:r>
            <a:r>
              <a:rPr lang="ko-KR" altLang="en-US" sz="2200" dirty="0"/>
              <a:t>대 </a:t>
            </a:r>
            <a:r>
              <a:rPr lang="ko-KR" altLang="en-US" sz="2200" dirty="0" err="1"/>
              <a:t>마일스톤</a:t>
            </a:r>
            <a:r>
              <a:rPr lang="ko-KR" altLang="en-US" sz="2200" dirty="0"/>
              <a:t> 수립 </a:t>
            </a:r>
            <a:r>
              <a:rPr lang="en-US" altLang="ko-KR" sz="2200" dirty="0"/>
              <a:t>– </a:t>
            </a:r>
            <a:r>
              <a:rPr lang="en-US" altLang="ko-KR" sz="2200" dirty="0">
                <a:solidFill>
                  <a:srgbClr val="FF0000"/>
                </a:solidFill>
              </a:rPr>
              <a:t>3</a:t>
            </a:r>
            <a:r>
              <a:rPr lang="ko-KR" altLang="en-US" sz="2200" dirty="0">
                <a:solidFill>
                  <a:srgbClr val="FF0000"/>
                </a:solidFill>
              </a:rPr>
              <a:t>차년도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588224" y="1153160"/>
            <a:ext cx="0" cy="52238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6156176" y="1124744"/>
            <a:ext cx="792000" cy="13970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연동테스트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7380312" y="1153160"/>
            <a:ext cx="0" cy="52238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6985134" y="1124744"/>
            <a:ext cx="792000" cy="13970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시험성적서</a:t>
            </a:r>
          </a:p>
        </p:txBody>
      </p:sp>
      <p:sp>
        <p:nvSpPr>
          <p:cNvPr id="7" name="타원 6"/>
          <p:cNvSpPr/>
          <p:nvPr/>
        </p:nvSpPr>
        <p:spPr bwMode="auto">
          <a:xfrm>
            <a:off x="6496760" y="1467168"/>
            <a:ext cx="180000" cy="180000"/>
          </a:xfrm>
          <a:prstGeom prst="ellipse">
            <a:avLst/>
          </a:prstGeom>
          <a:solidFill>
            <a:srgbClr val="953735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308392" y="1458904"/>
            <a:ext cx="180000" cy="180000"/>
          </a:xfrm>
          <a:prstGeom prst="ellipse">
            <a:avLst/>
          </a:prstGeom>
          <a:solidFill>
            <a:srgbClr val="953735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80056" y="1153160"/>
            <a:ext cx="0" cy="52238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4284056" y="1124744"/>
            <a:ext cx="792000" cy="13970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단위테스트</a:t>
            </a:r>
          </a:p>
        </p:txBody>
      </p:sp>
      <p:sp>
        <p:nvSpPr>
          <p:cNvPr id="11" name="타원 10"/>
          <p:cNvSpPr/>
          <p:nvPr/>
        </p:nvSpPr>
        <p:spPr bwMode="auto">
          <a:xfrm>
            <a:off x="4604940" y="1467168"/>
            <a:ext cx="180000" cy="180000"/>
          </a:xfrm>
          <a:prstGeom prst="ellipse">
            <a:avLst/>
          </a:prstGeom>
          <a:solidFill>
            <a:srgbClr val="953735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26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4896056" y="2967690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31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4192504" y="220267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4396" y="2331946"/>
            <a:ext cx="68961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3D</a:t>
            </a:r>
            <a:r>
              <a:rPr lang="ko-KR" altLang="en-US" sz="700" dirty="0">
                <a:latin typeface="+mn-ea"/>
              </a:rPr>
              <a:t>모듈 설계</a:t>
            </a:r>
          </a:p>
        </p:txBody>
      </p:sp>
      <p:sp>
        <p:nvSpPr>
          <p:cNvPr id="20" name="타원 19"/>
          <p:cNvSpPr/>
          <p:nvPr/>
        </p:nvSpPr>
        <p:spPr bwMode="auto">
          <a:xfrm>
            <a:off x="5416640" y="220267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34516" y="2331946"/>
            <a:ext cx="68961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3D</a:t>
            </a:r>
            <a:r>
              <a:rPr lang="ko-KR" altLang="en-US" sz="700" dirty="0">
                <a:latin typeface="+mn-ea"/>
              </a:rPr>
              <a:t>모듈 제작</a:t>
            </a:r>
          </a:p>
        </p:txBody>
      </p:sp>
      <p:sp>
        <p:nvSpPr>
          <p:cNvPr id="23" name="타원 22"/>
          <p:cNvSpPr/>
          <p:nvPr/>
        </p:nvSpPr>
        <p:spPr bwMode="auto">
          <a:xfrm>
            <a:off x="6084168" y="2202678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68144" y="1933766"/>
            <a:ext cx="901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프로파일 기반</a:t>
            </a:r>
            <a:br>
              <a:rPr lang="en-US" altLang="ko-KR" sz="700" dirty="0">
                <a:latin typeface="+mn-ea"/>
              </a:rPr>
            </a:br>
            <a:r>
              <a:rPr lang="ko-KR" altLang="en-US" sz="700" dirty="0">
                <a:latin typeface="+mn-ea"/>
              </a:rPr>
              <a:t>검사 </a:t>
            </a:r>
            <a:r>
              <a:rPr lang="en-US" altLang="ko-KR" sz="700" dirty="0">
                <a:latin typeface="+mn-ea"/>
              </a:rPr>
              <a:t>AG 2</a:t>
            </a:r>
            <a:r>
              <a:rPr lang="ko-KR" altLang="en-US" sz="700" dirty="0">
                <a:latin typeface="+mn-ea"/>
              </a:rPr>
              <a:t>차 개선</a:t>
            </a:r>
          </a:p>
        </p:txBody>
      </p:sp>
      <p:sp>
        <p:nvSpPr>
          <p:cNvPr id="27" name="타원 26"/>
          <p:cNvSpPr/>
          <p:nvPr/>
        </p:nvSpPr>
        <p:spPr bwMode="auto">
          <a:xfrm>
            <a:off x="5580112" y="2202678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82960" y="1933766"/>
            <a:ext cx="901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3D </a:t>
            </a:r>
            <a:r>
              <a:rPr lang="ko-KR" altLang="en-US" sz="700" dirty="0" err="1">
                <a:latin typeface="+mn-ea"/>
              </a:rPr>
              <a:t>캘리브레이션</a:t>
            </a:r>
            <a:r>
              <a:rPr lang="ko-KR" altLang="en-US" sz="700" dirty="0">
                <a:latin typeface="+mn-ea"/>
              </a:rPr>
              <a:t> </a:t>
            </a:r>
            <a:endParaRPr lang="en-US" altLang="ko-KR" sz="700" dirty="0">
              <a:latin typeface="+mn-ea"/>
            </a:endParaRPr>
          </a:p>
          <a:p>
            <a:pPr algn="ctr">
              <a:defRPr/>
            </a:pPr>
            <a:r>
              <a:rPr lang="en-US" altLang="ko-KR" sz="700" dirty="0">
                <a:latin typeface="+mn-ea"/>
              </a:rPr>
              <a:t>AG </a:t>
            </a:r>
            <a:r>
              <a:rPr lang="ko-KR" altLang="en-US" sz="700" dirty="0">
                <a:latin typeface="+mn-ea"/>
              </a:rPr>
              <a:t>개선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4552544" y="2202678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43959" y="1933766"/>
            <a:ext cx="933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프로파일 기반</a:t>
            </a:r>
            <a:br>
              <a:rPr lang="en-US" altLang="ko-KR" sz="700" dirty="0">
                <a:latin typeface="+mn-ea"/>
              </a:rPr>
            </a:br>
            <a:r>
              <a:rPr lang="ko-KR" altLang="en-US" sz="700" dirty="0">
                <a:latin typeface="+mn-ea"/>
              </a:rPr>
              <a:t>검사 </a:t>
            </a:r>
            <a:r>
              <a:rPr lang="en-US" altLang="ko-KR" sz="700" dirty="0">
                <a:latin typeface="+mn-ea"/>
              </a:rPr>
              <a:t>AG  1</a:t>
            </a:r>
            <a:r>
              <a:rPr lang="ko-KR" altLang="en-US" sz="700" dirty="0">
                <a:latin typeface="+mn-ea"/>
              </a:rPr>
              <a:t>차 개선</a:t>
            </a:r>
          </a:p>
        </p:txBody>
      </p:sp>
      <p:sp>
        <p:nvSpPr>
          <p:cNvPr id="35" name="타원 34"/>
          <p:cNvSpPr/>
          <p:nvPr/>
        </p:nvSpPr>
        <p:spPr bwMode="auto">
          <a:xfrm>
            <a:off x="6928808" y="220267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29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84805" y="2331946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현장적용 제품 </a:t>
            </a:r>
            <a:endParaRPr lang="en-US" altLang="ko-KR" sz="700" dirty="0">
              <a:latin typeface="+mn-ea"/>
            </a:endParaRPr>
          </a:p>
          <a:p>
            <a:pPr algn="ctr">
              <a:defRPr/>
            </a:pPr>
            <a:r>
              <a:rPr lang="ko-KR" altLang="en-US" sz="700" dirty="0" err="1">
                <a:latin typeface="+mn-ea"/>
              </a:rPr>
              <a:t>안착지그</a:t>
            </a:r>
            <a:r>
              <a:rPr lang="ko-KR" altLang="en-US" sz="700" dirty="0">
                <a:latin typeface="+mn-ea"/>
              </a:rPr>
              <a:t> 설계</a:t>
            </a:r>
          </a:p>
        </p:txBody>
      </p:sp>
      <p:sp>
        <p:nvSpPr>
          <p:cNvPr id="37" name="타원 36"/>
          <p:cNvSpPr/>
          <p:nvPr/>
        </p:nvSpPr>
        <p:spPr bwMode="auto">
          <a:xfrm>
            <a:off x="5704672" y="220267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59497" y="2331946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현장적용 제품 </a:t>
            </a:r>
            <a:endParaRPr lang="en-US" altLang="ko-KR" sz="700" dirty="0">
              <a:latin typeface="+mn-ea"/>
            </a:endParaRPr>
          </a:p>
          <a:p>
            <a:pPr algn="ctr">
              <a:defRPr/>
            </a:pPr>
            <a:r>
              <a:rPr lang="ko-KR" altLang="en-US" sz="700" dirty="0" err="1">
                <a:latin typeface="+mn-ea"/>
              </a:rPr>
              <a:t>안착지그</a:t>
            </a:r>
            <a:r>
              <a:rPr lang="ko-KR" altLang="en-US" sz="700" dirty="0">
                <a:latin typeface="+mn-ea"/>
              </a:rPr>
              <a:t> 제작</a:t>
            </a:r>
          </a:p>
        </p:txBody>
      </p:sp>
      <p:sp>
        <p:nvSpPr>
          <p:cNvPr id="41" name="타원 40"/>
          <p:cNvSpPr/>
          <p:nvPr/>
        </p:nvSpPr>
        <p:spPr bwMode="auto">
          <a:xfrm>
            <a:off x="6084168" y="5207222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92080" y="4938357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 err="1">
                <a:latin typeface="+mn-ea"/>
              </a:rPr>
              <a:t>위치매칭</a:t>
            </a:r>
            <a:r>
              <a:rPr lang="ko-KR" altLang="en-US" sz="700" dirty="0">
                <a:latin typeface="+mn-ea"/>
              </a:rPr>
              <a:t> </a:t>
            </a:r>
            <a:r>
              <a:rPr lang="en-US" altLang="ko-KR" sz="700" dirty="0">
                <a:latin typeface="+mn-ea"/>
              </a:rPr>
              <a:t>SW</a:t>
            </a:r>
          </a:p>
          <a:p>
            <a:pPr algn="ctr">
              <a:defRPr/>
            </a:pPr>
            <a:r>
              <a:rPr lang="ko-KR" altLang="en-US" sz="700" dirty="0">
                <a:latin typeface="+mn-ea"/>
              </a:rPr>
              <a:t>개선</a:t>
            </a:r>
          </a:p>
        </p:txBody>
      </p:sp>
      <p:sp>
        <p:nvSpPr>
          <p:cNvPr id="43" name="타원 42"/>
          <p:cNvSpPr/>
          <p:nvPr/>
        </p:nvSpPr>
        <p:spPr bwMode="auto">
          <a:xfrm>
            <a:off x="4499992" y="5207222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39952" y="4938357"/>
            <a:ext cx="933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3D</a:t>
            </a:r>
            <a:r>
              <a:rPr lang="ko-KR" altLang="en-US" sz="700" dirty="0">
                <a:latin typeface="+mn-ea"/>
              </a:rPr>
              <a:t>기반 형상 검사 </a:t>
            </a:r>
            <a:br>
              <a:rPr lang="en-US" altLang="ko-KR" sz="700" dirty="0">
                <a:latin typeface="+mn-ea"/>
              </a:rPr>
            </a:br>
            <a:r>
              <a:rPr lang="en-US" altLang="ko-KR" sz="700" dirty="0">
                <a:latin typeface="+mn-ea"/>
              </a:rPr>
              <a:t>AG 1</a:t>
            </a:r>
            <a:r>
              <a:rPr lang="ko-KR" altLang="en-US" sz="700" dirty="0">
                <a:latin typeface="+mn-ea"/>
              </a:rPr>
              <a:t>차 개선</a:t>
            </a:r>
            <a:endParaRPr lang="en-US" altLang="ko-KR" sz="700" dirty="0"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6424752" y="5207222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24128" y="4938357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3D</a:t>
            </a:r>
            <a:r>
              <a:rPr lang="ko-KR" altLang="en-US" sz="700" dirty="0">
                <a:latin typeface="+mn-ea"/>
              </a:rPr>
              <a:t>기반 </a:t>
            </a:r>
            <a:endParaRPr lang="en-US" altLang="ko-KR" sz="700" dirty="0">
              <a:latin typeface="+mn-ea"/>
            </a:endParaRPr>
          </a:p>
          <a:p>
            <a:pPr algn="ctr">
              <a:defRPr/>
            </a:pPr>
            <a:r>
              <a:rPr lang="ko-KR" altLang="en-US" sz="700" dirty="0">
                <a:latin typeface="+mn-ea"/>
              </a:rPr>
              <a:t>불량 검사 </a:t>
            </a:r>
            <a:r>
              <a:rPr lang="en-US" altLang="ko-KR" sz="700" dirty="0">
                <a:latin typeface="+mn-ea"/>
              </a:rPr>
              <a:t>AG </a:t>
            </a:r>
            <a:r>
              <a:rPr lang="ko-KR" altLang="en-US" sz="700" dirty="0">
                <a:latin typeface="+mn-ea"/>
              </a:rPr>
              <a:t>개선</a:t>
            </a:r>
            <a:endParaRPr lang="en-US" altLang="ko-KR" sz="700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96136" y="5336537"/>
            <a:ext cx="667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2D/3D </a:t>
            </a:r>
            <a:br>
              <a:rPr lang="en-US" altLang="ko-KR" sz="700" dirty="0">
                <a:latin typeface="+mn-ea"/>
              </a:rPr>
            </a:b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차 </a:t>
            </a:r>
            <a:r>
              <a:rPr lang="en-US" altLang="ko-KR" sz="700" dirty="0">
                <a:latin typeface="+mn-ea"/>
              </a:rPr>
              <a:t>lib </a:t>
            </a:r>
            <a:r>
              <a:rPr lang="ko-KR" altLang="en-US" sz="700" dirty="0">
                <a:latin typeface="+mn-ea"/>
              </a:rPr>
              <a:t>수신</a:t>
            </a:r>
            <a:endParaRPr lang="en-US" altLang="ko-KR" sz="700" dirty="0"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81094" y="5336537"/>
            <a:ext cx="667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GUI</a:t>
            </a:r>
            <a:r>
              <a:rPr lang="ko-KR" altLang="en-US" sz="700" dirty="0">
                <a:latin typeface="+mn-ea"/>
              </a:rPr>
              <a:t>수정 및 </a:t>
            </a:r>
            <a:endParaRPr lang="en-US" altLang="ko-KR" sz="700" dirty="0">
              <a:latin typeface="+mn-ea"/>
            </a:endParaRPr>
          </a:p>
          <a:p>
            <a:pPr algn="ctr">
              <a:defRPr/>
            </a:pPr>
            <a:r>
              <a:rPr lang="en-US" altLang="ko-KR" sz="700" dirty="0">
                <a:latin typeface="+mn-ea"/>
              </a:rPr>
              <a:t>SW </a:t>
            </a:r>
            <a:r>
              <a:rPr lang="ko-KR" altLang="en-US" sz="700" dirty="0">
                <a:latin typeface="+mn-ea"/>
              </a:rPr>
              <a:t>통합</a:t>
            </a:r>
            <a:endParaRPr lang="en-US" altLang="ko-KR" sz="700" dirty="0">
              <a:latin typeface="+mn-ea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511616" y="1153160"/>
            <a:ext cx="0" cy="52238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1115616" y="1124744"/>
            <a:ext cx="792000" cy="13970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현재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73407" y="3823687"/>
            <a:ext cx="902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센서부</a:t>
            </a:r>
            <a:r>
              <a:rPr lang="ko-KR" altLang="en-US" sz="700" dirty="0">
                <a:latin typeface="+mn-ea"/>
              </a:rPr>
              <a:t> 제어보드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 HW</a:t>
            </a:r>
            <a:r>
              <a:rPr lang="ko-KR" altLang="en-US" sz="700" dirty="0">
                <a:latin typeface="+mn-ea"/>
              </a:rPr>
              <a:t> 설계</a:t>
            </a:r>
          </a:p>
        </p:txBody>
      </p:sp>
      <p:sp>
        <p:nvSpPr>
          <p:cNvPr id="60" name="타원 59"/>
          <p:cNvSpPr/>
          <p:nvPr/>
        </p:nvSpPr>
        <p:spPr bwMode="auto">
          <a:xfrm>
            <a:off x="2749063" y="3717032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29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4501176" y="37101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05112" y="3823687"/>
            <a:ext cx="104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센서부</a:t>
            </a:r>
            <a:r>
              <a:rPr lang="ko-KR" altLang="en-US" sz="700" dirty="0">
                <a:latin typeface="+mn-ea"/>
              </a:rPr>
              <a:t> 제어보드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 HW</a:t>
            </a:r>
            <a:r>
              <a:rPr lang="ko-KR" altLang="en-US" sz="700" dirty="0">
                <a:latin typeface="+mn-ea"/>
              </a:rPr>
              <a:t> 제작</a:t>
            </a:r>
            <a:r>
              <a:rPr lang="en-US" altLang="ko-KR" sz="700" dirty="0">
                <a:latin typeface="+mn-ea"/>
              </a:rPr>
              <a:t>, SW </a:t>
            </a:r>
            <a:r>
              <a:rPr lang="ko-KR" altLang="en-US" sz="700" dirty="0">
                <a:latin typeface="+mn-ea"/>
              </a:rPr>
              <a:t>제작</a:t>
            </a:r>
          </a:p>
        </p:txBody>
      </p:sp>
      <p:sp>
        <p:nvSpPr>
          <p:cNvPr id="63" name="타원 62"/>
          <p:cNvSpPr/>
          <p:nvPr/>
        </p:nvSpPr>
        <p:spPr bwMode="auto">
          <a:xfrm>
            <a:off x="6229369" y="3717032"/>
            <a:ext cx="180000" cy="180000"/>
          </a:xfrm>
          <a:prstGeom prst="ellipse">
            <a:avLst/>
          </a:prstGeom>
          <a:solidFill>
            <a:srgbClr val="595959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17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68144" y="3823687"/>
            <a:ext cx="902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센서부</a:t>
            </a:r>
            <a:r>
              <a:rPr lang="ko-KR" altLang="en-US" sz="700" dirty="0">
                <a:latin typeface="+mn-ea"/>
              </a:rPr>
              <a:t> 제어보드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ko-KR" altLang="en-US" sz="700" dirty="0">
                <a:latin typeface="+mn-ea"/>
              </a:rPr>
              <a:t>자체 성능시험</a:t>
            </a:r>
          </a:p>
        </p:txBody>
      </p:sp>
      <p:sp>
        <p:nvSpPr>
          <p:cNvPr id="65" name="타원 64"/>
          <p:cNvSpPr/>
          <p:nvPr/>
        </p:nvSpPr>
        <p:spPr bwMode="auto">
          <a:xfrm>
            <a:off x="8407792" y="3717032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22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46567" y="3823687"/>
            <a:ext cx="902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센서부</a:t>
            </a:r>
            <a:r>
              <a:rPr lang="ko-KR" altLang="en-US" sz="700" dirty="0">
                <a:latin typeface="+mn-ea"/>
              </a:rPr>
              <a:t> 제어보드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ko-KR" altLang="en-US" sz="700" dirty="0">
                <a:latin typeface="+mn-ea"/>
              </a:rPr>
              <a:t>디버깅</a:t>
            </a:r>
          </a:p>
        </p:txBody>
      </p:sp>
      <p:sp>
        <p:nvSpPr>
          <p:cNvPr id="67" name="타원 66"/>
          <p:cNvSpPr/>
          <p:nvPr/>
        </p:nvSpPr>
        <p:spPr bwMode="auto">
          <a:xfrm>
            <a:off x="4357160" y="3708675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24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94751" y="3517642"/>
            <a:ext cx="902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GigE </a:t>
            </a:r>
            <a:r>
              <a:rPr lang="ko-KR" altLang="en-US" sz="700" dirty="0">
                <a:latin typeface="+mn-ea"/>
              </a:rPr>
              <a:t>성능시험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19268" y="2716649"/>
            <a:ext cx="72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복합센싱모듈단독</a:t>
            </a:r>
            <a:r>
              <a:rPr lang="ko-KR" altLang="en-US" sz="700" dirty="0">
                <a:latin typeface="+mn-ea"/>
              </a:rPr>
              <a:t> 테스트</a:t>
            </a:r>
            <a:endParaRPr lang="en-US" altLang="ko-KR" sz="700" dirty="0">
              <a:latin typeface="+mn-ea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4191638" y="2964698"/>
            <a:ext cx="180000" cy="180000"/>
          </a:xfrm>
          <a:prstGeom prst="ellipse">
            <a:avLst/>
          </a:prstGeom>
          <a:solidFill>
            <a:srgbClr val="595959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/>
          <p:cNvSpPr/>
          <p:nvPr/>
        </p:nvSpPr>
        <p:spPr bwMode="auto">
          <a:xfrm>
            <a:off x="6229369" y="296469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17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20627" y="3091877"/>
            <a:ext cx="57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HW</a:t>
            </a:r>
          </a:p>
          <a:p>
            <a:pPr algn="ctr"/>
            <a:r>
              <a:rPr lang="ko-KR" altLang="en-US" sz="700" dirty="0">
                <a:latin typeface="+mn-ea"/>
              </a:rPr>
              <a:t>통합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19643" y="3113340"/>
            <a:ext cx="805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n-ea"/>
              </a:rPr>
              <a:t>제어보드 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차 </a:t>
            </a:r>
            <a:r>
              <a:rPr lang="en-US" altLang="ko-KR" sz="700" dirty="0">
                <a:latin typeface="+mn-ea"/>
              </a:rPr>
              <a:t>Proto </a:t>
            </a:r>
            <a:r>
              <a:rPr lang="ko-KR" altLang="en-US" sz="700" dirty="0">
                <a:latin typeface="+mn-ea"/>
              </a:rPr>
              <a:t>수정</a:t>
            </a:r>
          </a:p>
        </p:txBody>
      </p:sp>
      <p:sp>
        <p:nvSpPr>
          <p:cNvPr id="74" name="타원 73"/>
          <p:cNvSpPr/>
          <p:nvPr/>
        </p:nvSpPr>
        <p:spPr bwMode="auto">
          <a:xfrm>
            <a:off x="2749063" y="296469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29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7" name="직선 연결선 76"/>
          <p:cNvCxnSpPr>
            <a:stCxn id="61" idx="6"/>
            <a:endCxn id="71" idx="3"/>
          </p:cNvCxnSpPr>
          <p:nvPr/>
        </p:nvCxnSpPr>
        <p:spPr bwMode="auto">
          <a:xfrm flipV="1">
            <a:off x="4681176" y="3118338"/>
            <a:ext cx="1574553" cy="681819"/>
          </a:xfrm>
          <a:prstGeom prst="line">
            <a:avLst/>
          </a:prstGeom>
          <a:ln w="635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220072" y="2608928"/>
            <a:ext cx="859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복합센싱모듈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ko-KR" altLang="en-US" sz="700" dirty="0" err="1">
                <a:latin typeface="+mn-ea"/>
              </a:rPr>
              <a:t>로봇팔</a:t>
            </a:r>
            <a:r>
              <a:rPr lang="ko-KR" altLang="en-US" sz="700" dirty="0">
                <a:latin typeface="+mn-ea"/>
              </a:rPr>
              <a:t> 장착 </a:t>
            </a:r>
            <a:r>
              <a:rPr lang="ko-KR" altLang="en-US" sz="700" dirty="0" err="1">
                <a:latin typeface="+mn-ea"/>
              </a:rPr>
              <a:t>후테스트</a:t>
            </a:r>
            <a:endParaRPr lang="ko-KR" altLang="en-US" sz="700" dirty="0">
              <a:latin typeface="+mn-ea"/>
            </a:endParaRPr>
          </a:p>
        </p:txBody>
      </p:sp>
      <p:sp>
        <p:nvSpPr>
          <p:cNvPr id="79" name="타원 78"/>
          <p:cNvSpPr/>
          <p:nvPr/>
        </p:nvSpPr>
        <p:spPr bwMode="auto">
          <a:xfrm>
            <a:off x="5563865" y="2964698"/>
            <a:ext cx="180000" cy="180000"/>
          </a:xfrm>
          <a:prstGeom prst="ellipse">
            <a:avLst/>
          </a:prstGeom>
          <a:solidFill>
            <a:srgbClr val="595959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66797" y="3091877"/>
            <a:ext cx="805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n-ea"/>
              </a:rPr>
              <a:t>제어보드 </a:t>
            </a:r>
            <a:r>
              <a:rPr lang="en-US" altLang="ko-KR" sz="700" dirty="0">
                <a:latin typeface="+mn-ea"/>
              </a:rPr>
              <a:t>2</a:t>
            </a:r>
            <a:r>
              <a:rPr lang="ko-KR" altLang="en-US" sz="700" dirty="0">
                <a:latin typeface="+mn-ea"/>
              </a:rPr>
              <a:t>차 </a:t>
            </a:r>
            <a:r>
              <a:rPr lang="en-US" altLang="ko-KR" sz="700" dirty="0">
                <a:latin typeface="+mn-ea"/>
              </a:rPr>
              <a:t>Proto </a:t>
            </a:r>
            <a:r>
              <a:rPr lang="ko-KR" altLang="en-US" sz="700" dirty="0">
                <a:latin typeface="+mn-ea"/>
              </a:rPr>
              <a:t>제작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520876" y="2716649"/>
            <a:ext cx="859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2D/3D </a:t>
            </a:r>
            <a:r>
              <a:rPr lang="ko-KR" altLang="en-US" sz="700" dirty="0">
                <a:latin typeface="+mn-ea"/>
              </a:rPr>
              <a:t>장착 후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ko-KR" altLang="en-US" sz="700" dirty="0">
                <a:latin typeface="+mn-ea"/>
              </a:rPr>
              <a:t>통합 테스트</a:t>
            </a:r>
          </a:p>
        </p:txBody>
      </p:sp>
      <p:sp>
        <p:nvSpPr>
          <p:cNvPr id="83" name="타원 82"/>
          <p:cNvSpPr/>
          <p:nvPr/>
        </p:nvSpPr>
        <p:spPr bwMode="auto">
          <a:xfrm>
            <a:off x="6860594" y="2964698"/>
            <a:ext cx="180000" cy="180000"/>
          </a:xfrm>
          <a:prstGeom prst="ellipse">
            <a:avLst/>
          </a:prstGeom>
          <a:solidFill>
            <a:srgbClr val="595959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30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4" name="직선 연결선 83"/>
          <p:cNvCxnSpPr>
            <a:stCxn id="20" idx="5"/>
            <a:endCxn id="71" idx="1"/>
          </p:cNvCxnSpPr>
          <p:nvPr/>
        </p:nvCxnSpPr>
        <p:spPr bwMode="auto">
          <a:xfrm>
            <a:off x="5570280" y="2356318"/>
            <a:ext cx="685449" cy="634740"/>
          </a:xfrm>
          <a:prstGeom prst="line">
            <a:avLst/>
          </a:prstGeom>
          <a:ln w="635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 bwMode="auto">
          <a:xfrm>
            <a:off x="7236296" y="5207222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03140" y="4938357"/>
            <a:ext cx="877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3D </a:t>
            </a:r>
            <a:r>
              <a:rPr lang="ko-KR" altLang="en-US" sz="700" dirty="0">
                <a:latin typeface="+mn-ea"/>
              </a:rPr>
              <a:t>기반 형상</a:t>
            </a:r>
            <a:r>
              <a:rPr lang="en-US" altLang="ko-KR" sz="700" dirty="0">
                <a:latin typeface="+mn-ea"/>
              </a:rPr>
              <a:t>/</a:t>
            </a:r>
          </a:p>
          <a:p>
            <a:pPr algn="ctr">
              <a:defRPr/>
            </a:pPr>
            <a:r>
              <a:rPr lang="ko-KR" altLang="en-US" sz="700" dirty="0">
                <a:latin typeface="+mn-ea"/>
              </a:rPr>
              <a:t>불량검사 </a:t>
            </a:r>
            <a:r>
              <a:rPr lang="en-US" altLang="ko-KR" sz="700" dirty="0">
                <a:latin typeface="+mn-ea"/>
              </a:rPr>
              <a:t>AG</a:t>
            </a:r>
            <a:r>
              <a:rPr lang="ko-KR" altLang="en-US" sz="700" dirty="0">
                <a:latin typeface="+mn-ea"/>
              </a:rPr>
              <a:t>개선</a:t>
            </a:r>
            <a:endParaRPr lang="en-US" altLang="ko-KR" sz="700" dirty="0">
              <a:latin typeface="+mn-ea"/>
            </a:endParaRPr>
          </a:p>
        </p:txBody>
      </p:sp>
      <p:sp>
        <p:nvSpPr>
          <p:cNvPr id="90" name="타원 89"/>
          <p:cNvSpPr/>
          <p:nvPr/>
        </p:nvSpPr>
        <p:spPr bwMode="auto">
          <a:xfrm>
            <a:off x="4272736" y="5207222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097534" y="5336537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예외처리</a:t>
            </a:r>
            <a:endParaRPr lang="en-US" altLang="ko-KR" sz="700" dirty="0">
              <a:latin typeface="+mn-ea"/>
            </a:endParaRPr>
          </a:p>
          <a:p>
            <a:pPr algn="ctr">
              <a:defRPr/>
            </a:pPr>
            <a:r>
              <a:rPr lang="ko-KR" altLang="en-US" sz="700" dirty="0">
                <a:latin typeface="+mn-ea"/>
              </a:rPr>
              <a:t>구현 </a:t>
            </a:r>
          </a:p>
        </p:txBody>
      </p:sp>
      <p:sp>
        <p:nvSpPr>
          <p:cNvPr id="93" name="타원 92"/>
          <p:cNvSpPr/>
          <p:nvPr/>
        </p:nvSpPr>
        <p:spPr bwMode="auto">
          <a:xfrm>
            <a:off x="5580112" y="5207222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547664" y="4551071"/>
            <a:ext cx="7920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2D</a:t>
            </a:r>
            <a:r>
              <a:rPr lang="ko-KR" altLang="en-US" sz="700" dirty="0">
                <a:latin typeface="+mn-ea"/>
              </a:rPr>
              <a:t>기반 </a:t>
            </a:r>
            <a:r>
              <a:rPr lang="ko-KR" altLang="en-US" sz="700" dirty="0" err="1">
                <a:latin typeface="+mn-ea"/>
              </a:rPr>
              <a:t>비드인식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 err="1">
                <a:latin typeface="+mn-ea"/>
              </a:rPr>
              <a:t>용접부</a:t>
            </a:r>
            <a:r>
              <a:rPr lang="ko-KR" altLang="en-US" sz="700" dirty="0">
                <a:latin typeface="+mn-ea"/>
              </a:rPr>
              <a:t> </a:t>
            </a:r>
            <a:r>
              <a:rPr lang="ko-KR" altLang="en-US" sz="700" dirty="0" err="1">
                <a:latin typeface="+mn-ea"/>
              </a:rPr>
              <a:t>불량검사</a:t>
            </a:r>
            <a:r>
              <a:rPr lang="ko-KR" altLang="en-US" sz="700" dirty="0">
                <a:latin typeface="+mn-ea"/>
              </a:rPr>
              <a:t> </a:t>
            </a:r>
            <a:r>
              <a:rPr lang="en-US" altLang="ko-KR" sz="700" dirty="0">
                <a:latin typeface="+mn-ea"/>
              </a:rPr>
              <a:t>AG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3" name="타원 112"/>
          <p:cNvSpPr/>
          <p:nvPr/>
        </p:nvSpPr>
        <p:spPr bwMode="auto">
          <a:xfrm>
            <a:off x="1907704" y="4436503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타원 113"/>
          <p:cNvSpPr/>
          <p:nvPr/>
        </p:nvSpPr>
        <p:spPr bwMode="auto">
          <a:xfrm>
            <a:off x="6229369" y="4436503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>
                <a:solidFill>
                  <a:schemeClr val="bg1"/>
                </a:solidFill>
                <a:latin typeface="+mn-ea"/>
              </a:rPr>
              <a:t>17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754071" y="4551071"/>
            <a:ext cx="1174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AG </a:t>
            </a:r>
            <a:r>
              <a:rPr lang="ko-KR" altLang="en-US" sz="700" dirty="0">
                <a:latin typeface="+mn-ea"/>
              </a:rPr>
              <a:t>보완 및 현장 </a:t>
            </a:r>
            <a:r>
              <a:rPr lang="en-US" altLang="ko-KR" sz="700" dirty="0">
                <a:latin typeface="+mn-ea"/>
              </a:rPr>
              <a:t>PC Client</a:t>
            </a:r>
            <a:r>
              <a:rPr lang="ko-KR" altLang="en-US" sz="700" dirty="0">
                <a:latin typeface="+mn-ea"/>
              </a:rPr>
              <a:t>에</a:t>
            </a:r>
            <a:r>
              <a:rPr lang="en-US" altLang="ko-KR" sz="700" dirty="0">
                <a:latin typeface="+mn-ea"/>
              </a:rPr>
              <a:t> </a:t>
            </a:r>
            <a:r>
              <a:rPr lang="ko-KR" altLang="en-US" sz="700" dirty="0">
                <a:latin typeface="+mn-ea"/>
              </a:rPr>
              <a:t>적용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611406" y="4149080"/>
            <a:ext cx="8377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2D </a:t>
            </a:r>
            <a:r>
              <a:rPr lang="ko-KR" altLang="en-US" sz="700" dirty="0">
                <a:latin typeface="+mn-ea"/>
              </a:rPr>
              <a:t>기반 </a:t>
            </a:r>
            <a:r>
              <a:rPr lang="ko-KR" altLang="en-US" sz="700" dirty="0" err="1">
                <a:latin typeface="+mn-ea"/>
              </a:rPr>
              <a:t>언더컷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>
                <a:latin typeface="+mn-ea"/>
              </a:rPr>
              <a:t>기공 </a:t>
            </a:r>
            <a:r>
              <a:rPr lang="ko-KR" altLang="en-US" sz="700" dirty="0" err="1">
                <a:latin typeface="+mn-ea"/>
              </a:rPr>
              <a:t>후보영역</a:t>
            </a:r>
            <a:r>
              <a:rPr lang="ko-KR" altLang="en-US" sz="700" dirty="0">
                <a:latin typeface="+mn-ea"/>
              </a:rPr>
              <a:t> 검출 </a:t>
            </a:r>
            <a:r>
              <a:rPr lang="en-US" altLang="ko-KR" sz="700" dirty="0">
                <a:latin typeface="+mn-ea"/>
              </a:rPr>
              <a:t>AG</a:t>
            </a:r>
          </a:p>
        </p:txBody>
      </p:sp>
      <p:sp>
        <p:nvSpPr>
          <p:cNvPr id="117" name="타원 116"/>
          <p:cNvSpPr/>
          <p:nvPr/>
        </p:nvSpPr>
        <p:spPr bwMode="auto">
          <a:xfrm>
            <a:off x="4191638" y="4437112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8" name="타원 117"/>
          <p:cNvSpPr/>
          <p:nvPr/>
        </p:nvSpPr>
        <p:spPr bwMode="auto">
          <a:xfrm>
            <a:off x="4536016" y="4436536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589412" y="4551071"/>
            <a:ext cx="9186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2D </a:t>
            </a:r>
            <a:r>
              <a:rPr lang="ko-KR" altLang="en-US" sz="700" dirty="0">
                <a:latin typeface="+mn-ea"/>
              </a:rPr>
              <a:t>기반 </a:t>
            </a:r>
            <a:r>
              <a:rPr lang="ko-KR" altLang="en-US" sz="700" dirty="0" err="1">
                <a:latin typeface="+mn-ea"/>
              </a:rPr>
              <a:t>언더컷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>
                <a:latin typeface="+mn-ea"/>
              </a:rPr>
              <a:t>기공 </a:t>
            </a:r>
            <a:r>
              <a:rPr lang="ko-KR" altLang="en-US" sz="700" dirty="0" err="1">
                <a:latin typeface="+mn-ea"/>
              </a:rPr>
              <a:t>후보영역</a:t>
            </a:r>
            <a:r>
              <a:rPr lang="ko-KR" altLang="en-US" sz="700" dirty="0">
                <a:latin typeface="+mn-ea"/>
              </a:rPr>
              <a:t> 검출 </a:t>
            </a:r>
            <a:r>
              <a:rPr lang="ko-KR" altLang="en-US" sz="700" dirty="0" err="1">
                <a:latin typeface="+mn-ea"/>
              </a:rPr>
              <a:t>단위테스트</a:t>
            </a:r>
            <a:endParaRPr lang="en-US" altLang="ko-KR" sz="700" dirty="0"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297417" y="4551071"/>
            <a:ext cx="8750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2D</a:t>
            </a:r>
            <a:r>
              <a:rPr lang="ko-KR" altLang="en-US" sz="700" dirty="0">
                <a:latin typeface="+mn-ea"/>
              </a:rPr>
              <a:t>기반 </a:t>
            </a:r>
            <a:r>
              <a:rPr lang="ko-KR" altLang="en-US" sz="700" dirty="0" err="1">
                <a:latin typeface="+mn-ea"/>
              </a:rPr>
              <a:t>비드인식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 err="1">
                <a:latin typeface="+mn-ea"/>
              </a:rPr>
              <a:t>용접부</a:t>
            </a:r>
            <a:r>
              <a:rPr lang="ko-KR" altLang="en-US" sz="700" dirty="0">
                <a:latin typeface="+mn-ea"/>
              </a:rPr>
              <a:t> 불량 검사 </a:t>
            </a:r>
            <a:r>
              <a:rPr lang="ko-KR" altLang="en-US" sz="700" dirty="0" err="1">
                <a:latin typeface="+mn-ea"/>
              </a:rPr>
              <a:t>단위테스트</a:t>
            </a:r>
            <a:endParaRPr lang="ko-KR" altLang="en-US" sz="700" dirty="0">
              <a:latin typeface="+mn-ea"/>
            </a:endParaRPr>
          </a:p>
        </p:txBody>
      </p:sp>
      <p:sp>
        <p:nvSpPr>
          <p:cNvPr id="121" name="타원 120"/>
          <p:cNvSpPr/>
          <p:nvPr/>
        </p:nvSpPr>
        <p:spPr bwMode="auto">
          <a:xfrm>
            <a:off x="2749063" y="442962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29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3347864" y="4427359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13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081038" y="4551071"/>
            <a:ext cx="1087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2D </a:t>
            </a:r>
            <a:r>
              <a:rPr lang="ko-KR" altLang="en-US" sz="700" dirty="0">
                <a:latin typeface="+mn-ea"/>
              </a:rPr>
              <a:t>영상 기반 </a:t>
            </a:r>
            <a:r>
              <a:rPr lang="ko-KR" altLang="en-US" sz="700" dirty="0" err="1">
                <a:latin typeface="+mn-ea"/>
              </a:rPr>
              <a:t>비드</a:t>
            </a:r>
            <a:r>
              <a:rPr lang="ko-KR" altLang="en-US" sz="700" dirty="0">
                <a:latin typeface="+mn-ea"/>
              </a:rPr>
              <a:t> 정보 검출 및 </a:t>
            </a:r>
            <a:r>
              <a:rPr lang="en-US" altLang="ko-KR" sz="700" dirty="0">
                <a:latin typeface="+mn-ea"/>
              </a:rPr>
              <a:t>3D </a:t>
            </a:r>
            <a:r>
              <a:rPr lang="ko-KR" altLang="en-US" sz="700" dirty="0">
                <a:latin typeface="+mn-ea"/>
              </a:rPr>
              <a:t>위치 매칭 알고리즘 개발</a:t>
            </a:r>
            <a:endParaRPr lang="en-US" altLang="ko-KR" sz="700" dirty="0">
              <a:latin typeface="+mn-ea"/>
            </a:endParaRPr>
          </a:p>
        </p:txBody>
      </p:sp>
      <p:sp>
        <p:nvSpPr>
          <p:cNvPr id="124" name="슬라이드 번호 개체 틀 7"/>
          <p:cNvSpPr txBox="1">
            <a:spLocks/>
          </p:cNvSpPr>
          <p:nvPr/>
        </p:nvSpPr>
        <p:spPr>
          <a:xfrm>
            <a:off x="8532440" y="6475635"/>
            <a:ext cx="474190" cy="33774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/>
              <a:t>3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0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9719</TotalTime>
  <Words>514</Words>
  <Application>Microsoft Office PowerPoint</Application>
  <PresentationFormat>화면 슬라이드 쇼(4:3)</PresentationFormat>
  <Paragraphs>390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1. Context Diagram –과제 Base</vt:lpstr>
      <vt:lpstr>1. Context Diagram – 3차년도 기관별 업무(기술개발)</vt:lpstr>
      <vt:lpstr>2. 대 마일스톤 수립 – 3차년도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Ajin</dc:creator>
  <cp:lastModifiedBy>leechaehyun</cp:lastModifiedBy>
  <cp:revision>936</cp:revision>
  <cp:lastPrinted>2016-07-20T00:49:17Z</cp:lastPrinted>
  <dcterms:created xsi:type="dcterms:W3CDTF">2015-04-02T00:19:28Z</dcterms:created>
  <dcterms:modified xsi:type="dcterms:W3CDTF">2020-11-18T09:46:36Z</dcterms:modified>
</cp:coreProperties>
</file>