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36" r:id="rId3"/>
    <p:sldId id="341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385D8A"/>
    <a:srgbClr val="FFCC00"/>
    <a:srgbClr val="4F81BD"/>
    <a:srgbClr val="FF9900"/>
    <a:srgbClr val="1F497D"/>
    <a:srgbClr val="A0ADBD"/>
    <a:srgbClr val="0000CC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2557" autoAdjust="0"/>
  </p:normalViewPr>
  <p:slideViewPr>
    <p:cSldViewPr>
      <p:cViewPr varScale="1">
        <p:scale>
          <a:sx n="113" d="100"/>
          <a:sy n="113" d="100"/>
        </p:scale>
        <p:origin x="1192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084F7-8769-4819-A7CA-017A01314207}" type="datetimeFigureOut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17F59-76BE-441A-A6FB-C25F91192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2E25-904F-4EEF-916E-FF80A12F22C5}" type="datetimeFigureOut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5097-2C16-4338-9498-A6A2E9068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8DD-7FC2-4CFC-AE47-FE3558C3ECF3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63E-7E2D-4590-B67A-F864A6809E84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2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541A-4DDC-4376-BDFC-DE60C6F1C5A1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7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7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2020-11-06 (Fri)</a:t>
            </a:fld>
            <a:endParaRPr lang="ko-KR" altLang="en-US" dirty="0"/>
          </a:p>
        </p:txBody>
      </p:sp>
      <p:sp>
        <p:nvSpPr>
          <p:cNvPr id="7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6640798"/>
              </p:ext>
            </p:extLst>
          </p:nvPr>
        </p:nvGraphicFramePr>
        <p:xfrm>
          <a:off x="4" y="564648"/>
          <a:ext cx="9143996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0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888634" y="1556792"/>
            <a:ext cx="8263458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888634" y="2276872"/>
            <a:ext cx="8260331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888634" y="3042976"/>
            <a:ext cx="8263458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888634" y="3787442"/>
            <a:ext cx="8263458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 userDrawn="1"/>
        </p:nvCxnSpPr>
        <p:spPr bwMode="auto">
          <a:xfrm flipV="1">
            <a:off x="888634" y="4509120"/>
            <a:ext cx="8260331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 userDrawn="1"/>
        </p:nvCxnSpPr>
        <p:spPr bwMode="auto">
          <a:xfrm>
            <a:off x="888634" y="5273578"/>
            <a:ext cx="8260331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 bwMode="auto">
          <a:xfrm>
            <a:off x="888634" y="6012000"/>
            <a:ext cx="8255366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2020-11-06 (Fri)</a:t>
            </a:fld>
            <a:endParaRPr lang="ko-KR" altLang="en-US" dirty="0"/>
          </a:p>
        </p:txBody>
      </p:sp>
      <p:sp>
        <p:nvSpPr>
          <p:cNvPr id="1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1" name="타원 20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1314354"/>
              </p:ext>
            </p:extLst>
          </p:nvPr>
        </p:nvGraphicFramePr>
        <p:xfrm>
          <a:off x="4" y="564648"/>
          <a:ext cx="9144000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 bwMode="auto">
          <a:xfrm>
            <a:off x="936004" y="1556792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 bwMode="auto">
          <a:xfrm flipV="1">
            <a:off x="936004" y="2276872"/>
            <a:ext cx="8208000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 bwMode="auto">
          <a:xfrm>
            <a:off x="936004" y="3042976"/>
            <a:ext cx="8208000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936004" y="3787442"/>
            <a:ext cx="8208000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936004" y="4509120"/>
            <a:ext cx="8208000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936004" y="5273578"/>
            <a:ext cx="8208000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936004" y="6012000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F25B-5537-466D-A43C-EEDE032FF684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713C-9EB7-4651-9F8C-FC533C18DC1A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9286-ADD6-4564-AEDB-A49937D376FA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8214-A296-4C4C-A580-D3B7A8DC3F89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2FA9-13ED-4121-931D-173B9D801FAD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56A-2666-4210-8A11-40184EA14178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DF87-2B2C-4C63-A112-6FB88635B753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4E0-35ED-405E-BC95-83D8992A1E6D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CE9B-F22E-4F9B-B70D-9C4C1FC130C4}" type="datetime1">
              <a:rPr lang="ko-KR" altLang="en-US" smtClean="0"/>
              <a:pPr/>
              <a:t>2020-11-06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3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2051720" y="764704"/>
            <a:ext cx="4693299" cy="559312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 err="1">
                <a:solidFill>
                  <a:sysClr val="windowText" lastClr="000000"/>
                </a:solidFill>
                <a:latin typeface="+mn-ea"/>
              </a:rPr>
              <a:t>시멘틱</a:t>
            </a:r>
            <a:r>
              <a:rPr lang="ko-KR" altLang="en-US" sz="1100" b="1" dirty="0">
                <a:solidFill>
                  <a:sysClr val="windowText" lastClr="000000"/>
                </a:solidFill>
                <a:latin typeface="+mn-ea"/>
              </a:rPr>
              <a:t> 레이블링 툴</a:t>
            </a:r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1. Context Diagram –</a:t>
            </a:r>
            <a:r>
              <a:rPr lang="ko-KR" altLang="en-US" sz="2200" dirty="0"/>
              <a:t>과제 </a:t>
            </a:r>
            <a:r>
              <a:rPr lang="en-US" altLang="ko-KR" sz="2200" dirty="0"/>
              <a:t>Base</a:t>
            </a:r>
            <a:endParaRPr lang="ko-KR" altLang="en-US" sz="2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CD3653-EDB0-4B05-9ED9-054621D577A7}"/>
              </a:ext>
            </a:extLst>
          </p:cNvPr>
          <p:cNvSpPr/>
          <p:nvPr/>
        </p:nvSpPr>
        <p:spPr>
          <a:xfrm>
            <a:off x="2192923" y="3059723"/>
            <a:ext cx="4419726" cy="31625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  <a:latin typeface="+mn-ea"/>
              </a:rPr>
              <a:t>C# Win Form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355201" y="3363180"/>
            <a:ext cx="1985222" cy="26642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latin typeface="+mn-ea"/>
              </a:rPr>
              <a:t>이미지 관리기능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(C#)</a:t>
            </a:r>
          </a:p>
        </p:txBody>
      </p:sp>
      <p:grpSp>
        <p:nvGrpSpPr>
          <p:cNvPr id="76" name="그룹 92"/>
          <p:cNvGrpSpPr/>
          <p:nvPr/>
        </p:nvGrpSpPr>
        <p:grpSpPr>
          <a:xfrm>
            <a:off x="2627750" y="4891676"/>
            <a:ext cx="1440000" cy="1008112"/>
            <a:chOff x="476693" y="3573016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476693" y="3573016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이미지 저장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그림판으로 수정 후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07906" y="4167016"/>
              <a:ext cx="1172632" cy="4393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Color Image </a:t>
              </a:r>
              <a:r>
                <a:rPr lang="ko-KR" altLang="en-US" sz="900" dirty="0">
                  <a:latin typeface="+mn-ea"/>
                </a:rPr>
                <a:t>저장</a:t>
              </a:r>
              <a:r>
                <a:rPr lang="en-US" altLang="ko-KR" sz="900" dirty="0">
                  <a:latin typeface="+mn-ea"/>
                </a:rPr>
                <a:t> </a:t>
              </a:r>
            </a:p>
          </p:txBody>
        </p:sp>
      </p:grpSp>
      <p:grpSp>
        <p:nvGrpSpPr>
          <p:cNvPr id="109" name="그룹 89"/>
          <p:cNvGrpSpPr/>
          <p:nvPr/>
        </p:nvGrpSpPr>
        <p:grpSpPr>
          <a:xfrm>
            <a:off x="2627750" y="3739548"/>
            <a:ext cx="1440000" cy="1046212"/>
            <a:chOff x="476693" y="2242964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110" name="직사각형 109"/>
            <p:cNvSpPr/>
            <p:nvPr/>
          </p:nvSpPr>
          <p:spPr>
            <a:xfrm>
              <a:off x="476693" y="2242964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이미지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로딩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56693" y="2878513"/>
              <a:ext cx="1080000" cy="4400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불러오기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클릭 이벤트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56693" y="2588299"/>
              <a:ext cx="1080000" cy="2902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표시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566838" y="3358825"/>
            <a:ext cx="1879408" cy="2668651"/>
            <a:chOff x="2475968" y="2347200"/>
            <a:chExt cx="1980000" cy="2665976"/>
          </a:xfrm>
        </p:grpSpPr>
        <p:sp>
          <p:nvSpPr>
            <p:cNvPr id="127" name="직사각형 126"/>
            <p:cNvSpPr/>
            <p:nvPr/>
          </p:nvSpPr>
          <p:spPr>
            <a:xfrm>
              <a:off x="2475968" y="2347200"/>
              <a:ext cx="1980000" cy="26659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err="1">
                  <a:latin typeface="+mn-ea"/>
                </a:rPr>
                <a:t>그림판</a:t>
              </a:r>
              <a:r>
                <a:rPr lang="ko-KR" altLang="en-US" sz="900" dirty="0">
                  <a:latin typeface="+mn-ea"/>
                </a:rPr>
                <a:t> 템플릿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(C#)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655968" y="2791392"/>
              <a:ext cx="1620000" cy="3088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기능별 단축키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655968" y="3227772"/>
              <a:ext cx="1620000" cy="16413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부가 기능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787070" y="3809915"/>
              <a:ext cx="588296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지우개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87070" y="4118850"/>
              <a:ext cx="588296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+mn-ea"/>
                </a:rPr>
                <a:t>Undo/Redo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787070" y="4427765"/>
              <a:ext cx="588296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확대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축소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787070" y="3501008"/>
              <a:ext cx="588296" cy="3088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펜</a:t>
              </a:r>
              <a:endParaRPr lang="en-US" altLang="ko-KR" sz="900" dirty="0">
                <a:latin typeface="+mn-ea"/>
              </a:endParaRPr>
            </a:p>
          </p:txBody>
        </p:sp>
      </p:grpSp>
      <p:cxnSp>
        <p:nvCxnSpPr>
          <p:cNvPr id="139" name="직선 화살표 연결선 138"/>
          <p:cNvCxnSpPr/>
          <p:nvPr/>
        </p:nvCxnSpPr>
        <p:spPr>
          <a:xfrm flipH="1">
            <a:off x="4340422" y="4587316"/>
            <a:ext cx="206595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BB7DD-4796-4E90-9CAA-EE405388058F}"/>
              </a:ext>
            </a:extLst>
          </p:cNvPr>
          <p:cNvSpPr/>
          <p:nvPr/>
        </p:nvSpPr>
        <p:spPr>
          <a:xfrm>
            <a:off x="5600543" y="4497050"/>
            <a:ext cx="558408" cy="1253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n-ea"/>
              </a:rPr>
              <a:t>기능별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단축키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430652D-7C28-4DCD-B506-62140F7AB27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420543" y="5111525"/>
            <a:ext cx="180000" cy="12470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B33F94E-5BAA-4D02-BB48-41B1CB861A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0547" y="2910666"/>
            <a:ext cx="206595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BDFA2B-2910-4F90-8369-5960901B33C6}"/>
              </a:ext>
            </a:extLst>
          </p:cNvPr>
          <p:cNvSpPr/>
          <p:nvPr/>
        </p:nvSpPr>
        <p:spPr>
          <a:xfrm>
            <a:off x="2192923" y="1060458"/>
            <a:ext cx="4405635" cy="1727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latin typeface="+mn-ea"/>
              </a:rPr>
              <a:t>Image Segmentation </a:t>
            </a:r>
            <a:r>
              <a:rPr lang="ko-KR" altLang="en-US" sz="900" dirty="0">
                <a:latin typeface="+mn-ea"/>
              </a:rPr>
              <a:t>네트워크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(Python)</a:t>
            </a:r>
          </a:p>
        </p:txBody>
      </p:sp>
      <p:grpSp>
        <p:nvGrpSpPr>
          <p:cNvPr id="95" name="그룹 89">
            <a:extLst>
              <a:ext uri="{FF2B5EF4-FFF2-40B4-BE49-F238E27FC236}">
                <a16:creationId xmlns:a16="http://schemas.microsoft.com/office/drawing/2014/main" id="{BD8C23B7-CBF0-4487-8E96-49DEC66C7525}"/>
              </a:ext>
            </a:extLst>
          </p:cNvPr>
          <p:cNvGrpSpPr/>
          <p:nvPr/>
        </p:nvGrpSpPr>
        <p:grpSpPr>
          <a:xfrm>
            <a:off x="2732235" y="1431150"/>
            <a:ext cx="3367517" cy="623918"/>
            <a:chOff x="477864" y="2270242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8E36CC9-5309-4794-A389-AD34B903955D}"/>
                </a:ext>
              </a:extLst>
            </p:cNvPr>
            <p:cNvSpPr/>
            <p:nvPr/>
          </p:nvSpPr>
          <p:spPr>
            <a:xfrm>
              <a:off x="477864" y="2270242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모델구동 전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820CFF3-5D72-4E0D-A2D0-2CC172A740D8}"/>
                </a:ext>
              </a:extLst>
            </p:cNvPr>
            <p:cNvSpPr/>
            <p:nvPr/>
          </p:nvSpPr>
          <p:spPr>
            <a:xfrm>
              <a:off x="670245" y="2688071"/>
              <a:ext cx="1080000" cy="6105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파라미터 설정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어떤 모델인지</a:t>
              </a:r>
              <a:r>
                <a:rPr lang="en-US" altLang="ko-KR" sz="900" dirty="0">
                  <a:latin typeface="+mn-ea"/>
                </a:rPr>
                <a:t>, </a:t>
              </a:r>
              <a:r>
                <a:rPr lang="ko-KR" altLang="en-US" sz="900" dirty="0">
                  <a:latin typeface="+mn-ea"/>
                </a:rPr>
                <a:t>영상의 확장자는 </a:t>
              </a:r>
              <a:r>
                <a:rPr lang="ko-KR" altLang="en-US" sz="900" dirty="0" err="1">
                  <a:latin typeface="+mn-ea"/>
                </a:rPr>
                <a:t>어떤것인지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</p:grpSp>
      <p:grpSp>
        <p:nvGrpSpPr>
          <p:cNvPr id="100" name="그룹 89">
            <a:extLst>
              <a:ext uri="{FF2B5EF4-FFF2-40B4-BE49-F238E27FC236}">
                <a16:creationId xmlns:a16="http://schemas.microsoft.com/office/drawing/2014/main" id="{217F9E25-6D1E-4819-B16B-DB62AE879937}"/>
              </a:ext>
            </a:extLst>
          </p:cNvPr>
          <p:cNvGrpSpPr/>
          <p:nvPr/>
        </p:nvGrpSpPr>
        <p:grpSpPr>
          <a:xfrm>
            <a:off x="2731150" y="2131596"/>
            <a:ext cx="3367517" cy="518553"/>
            <a:chOff x="476693" y="2242964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5272E84-3AE3-46E6-932C-5FCAC3663589}"/>
                </a:ext>
              </a:extLst>
            </p:cNvPr>
            <p:cNvSpPr/>
            <p:nvPr/>
          </p:nvSpPr>
          <p:spPr>
            <a:xfrm>
              <a:off x="476693" y="2242964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모델구동 후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2285016-E6A3-44E5-8B08-55F5FA52FBB8}"/>
                </a:ext>
              </a:extLst>
            </p:cNvPr>
            <p:cNvSpPr/>
            <p:nvPr/>
          </p:nvSpPr>
          <p:spPr>
            <a:xfrm>
              <a:off x="562871" y="2784556"/>
              <a:ext cx="1246917" cy="4579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Grey Scale </a:t>
              </a:r>
              <a:r>
                <a:rPr lang="ko-KR" altLang="en-US" sz="900" dirty="0">
                  <a:latin typeface="+mn-ea"/>
                </a:rPr>
                <a:t>이미지 전달</a:t>
              </a:r>
              <a:endParaRPr lang="en-US" altLang="ko-KR" sz="9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1. Context Diagram – 3</a:t>
            </a:r>
            <a:r>
              <a:rPr lang="ko-KR" altLang="en-US" sz="2200" dirty="0"/>
              <a:t>차년도 기관별 업무</a:t>
            </a:r>
            <a:r>
              <a:rPr lang="en-US" altLang="ko-KR" sz="2200" dirty="0"/>
              <a:t>(</a:t>
            </a:r>
            <a:r>
              <a:rPr lang="ko-KR" altLang="en-US" sz="2200" dirty="0"/>
              <a:t>기술개발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74" name="직사각형 73"/>
          <p:cNvSpPr/>
          <p:nvPr/>
        </p:nvSpPr>
        <p:spPr>
          <a:xfrm>
            <a:off x="683568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  <a:latin typeface="+mn-ea"/>
              </a:rPr>
              <a:t>아진산업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03265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프로파일 기반 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58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159F3A-8F89-434F-A0C9-17376DB0B221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03265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제품 안착 </a:t>
            </a:r>
            <a:r>
              <a:rPr lang="ko-KR" altLang="en-US" sz="900" dirty="0" err="1">
                <a:latin typeface="+mn-ea"/>
              </a:rPr>
              <a:t>지그</a:t>
            </a:r>
            <a:r>
              <a:rPr lang="ko-KR" altLang="en-US" sz="900" dirty="0">
                <a:latin typeface="+mn-ea"/>
              </a:rPr>
              <a:t> 수정</a:t>
            </a:r>
            <a:endParaRPr lang="en-US" altLang="ko-KR" sz="9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3265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카메라 </a:t>
            </a:r>
            <a:r>
              <a:rPr lang="ko-KR" altLang="en-US" sz="900" dirty="0" err="1">
                <a:latin typeface="+mn-ea"/>
              </a:rPr>
              <a:t>브라켓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재제작</a:t>
            </a:r>
            <a:endParaRPr lang="en-US" altLang="ko-KR" sz="9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03265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교정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3265" y="306896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현장 적용</a:t>
            </a:r>
            <a:endParaRPr lang="en-US" altLang="ko-KR" sz="9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96176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W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15873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전원제어보드</a:t>
            </a:r>
            <a:r>
              <a:rPr lang="en-US" altLang="ko-KR" sz="900" dirty="0">
                <a:latin typeface="+mn-ea"/>
              </a:rPr>
              <a:t>+</a:t>
            </a:r>
            <a:r>
              <a:rPr lang="ko-KR" altLang="en-US" sz="900" dirty="0">
                <a:latin typeface="+mn-ea"/>
              </a:rPr>
              <a:t>조명제어보드 통합</a:t>
            </a:r>
            <a:endParaRPr lang="en-US" altLang="ko-KR" sz="9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15873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케이스 소형화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415873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통합 케이스 전자파 인증</a:t>
            </a:r>
            <a:endParaRPr lang="en-US" altLang="ko-KR" sz="9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5873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안정화 테스트</a:t>
            </a:r>
            <a:endParaRPr lang="en-US" altLang="ko-KR" sz="900" dirty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15873" y="306896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현장설치 </a:t>
            </a:r>
            <a:r>
              <a:rPr lang="en-US" altLang="ko-KR" sz="900" dirty="0">
                <a:latin typeface="+mn-ea"/>
              </a:rPr>
              <a:t>– </a:t>
            </a:r>
            <a:r>
              <a:rPr lang="ko-KR" altLang="en-US" sz="900" dirty="0">
                <a:latin typeface="+mn-ea"/>
              </a:rPr>
              <a:t>케이블 작업</a:t>
            </a:r>
            <a:endParaRPr lang="en-US" altLang="ko-KR" sz="900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88464" y="76470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G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008161" y="134076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</a:t>
            </a:r>
            <a:r>
              <a:rPr lang="ko-KR" altLang="en-US" sz="900" dirty="0">
                <a:latin typeface="+mn-ea"/>
              </a:rPr>
              <a:t>기반 </a:t>
            </a:r>
            <a:r>
              <a:rPr lang="ko-KR" altLang="en-US" sz="900" dirty="0" err="1">
                <a:latin typeface="+mn-ea"/>
              </a:rPr>
              <a:t>비드</a:t>
            </a:r>
            <a:r>
              <a:rPr lang="ko-KR" altLang="en-US" sz="900" dirty="0">
                <a:latin typeface="+mn-ea"/>
              </a:rPr>
              <a:t> 인식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안정화 </a:t>
            </a:r>
            <a:endParaRPr lang="en-US" altLang="ko-KR" sz="900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08161" y="177281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</a:t>
            </a:r>
            <a:r>
              <a:rPr lang="ko-KR" altLang="en-US" sz="900" dirty="0">
                <a:latin typeface="+mn-ea"/>
              </a:rPr>
              <a:t>기반 </a:t>
            </a:r>
            <a:r>
              <a:rPr lang="ko-KR" altLang="en-US" sz="900" dirty="0" err="1">
                <a:latin typeface="+mn-ea"/>
              </a:rPr>
              <a:t>비드</a:t>
            </a:r>
            <a:r>
              <a:rPr lang="ko-KR" altLang="en-US" sz="900" dirty="0">
                <a:latin typeface="+mn-ea"/>
              </a:rPr>
              <a:t> 측정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008161" y="220486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2D/3D </a:t>
            </a:r>
            <a:r>
              <a:rPr lang="ko-KR" altLang="en-US" sz="900" dirty="0" err="1">
                <a:latin typeface="+mn-ea"/>
              </a:rPr>
              <a:t>위치매칭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08161" y="263691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조명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96176" y="364502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  <a:latin typeface="+mn-ea"/>
              </a:rPr>
              <a:t>아이티</a:t>
            </a:r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15873" y="422108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기반 형사검사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415873" y="465313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3D</a:t>
            </a:r>
            <a:r>
              <a:rPr lang="ko-KR" altLang="en-US" sz="900" dirty="0">
                <a:latin typeface="+mn-ea"/>
              </a:rPr>
              <a:t>기반 불량검사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15873" y="508518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n-ea"/>
              </a:rPr>
              <a:t>2D/3D</a:t>
            </a:r>
            <a:r>
              <a:rPr lang="ko-KR" altLang="en-US" sz="900" dirty="0" err="1">
                <a:latin typeface="+mn-ea"/>
              </a:rPr>
              <a:t>위치매칭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알고리듬</a:t>
            </a:r>
            <a:r>
              <a:rPr lang="ko-KR" altLang="en-US" sz="900" dirty="0">
                <a:latin typeface="+mn-ea"/>
              </a:rPr>
              <a:t> 고도화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415873" y="551723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제어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15873" y="594928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모니터링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9140" y="3645024"/>
            <a:ext cx="2540600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  <a:latin typeface="+mn-ea"/>
              </a:rPr>
              <a:t>KIM</a:t>
            </a: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8837" y="4221088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구동부</a:t>
            </a:r>
            <a:r>
              <a:rPr lang="ko-KR" altLang="en-US" sz="900" dirty="0">
                <a:latin typeface="+mn-ea"/>
              </a:rPr>
              <a:t> 제어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안정화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08837" y="4653136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구동부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튜닝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08837" y="5085184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+mn-ea"/>
              </a:rPr>
              <a:t>복합센싱모듈</a:t>
            </a:r>
            <a:r>
              <a:rPr lang="ko-KR" altLang="en-US" sz="900" dirty="0">
                <a:latin typeface="+mn-ea"/>
              </a:rPr>
              <a:t> 기구 안정화 설계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제작</a:t>
            </a:r>
            <a:endParaRPr lang="en-US" altLang="ko-KR" sz="900" dirty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08837" y="5517232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8837" y="5949280"/>
            <a:ext cx="227688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/>
          <p:cNvCxnSpPr>
            <a:stCxn id="23" idx="4"/>
            <a:endCxn id="41" idx="0"/>
          </p:cNvCxnSpPr>
          <p:nvPr/>
        </p:nvCxnSpPr>
        <p:spPr bwMode="auto">
          <a:xfrm>
            <a:off x="6174168" y="2382678"/>
            <a:ext cx="0" cy="2824544"/>
          </a:xfrm>
          <a:prstGeom prst="line">
            <a:avLst/>
          </a:prstGeom>
          <a:ln w="63500">
            <a:solidFill>
              <a:schemeClr val="tx2">
                <a:lumMod val="20000"/>
                <a:lumOff val="8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2. </a:t>
            </a:r>
            <a:r>
              <a:rPr lang="ko-KR" altLang="en-US" sz="2200" dirty="0"/>
              <a:t>대 </a:t>
            </a:r>
            <a:r>
              <a:rPr lang="ko-KR" altLang="en-US" sz="2200" dirty="0" err="1"/>
              <a:t>마일스톤</a:t>
            </a:r>
            <a:r>
              <a:rPr lang="ko-KR" altLang="en-US" sz="2200" dirty="0"/>
              <a:t> 수립 </a:t>
            </a:r>
            <a:r>
              <a:rPr lang="en-US" altLang="ko-KR" sz="2200" dirty="0"/>
              <a:t>– </a:t>
            </a:r>
            <a:r>
              <a:rPr lang="en-US" altLang="ko-KR" sz="2200" dirty="0">
                <a:solidFill>
                  <a:srgbClr val="FF0000"/>
                </a:solidFill>
              </a:rPr>
              <a:t>3</a:t>
            </a:r>
            <a:r>
              <a:rPr lang="ko-KR" altLang="en-US" sz="2200" dirty="0">
                <a:solidFill>
                  <a:srgbClr val="FF0000"/>
                </a:solidFill>
              </a:rPr>
              <a:t>차년도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588224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15617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연동테스트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380312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6985134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시험성적서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649676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308392" y="1458904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8005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28405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단위테스트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4604940" y="1467168"/>
            <a:ext cx="180000" cy="180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26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896056" y="2967690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192504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439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설계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5416640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4516" y="2331946"/>
            <a:ext cx="6896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모듈 제작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6084168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8144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2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5580112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82960" y="193376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 err="1">
                <a:latin typeface="+mn-ea"/>
              </a:rPr>
              <a:t>캘리브레이션</a:t>
            </a:r>
            <a:r>
              <a:rPr lang="ko-KR" altLang="en-US" sz="700" dirty="0">
                <a:latin typeface="+mn-ea"/>
              </a:rPr>
              <a:t>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552544" y="2202678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3959" y="1933766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프로파일 기반</a:t>
            </a:r>
            <a:br>
              <a:rPr lang="en-US" altLang="ko-KR" sz="700" dirty="0">
                <a:latin typeface="+mn-ea"/>
              </a:rPr>
            </a:br>
            <a:r>
              <a:rPr lang="ko-KR" altLang="en-US" sz="700" dirty="0">
                <a:latin typeface="+mn-ea"/>
              </a:rPr>
              <a:t>검사 </a:t>
            </a:r>
            <a:r>
              <a:rPr lang="en-US" altLang="ko-KR" sz="700" dirty="0">
                <a:latin typeface="+mn-ea"/>
              </a:rPr>
              <a:t>AG  1</a:t>
            </a:r>
            <a:r>
              <a:rPr lang="ko-KR" altLang="en-US" sz="700" dirty="0">
                <a:latin typeface="+mn-ea"/>
              </a:rPr>
              <a:t>차 개선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6928808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4805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5704672" y="220267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9497" y="233194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현장적용 제품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안착지그</a:t>
            </a:r>
            <a:r>
              <a:rPr lang="ko-KR" altLang="en-US" sz="700" dirty="0">
                <a:latin typeface="+mn-ea"/>
              </a:rPr>
              <a:t> 제작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6084168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2080" y="49383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 err="1">
                <a:latin typeface="+mn-ea"/>
              </a:rPr>
              <a:t>위치매칭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SW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개선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449999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9952" y="4938357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형상 검사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AG 1</a:t>
            </a:r>
            <a:r>
              <a:rPr lang="ko-KR" altLang="en-US" sz="700" dirty="0">
                <a:latin typeface="+mn-ea"/>
              </a:rPr>
              <a:t>차 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642475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938357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</a:t>
            </a:r>
            <a:r>
              <a:rPr lang="ko-KR" altLang="en-US" sz="700" dirty="0">
                <a:latin typeface="+mn-ea"/>
              </a:rPr>
              <a:t>기반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 검사 </a:t>
            </a:r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6136" y="5336537"/>
            <a:ext cx="667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2D/3D </a:t>
            </a:r>
            <a:br>
              <a:rPr lang="en-US" altLang="ko-KR" sz="700" dirty="0">
                <a:latin typeface="+mn-ea"/>
              </a:rPr>
            </a:b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lib </a:t>
            </a:r>
            <a:r>
              <a:rPr lang="ko-KR" altLang="en-US" sz="700" dirty="0">
                <a:latin typeface="+mn-ea"/>
              </a:rPr>
              <a:t>수신</a:t>
            </a:r>
            <a:endParaRPr lang="en-US" altLang="ko-KR" sz="700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1094" y="5336537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GUI</a:t>
            </a:r>
            <a:r>
              <a:rPr lang="ko-KR" altLang="en-US" sz="700" dirty="0">
                <a:latin typeface="+mn-ea"/>
              </a:rPr>
              <a:t>수정 및 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en-US" altLang="ko-KR" sz="700" dirty="0">
                <a:latin typeface="+mn-ea"/>
              </a:rPr>
              <a:t>SW </a:t>
            </a:r>
            <a:r>
              <a:rPr lang="ko-KR" altLang="en-US" sz="700" dirty="0">
                <a:latin typeface="+mn-ea"/>
              </a:rPr>
              <a:t>통합</a:t>
            </a:r>
            <a:endParaRPr lang="en-US" altLang="ko-KR" sz="700" dirty="0">
              <a:latin typeface="+mn-ea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511616" y="1153160"/>
            <a:ext cx="0" cy="52238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115616" y="1124744"/>
            <a:ext cx="792000" cy="1397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현재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7340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설계</a:t>
            </a:r>
          </a:p>
        </p:txBody>
      </p:sp>
      <p:sp>
        <p:nvSpPr>
          <p:cNvPr id="60" name="타원 59"/>
          <p:cNvSpPr/>
          <p:nvPr/>
        </p:nvSpPr>
        <p:spPr bwMode="auto">
          <a:xfrm>
            <a:off x="2749063" y="371703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4501176" y="37101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05112" y="3823687"/>
            <a:ext cx="104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 HW</a:t>
            </a:r>
            <a:r>
              <a:rPr lang="ko-KR" altLang="en-US" sz="700" dirty="0">
                <a:latin typeface="+mn-ea"/>
              </a:rPr>
              <a:t> 제작</a:t>
            </a:r>
            <a:r>
              <a:rPr lang="en-US" altLang="ko-KR" sz="700" dirty="0">
                <a:latin typeface="+mn-ea"/>
              </a:rPr>
              <a:t>, SW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6229369" y="3717032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자체 성능시험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8407792" y="3717032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6567" y="3823687"/>
            <a:ext cx="90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센서부</a:t>
            </a:r>
            <a:r>
              <a:rPr lang="ko-KR" altLang="en-US" sz="700" dirty="0">
                <a:latin typeface="+mn-ea"/>
              </a:rPr>
              <a:t> 제어보드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디버깅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4357160" y="370867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94751" y="3517642"/>
            <a:ext cx="902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GigE </a:t>
            </a:r>
            <a:r>
              <a:rPr lang="ko-KR" altLang="en-US" sz="700" dirty="0">
                <a:latin typeface="+mn-ea"/>
              </a:rPr>
              <a:t>성능시험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19268" y="2716649"/>
            <a:ext cx="72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복합센싱모듈단독</a:t>
            </a:r>
            <a:r>
              <a:rPr lang="ko-KR" altLang="en-US" sz="700" dirty="0">
                <a:latin typeface="+mn-ea"/>
              </a:rPr>
              <a:t> 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191638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6229369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0627" y="3091877"/>
            <a:ext cx="57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HW</a:t>
            </a:r>
          </a:p>
          <a:p>
            <a:pPr algn="ctr"/>
            <a:r>
              <a:rPr lang="ko-KR" altLang="en-US" sz="700" dirty="0">
                <a:latin typeface="+mn-ea"/>
              </a:rPr>
              <a:t>통합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19643" y="3113340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수정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2749063" y="296469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직선 연결선 76"/>
          <p:cNvCxnSpPr>
            <a:stCxn id="61" idx="6"/>
            <a:endCxn id="71" idx="3"/>
          </p:cNvCxnSpPr>
          <p:nvPr/>
        </p:nvCxnSpPr>
        <p:spPr bwMode="auto">
          <a:xfrm flipV="1">
            <a:off x="4681176" y="3118338"/>
            <a:ext cx="1574553" cy="681819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20072" y="2608928"/>
            <a:ext cx="859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복합센싱모듈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 err="1">
                <a:latin typeface="+mn-ea"/>
              </a:rPr>
              <a:t>로봇팔</a:t>
            </a:r>
            <a:r>
              <a:rPr lang="ko-KR" altLang="en-US" sz="700" dirty="0">
                <a:latin typeface="+mn-ea"/>
              </a:rPr>
              <a:t> 장착 </a:t>
            </a:r>
            <a:r>
              <a:rPr lang="ko-KR" altLang="en-US" sz="700" dirty="0" err="1">
                <a:latin typeface="+mn-ea"/>
              </a:rPr>
              <a:t>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5563865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66797" y="3091877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제어보드 </a:t>
            </a: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차 </a:t>
            </a:r>
            <a:r>
              <a:rPr lang="en-US" altLang="ko-KR" sz="700" dirty="0">
                <a:latin typeface="+mn-ea"/>
              </a:rPr>
              <a:t>Proto </a:t>
            </a:r>
            <a:r>
              <a:rPr lang="ko-KR" altLang="en-US" sz="700" dirty="0">
                <a:latin typeface="+mn-ea"/>
              </a:rPr>
              <a:t>제작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20876" y="2716649"/>
            <a:ext cx="85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2D/3D </a:t>
            </a:r>
            <a:r>
              <a:rPr lang="ko-KR" altLang="en-US" sz="700" dirty="0">
                <a:latin typeface="+mn-ea"/>
              </a:rPr>
              <a:t>장착 후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통합 테스트</a:t>
            </a:r>
          </a:p>
        </p:txBody>
      </p:sp>
      <p:sp>
        <p:nvSpPr>
          <p:cNvPr id="83" name="타원 82"/>
          <p:cNvSpPr/>
          <p:nvPr/>
        </p:nvSpPr>
        <p:spPr bwMode="auto">
          <a:xfrm>
            <a:off x="6860594" y="2964698"/>
            <a:ext cx="180000" cy="180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>
            <a:stCxn id="20" idx="5"/>
            <a:endCxn id="71" idx="1"/>
          </p:cNvCxnSpPr>
          <p:nvPr/>
        </p:nvCxnSpPr>
        <p:spPr bwMode="auto">
          <a:xfrm>
            <a:off x="5570280" y="2356318"/>
            <a:ext cx="685449" cy="634740"/>
          </a:xfrm>
          <a:prstGeom prst="line">
            <a:avLst/>
          </a:prstGeom>
          <a:ln w="63500"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 bwMode="auto">
          <a:xfrm>
            <a:off x="723629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03140" y="4938357"/>
            <a:ext cx="877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기반 형상</a:t>
            </a:r>
            <a:r>
              <a:rPr lang="en-US" altLang="ko-KR" sz="700" dirty="0">
                <a:latin typeface="+mn-ea"/>
              </a:rPr>
              <a:t>/</a:t>
            </a: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불량검사 </a:t>
            </a:r>
            <a:r>
              <a:rPr lang="en-US" altLang="ko-KR" sz="700" dirty="0">
                <a:latin typeface="+mn-ea"/>
              </a:rPr>
              <a:t>AG</a:t>
            </a:r>
            <a:r>
              <a:rPr lang="ko-KR" altLang="en-US" sz="700" dirty="0">
                <a:latin typeface="+mn-ea"/>
              </a:rPr>
              <a:t>개선</a:t>
            </a:r>
            <a:endParaRPr lang="en-US" altLang="ko-KR" sz="700" dirty="0"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4272736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97534" y="533653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예외처리</a:t>
            </a:r>
            <a:endParaRPr lang="en-US" altLang="ko-KR" sz="700" dirty="0">
              <a:latin typeface="+mn-ea"/>
            </a:endParaRPr>
          </a:p>
          <a:p>
            <a:pPr algn="ctr">
              <a:defRPr/>
            </a:pPr>
            <a:r>
              <a:rPr lang="ko-KR" altLang="en-US" sz="700" dirty="0">
                <a:latin typeface="+mn-ea"/>
              </a:rPr>
              <a:t>구현 </a:t>
            </a:r>
          </a:p>
        </p:txBody>
      </p:sp>
      <p:sp>
        <p:nvSpPr>
          <p:cNvPr id="93" name="타원 92"/>
          <p:cNvSpPr/>
          <p:nvPr/>
        </p:nvSpPr>
        <p:spPr bwMode="auto">
          <a:xfrm>
            <a:off x="5580112" y="5207222"/>
            <a:ext cx="180000" cy="180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47664" y="4551071"/>
            <a:ext cx="7920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불량검사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AG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907704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6229369" y="4436503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17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54071" y="4551071"/>
            <a:ext cx="117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AG </a:t>
            </a:r>
            <a:r>
              <a:rPr lang="ko-KR" altLang="en-US" sz="700" dirty="0">
                <a:latin typeface="+mn-ea"/>
              </a:rPr>
              <a:t>보완 및 현장 </a:t>
            </a:r>
            <a:r>
              <a:rPr lang="en-US" altLang="ko-KR" sz="700" dirty="0">
                <a:latin typeface="+mn-ea"/>
              </a:rPr>
              <a:t>PC Client</a:t>
            </a:r>
            <a:r>
              <a:rPr lang="ko-KR" altLang="en-US" sz="700" dirty="0">
                <a:latin typeface="+mn-ea"/>
              </a:rPr>
              <a:t>에</a:t>
            </a: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적용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11406" y="4149080"/>
            <a:ext cx="8377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en-US" altLang="ko-KR" sz="700" dirty="0">
                <a:latin typeface="+mn-ea"/>
              </a:rPr>
              <a:t>AG</a:t>
            </a:r>
          </a:p>
        </p:txBody>
      </p:sp>
      <p:sp>
        <p:nvSpPr>
          <p:cNvPr id="117" name="타원 116"/>
          <p:cNvSpPr/>
          <p:nvPr/>
        </p:nvSpPr>
        <p:spPr bwMode="auto">
          <a:xfrm>
            <a:off x="4191638" y="443711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20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536016" y="443653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89412" y="4551071"/>
            <a:ext cx="918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언더컷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기공 </a:t>
            </a:r>
            <a:r>
              <a:rPr lang="ko-KR" altLang="en-US" sz="700" dirty="0" err="1">
                <a:latin typeface="+mn-ea"/>
              </a:rPr>
              <a:t>후보영역</a:t>
            </a:r>
            <a:r>
              <a:rPr lang="ko-KR" altLang="en-US" sz="700" dirty="0">
                <a:latin typeface="+mn-ea"/>
              </a:rPr>
              <a:t> 검출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7417" y="4551071"/>
            <a:ext cx="875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</a:t>
            </a:r>
            <a:r>
              <a:rPr lang="ko-KR" altLang="en-US" sz="700" dirty="0">
                <a:latin typeface="+mn-ea"/>
              </a:rPr>
              <a:t>기반 </a:t>
            </a:r>
            <a:r>
              <a:rPr lang="ko-KR" altLang="en-US" sz="700" dirty="0" err="1">
                <a:latin typeface="+mn-ea"/>
              </a:rPr>
              <a:t>비드인식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 err="1">
                <a:latin typeface="+mn-ea"/>
              </a:rPr>
              <a:t>용접부</a:t>
            </a:r>
            <a:r>
              <a:rPr lang="ko-KR" altLang="en-US" sz="700" dirty="0">
                <a:latin typeface="+mn-ea"/>
              </a:rPr>
              <a:t> 불량 검사 </a:t>
            </a:r>
            <a:r>
              <a:rPr lang="ko-KR" altLang="en-US" sz="700" dirty="0" err="1">
                <a:latin typeface="+mn-ea"/>
              </a:rPr>
              <a:t>단위테스트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2749063" y="4429628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29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347864" y="4427359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81038" y="4551071"/>
            <a:ext cx="108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2D </a:t>
            </a:r>
            <a:r>
              <a:rPr lang="ko-KR" altLang="en-US" sz="700" dirty="0">
                <a:latin typeface="+mn-ea"/>
              </a:rPr>
              <a:t>영상 기반 </a:t>
            </a:r>
            <a:r>
              <a:rPr lang="ko-KR" altLang="en-US" sz="700" dirty="0" err="1">
                <a:latin typeface="+mn-ea"/>
              </a:rPr>
              <a:t>비드</a:t>
            </a:r>
            <a:r>
              <a:rPr lang="ko-KR" altLang="en-US" sz="700" dirty="0">
                <a:latin typeface="+mn-ea"/>
              </a:rPr>
              <a:t> 정보 검출 및 </a:t>
            </a:r>
            <a:r>
              <a:rPr lang="en-US" altLang="ko-KR" sz="700" dirty="0">
                <a:latin typeface="+mn-ea"/>
              </a:rPr>
              <a:t>3D </a:t>
            </a:r>
            <a:r>
              <a:rPr lang="ko-KR" altLang="en-US" sz="700" dirty="0">
                <a:latin typeface="+mn-ea"/>
              </a:rPr>
              <a:t>위치 매칭 알고리즘 개발</a:t>
            </a:r>
            <a:endParaRPr lang="en-US" altLang="ko-KR" sz="700" dirty="0">
              <a:latin typeface="+mn-ea"/>
            </a:endParaRPr>
          </a:p>
        </p:txBody>
      </p:sp>
      <p:sp>
        <p:nvSpPr>
          <p:cNvPr id="124" name="슬라이드 번호 개체 틀 7"/>
          <p:cNvSpPr txBox="1">
            <a:spLocks/>
          </p:cNvSpPr>
          <p:nvPr/>
        </p:nvSpPr>
        <p:spPr>
          <a:xfrm>
            <a:off x="8532440" y="6475635"/>
            <a:ext cx="474190" cy="3377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/>
              <a:t>3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9739</TotalTime>
  <Words>416</Words>
  <Application>Microsoft Office PowerPoint</Application>
  <PresentationFormat>화면 슬라이드 쇼(4:3)</PresentationFormat>
  <Paragraphs>273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1. Context Diagram –과제 Base</vt:lpstr>
      <vt:lpstr>1. Context Diagram – 3차년도 기관별 업무(기술개발)</vt:lpstr>
      <vt:lpstr>2. 대 마일스톤 수립 – 3차년도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Ajin</dc:creator>
  <cp:lastModifiedBy>권현수</cp:lastModifiedBy>
  <cp:revision>941</cp:revision>
  <cp:lastPrinted>2016-07-20T00:49:17Z</cp:lastPrinted>
  <dcterms:created xsi:type="dcterms:W3CDTF">2015-04-02T00:19:28Z</dcterms:created>
  <dcterms:modified xsi:type="dcterms:W3CDTF">2020-11-06T08:18:07Z</dcterms:modified>
</cp:coreProperties>
</file>