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328" r:id="rId2"/>
    <p:sldId id="336" r:id="rId3"/>
    <p:sldId id="341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53735"/>
    <a:srgbClr val="385D8A"/>
    <a:srgbClr val="4F81BD"/>
    <a:srgbClr val="FF9900"/>
    <a:srgbClr val="1F497D"/>
    <a:srgbClr val="A0ADBD"/>
    <a:srgbClr val="0000CC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2557" autoAdjust="0"/>
  </p:normalViewPr>
  <p:slideViewPr>
    <p:cSldViewPr>
      <p:cViewPr varScale="1">
        <p:scale>
          <a:sx n="80" d="100"/>
          <a:sy n="80" d="100"/>
        </p:scale>
        <p:origin x="1008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084F7-8769-4819-A7CA-017A01314207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17F59-76BE-441A-A6FB-C25F91192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2E25-904F-4EEF-916E-FF80A12F22C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5097-2C16-4338-9498-A6A2E9068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8DD-7FC2-4CFC-AE47-FE3558C3ECF3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63E-7E2D-4590-B67A-F864A6809E8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7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541A-4DDC-4376-BDFC-DE60C6F1C5A1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9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7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7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7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6640798"/>
              </p:ext>
            </p:extLst>
          </p:nvPr>
        </p:nvGraphicFramePr>
        <p:xfrm>
          <a:off x="4" y="564648"/>
          <a:ext cx="9143996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888634" y="1556792"/>
            <a:ext cx="8263458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888634" y="2276872"/>
            <a:ext cx="8260331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888634" y="3042976"/>
            <a:ext cx="8263458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888634" y="3787442"/>
            <a:ext cx="8263458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 userDrawn="1"/>
        </p:nvCxnSpPr>
        <p:spPr bwMode="auto">
          <a:xfrm flipV="1">
            <a:off x="888634" y="4509120"/>
            <a:ext cx="8260331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 userDrawn="1"/>
        </p:nvCxnSpPr>
        <p:spPr bwMode="auto">
          <a:xfrm>
            <a:off x="888634" y="5273578"/>
            <a:ext cx="8260331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 bwMode="auto">
          <a:xfrm>
            <a:off x="888634" y="6012000"/>
            <a:ext cx="8255366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1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1" name="타원 20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1314354"/>
              </p:ext>
            </p:extLst>
          </p:nvPr>
        </p:nvGraphicFramePr>
        <p:xfrm>
          <a:off x="4" y="564648"/>
          <a:ext cx="9144000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 bwMode="auto">
          <a:xfrm>
            <a:off x="936004" y="1556792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 bwMode="auto">
          <a:xfrm flipV="1">
            <a:off x="936004" y="2276872"/>
            <a:ext cx="8208000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 bwMode="auto">
          <a:xfrm>
            <a:off x="936004" y="3042976"/>
            <a:ext cx="8208000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936004" y="3787442"/>
            <a:ext cx="8208000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936004" y="4509120"/>
            <a:ext cx="8208000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936004" y="5273578"/>
            <a:ext cx="8208000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936004" y="6012000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F25B-5537-466D-A43C-EEDE032FF68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713C-9EB7-4651-9F8C-FC533C18DC1A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9286-ADD6-4564-AEDB-A49937D376FA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8214-A296-4C4C-A580-D3B7A8DC3F89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2FA9-13ED-4121-931D-173B9D801FAD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56A-2666-4210-8A11-40184EA14178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DF87-2B2C-4C63-A112-6FB88635B753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4E0-35ED-405E-BC95-83D8992A1E6D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CE9B-F22E-4F9B-B70D-9C4C1FC130C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D3ED-68E3-4FE6-B575-AA1FAC89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2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64" r:id="rId13"/>
    <p:sldLayoutId id="2147483663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251520" y="788204"/>
            <a:ext cx="8640960" cy="559312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  <a:latin typeface="+mn-ea"/>
              </a:rPr>
              <a:t>시멘틱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</a:rPr>
              <a:t> 레이블링 툴</a:t>
            </a:r>
            <a:endParaRPr lang="en-US" altLang="ko-KR" sz="16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960" y="-11822"/>
            <a:ext cx="7372846" cy="500694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블럭도</a:t>
            </a:r>
            <a:endParaRPr lang="ko-KR" altLang="en-US" sz="2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CD3653-EDB0-4B05-9ED9-054621D577A7}"/>
              </a:ext>
            </a:extLst>
          </p:cNvPr>
          <p:cNvSpPr/>
          <p:nvPr/>
        </p:nvSpPr>
        <p:spPr>
          <a:xfrm>
            <a:off x="2771800" y="1386090"/>
            <a:ext cx="5976665" cy="4788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GUI 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C#_Win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Form)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028AA-58C4-4BBA-908B-87794DC9102E}"/>
              </a:ext>
            </a:extLst>
          </p:cNvPr>
          <p:cNvSpPr/>
          <p:nvPr/>
        </p:nvSpPr>
        <p:spPr>
          <a:xfrm>
            <a:off x="4983050" y="5661335"/>
            <a:ext cx="1462880" cy="3961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n-ea"/>
              </a:rPr>
              <a:t>기능별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단축키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781092" y="1965986"/>
            <a:ext cx="1831561" cy="33631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>
                <a:latin typeface="+mn-ea"/>
              </a:rPr>
              <a:t>레이블링 편집기</a:t>
            </a:r>
            <a:endParaRPr lang="en-US" altLang="ko-KR" sz="900" b="1" dirty="0"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EF708B-887E-4F2E-994A-2BB1D8F64A88}"/>
              </a:ext>
            </a:extLst>
          </p:cNvPr>
          <p:cNvGrpSpPr/>
          <p:nvPr/>
        </p:nvGrpSpPr>
        <p:grpSpPr>
          <a:xfrm>
            <a:off x="4494815" y="1961202"/>
            <a:ext cx="2093408" cy="3364971"/>
            <a:chOff x="3884813" y="1817041"/>
            <a:chExt cx="1997726" cy="3364971"/>
          </a:xfrm>
        </p:grpSpPr>
        <p:sp>
          <p:nvSpPr>
            <p:cNvPr id="75" name="직사각형 74"/>
            <p:cNvSpPr/>
            <p:nvPr/>
          </p:nvSpPr>
          <p:spPr>
            <a:xfrm>
              <a:off x="3884813" y="1817041"/>
              <a:ext cx="1997726" cy="33649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 dirty="0">
                  <a:latin typeface="+mn-ea"/>
                </a:rPr>
                <a:t>이미지 관리기능</a:t>
              </a:r>
              <a:endParaRPr lang="en-US" altLang="ko-KR" sz="900" b="1" dirty="0">
                <a:latin typeface="+mn-ea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5DA029E-6D7A-4B97-9FC2-CEC43FF5338E}"/>
                </a:ext>
              </a:extLst>
            </p:cNvPr>
            <p:cNvGrpSpPr/>
            <p:nvPr/>
          </p:nvGrpSpPr>
          <p:grpSpPr>
            <a:xfrm>
              <a:off x="4139952" y="2214625"/>
              <a:ext cx="1463520" cy="1144999"/>
              <a:chOff x="4139952" y="2110425"/>
              <a:chExt cx="1463520" cy="1144999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66DEFCF-47A3-4EB9-837F-E370DAAD6FCD}"/>
                  </a:ext>
                </a:extLst>
              </p:cNvPr>
              <p:cNvSpPr/>
              <p:nvPr/>
            </p:nvSpPr>
            <p:spPr>
              <a:xfrm>
                <a:off x="4139952" y="2110425"/>
                <a:ext cx="1463520" cy="114499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이미지 변환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E91378-F480-446B-9A1D-E9006550D269}"/>
                  </a:ext>
                </a:extLst>
              </p:cNvPr>
              <p:cNvSpPr/>
              <p:nvPr/>
            </p:nvSpPr>
            <p:spPr>
              <a:xfrm>
                <a:off x="4283968" y="2389779"/>
                <a:ext cx="1172632" cy="3589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>
                    <a:latin typeface="+mn-ea"/>
                  </a:rPr>
                  <a:t>rgb</a:t>
                </a:r>
                <a:r>
                  <a:rPr lang="en-US" altLang="ko-KR" sz="900" dirty="0">
                    <a:latin typeface="+mn-ea"/>
                  </a:rPr>
                  <a:t> </a:t>
                </a:r>
                <a:r>
                  <a:rPr lang="ko-KR" altLang="en-US" sz="900" dirty="0">
                    <a:latin typeface="+mn-ea"/>
                  </a:rPr>
                  <a:t>변환</a:t>
                </a:r>
                <a:endParaRPr lang="en-US" altLang="ko-KR" sz="900" dirty="0">
                  <a:latin typeface="+mn-ea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286AD1-66BB-448E-9612-B761665FF4CB}"/>
                </a:ext>
              </a:extLst>
            </p:cNvPr>
            <p:cNvSpPr/>
            <p:nvPr/>
          </p:nvSpPr>
          <p:spPr>
            <a:xfrm>
              <a:off x="4283968" y="2852936"/>
              <a:ext cx="1172632" cy="3589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grey scale </a:t>
              </a:r>
              <a:r>
                <a:rPr lang="ko-KR" altLang="en-US" sz="900" dirty="0">
                  <a:latin typeface="+mn-ea"/>
                </a:rPr>
                <a:t>변환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2F6CE3-1CD1-4376-83E3-C83063182F48}"/>
                </a:ext>
              </a:extLst>
            </p:cNvPr>
            <p:cNvSpPr/>
            <p:nvPr/>
          </p:nvSpPr>
          <p:spPr>
            <a:xfrm>
              <a:off x="4139952" y="3551233"/>
              <a:ext cx="1440000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4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이미지 로딩 및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저장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9A1CEF-DBB0-4BD2-B0F9-473760D97A43}"/>
                </a:ext>
              </a:extLst>
            </p:cNvPr>
            <p:cNvSpPr/>
            <p:nvPr/>
          </p:nvSpPr>
          <p:spPr>
            <a:xfrm>
              <a:off x="4139952" y="4488658"/>
              <a:ext cx="1440000" cy="4525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불러오기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클릭 이벤트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B09435-B475-419F-9F7C-DD501324214F}"/>
                </a:ext>
              </a:extLst>
            </p:cNvPr>
            <p:cNvSpPr/>
            <p:nvPr/>
          </p:nvSpPr>
          <p:spPr>
            <a:xfrm>
              <a:off x="4139952" y="4107108"/>
              <a:ext cx="1440000" cy="3815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표시</a:t>
              </a:r>
              <a:endParaRPr lang="en-US" altLang="ko-KR" sz="900" dirty="0">
                <a:latin typeface="+mn-ea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EAF2335-AAEF-4131-8DF3-522A72CF789B}"/>
              </a:ext>
            </a:extLst>
          </p:cNvPr>
          <p:cNvCxnSpPr>
            <a:cxnSpLocks/>
          </p:cNvCxnSpPr>
          <p:nvPr/>
        </p:nvCxnSpPr>
        <p:spPr>
          <a:xfrm flipH="1">
            <a:off x="5388770" y="5315665"/>
            <a:ext cx="239179" cy="34567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AF10E48-CC7F-4856-A190-862358B7062F}"/>
              </a:ext>
            </a:extLst>
          </p:cNvPr>
          <p:cNvCxnSpPr>
            <a:cxnSpLocks/>
          </p:cNvCxnSpPr>
          <p:nvPr/>
        </p:nvCxnSpPr>
        <p:spPr>
          <a:xfrm flipH="1">
            <a:off x="5760132" y="5326173"/>
            <a:ext cx="1268482" cy="302342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0F7E09-BD08-4A71-99C9-7FB56B5C7A31}"/>
              </a:ext>
            </a:extLst>
          </p:cNvPr>
          <p:cNvSpPr/>
          <p:nvPr/>
        </p:nvSpPr>
        <p:spPr>
          <a:xfrm>
            <a:off x="2967886" y="3379746"/>
            <a:ext cx="1368775" cy="837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네트워크 요청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ABB9C-D455-4A32-AC41-E2051151F3E5}"/>
              </a:ext>
            </a:extLst>
          </p:cNvPr>
          <p:cNvCxnSpPr>
            <a:cxnSpLocks/>
          </p:cNvCxnSpPr>
          <p:nvPr/>
        </p:nvCxnSpPr>
        <p:spPr>
          <a:xfrm flipH="1">
            <a:off x="6588224" y="3782367"/>
            <a:ext cx="226717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0970E9-E36B-4085-9C0A-C8C175E0BA14}"/>
              </a:ext>
            </a:extLst>
          </p:cNvPr>
          <p:cNvGrpSpPr/>
          <p:nvPr/>
        </p:nvGrpSpPr>
        <p:grpSpPr>
          <a:xfrm>
            <a:off x="7028613" y="2388337"/>
            <a:ext cx="1324632" cy="2675314"/>
            <a:chOff x="6426616" y="2204864"/>
            <a:chExt cx="1324632" cy="267531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570E1E-34E7-43F7-ADA7-8C5AE599BB4D}"/>
                </a:ext>
              </a:extLst>
            </p:cNvPr>
            <p:cNvSpPr/>
            <p:nvPr/>
          </p:nvSpPr>
          <p:spPr>
            <a:xfrm>
              <a:off x="6426616" y="3007387"/>
              <a:ext cx="1324632" cy="5798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지우개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A9946E7-BC3B-4A50-AB13-19D944C03252}"/>
                </a:ext>
              </a:extLst>
            </p:cNvPr>
            <p:cNvSpPr/>
            <p:nvPr/>
          </p:nvSpPr>
          <p:spPr>
            <a:xfrm>
              <a:off x="6426616" y="3588849"/>
              <a:ext cx="1324632" cy="6456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+mn-ea"/>
                </a:rPr>
                <a:t>Undo/Redo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164781D-9125-4CA4-9D3F-3EC7EFC6F473}"/>
                </a:ext>
              </a:extLst>
            </p:cNvPr>
            <p:cNvSpPr/>
            <p:nvPr/>
          </p:nvSpPr>
          <p:spPr>
            <a:xfrm>
              <a:off x="6426616" y="4234556"/>
              <a:ext cx="1324632" cy="6456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확대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축소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2795D70-DF6A-482A-920C-A54D49B928E9}"/>
                </a:ext>
              </a:extLst>
            </p:cNvPr>
            <p:cNvSpPr/>
            <p:nvPr/>
          </p:nvSpPr>
          <p:spPr>
            <a:xfrm>
              <a:off x="6426616" y="2204864"/>
              <a:ext cx="1324632" cy="8024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>
                  <a:latin typeface="+mn-ea"/>
                </a:rPr>
                <a:t>브러쉬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53AFB03-5D6A-4351-ADFE-50DF91B5A7A4}"/>
                </a:ext>
              </a:extLst>
            </p:cNvPr>
            <p:cNvGrpSpPr/>
            <p:nvPr/>
          </p:nvGrpSpPr>
          <p:grpSpPr>
            <a:xfrm>
              <a:off x="6504552" y="2471699"/>
              <a:ext cx="1169720" cy="433466"/>
              <a:chOff x="6504072" y="2442189"/>
              <a:chExt cx="1169720" cy="41070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01B186-2517-462E-A401-528258667AAF}"/>
                  </a:ext>
                </a:extLst>
              </p:cNvPr>
              <p:cNvSpPr/>
              <p:nvPr/>
            </p:nvSpPr>
            <p:spPr>
              <a:xfrm>
                <a:off x="6504072" y="2442189"/>
                <a:ext cx="1169720" cy="215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색상변경 기능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A33537B-67FF-4D15-97E4-E713D41DB9E5}"/>
                  </a:ext>
                </a:extLst>
              </p:cNvPr>
              <p:cNvSpPr/>
              <p:nvPr/>
            </p:nvSpPr>
            <p:spPr>
              <a:xfrm>
                <a:off x="6504072" y="2636912"/>
                <a:ext cx="1169720" cy="215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브러쉬</a:t>
                </a:r>
                <a:r>
                  <a:rPr lang="ko-KR" altLang="en-US" sz="900" dirty="0">
                    <a:latin typeface="+mn-ea"/>
                  </a:rPr>
                  <a:t> 크기 조정</a:t>
                </a:r>
                <a:endParaRPr lang="en-US" altLang="ko-KR" sz="900" dirty="0">
                  <a:latin typeface="+mn-ea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CF5D84-385B-456E-AAEC-DD6D03036F3A}"/>
                </a:ext>
              </a:extLst>
            </p:cNvPr>
            <p:cNvSpPr/>
            <p:nvPr/>
          </p:nvSpPr>
          <p:spPr>
            <a:xfrm>
              <a:off x="6504967" y="3271547"/>
              <a:ext cx="1167930" cy="2218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+mn-ea"/>
                </a:rPr>
                <a:t>브러쉬</a:t>
              </a:r>
              <a:r>
                <a:rPr lang="ko-KR" altLang="en-US" sz="900" dirty="0">
                  <a:latin typeface="+mn-ea"/>
                </a:rPr>
                <a:t> 크기 조정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00648F-D7A5-4C8A-9B49-E99ED0E10B15}"/>
              </a:ext>
            </a:extLst>
          </p:cNvPr>
          <p:cNvGrpSpPr/>
          <p:nvPr/>
        </p:nvGrpSpPr>
        <p:grpSpPr>
          <a:xfrm>
            <a:off x="422075" y="1376335"/>
            <a:ext cx="2061195" cy="4788838"/>
            <a:chOff x="899592" y="1376466"/>
            <a:chExt cx="2417607" cy="478883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BDFA2B-2910-4F90-8369-5960901B33C6}"/>
                </a:ext>
              </a:extLst>
            </p:cNvPr>
            <p:cNvSpPr/>
            <p:nvPr/>
          </p:nvSpPr>
          <p:spPr>
            <a:xfrm>
              <a:off x="899592" y="1376466"/>
              <a:ext cx="2417607" cy="4788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</a:rPr>
                <a:t>Segmentation </a:t>
              </a:r>
              <a:r>
                <a:rPr lang="ko-KR" altLang="en-US" sz="1000" b="1" dirty="0">
                  <a:latin typeface="+mn-ea"/>
                </a:rPr>
                <a:t>네트워크</a:t>
              </a:r>
              <a:r>
                <a:rPr lang="en-US" altLang="ko-KR" sz="1000" b="1" dirty="0">
                  <a:latin typeface="+mn-ea"/>
                </a:rPr>
                <a:t> (Python)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820CFF3-5D72-4E0D-A2D0-2CC172A740D8}"/>
                </a:ext>
              </a:extLst>
            </p:cNvPr>
            <p:cNvSpPr/>
            <p:nvPr/>
          </p:nvSpPr>
          <p:spPr>
            <a:xfrm>
              <a:off x="1360483" y="2833573"/>
              <a:ext cx="1471794" cy="5726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파라미터 설정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2285016-E6A3-44E5-8B08-55F5FA52FBB8}"/>
                </a:ext>
              </a:extLst>
            </p:cNvPr>
            <p:cNvSpPr/>
            <p:nvPr/>
          </p:nvSpPr>
          <p:spPr>
            <a:xfrm>
              <a:off x="1354034" y="4570728"/>
              <a:ext cx="1471794" cy="553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Grey Scale </a:t>
              </a:r>
              <a:r>
                <a:rPr lang="ko-KR" altLang="en-US" sz="900" dirty="0">
                  <a:latin typeface="+mn-ea"/>
                </a:rPr>
                <a:t>이미지 저장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BF40ED-CEC9-408F-A771-CC78145D89F4}"/>
                </a:ext>
              </a:extLst>
            </p:cNvPr>
            <p:cNvSpPr/>
            <p:nvPr/>
          </p:nvSpPr>
          <p:spPr>
            <a:xfrm>
              <a:off x="1372291" y="1988840"/>
              <a:ext cx="1471793" cy="553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파일 경로 전달 받기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827D5C-D2F1-46C7-98C9-76F7538CB408}"/>
                </a:ext>
              </a:extLst>
            </p:cNvPr>
            <p:cNvSpPr/>
            <p:nvPr/>
          </p:nvSpPr>
          <p:spPr>
            <a:xfrm>
              <a:off x="1360483" y="3725994"/>
              <a:ext cx="1471794" cy="5534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모델 구동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354414-B621-4846-B53A-0BCB40EE746D}"/>
                </a:ext>
              </a:extLst>
            </p:cNvPr>
            <p:cNvSpPr/>
            <p:nvPr/>
          </p:nvSpPr>
          <p:spPr>
            <a:xfrm>
              <a:off x="1268977" y="5403188"/>
              <a:ext cx="1710969" cy="5165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구동 완료 메시지 전달</a:t>
              </a:r>
              <a:endParaRPr lang="en-US" altLang="ko-KR" sz="900" dirty="0">
                <a:latin typeface="+mn-ea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B33F94E-5BAA-4D02-BB48-41B1CB861A1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83768" y="3789040"/>
            <a:ext cx="484118" cy="949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F280C8-CD7C-4129-B1F7-44F24EB7E188}"/>
              </a:ext>
            </a:extLst>
          </p:cNvPr>
          <p:cNvCxnSpPr>
            <a:cxnSpLocks/>
          </p:cNvCxnSpPr>
          <p:nvPr/>
        </p:nvCxnSpPr>
        <p:spPr>
          <a:xfrm flipH="1">
            <a:off x="4300685" y="3780509"/>
            <a:ext cx="226717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AE6EC5-6886-497D-89C6-FAC15CFB6E5D}"/>
              </a:ext>
            </a:extLst>
          </p:cNvPr>
          <p:cNvCxnSpPr>
            <a:cxnSpLocks/>
          </p:cNvCxnSpPr>
          <p:nvPr/>
        </p:nvCxnSpPr>
        <p:spPr>
          <a:xfrm>
            <a:off x="3552646" y="4210286"/>
            <a:ext cx="1667426" cy="1451049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개인별 역할부담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83568" y="816560"/>
            <a:ext cx="2540600" cy="167633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+mn-ea"/>
              </a:rPr>
              <a:t>박재성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9592" y="1320616"/>
            <a:ext cx="2112551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모델 구동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159F3A-8F89-434F-A0C9-17376DB0B221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99592" y="1752664"/>
            <a:ext cx="2112551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경로 전달 받기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96176" y="816560"/>
            <a:ext cx="2540600" cy="167633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서영빈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87881" y="1320616"/>
            <a:ext cx="2092231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모델 구동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87881" y="1752664"/>
            <a:ext cx="2092231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네트워크 요청</a:t>
            </a:r>
            <a:r>
              <a:rPr lang="en-US" altLang="ko-KR" sz="1000" dirty="0">
                <a:latin typeface="+mn-ea"/>
              </a:rPr>
              <a:t>(Python-</a:t>
            </a:r>
            <a:r>
              <a:rPr lang="en-US" altLang="ko-KR" sz="1000" dirty="0" err="1">
                <a:latin typeface="+mn-ea"/>
              </a:rPr>
              <a:t>c#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연동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888464" y="816560"/>
            <a:ext cx="2540600" cy="167633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전성운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080169" y="1320616"/>
            <a:ext cx="2164239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모델 구동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80169" y="1752664"/>
            <a:ext cx="2164239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구동 완료 메시지 전달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96176" y="2946124"/>
            <a:ext cx="2540600" cy="33631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이상목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9140" y="2946124"/>
            <a:ext cx="2540600" cy="33631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권현수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9C5AE9-AF40-4A69-84EF-148E6FDBAC0F}"/>
              </a:ext>
            </a:extLst>
          </p:cNvPr>
          <p:cNvSpPr/>
          <p:nvPr/>
        </p:nvSpPr>
        <p:spPr>
          <a:xfrm>
            <a:off x="5903212" y="2946124"/>
            <a:ext cx="2540600" cy="33631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이채현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C59CF2-14FC-47C3-9CE7-444495EEDB2A}"/>
              </a:ext>
            </a:extLst>
          </p:cNvPr>
          <p:cNvSpPr/>
          <p:nvPr/>
        </p:nvSpPr>
        <p:spPr>
          <a:xfrm>
            <a:off x="1043608" y="3462813"/>
            <a:ext cx="1872208" cy="14063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latin typeface="+mn-ea"/>
              </a:rPr>
              <a:t>이미지 변환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456971-6904-462E-B631-34361B703512}"/>
              </a:ext>
            </a:extLst>
          </p:cNvPr>
          <p:cNvGrpSpPr/>
          <p:nvPr/>
        </p:nvGrpSpPr>
        <p:grpSpPr>
          <a:xfrm>
            <a:off x="1289378" y="3862239"/>
            <a:ext cx="1380666" cy="718889"/>
            <a:chOff x="3994577" y="3814339"/>
            <a:chExt cx="1228796" cy="7535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16B7CE-2FBE-4FB1-9199-E930FD736DFC}"/>
                </a:ext>
              </a:extLst>
            </p:cNvPr>
            <p:cNvSpPr/>
            <p:nvPr/>
          </p:nvSpPr>
          <p:spPr>
            <a:xfrm>
              <a:off x="3994577" y="3814339"/>
              <a:ext cx="1228796" cy="3589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+mn-ea"/>
                </a:rPr>
                <a:t>rgb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변환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4CEC74-19BD-4071-AA65-115D3353FD46}"/>
                </a:ext>
              </a:extLst>
            </p:cNvPr>
            <p:cNvSpPr/>
            <p:nvPr/>
          </p:nvSpPr>
          <p:spPr>
            <a:xfrm>
              <a:off x="3994577" y="4173297"/>
              <a:ext cx="1228796" cy="3945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grey scale </a:t>
              </a:r>
              <a:r>
                <a:rPr lang="ko-KR" altLang="en-US" sz="900" dirty="0">
                  <a:latin typeface="+mn-ea"/>
                </a:rPr>
                <a:t>변환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E6C679-F98A-4FEA-8518-38E5C0548B0F}"/>
              </a:ext>
            </a:extLst>
          </p:cNvPr>
          <p:cNvSpPr/>
          <p:nvPr/>
        </p:nvSpPr>
        <p:spPr>
          <a:xfrm>
            <a:off x="6167697" y="3429000"/>
            <a:ext cx="2088232" cy="19442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latin typeface="+mn-ea"/>
              </a:rPr>
              <a:t>레이블링</a:t>
            </a:r>
            <a:r>
              <a:rPr lang="ko-KR" altLang="en-US" sz="105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편집기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65DE97-E5EE-4122-92E7-725D77BC293D}"/>
              </a:ext>
            </a:extLst>
          </p:cNvPr>
          <p:cNvSpPr/>
          <p:nvPr/>
        </p:nvSpPr>
        <p:spPr>
          <a:xfrm>
            <a:off x="6455729" y="3861048"/>
            <a:ext cx="1508969" cy="314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이미지 로딩 및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저장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087E1B-F535-4ECE-AA2F-4E194B3D7F7C}"/>
              </a:ext>
            </a:extLst>
          </p:cNvPr>
          <p:cNvSpPr/>
          <p:nvPr/>
        </p:nvSpPr>
        <p:spPr>
          <a:xfrm>
            <a:off x="6455729" y="4674806"/>
            <a:ext cx="1508969" cy="395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썸네일 불러오기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클릭 이벤트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500A66-1B48-4558-B97D-2BB30358CA43}"/>
              </a:ext>
            </a:extLst>
          </p:cNvPr>
          <p:cNvSpPr/>
          <p:nvPr/>
        </p:nvSpPr>
        <p:spPr>
          <a:xfrm>
            <a:off x="6455729" y="4343590"/>
            <a:ext cx="1508969" cy="333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썸네일 표시</a:t>
            </a:r>
            <a:endParaRPr lang="en-US" altLang="ko-KR" sz="9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31895C-02DF-4A26-A3CB-BF7A9960E991}"/>
              </a:ext>
            </a:extLst>
          </p:cNvPr>
          <p:cNvSpPr/>
          <p:nvPr/>
        </p:nvSpPr>
        <p:spPr>
          <a:xfrm>
            <a:off x="3584209" y="3284985"/>
            <a:ext cx="1923896" cy="27564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latin typeface="+mn-ea"/>
              </a:rPr>
              <a:t>레이블링 편집기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DAB5DD-B609-45D1-A69A-4594FAAE798F}"/>
              </a:ext>
            </a:extLst>
          </p:cNvPr>
          <p:cNvGrpSpPr/>
          <p:nvPr/>
        </p:nvGrpSpPr>
        <p:grpSpPr>
          <a:xfrm>
            <a:off x="3903740" y="3707335"/>
            <a:ext cx="1324632" cy="2121889"/>
            <a:chOff x="6426616" y="2204864"/>
            <a:chExt cx="1324632" cy="212188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1FE7D29-B8CE-43CE-AE13-70DA1772B0D7}"/>
                </a:ext>
              </a:extLst>
            </p:cNvPr>
            <p:cNvSpPr/>
            <p:nvPr/>
          </p:nvSpPr>
          <p:spPr>
            <a:xfrm>
              <a:off x="6426616" y="3007387"/>
              <a:ext cx="1324632" cy="5798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지우개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F5EBC07-2EAD-468B-A7AB-930B3DFF55C8}"/>
                </a:ext>
              </a:extLst>
            </p:cNvPr>
            <p:cNvSpPr/>
            <p:nvPr/>
          </p:nvSpPr>
          <p:spPr>
            <a:xfrm>
              <a:off x="6426616" y="3588849"/>
              <a:ext cx="1324632" cy="3801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+mn-ea"/>
                </a:rPr>
                <a:t>Undo/Redo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C971D9-4F8D-47D6-9273-DCB73AE957E0}"/>
                </a:ext>
              </a:extLst>
            </p:cNvPr>
            <p:cNvSpPr/>
            <p:nvPr/>
          </p:nvSpPr>
          <p:spPr>
            <a:xfrm>
              <a:off x="6426616" y="3946578"/>
              <a:ext cx="1324632" cy="3801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확대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축소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F70F1D-F521-45E4-87C4-FFC182CBCE83}"/>
                </a:ext>
              </a:extLst>
            </p:cNvPr>
            <p:cNvSpPr/>
            <p:nvPr/>
          </p:nvSpPr>
          <p:spPr>
            <a:xfrm>
              <a:off x="6426616" y="2204864"/>
              <a:ext cx="1324632" cy="8024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>
                  <a:latin typeface="+mn-ea"/>
                </a:rPr>
                <a:t>브러쉬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  <a:p>
              <a:pPr algn="ctr"/>
              <a:endParaRPr lang="en-US" altLang="ko-KR" sz="300" dirty="0">
                <a:latin typeface="+mn-ea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65C2516-8CBA-4B6C-9030-83A989FECFEF}"/>
                </a:ext>
              </a:extLst>
            </p:cNvPr>
            <p:cNvGrpSpPr/>
            <p:nvPr/>
          </p:nvGrpSpPr>
          <p:grpSpPr>
            <a:xfrm>
              <a:off x="6504552" y="2471699"/>
              <a:ext cx="1169720" cy="433466"/>
              <a:chOff x="6504072" y="2442189"/>
              <a:chExt cx="1169720" cy="41070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508EAF1-4E0C-4C66-A816-CEDA6D98C0A7}"/>
                  </a:ext>
                </a:extLst>
              </p:cNvPr>
              <p:cNvSpPr/>
              <p:nvPr/>
            </p:nvSpPr>
            <p:spPr>
              <a:xfrm>
                <a:off x="6504072" y="2442189"/>
                <a:ext cx="1169720" cy="215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색상변경 기능</a:t>
                </a:r>
                <a:endParaRPr lang="en-US" altLang="ko-KR" sz="900" dirty="0">
                  <a:latin typeface="+mn-ea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2B58033-5F46-4911-8389-D14840B150AA}"/>
                  </a:ext>
                </a:extLst>
              </p:cNvPr>
              <p:cNvSpPr/>
              <p:nvPr/>
            </p:nvSpPr>
            <p:spPr>
              <a:xfrm>
                <a:off x="6504072" y="2636912"/>
                <a:ext cx="1169720" cy="215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브러쉬</a:t>
                </a:r>
                <a:r>
                  <a:rPr lang="ko-KR" altLang="en-US" sz="900" dirty="0">
                    <a:latin typeface="+mn-ea"/>
                  </a:rPr>
                  <a:t> 크기 조정</a:t>
                </a:r>
                <a:endParaRPr lang="en-US" altLang="ko-KR" sz="900" dirty="0">
                  <a:latin typeface="+mn-ea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7FE35EA-3788-4195-9C4C-90C9B3281271}"/>
                </a:ext>
              </a:extLst>
            </p:cNvPr>
            <p:cNvSpPr/>
            <p:nvPr/>
          </p:nvSpPr>
          <p:spPr>
            <a:xfrm>
              <a:off x="6504967" y="3271547"/>
              <a:ext cx="1167930" cy="2218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+mn-ea"/>
                </a:rPr>
                <a:t>브러쉬</a:t>
              </a:r>
              <a:r>
                <a:rPr lang="ko-KR" altLang="en-US" sz="900" dirty="0">
                  <a:latin typeface="+mn-ea"/>
                </a:rPr>
                <a:t> 크기 조정</a:t>
              </a:r>
              <a:endParaRPr lang="en-US" altLang="ko-KR" sz="9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35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/>
          <p:cNvCxnSpPr>
            <a:stCxn id="23" idx="4"/>
            <a:endCxn id="41" idx="0"/>
          </p:cNvCxnSpPr>
          <p:nvPr/>
        </p:nvCxnSpPr>
        <p:spPr bwMode="auto">
          <a:xfrm>
            <a:off x="6174168" y="2382678"/>
            <a:ext cx="0" cy="2824544"/>
          </a:xfrm>
          <a:prstGeom prst="line">
            <a:avLst/>
          </a:prstGeom>
          <a:ln w="63500">
            <a:solidFill>
              <a:schemeClr val="tx2">
                <a:lumMod val="20000"/>
                <a:lumOff val="8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마일스톤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588224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15617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연동테스트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380312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6985134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시험성적서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649676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308392" y="1458904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8005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28405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단위테스트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460494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26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896056" y="2967690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192504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439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설계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5416640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451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제작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6084168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8144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2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5580112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82960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 err="1">
                <a:latin typeface="+mn-ea"/>
              </a:rPr>
              <a:t>캘리브레이션</a:t>
            </a:r>
            <a:r>
              <a:rPr lang="ko-KR" altLang="en-US" sz="700" dirty="0">
                <a:latin typeface="+mn-ea"/>
              </a:rPr>
              <a:t>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552544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3959" y="1933766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 1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6928808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4805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5704672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9497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제작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6084168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2080" y="49383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위치매칭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SW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449999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9952" y="4938357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형상 검사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AG 1</a:t>
            </a:r>
            <a:r>
              <a:rPr lang="ko-KR" altLang="en-US" sz="700" dirty="0">
                <a:latin typeface="+mn-ea"/>
              </a:rPr>
              <a:t>차 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642475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938357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 검사 </a:t>
            </a: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5336537"/>
            <a:ext cx="667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2D/3D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lib </a:t>
            </a:r>
            <a:r>
              <a:rPr lang="ko-KR" altLang="en-US" sz="700" dirty="0">
                <a:latin typeface="+mn-ea"/>
              </a:rPr>
              <a:t>수신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1094" y="5336537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GUI</a:t>
            </a:r>
            <a:r>
              <a:rPr lang="ko-KR" altLang="en-US" sz="700" dirty="0">
                <a:latin typeface="+mn-ea"/>
              </a:rPr>
              <a:t>수정 및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SW </a:t>
            </a:r>
            <a:r>
              <a:rPr lang="ko-KR" altLang="en-US" sz="700" dirty="0">
                <a:latin typeface="+mn-ea"/>
              </a:rPr>
              <a:t>통합</a:t>
            </a:r>
            <a:endParaRPr lang="en-US" altLang="ko-KR" sz="700" dirty="0"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51161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11561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7340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60" name="타원 59"/>
          <p:cNvSpPr/>
          <p:nvPr/>
        </p:nvSpPr>
        <p:spPr bwMode="auto">
          <a:xfrm>
            <a:off x="2749063" y="371703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4501176" y="37101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05112" y="3823687"/>
            <a:ext cx="104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제작</a:t>
            </a:r>
            <a:r>
              <a:rPr lang="en-US" altLang="ko-KR" sz="700" dirty="0">
                <a:latin typeface="+mn-ea"/>
              </a:rPr>
              <a:t>, SW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6229369" y="3717032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자체 성능시험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8407792" y="3717032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656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디버깅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4357160" y="370867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94751" y="3517642"/>
            <a:ext cx="902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GigE </a:t>
            </a:r>
            <a:r>
              <a:rPr lang="ko-KR" altLang="en-US" sz="700" dirty="0">
                <a:latin typeface="+mn-ea"/>
              </a:rPr>
              <a:t>성능시험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19268" y="2716649"/>
            <a:ext cx="72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복합센싱모듈단독</a:t>
            </a:r>
            <a:r>
              <a:rPr lang="ko-KR" altLang="en-US" sz="700" dirty="0">
                <a:latin typeface="+mn-ea"/>
              </a:rPr>
              <a:t> 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191638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6229369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0627" y="3091877"/>
            <a:ext cx="57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HW</a:t>
            </a:r>
          </a:p>
          <a:p>
            <a:pPr algn="ctr"/>
            <a:r>
              <a:rPr lang="ko-KR" altLang="en-US" sz="700" dirty="0">
                <a:latin typeface="+mn-ea"/>
              </a:rPr>
              <a:t>통합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19643" y="3113340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수정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2749063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직선 연결선 76"/>
          <p:cNvCxnSpPr>
            <a:stCxn id="61" idx="6"/>
            <a:endCxn id="71" idx="3"/>
          </p:cNvCxnSpPr>
          <p:nvPr/>
        </p:nvCxnSpPr>
        <p:spPr bwMode="auto">
          <a:xfrm flipV="1">
            <a:off x="4681176" y="3118338"/>
            <a:ext cx="1574553" cy="681819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20072" y="2608928"/>
            <a:ext cx="859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 err="1">
                <a:latin typeface="+mn-ea"/>
              </a:rPr>
              <a:t>로봇팔</a:t>
            </a:r>
            <a:r>
              <a:rPr lang="ko-KR" altLang="en-US" sz="700" dirty="0">
                <a:latin typeface="+mn-ea"/>
              </a:rPr>
              <a:t> 장착 </a:t>
            </a:r>
            <a:r>
              <a:rPr lang="ko-KR" altLang="en-US" sz="700" dirty="0" err="1">
                <a:latin typeface="+mn-ea"/>
              </a:rPr>
              <a:t>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5563865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66797" y="3091877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20876" y="2716649"/>
            <a:ext cx="85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2D/3D </a:t>
            </a:r>
            <a:r>
              <a:rPr lang="ko-KR" altLang="en-US" sz="700" dirty="0">
                <a:latin typeface="+mn-ea"/>
              </a:rPr>
              <a:t>장착 후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통합 테스트</a:t>
            </a:r>
          </a:p>
        </p:txBody>
      </p:sp>
      <p:sp>
        <p:nvSpPr>
          <p:cNvPr id="83" name="타원 82"/>
          <p:cNvSpPr/>
          <p:nvPr/>
        </p:nvSpPr>
        <p:spPr bwMode="auto">
          <a:xfrm>
            <a:off x="6860594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>
            <a:stCxn id="20" idx="5"/>
            <a:endCxn id="71" idx="1"/>
          </p:cNvCxnSpPr>
          <p:nvPr/>
        </p:nvCxnSpPr>
        <p:spPr bwMode="auto">
          <a:xfrm>
            <a:off x="5570280" y="2356318"/>
            <a:ext cx="685449" cy="634740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 bwMode="auto">
          <a:xfrm>
            <a:off x="723629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03140" y="4938357"/>
            <a:ext cx="877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기반 형상</a:t>
            </a:r>
            <a:r>
              <a:rPr lang="en-US" altLang="ko-KR" sz="700" dirty="0">
                <a:latin typeface="+mn-ea"/>
              </a:rPr>
              <a:t>/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불량검사 </a:t>
            </a:r>
            <a:r>
              <a:rPr lang="en-US" altLang="ko-KR" sz="700" dirty="0">
                <a:latin typeface="+mn-ea"/>
              </a:rPr>
              <a:t>AG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427273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7534" y="533653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예외처리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구현 </a:t>
            </a:r>
          </a:p>
        </p:txBody>
      </p:sp>
      <p:sp>
        <p:nvSpPr>
          <p:cNvPr id="93" name="타원 92"/>
          <p:cNvSpPr/>
          <p:nvPr/>
        </p:nvSpPr>
        <p:spPr bwMode="auto">
          <a:xfrm>
            <a:off x="558011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47664" y="4551071"/>
            <a:ext cx="7920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불량검사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AG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907704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6229369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54071" y="4551071"/>
            <a:ext cx="117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보완 및 현장 </a:t>
            </a:r>
            <a:r>
              <a:rPr lang="en-US" altLang="ko-KR" sz="700" dirty="0">
                <a:latin typeface="+mn-ea"/>
              </a:rPr>
              <a:t>PC Client</a:t>
            </a:r>
            <a:r>
              <a:rPr lang="ko-KR" altLang="en-US" sz="700" dirty="0">
                <a:latin typeface="+mn-ea"/>
              </a:rPr>
              <a:t>에</a:t>
            </a: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적용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11406" y="4149080"/>
            <a:ext cx="8377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en-US" altLang="ko-KR" sz="700" dirty="0">
                <a:latin typeface="+mn-ea"/>
              </a:rPr>
              <a:t>AG</a:t>
            </a:r>
          </a:p>
        </p:txBody>
      </p:sp>
      <p:sp>
        <p:nvSpPr>
          <p:cNvPr id="117" name="타원 116"/>
          <p:cNvSpPr/>
          <p:nvPr/>
        </p:nvSpPr>
        <p:spPr bwMode="auto">
          <a:xfrm>
            <a:off x="4191638" y="443711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536016" y="443653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89412" y="4551071"/>
            <a:ext cx="918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7417" y="4551071"/>
            <a:ext cx="875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불량 검사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2749063" y="442962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347864" y="4427359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81038" y="4551071"/>
            <a:ext cx="108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영상 기반 </a:t>
            </a:r>
            <a:r>
              <a:rPr lang="ko-KR" altLang="en-US" sz="700" dirty="0" err="1">
                <a:latin typeface="+mn-ea"/>
              </a:rPr>
              <a:t>비드</a:t>
            </a:r>
            <a:r>
              <a:rPr lang="ko-KR" altLang="en-US" sz="700" dirty="0">
                <a:latin typeface="+mn-ea"/>
              </a:rPr>
              <a:t> 정보 검출 및 </a:t>
            </a: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위치 매칭 알고리즘 개발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4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/>
              <a:t>3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9932</TotalTime>
  <Words>361</Words>
  <Application>Microsoft Office PowerPoint</Application>
  <PresentationFormat>화면 슬라이드 쇼(4:3)</PresentationFormat>
  <Paragraphs>298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블럭도</vt:lpstr>
      <vt:lpstr>개인별 역할부담</vt:lpstr>
      <vt:lpstr>마일스톤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Ajin</dc:creator>
  <cp:lastModifiedBy>leechaehyun</cp:lastModifiedBy>
  <cp:revision>968</cp:revision>
  <cp:lastPrinted>2016-07-20T00:49:17Z</cp:lastPrinted>
  <dcterms:created xsi:type="dcterms:W3CDTF">2015-04-02T00:19:28Z</dcterms:created>
  <dcterms:modified xsi:type="dcterms:W3CDTF">2020-11-18T09:37:50Z</dcterms:modified>
</cp:coreProperties>
</file>