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76" r:id="rId5"/>
    <p:sldId id="277" r:id="rId6"/>
    <p:sldId id="285" r:id="rId7"/>
    <p:sldId id="287" r:id="rId8"/>
    <p:sldId id="279" r:id="rId9"/>
    <p:sldId id="280" r:id="rId10"/>
    <p:sldId id="288" r:id="rId11"/>
    <p:sldId id="289" r:id="rId12"/>
    <p:sldId id="283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pjCwTog/irYXUX0BNqgDWsDvg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0000"/>
    <a:srgbClr val="D27A79"/>
    <a:srgbClr val="FFCFCE"/>
    <a:srgbClr val="FFFFFF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78366C-0632-43BC-BE94-14D153AA5FFC}" v="8" dt="2023-05-08T01:07:29.849"/>
    <p1510:client id="{73CE6BFE-7EC4-9E4A-8926-97B60D111DC1}" v="373" dt="2023-05-07T09:00:41.261"/>
  </p1510:revLst>
</p1510:revInfo>
</file>

<file path=ppt/tableStyles.xml><?xml version="1.0" encoding="utf-8"?>
<a:tblStyleLst xmlns:a="http://schemas.openxmlformats.org/drawingml/2006/main" def="{36A5BCFE-39EC-4BDC-B008-6E1EDF8583A5}">
  <a:tblStyle styleId="{36A5BCFE-39EC-4BDC-B008-6E1EDF8583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1901" autoAdjust="0"/>
  </p:normalViewPr>
  <p:slideViewPr>
    <p:cSldViewPr snapToGrid="0">
      <p:cViewPr varScale="1">
        <p:scale>
          <a:sx n="81" d="100"/>
          <a:sy n="81" d="100"/>
        </p:scale>
        <p:origin x="48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- few-shot segmenta</a:t>
            </a:r>
            <a:endParaRPr/>
          </a:p>
        </p:txBody>
      </p:sp>
      <p:sp>
        <p:nvSpPr>
          <p:cNvPr id="113" name="Google Shape;11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1371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dirty="0"/>
              <a:t>- few-shot </a:t>
            </a:r>
            <a:r>
              <a:rPr lang="en-US" dirty="0" err="1"/>
              <a:t>segmenta</a:t>
            </a:r>
            <a:endParaRPr dirty="0"/>
          </a:p>
        </p:txBody>
      </p:sp>
      <p:sp>
        <p:nvSpPr>
          <p:cNvPr id="113" name="Google Shape;11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8462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- few-shot segmenta</a:t>
            </a:r>
            <a:endParaRPr/>
          </a:p>
        </p:txBody>
      </p:sp>
      <p:sp>
        <p:nvSpPr>
          <p:cNvPr id="113" name="Google Shape;11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0158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dirty="0"/>
              <a:t>Our goal is predicting you tube view </a:t>
            </a:r>
            <a:r>
              <a:rPr lang="en-US" dirty="0" err="1"/>
              <a:t>coutns</a:t>
            </a:r>
            <a:r>
              <a:rPr lang="en-US" dirty="0"/>
              <a:t>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by using 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thumbnail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name, number of subscribers and period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Most important feature of our model -&gt; image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dirty="0"/>
          </a:p>
        </p:txBody>
      </p:sp>
      <p:sp>
        <p:nvSpPr>
          <p:cNvPr id="113" name="Google Shape;11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dirty="0"/>
              <a:t>Output: graph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dirty="0"/>
          </a:p>
        </p:txBody>
      </p:sp>
      <p:sp>
        <p:nvSpPr>
          <p:cNvPr id="113" name="Google Shape;11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5566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dirty="0"/>
          </a:p>
        </p:txBody>
      </p:sp>
      <p:sp>
        <p:nvSpPr>
          <p:cNvPr id="113" name="Google Shape;11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135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dirty="0"/>
          </a:p>
        </p:txBody>
      </p:sp>
      <p:sp>
        <p:nvSpPr>
          <p:cNvPr id="113" name="Google Shape;11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1391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dirty="0"/>
          </a:p>
        </p:txBody>
      </p:sp>
      <p:sp>
        <p:nvSpPr>
          <p:cNvPr id="113" name="Google Shape;11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7373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- few-shot segmenta</a:t>
            </a:r>
            <a:endParaRPr/>
          </a:p>
        </p:txBody>
      </p:sp>
      <p:sp>
        <p:nvSpPr>
          <p:cNvPr id="113" name="Google Shape;11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390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- few-shot segmenta</a:t>
            </a:r>
            <a:endParaRPr/>
          </a:p>
        </p:txBody>
      </p:sp>
      <p:sp>
        <p:nvSpPr>
          <p:cNvPr id="113" name="Google Shape;11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6054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091274" y="2952337"/>
            <a:ext cx="10009450" cy="95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Data analysis and Visualization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2712719" y="4139832"/>
            <a:ext cx="6766560" cy="62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None/>
            </a:pPr>
            <a:r>
              <a:rPr lang="en-US" dirty="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Team 6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0" y="6498336"/>
            <a:ext cx="12192000" cy="124967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44964AE9-FDFB-7F76-F8F9-9F222D3D77B5}"/>
              </a:ext>
            </a:extLst>
          </p:cNvPr>
          <p:cNvGrpSpPr/>
          <p:nvPr/>
        </p:nvGrpSpPr>
        <p:grpSpPr>
          <a:xfrm>
            <a:off x="9389215" y="3668116"/>
            <a:ext cx="1180790" cy="1185128"/>
            <a:chOff x="9480873" y="2913980"/>
            <a:chExt cx="1180790" cy="1185128"/>
          </a:xfrm>
          <a:solidFill>
            <a:srgbClr val="FFCFCE"/>
          </a:solidFill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19BB60BF-FC42-89FC-EEC2-22F2C022D202}"/>
                </a:ext>
              </a:extLst>
            </p:cNvPr>
            <p:cNvSpPr/>
            <p:nvPr/>
          </p:nvSpPr>
          <p:spPr>
            <a:xfrm>
              <a:off x="9483169" y="2917478"/>
              <a:ext cx="1178494" cy="118163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F9E18498-1191-D712-7F5F-726C42115CBD}"/>
                </a:ext>
              </a:extLst>
            </p:cNvPr>
            <p:cNvGrpSpPr/>
            <p:nvPr/>
          </p:nvGrpSpPr>
          <p:grpSpPr>
            <a:xfrm>
              <a:off x="9480873" y="2913980"/>
              <a:ext cx="1178494" cy="1181630"/>
              <a:chOff x="8289767" y="783771"/>
              <a:chExt cx="1178494" cy="1181630"/>
            </a:xfrm>
            <a:grpFill/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E81846A6-B7B8-5FC9-45C4-B6715D2323B2}"/>
                  </a:ext>
                </a:extLst>
              </p:cNvPr>
              <p:cNvSpPr/>
              <p:nvPr/>
            </p:nvSpPr>
            <p:spPr>
              <a:xfrm>
                <a:off x="8289767" y="783771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981D1363-6432-A534-B8F0-00B945D175E3}"/>
                  </a:ext>
                </a:extLst>
              </p:cNvPr>
              <p:cNvSpPr/>
              <p:nvPr/>
            </p:nvSpPr>
            <p:spPr>
              <a:xfrm>
                <a:off x="8462496" y="783771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3E1D125C-E612-EDE8-DD70-A7C5183DBF57}"/>
                  </a:ext>
                </a:extLst>
              </p:cNvPr>
              <p:cNvSpPr/>
              <p:nvPr/>
            </p:nvSpPr>
            <p:spPr>
              <a:xfrm>
                <a:off x="8635225" y="783771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E6DA5994-5D91-4E6F-6C6B-17500FEFA324}"/>
                  </a:ext>
                </a:extLst>
              </p:cNvPr>
              <p:cNvSpPr/>
              <p:nvPr/>
            </p:nvSpPr>
            <p:spPr>
              <a:xfrm>
                <a:off x="8807954" y="783771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97EBD63D-4512-9938-1FBB-9FC42157CE66}"/>
                  </a:ext>
                </a:extLst>
              </p:cNvPr>
              <p:cNvSpPr/>
              <p:nvPr/>
            </p:nvSpPr>
            <p:spPr>
              <a:xfrm>
                <a:off x="8980683" y="783771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E82AF7F5-9CEE-1856-AC6A-472D9BE5E64F}"/>
                  </a:ext>
                </a:extLst>
              </p:cNvPr>
              <p:cNvSpPr/>
              <p:nvPr/>
            </p:nvSpPr>
            <p:spPr>
              <a:xfrm>
                <a:off x="9153412" y="783771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4150A0A-7DF9-E5EE-F89E-83010C14AF71}"/>
                  </a:ext>
                </a:extLst>
              </p:cNvPr>
              <p:cNvSpPr/>
              <p:nvPr/>
            </p:nvSpPr>
            <p:spPr>
              <a:xfrm>
                <a:off x="9326143" y="783771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A89C87ED-9379-A06D-BA67-3F7D880BA7D3}"/>
                  </a:ext>
                </a:extLst>
              </p:cNvPr>
              <p:cNvSpPr/>
              <p:nvPr/>
            </p:nvSpPr>
            <p:spPr>
              <a:xfrm>
                <a:off x="8289767" y="957023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754085D0-3FD8-8733-A073-95C7A4D22C16}"/>
                  </a:ext>
                </a:extLst>
              </p:cNvPr>
              <p:cNvSpPr/>
              <p:nvPr/>
            </p:nvSpPr>
            <p:spPr>
              <a:xfrm>
                <a:off x="8462496" y="957023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5BFE1B56-E4E2-9E5F-8E08-2206CBBA8945}"/>
                  </a:ext>
                </a:extLst>
              </p:cNvPr>
              <p:cNvSpPr/>
              <p:nvPr/>
            </p:nvSpPr>
            <p:spPr>
              <a:xfrm>
                <a:off x="8635225" y="957023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627E433-F92D-9CE1-1026-E40B53917FBA}"/>
                  </a:ext>
                </a:extLst>
              </p:cNvPr>
              <p:cNvSpPr/>
              <p:nvPr/>
            </p:nvSpPr>
            <p:spPr>
              <a:xfrm>
                <a:off x="8807954" y="957023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06A49896-7CE2-892F-BD84-98BCBA573879}"/>
                  </a:ext>
                </a:extLst>
              </p:cNvPr>
              <p:cNvSpPr/>
              <p:nvPr/>
            </p:nvSpPr>
            <p:spPr>
              <a:xfrm>
                <a:off x="8980683" y="957023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2FD9DEBC-E997-CAC7-A630-360C3733213F}"/>
                  </a:ext>
                </a:extLst>
              </p:cNvPr>
              <p:cNvSpPr/>
              <p:nvPr/>
            </p:nvSpPr>
            <p:spPr>
              <a:xfrm>
                <a:off x="9153412" y="957023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B16B63D-C915-63BA-7033-83C517676CC3}"/>
                  </a:ext>
                </a:extLst>
              </p:cNvPr>
              <p:cNvSpPr/>
              <p:nvPr/>
            </p:nvSpPr>
            <p:spPr>
              <a:xfrm>
                <a:off x="9326143" y="957023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F42121BA-8087-F3A2-E40B-C61B860E433C}"/>
                  </a:ext>
                </a:extLst>
              </p:cNvPr>
              <p:cNvSpPr/>
              <p:nvPr/>
            </p:nvSpPr>
            <p:spPr>
              <a:xfrm>
                <a:off x="8289767" y="1130275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20721F8C-C22B-42CF-EC8D-601489B481F6}"/>
                  </a:ext>
                </a:extLst>
              </p:cNvPr>
              <p:cNvSpPr/>
              <p:nvPr/>
            </p:nvSpPr>
            <p:spPr>
              <a:xfrm>
                <a:off x="8462496" y="1130275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003DFF39-9A30-8F5E-43B3-A8667014257E}"/>
                  </a:ext>
                </a:extLst>
              </p:cNvPr>
              <p:cNvSpPr/>
              <p:nvPr/>
            </p:nvSpPr>
            <p:spPr>
              <a:xfrm>
                <a:off x="8635225" y="1130275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E37AC1EA-3A79-C47E-6AB7-C6D70E7945CD}"/>
                  </a:ext>
                </a:extLst>
              </p:cNvPr>
              <p:cNvSpPr/>
              <p:nvPr/>
            </p:nvSpPr>
            <p:spPr>
              <a:xfrm>
                <a:off x="8807954" y="1130275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7CBB469A-E185-8AA5-33C7-D0576DEBEB59}"/>
                  </a:ext>
                </a:extLst>
              </p:cNvPr>
              <p:cNvSpPr/>
              <p:nvPr/>
            </p:nvSpPr>
            <p:spPr>
              <a:xfrm>
                <a:off x="8980683" y="1130275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2968E64B-67D3-C289-B47B-66F70A048F23}"/>
                  </a:ext>
                </a:extLst>
              </p:cNvPr>
              <p:cNvSpPr/>
              <p:nvPr/>
            </p:nvSpPr>
            <p:spPr>
              <a:xfrm>
                <a:off x="9153412" y="1130275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9235DAB4-0743-DCF5-5576-072D367596B1}"/>
                  </a:ext>
                </a:extLst>
              </p:cNvPr>
              <p:cNvSpPr/>
              <p:nvPr/>
            </p:nvSpPr>
            <p:spPr>
              <a:xfrm>
                <a:off x="9326143" y="1130275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364648D2-7640-7BA2-5B2C-0AA7AE0B7C7F}"/>
                  </a:ext>
                </a:extLst>
              </p:cNvPr>
              <p:cNvSpPr/>
              <p:nvPr/>
            </p:nvSpPr>
            <p:spPr>
              <a:xfrm>
                <a:off x="8289767" y="1303527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CCB9ACBA-3374-E0C3-6530-ED4D20836FFC}"/>
                  </a:ext>
                </a:extLst>
              </p:cNvPr>
              <p:cNvSpPr/>
              <p:nvPr/>
            </p:nvSpPr>
            <p:spPr>
              <a:xfrm>
                <a:off x="8462496" y="1303527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884BD55A-1D10-2A1D-6441-ED140948D0D4}"/>
                  </a:ext>
                </a:extLst>
              </p:cNvPr>
              <p:cNvSpPr/>
              <p:nvPr/>
            </p:nvSpPr>
            <p:spPr>
              <a:xfrm>
                <a:off x="8635225" y="1303527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4A98FBE3-DB48-835C-132B-96387657FAF2}"/>
                  </a:ext>
                </a:extLst>
              </p:cNvPr>
              <p:cNvSpPr/>
              <p:nvPr/>
            </p:nvSpPr>
            <p:spPr>
              <a:xfrm>
                <a:off x="8807954" y="1303527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470E62C7-5F6C-404D-4A50-89A6E5B0ECE5}"/>
                  </a:ext>
                </a:extLst>
              </p:cNvPr>
              <p:cNvSpPr/>
              <p:nvPr/>
            </p:nvSpPr>
            <p:spPr>
              <a:xfrm>
                <a:off x="8980683" y="1303527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9CE1FDAC-1891-2990-0405-B4CBE77C19F8}"/>
                  </a:ext>
                </a:extLst>
              </p:cNvPr>
              <p:cNvSpPr/>
              <p:nvPr/>
            </p:nvSpPr>
            <p:spPr>
              <a:xfrm>
                <a:off x="9153412" y="1303527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FE68CA68-1F35-0989-3877-7953F5F2073D}"/>
                  </a:ext>
                </a:extLst>
              </p:cNvPr>
              <p:cNvSpPr/>
              <p:nvPr/>
            </p:nvSpPr>
            <p:spPr>
              <a:xfrm>
                <a:off x="9326143" y="1303527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AE803822-CEA4-CDA0-05A5-C3F2EDBF566A}"/>
                  </a:ext>
                </a:extLst>
              </p:cNvPr>
              <p:cNvSpPr/>
              <p:nvPr/>
            </p:nvSpPr>
            <p:spPr>
              <a:xfrm>
                <a:off x="8289767" y="1476779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61C3BE19-309A-6BB9-2A98-2F89F929310D}"/>
                  </a:ext>
                </a:extLst>
              </p:cNvPr>
              <p:cNvSpPr/>
              <p:nvPr/>
            </p:nvSpPr>
            <p:spPr>
              <a:xfrm>
                <a:off x="8462496" y="1476779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123BE9D2-5F1F-6C69-3945-E82A04A67279}"/>
                  </a:ext>
                </a:extLst>
              </p:cNvPr>
              <p:cNvSpPr/>
              <p:nvPr/>
            </p:nvSpPr>
            <p:spPr>
              <a:xfrm>
                <a:off x="8635225" y="1476779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3AEE01E4-010E-C762-1816-1C70326AAEDA}"/>
                  </a:ext>
                </a:extLst>
              </p:cNvPr>
              <p:cNvSpPr/>
              <p:nvPr/>
            </p:nvSpPr>
            <p:spPr>
              <a:xfrm>
                <a:off x="8807954" y="1476779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7B56B095-DC80-3B85-D350-997704F6930B}"/>
                  </a:ext>
                </a:extLst>
              </p:cNvPr>
              <p:cNvSpPr/>
              <p:nvPr/>
            </p:nvSpPr>
            <p:spPr>
              <a:xfrm>
                <a:off x="8980683" y="1476779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EA0F9F6C-2314-1BF9-F003-D42880F9B6EC}"/>
                  </a:ext>
                </a:extLst>
              </p:cNvPr>
              <p:cNvSpPr/>
              <p:nvPr/>
            </p:nvSpPr>
            <p:spPr>
              <a:xfrm>
                <a:off x="9153412" y="1476779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11AA55AB-FBF3-FA3C-4C9E-22C5FA46DB60}"/>
                  </a:ext>
                </a:extLst>
              </p:cNvPr>
              <p:cNvSpPr/>
              <p:nvPr/>
            </p:nvSpPr>
            <p:spPr>
              <a:xfrm>
                <a:off x="9326143" y="1476779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C06DAFE6-F46B-B776-4F01-706690C9DB0C}"/>
                  </a:ext>
                </a:extLst>
              </p:cNvPr>
              <p:cNvSpPr/>
              <p:nvPr/>
            </p:nvSpPr>
            <p:spPr>
              <a:xfrm>
                <a:off x="8289767" y="1650031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BB40580D-7E1F-BD6A-D532-43C035F2FA29}"/>
                  </a:ext>
                </a:extLst>
              </p:cNvPr>
              <p:cNvSpPr/>
              <p:nvPr/>
            </p:nvSpPr>
            <p:spPr>
              <a:xfrm>
                <a:off x="8462496" y="1650031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C7051F29-02D3-20ED-7384-9896C6262197}"/>
                  </a:ext>
                </a:extLst>
              </p:cNvPr>
              <p:cNvSpPr/>
              <p:nvPr/>
            </p:nvSpPr>
            <p:spPr>
              <a:xfrm>
                <a:off x="8635225" y="1650031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E2E07949-1720-F4D4-A41E-31E749CC36A5}"/>
                  </a:ext>
                </a:extLst>
              </p:cNvPr>
              <p:cNvSpPr/>
              <p:nvPr/>
            </p:nvSpPr>
            <p:spPr>
              <a:xfrm>
                <a:off x="8807954" y="1650031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1BF5BEB3-7633-4A38-8077-7F5CD58773E0}"/>
                  </a:ext>
                </a:extLst>
              </p:cNvPr>
              <p:cNvSpPr/>
              <p:nvPr/>
            </p:nvSpPr>
            <p:spPr>
              <a:xfrm>
                <a:off x="8980683" y="1650031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CA86FCF2-2652-8160-C146-6FFAFEB43ACC}"/>
                  </a:ext>
                </a:extLst>
              </p:cNvPr>
              <p:cNvSpPr/>
              <p:nvPr/>
            </p:nvSpPr>
            <p:spPr>
              <a:xfrm>
                <a:off x="9153412" y="1650031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FFDF775D-3D6C-3744-93E8-E4EA69F32080}"/>
                  </a:ext>
                </a:extLst>
              </p:cNvPr>
              <p:cNvSpPr/>
              <p:nvPr/>
            </p:nvSpPr>
            <p:spPr>
              <a:xfrm>
                <a:off x="9326143" y="1650031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FC37C4B0-2EDE-BF8F-8FF0-EAD8CBDA8337}"/>
                  </a:ext>
                </a:extLst>
              </p:cNvPr>
              <p:cNvSpPr/>
              <p:nvPr/>
            </p:nvSpPr>
            <p:spPr>
              <a:xfrm>
                <a:off x="8289767" y="1823283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EAFCC764-53D7-CF4E-6FCE-C9A45AC97974}"/>
                  </a:ext>
                </a:extLst>
              </p:cNvPr>
              <p:cNvSpPr/>
              <p:nvPr/>
            </p:nvSpPr>
            <p:spPr>
              <a:xfrm>
                <a:off x="8462496" y="1823283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F4D68C5B-BF4F-B395-9CFD-443FBD335701}"/>
                  </a:ext>
                </a:extLst>
              </p:cNvPr>
              <p:cNvSpPr/>
              <p:nvPr/>
            </p:nvSpPr>
            <p:spPr>
              <a:xfrm>
                <a:off x="8635225" y="1823283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A59885DF-BC0B-A93A-880D-9B8C357E069B}"/>
                  </a:ext>
                </a:extLst>
              </p:cNvPr>
              <p:cNvSpPr/>
              <p:nvPr/>
            </p:nvSpPr>
            <p:spPr>
              <a:xfrm>
                <a:off x="8807954" y="1823283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8A8B34DC-AD04-80BA-489B-935881728096}"/>
                  </a:ext>
                </a:extLst>
              </p:cNvPr>
              <p:cNvSpPr/>
              <p:nvPr/>
            </p:nvSpPr>
            <p:spPr>
              <a:xfrm>
                <a:off x="8980683" y="1823283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A36ADEC8-9AB2-564B-0EE3-F96D2E7A7D68}"/>
                  </a:ext>
                </a:extLst>
              </p:cNvPr>
              <p:cNvSpPr/>
              <p:nvPr/>
            </p:nvSpPr>
            <p:spPr>
              <a:xfrm>
                <a:off x="9153412" y="1823283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823853AF-0DBD-FD3A-329D-1755B5EDBA0F}"/>
                  </a:ext>
                </a:extLst>
              </p:cNvPr>
              <p:cNvSpPr/>
              <p:nvPr/>
            </p:nvSpPr>
            <p:spPr>
              <a:xfrm>
                <a:off x="9326143" y="1823283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118" name="Google Shape;118;p3"/>
          <p:cNvGrpSpPr/>
          <p:nvPr/>
        </p:nvGrpSpPr>
        <p:grpSpPr>
          <a:xfrm>
            <a:off x="-10887" y="0"/>
            <a:ext cx="4778828" cy="592100"/>
            <a:chOff x="-10832" y="12038"/>
            <a:chExt cx="4754880" cy="1207162"/>
          </a:xfrm>
        </p:grpSpPr>
        <p:sp>
          <p:nvSpPr>
            <p:cNvPr id="119" name="Google Shape;119;p3"/>
            <p:cNvSpPr/>
            <p:nvPr/>
          </p:nvSpPr>
          <p:spPr>
            <a:xfrm>
              <a:off x="-10832" y="205738"/>
              <a:ext cx="4754880" cy="924791"/>
            </a:xfrm>
            <a:prstGeom prst="rect">
              <a:avLst/>
            </a:prstGeom>
            <a:solidFill>
              <a:srgbClr val="7E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0383" y="134809"/>
              <a:ext cx="649472" cy="1066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Malgun Gothic"/>
                <a:buNone/>
              </a:pPr>
              <a:r>
                <a:rPr lang="en-US" sz="280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03</a:t>
              </a:r>
              <a:endParaRPr sz="18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31871" y="289037"/>
              <a:ext cx="3780161" cy="690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lang="en-US" altLang="ko-KR" sz="16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Data processing</a:t>
              </a:r>
              <a:endParaRPr lang="en-US" alt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22" name="Google Shape;122;p3"/>
            <p:cNvCxnSpPr/>
            <p:nvPr/>
          </p:nvCxnSpPr>
          <p:spPr>
            <a:xfrm flipH="1">
              <a:off x="682126" y="12038"/>
              <a:ext cx="216862" cy="1207162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Google Shape;269;p14">
            <a:extLst>
              <a:ext uri="{FF2B5EF4-FFF2-40B4-BE49-F238E27FC236}">
                <a16:creationId xmlns:a16="http://schemas.microsoft.com/office/drawing/2014/main" id="{128FC3DF-8309-1F44-C7C7-01234729587E}"/>
              </a:ext>
            </a:extLst>
          </p:cNvPr>
          <p:cNvSpPr txBox="1"/>
          <p:nvPr/>
        </p:nvSpPr>
        <p:spPr>
          <a:xfrm>
            <a:off x="630363" y="1129657"/>
            <a:ext cx="10690780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0000"/>
              </a:buClr>
              <a:buSzPts val="1800"/>
              <a:buFont typeface="Malgun Gothic"/>
              <a:buNone/>
            </a:pPr>
            <a:r>
              <a:rPr lang="en-US" altLang="ko-KR" sz="1800" b="1" dirty="0">
                <a:solidFill>
                  <a:srgbClr val="7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Encoder – Thumbnail Encoder</a:t>
            </a:r>
            <a:endParaRPr lang="en-US"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ResNet18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 quick learning in </a:t>
            </a:r>
            <a:r>
              <a:rPr lang="en-US" alt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colab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If the pre-trained model's performance is not good, </a:t>
            </a:r>
            <a:b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there is a plan to make an encoder specialized for thumbnails by additional training.</a:t>
            </a:r>
          </a:p>
        </p:txBody>
      </p:sp>
      <p:pic>
        <p:nvPicPr>
          <p:cNvPr id="4" name="그림 3" descr="바비뮤이(가) 표시된 사진&#10;&#10;자동 생성된 설명">
            <a:extLst>
              <a:ext uri="{FF2B5EF4-FFF2-40B4-BE49-F238E27FC236}">
                <a16:creationId xmlns:a16="http://schemas.microsoft.com/office/drawing/2014/main" id="{1A7AA5A0-C4B6-12DC-51C0-462558A5E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02" y="3815633"/>
            <a:ext cx="1740304" cy="13052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3AE7AC-B6D9-1F2D-B563-9C11BC57E43A}"/>
                  </a:ext>
                </a:extLst>
              </p:cNvPr>
              <p:cNvSpPr txBox="1"/>
              <p:nvPr/>
            </p:nvSpPr>
            <p:spPr>
              <a:xfrm>
                <a:off x="1252499" y="5120861"/>
                <a:ext cx="12773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Original</a:t>
                </a:r>
              </a:p>
              <a:p>
                <a:pPr algn="ctr"/>
                <a:r>
                  <a:rPr kumimoji="1"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14:m>
                  <m:oMath xmlns:m="http://schemas.openxmlformats.org/officeDocument/2006/math">
                    <m:r>
                      <a:rPr kumimoji="1" lang="en-US" altLang="ko-Kore-KR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 </m:t>
                    </m:r>
                  </m:oMath>
                </a14:m>
                <a:r>
                  <a:rPr kumimoji="1"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360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kumimoji="1"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480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3AE7AC-B6D9-1F2D-B563-9C11BC57E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499" y="5120861"/>
                <a:ext cx="1277310" cy="523220"/>
              </a:xfrm>
              <a:prstGeom prst="rect">
                <a:avLst/>
              </a:prstGeom>
              <a:blipFill>
                <a:blip r:embed="rId4"/>
                <a:stretch>
                  <a:fillRect l="-1961" t="-2381" r="-980" b="-952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CD63AA0-DCD5-769F-0FD5-1BEECA98C2CD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761306" y="4468247"/>
            <a:ext cx="485421" cy="218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4F17E8FB-441F-A639-5721-FE1DFF6BCE49}"/>
              </a:ext>
            </a:extLst>
          </p:cNvPr>
          <p:cNvSpPr/>
          <p:nvPr/>
        </p:nvSpPr>
        <p:spPr>
          <a:xfrm>
            <a:off x="3246727" y="3539103"/>
            <a:ext cx="1388533" cy="1862666"/>
          </a:xfrm>
          <a:prstGeom prst="roundRect">
            <a:avLst/>
          </a:prstGeom>
          <a:noFill/>
          <a:ln>
            <a:solidFill>
              <a:srgbClr val="7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1" lang="en-US" altLang="ko-Kore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RandomCrop</a:t>
            </a:r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774942-A375-8CD2-732A-298B5D365D69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4635260" y="4470145"/>
            <a:ext cx="565373" cy="29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DAEE77E7-F038-41E2-5990-464160FAA7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0633" y="3889281"/>
            <a:ext cx="1213591" cy="1161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AEBD12-1620-7BBF-B1D7-DEFFF90AE625}"/>
                  </a:ext>
                </a:extLst>
              </p:cNvPr>
              <p:cNvSpPr txBox="1"/>
              <p:nvPr/>
            </p:nvSpPr>
            <p:spPr>
              <a:xfrm>
                <a:off x="5185303" y="5079685"/>
                <a:ext cx="1244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</a:p>
              <a:p>
                <a:pPr algn="ctr"/>
                <a:r>
                  <a:rPr kumimoji="1"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14:m>
                  <m:oMath xmlns:m="http://schemas.openxmlformats.org/officeDocument/2006/math">
                    <m:r>
                      <a:rPr kumimoji="1" lang="en-US" altLang="ko-Kore-KR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 </m:t>
                    </m:r>
                  </m:oMath>
                </a14:m>
                <a:r>
                  <a:rPr kumimoji="1"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224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kumimoji="1"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224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AEBD12-1620-7BBF-B1D7-DEFFF90AE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303" y="5079685"/>
                <a:ext cx="1244251" cy="523220"/>
              </a:xfrm>
              <a:prstGeom prst="rect">
                <a:avLst/>
              </a:prstGeom>
              <a:blipFill>
                <a:blip r:embed="rId6"/>
                <a:stretch>
                  <a:fillRect l="-1010" t="-2326" r="-1010" b="-930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BC4BB84-CEBE-2DA3-8FCC-EE28B761AEA3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414224" y="4461538"/>
            <a:ext cx="565373" cy="860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B570A71-D6F2-E5C9-18F1-811536742D84}"/>
              </a:ext>
            </a:extLst>
          </p:cNvPr>
          <p:cNvGrpSpPr/>
          <p:nvPr/>
        </p:nvGrpSpPr>
        <p:grpSpPr>
          <a:xfrm>
            <a:off x="7067703" y="2971001"/>
            <a:ext cx="1622784" cy="2537029"/>
            <a:chOff x="6166636" y="1136454"/>
            <a:chExt cx="940040" cy="1469640"/>
          </a:xfrm>
          <a:solidFill>
            <a:srgbClr val="FFCFCE"/>
          </a:solidFill>
        </p:grpSpPr>
        <p:sp>
          <p:nvSpPr>
            <p:cNvPr id="29" name="정육면체 28">
              <a:extLst>
                <a:ext uri="{FF2B5EF4-FFF2-40B4-BE49-F238E27FC236}">
                  <a16:creationId xmlns:a16="http://schemas.microsoft.com/office/drawing/2014/main" id="{D7131ACF-AD74-B157-17B9-6F40264F0B1E}"/>
                </a:ext>
              </a:extLst>
            </p:cNvPr>
            <p:cNvSpPr/>
            <p:nvPr/>
          </p:nvSpPr>
          <p:spPr>
            <a:xfrm>
              <a:off x="6166636" y="1136454"/>
              <a:ext cx="557560" cy="1469640"/>
            </a:xfrm>
            <a:prstGeom prst="cube">
              <a:avLst>
                <a:gd name="adj" fmla="val 82927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정육면체 29">
              <a:extLst>
                <a:ext uri="{FF2B5EF4-FFF2-40B4-BE49-F238E27FC236}">
                  <a16:creationId xmlns:a16="http://schemas.microsoft.com/office/drawing/2014/main" id="{B0DE7284-B3F8-AFAF-F663-7B32915668A4}"/>
                </a:ext>
              </a:extLst>
            </p:cNvPr>
            <p:cNvSpPr/>
            <p:nvPr/>
          </p:nvSpPr>
          <p:spPr>
            <a:xfrm>
              <a:off x="6408395" y="1314776"/>
              <a:ext cx="438736" cy="1156440"/>
            </a:xfrm>
            <a:prstGeom prst="cube">
              <a:avLst>
                <a:gd name="adj" fmla="val 82927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정육면체 30">
              <a:extLst>
                <a:ext uri="{FF2B5EF4-FFF2-40B4-BE49-F238E27FC236}">
                  <a16:creationId xmlns:a16="http://schemas.microsoft.com/office/drawing/2014/main" id="{D93828E1-76D3-83BB-CDA7-877934BDC957}"/>
                </a:ext>
              </a:extLst>
            </p:cNvPr>
            <p:cNvSpPr/>
            <p:nvPr/>
          </p:nvSpPr>
          <p:spPr>
            <a:xfrm>
              <a:off x="6644881" y="1490954"/>
              <a:ext cx="342941" cy="903938"/>
            </a:xfrm>
            <a:prstGeom prst="cube">
              <a:avLst>
                <a:gd name="adj" fmla="val 82927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정육면체 33">
              <a:extLst>
                <a:ext uri="{FF2B5EF4-FFF2-40B4-BE49-F238E27FC236}">
                  <a16:creationId xmlns:a16="http://schemas.microsoft.com/office/drawing/2014/main" id="{12EFF47F-6F16-9F2B-50E6-980E8D1078B0}"/>
                </a:ext>
              </a:extLst>
            </p:cNvPr>
            <p:cNvSpPr/>
            <p:nvPr/>
          </p:nvSpPr>
          <p:spPr>
            <a:xfrm>
              <a:off x="6861394" y="1654973"/>
              <a:ext cx="245282" cy="646525"/>
            </a:xfrm>
            <a:prstGeom prst="cube">
              <a:avLst>
                <a:gd name="adj" fmla="val 82927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F356BB2-99CC-3BC4-65F3-4C5BAC927B8E}"/>
              </a:ext>
            </a:extLst>
          </p:cNvPr>
          <p:cNvSpPr txBox="1"/>
          <p:nvPr/>
        </p:nvSpPr>
        <p:spPr>
          <a:xfrm>
            <a:off x="7546968" y="5399173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ResNet18</a:t>
            </a:r>
            <a:endParaRPr kumimoji="1"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AFB6683-EF47-8E53-6259-EA4D929EBA85}"/>
              </a:ext>
            </a:extLst>
          </p:cNvPr>
          <p:cNvCxnSpPr>
            <a:cxnSpLocks/>
          </p:cNvCxnSpPr>
          <p:nvPr/>
        </p:nvCxnSpPr>
        <p:spPr>
          <a:xfrm>
            <a:off x="8690487" y="4468247"/>
            <a:ext cx="69872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D4601A3-F0B2-1BAB-E4DC-88F062022721}"/>
                  </a:ext>
                </a:extLst>
              </p:cNvPr>
              <p:cNvSpPr txBox="1"/>
              <p:nvPr/>
            </p:nvSpPr>
            <p:spPr>
              <a:xfrm>
                <a:off x="9220721" y="5311734"/>
                <a:ext cx="19623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</a:p>
              <a:p>
                <a:pPr algn="ctr"/>
                <a:r>
                  <a:rPr kumimoji="1"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512 </a:t>
                </a:r>
                <a14:m>
                  <m:oMath xmlns:m="http://schemas.openxmlformats.org/officeDocument/2006/math">
                    <m:r>
                      <a:rPr kumimoji="1" lang="en-US" altLang="ko-Kore-KR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 </m:t>
                    </m:r>
                  </m:oMath>
                </a14:m>
                <a:r>
                  <a:rPr kumimoji="1"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kumimoji="1"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7 feature map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D4601A3-F0B2-1BAB-E4DC-88F062022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721" y="5311734"/>
                <a:ext cx="1962397" cy="523220"/>
              </a:xfrm>
              <a:prstGeom prst="rect">
                <a:avLst/>
              </a:prstGeom>
              <a:blipFill>
                <a:blip r:embed="rId7"/>
                <a:stretch>
                  <a:fillRect l="-645" t="-2381" r="-645" b="-952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0" name="그룹 419">
            <a:extLst>
              <a:ext uri="{FF2B5EF4-FFF2-40B4-BE49-F238E27FC236}">
                <a16:creationId xmlns:a16="http://schemas.microsoft.com/office/drawing/2014/main" id="{F705CDF2-CDBF-2FCD-6D43-61EE6F71D635}"/>
              </a:ext>
            </a:extLst>
          </p:cNvPr>
          <p:cNvGrpSpPr/>
          <p:nvPr/>
        </p:nvGrpSpPr>
        <p:grpSpPr>
          <a:xfrm>
            <a:off x="9541615" y="3806596"/>
            <a:ext cx="1180790" cy="1195550"/>
            <a:chOff x="9480873" y="2900060"/>
            <a:chExt cx="1180790" cy="11955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21" name="직사각형 420">
              <a:extLst>
                <a:ext uri="{FF2B5EF4-FFF2-40B4-BE49-F238E27FC236}">
                  <a16:creationId xmlns:a16="http://schemas.microsoft.com/office/drawing/2014/main" id="{D0005D76-901D-0226-BF51-2642E30990E4}"/>
                </a:ext>
              </a:extLst>
            </p:cNvPr>
            <p:cNvSpPr/>
            <p:nvPr/>
          </p:nvSpPr>
          <p:spPr>
            <a:xfrm>
              <a:off x="9483169" y="2900060"/>
              <a:ext cx="1178494" cy="118163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422" name="그룹 421">
              <a:extLst>
                <a:ext uri="{FF2B5EF4-FFF2-40B4-BE49-F238E27FC236}">
                  <a16:creationId xmlns:a16="http://schemas.microsoft.com/office/drawing/2014/main" id="{AA9FFD03-887B-7839-F335-4C9118FB76C4}"/>
                </a:ext>
              </a:extLst>
            </p:cNvPr>
            <p:cNvGrpSpPr/>
            <p:nvPr/>
          </p:nvGrpSpPr>
          <p:grpSpPr>
            <a:xfrm>
              <a:off x="9480873" y="2913980"/>
              <a:ext cx="1178494" cy="1181630"/>
              <a:chOff x="8289767" y="783771"/>
              <a:chExt cx="1178494" cy="1181630"/>
            </a:xfrm>
            <a:grpFill/>
          </p:grpSpPr>
          <p:sp>
            <p:nvSpPr>
              <p:cNvPr id="423" name="직사각형 422">
                <a:extLst>
                  <a:ext uri="{FF2B5EF4-FFF2-40B4-BE49-F238E27FC236}">
                    <a16:creationId xmlns:a16="http://schemas.microsoft.com/office/drawing/2014/main" id="{00B4DB5B-80CF-EF45-832B-2BCE3869E693}"/>
                  </a:ext>
                </a:extLst>
              </p:cNvPr>
              <p:cNvSpPr/>
              <p:nvPr/>
            </p:nvSpPr>
            <p:spPr>
              <a:xfrm>
                <a:off x="8289767" y="783771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24" name="직사각형 423">
                <a:extLst>
                  <a:ext uri="{FF2B5EF4-FFF2-40B4-BE49-F238E27FC236}">
                    <a16:creationId xmlns:a16="http://schemas.microsoft.com/office/drawing/2014/main" id="{AE38BD36-7356-3EDB-23BD-323C25D4B945}"/>
                  </a:ext>
                </a:extLst>
              </p:cNvPr>
              <p:cNvSpPr/>
              <p:nvPr/>
            </p:nvSpPr>
            <p:spPr>
              <a:xfrm>
                <a:off x="8462496" y="783771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25" name="직사각형 424">
                <a:extLst>
                  <a:ext uri="{FF2B5EF4-FFF2-40B4-BE49-F238E27FC236}">
                    <a16:creationId xmlns:a16="http://schemas.microsoft.com/office/drawing/2014/main" id="{6927A8F8-7191-30F7-C012-9B9CB07C4409}"/>
                  </a:ext>
                </a:extLst>
              </p:cNvPr>
              <p:cNvSpPr/>
              <p:nvPr/>
            </p:nvSpPr>
            <p:spPr>
              <a:xfrm>
                <a:off x="8635225" y="783771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26" name="직사각형 425">
                <a:extLst>
                  <a:ext uri="{FF2B5EF4-FFF2-40B4-BE49-F238E27FC236}">
                    <a16:creationId xmlns:a16="http://schemas.microsoft.com/office/drawing/2014/main" id="{AFD97B3B-9715-7E59-0D0A-01283D8AA648}"/>
                  </a:ext>
                </a:extLst>
              </p:cNvPr>
              <p:cNvSpPr/>
              <p:nvPr/>
            </p:nvSpPr>
            <p:spPr>
              <a:xfrm>
                <a:off x="8807954" y="783771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27" name="직사각형 426">
                <a:extLst>
                  <a:ext uri="{FF2B5EF4-FFF2-40B4-BE49-F238E27FC236}">
                    <a16:creationId xmlns:a16="http://schemas.microsoft.com/office/drawing/2014/main" id="{8B738466-F3CC-34E8-F5B9-3EAA6288FF28}"/>
                  </a:ext>
                </a:extLst>
              </p:cNvPr>
              <p:cNvSpPr/>
              <p:nvPr/>
            </p:nvSpPr>
            <p:spPr>
              <a:xfrm>
                <a:off x="8980683" y="783771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28" name="직사각형 427">
                <a:extLst>
                  <a:ext uri="{FF2B5EF4-FFF2-40B4-BE49-F238E27FC236}">
                    <a16:creationId xmlns:a16="http://schemas.microsoft.com/office/drawing/2014/main" id="{2E25CB18-F17D-006C-06B9-F9A7209660D4}"/>
                  </a:ext>
                </a:extLst>
              </p:cNvPr>
              <p:cNvSpPr/>
              <p:nvPr/>
            </p:nvSpPr>
            <p:spPr>
              <a:xfrm>
                <a:off x="9153412" y="783771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29" name="직사각형 428">
                <a:extLst>
                  <a:ext uri="{FF2B5EF4-FFF2-40B4-BE49-F238E27FC236}">
                    <a16:creationId xmlns:a16="http://schemas.microsoft.com/office/drawing/2014/main" id="{78A01CCD-AAA4-F242-EC69-A4D624F9580B}"/>
                  </a:ext>
                </a:extLst>
              </p:cNvPr>
              <p:cNvSpPr/>
              <p:nvPr/>
            </p:nvSpPr>
            <p:spPr>
              <a:xfrm>
                <a:off x="9326143" y="783771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30" name="직사각형 429">
                <a:extLst>
                  <a:ext uri="{FF2B5EF4-FFF2-40B4-BE49-F238E27FC236}">
                    <a16:creationId xmlns:a16="http://schemas.microsoft.com/office/drawing/2014/main" id="{8AE4B609-6276-9D86-8352-037C68FD741D}"/>
                  </a:ext>
                </a:extLst>
              </p:cNvPr>
              <p:cNvSpPr/>
              <p:nvPr/>
            </p:nvSpPr>
            <p:spPr>
              <a:xfrm>
                <a:off x="8289767" y="957023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31" name="직사각형 430">
                <a:extLst>
                  <a:ext uri="{FF2B5EF4-FFF2-40B4-BE49-F238E27FC236}">
                    <a16:creationId xmlns:a16="http://schemas.microsoft.com/office/drawing/2014/main" id="{43B7BC34-418E-BCD5-B951-E229907EF532}"/>
                  </a:ext>
                </a:extLst>
              </p:cNvPr>
              <p:cNvSpPr/>
              <p:nvPr/>
            </p:nvSpPr>
            <p:spPr>
              <a:xfrm>
                <a:off x="8462496" y="957023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32" name="직사각형 431">
                <a:extLst>
                  <a:ext uri="{FF2B5EF4-FFF2-40B4-BE49-F238E27FC236}">
                    <a16:creationId xmlns:a16="http://schemas.microsoft.com/office/drawing/2014/main" id="{6CBECA7D-1F62-0366-8954-38C8EC449317}"/>
                  </a:ext>
                </a:extLst>
              </p:cNvPr>
              <p:cNvSpPr/>
              <p:nvPr/>
            </p:nvSpPr>
            <p:spPr>
              <a:xfrm>
                <a:off x="8635225" y="957023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33" name="직사각형 432">
                <a:extLst>
                  <a:ext uri="{FF2B5EF4-FFF2-40B4-BE49-F238E27FC236}">
                    <a16:creationId xmlns:a16="http://schemas.microsoft.com/office/drawing/2014/main" id="{17FF2865-46D7-494B-E32B-38520437F247}"/>
                  </a:ext>
                </a:extLst>
              </p:cNvPr>
              <p:cNvSpPr/>
              <p:nvPr/>
            </p:nvSpPr>
            <p:spPr>
              <a:xfrm>
                <a:off x="8807954" y="957023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34" name="직사각형 433">
                <a:extLst>
                  <a:ext uri="{FF2B5EF4-FFF2-40B4-BE49-F238E27FC236}">
                    <a16:creationId xmlns:a16="http://schemas.microsoft.com/office/drawing/2014/main" id="{A4C867C7-15AB-B1C8-D116-64070A30CF08}"/>
                  </a:ext>
                </a:extLst>
              </p:cNvPr>
              <p:cNvSpPr/>
              <p:nvPr/>
            </p:nvSpPr>
            <p:spPr>
              <a:xfrm>
                <a:off x="8980683" y="957023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35" name="직사각형 434">
                <a:extLst>
                  <a:ext uri="{FF2B5EF4-FFF2-40B4-BE49-F238E27FC236}">
                    <a16:creationId xmlns:a16="http://schemas.microsoft.com/office/drawing/2014/main" id="{57465DA6-8877-5A1E-F086-D34687BF58D0}"/>
                  </a:ext>
                </a:extLst>
              </p:cNvPr>
              <p:cNvSpPr/>
              <p:nvPr/>
            </p:nvSpPr>
            <p:spPr>
              <a:xfrm>
                <a:off x="9153412" y="957023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36" name="직사각형 435">
                <a:extLst>
                  <a:ext uri="{FF2B5EF4-FFF2-40B4-BE49-F238E27FC236}">
                    <a16:creationId xmlns:a16="http://schemas.microsoft.com/office/drawing/2014/main" id="{C6A0B0F0-1795-99E1-F1D0-AB57F8EF6A3D}"/>
                  </a:ext>
                </a:extLst>
              </p:cNvPr>
              <p:cNvSpPr/>
              <p:nvPr/>
            </p:nvSpPr>
            <p:spPr>
              <a:xfrm>
                <a:off x="9326143" y="957023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37" name="직사각형 436">
                <a:extLst>
                  <a:ext uri="{FF2B5EF4-FFF2-40B4-BE49-F238E27FC236}">
                    <a16:creationId xmlns:a16="http://schemas.microsoft.com/office/drawing/2014/main" id="{CEDCD2E0-CE72-E445-A6ED-16B9179EDD0B}"/>
                  </a:ext>
                </a:extLst>
              </p:cNvPr>
              <p:cNvSpPr/>
              <p:nvPr/>
            </p:nvSpPr>
            <p:spPr>
              <a:xfrm>
                <a:off x="8289767" y="1130275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38" name="직사각형 437">
                <a:extLst>
                  <a:ext uri="{FF2B5EF4-FFF2-40B4-BE49-F238E27FC236}">
                    <a16:creationId xmlns:a16="http://schemas.microsoft.com/office/drawing/2014/main" id="{6782FBBD-8C1A-C96D-6795-78A794CEE42C}"/>
                  </a:ext>
                </a:extLst>
              </p:cNvPr>
              <p:cNvSpPr/>
              <p:nvPr/>
            </p:nvSpPr>
            <p:spPr>
              <a:xfrm>
                <a:off x="8462496" y="1130275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39" name="직사각형 438">
                <a:extLst>
                  <a:ext uri="{FF2B5EF4-FFF2-40B4-BE49-F238E27FC236}">
                    <a16:creationId xmlns:a16="http://schemas.microsoft.com/office/drawing/2014/main" id="{81973703-BF04-3E22-8B7A-401C410B04FB}"/>
                  </a:ext>
                </a:extLst>
              </p:cNvPr>
              <p:cNvSpPr/>
              <p:nvPr/>
            </p:nvSpPr>
            <p:spPr>
              <a:xfrm>
                <a:off x="8635225" y="1130275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40" name="직사각형 439">
                <a:extLst>
                  <a:ext uri="{FF2B5EF4-FFF2-40B4-BE49-F238E27FC236}">
                    <a16:creationId xmlns:a16="http://schemas.microsoft.com/office/drawing/2014/main" id="{5E4DD208-01EF-1725-F3C7-090CD5354321}"/>
                  </a:ext>
                </a:extLst>
              </p:cNvPr>
              <p:cNvSpPr/>
              <p:nvPr/>
            </p:nvSpPr>
            <p:spPr>
              <a:xfrm>
                <a:off x="8807954" y="1130275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41" name="직사각형 440">
                <a:extLst>
                  <a:ext uri="{FF2B5EF4-FFF2-40B4-BE49-F238E27FC236}">
                    <a16:creationId xmlns:a16="http://schemas.microsoft.com/office/drawing/2014/main" id="{8B27E349-1CC3-FBA5-65EF-B721215C80DF}"/>
                  </a:ext>
                </a:extLst>
              </p:cNvPr>
              <p:cNvSpPr/>
              <p:nvPr/>
            </p:nvSpPr>
            <p:spPr>
              <a:xfrm>
                <a:off x="8980683" y="1130275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42" name="직사각형 441">
                <a:extLst>
                  <a:ext uri="{FF2B5EF4-FFF2-40B4-BE49-F238E27FC236}">
                    <a16:creationId xmlns:a16="http://schemas.microsoft.com/office/drawing/2014/main" id="{64451201-1FF1-F3D3-9684-ED6BB70DC01E}"/>
                  </a:ext>
                </a:extLst>
              </p:cNvPr>
              <p:cNvSpPr/>
              <p:nvPr/>
            </p:nvSpPr>
            <p:spPr>
              <a:xfrm>
                <a:off x="9153412" y="1130275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43" name="직사각형 442">
                <a:extLst>
                  <a:ext uri="{FF2B5EF4-FFF2-40B4-BE49-F238E27FC236}">
                    <a16:creationId xmlns:a16="http://schemas.microsoft.com/office/drawing/2014/main" id="{6E95F647-46E9-BFEA-55A9-A75FC5254418}"/>
                  </a:ext>
                </a:extLst>
              </p:cNvPr>
              <p:cNvSpPr/>
              <p:nvPr/>
            </p:nvSpPr>
            <p:spPr>
              <a:xfrm>
                <a:off x="9326143" y="1130275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44" name="직사각형 443">
                <a:extLst>
                  <a:ext uri="{FF2B5EF4-FFF2-40B4-BE49-F238E27FC236}">
                    <a16:creationId xmlns:a16="http://schemas.microsoft.com/office/drawing/2014/main" id="{0793C796-3F8F-5BFF-C5B2-7B9901A40434}"/>
                  </a:ext>
                </a:extLst>
              </p:cNvPr>
              <p:cNvSpPr/>
              <p:nvPr/>
            </p:nvSpPr>
            <p:spPr>
              <a:xfrm>
                <a:off x="8289767" y="1303527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45" name="직사각형 444">
                <a:extLst>
                  <a:ext uri="{FF2B5EF4-FFF2-40B4-BE49-F238E27FC236}">
                    <a16:creationId xmlns:a16="http://schemas.microsoft.com/office/drawing/2014/main" id="{861E8DBF-7F77-D091-650B-3998ADE3E529}"/>
                  </a:ext>
                </a:extLst>
              </p:cNvPr>
              <p:cNvSpPr/>
              <p:nvPr/>
            </p:nvSpPr>
            <p:spPr>
              <a:xfrm>
                <a:off x="8462496" y="1303527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46" name="직사각형 445">
                <a:extLst>
                  <a:ext uri="{FF2B5EF4-FFF2-40B4-BE49-F238E27FC236}">
                    <a16:creationId xmlns:a16="http://schemas.microsoft.com/office/drawing/2014/main" id="{41A12FD9-1077-5A1D-6C16-765795D227E3}"/>
                  </a:ext>
                </a:extLst>
              </p:cNvPr>
              <p:cNvSpPr/>
              <p:nvPr/>
            </p:nvSpPr>
            <p:spPr>
              <a:xfrm>
                <a:off x="8635225" y="1303527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47" name="직사각형 446">
                <a:extLst>
                  <a:ext uri="{FF2B5EF4-FFF2-40B4-BE49-F238E27FC236}">
                    <a16:creationId xmlns:a16="http://schemas.microsoft.com/office/drawing/2014/main" id="{6ADA4E41-4EB7-A23D-9ABA-954D445A8C25}"/>
                  </a:ext>
                </a:extLst>
              </p:cNvPr>
              <p:cNvSpPr/>
              <p:nvPr/>
            </p:nvSpPr>
            <p:spPr>
              <a:xfrm>
                <a:off x="8807954" y="1303527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48" name="직사각형 447">
                <a:extLst>
                  <a:ext uri="{FF2B5EF4-FFF2-40B4-BE49-F238E27FC236}">
                    <a16:creationId xmlns:a16="http://schemas.microsoft.com/office/drawing/2014/main" id="{66F0E981-7E97-21EA-92F7-D3C01EFAA268}"/>
                  </a:ext>
                </a:extLst>
              </p:cNvPr>
              <p:cNvSpPr/>
              <p:nvPr/>
            </p:nvSpPr>
            <p:spPr>
              <a:xfrm>
                <a:off x="8980683" y="1303527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49" name="직사각형 448">
                <a:extLst>
                  <a:ext uri="{FF2B5EF4-FFF2-40B4-BE49-F238E27FC236}">
                    <a16:creationId xmlns:a16="http://schemas.microsoft.com/office/drawing/2014/main" id="{8B424752-96C6-3313-37CF-7196E6298481}"/>
                  </a:ext>
                </a:extLst>
              </p:cNvPr>
              <p:cNvSpPr/>
              <p:nvPr/>
            </p:nvSpPr>
            <p:spPr>
              <a:xfrm>
                <a:off x="9153412" y="1303527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50" name="직사각형 449">
                <a:extLst>
                  <a:ext uri="{FF2B5EF4-FFF2-40B4-BE49-F238E27FC236}">
                    <a16:creationId xmlns:a16="http://schemas.microsoft.com/office/drawing/2014/main" id="{2693C057-CB32-7E79-EEB2-5C71374AF733}"/>
                  </a:ext>
                </a:extLst>
              </p:cNvPr>
              <p:cNvSpPr/>
              <p:nvPr/>
            </p:nvSpPr>
            <p:spPr>
              <a:xfrm>
                <a:off x="9326143" y="1303527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51" name="직사각형 450">
                <a:extLst>
                  <a:ext uri="{FF2B5EF4-FFF2-40B4-BE49-F238E27FC236}">
                    <a16:creationId xmlns:a16="http://schemas.microsoft.com/office/drawing/2014/main" id="{15D047BB-EAE7-E436-E636-5B6412E0C54E}"/>
                  </a:ext>
                </a:extLst>
              </p:cNvPr>
              <p:cNvSpPr/>
              <p:nvPr/>
            </p:nvSpPr>
            <p:spPr>
              <a:xfrm>
                <a:off x="8289767" y="1476779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52" name="직사각형 451">
                <a:extLst>
                  <a:ext uri="{FF2B5EF4-FFF2-40B4-BE49-F238E27FC236}">
                    <a16:creationId xmlns:a16="http://schemas.microsoft.com/office/drawing/2014/main" id="{CB5DFB50-C79F-734F-9D1A-8E6CF28386BD}"/>
                  </a:ext>
                </a:extLst>
              </p:cNvPr>
              <p:cNvSpPr/>
              <p:nvPr/>
            </p:nvSpPr>
            <p:spPr>
              <a:xfrm>
                <a:off x="8462496" y="1476779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53" name="직사각형 452">
                <a:extLst>
                  <a:ext uri="{FF2B5EF4-FFF2-40B4-BE49-F238E27FC236}">
                    <a16:creationId xmlns:a16="http://schemas.microsoft.com/office/drawing/2014/main" id="{9B54775B-D958-48D0-F835-23889B41B921}"/>
                  </a:ext>
                </a:extLst>
              </p:cNvPr>
              <p:cNvSpPr/>
              <p:nvPr/>
            </p:nvSpPr>
            <p:spPr>
              <a:xfrm>
                <a:off x="8635225" y="1476779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54" name="직사각형 453">
                <a:extLst>
                  <a:ext uri="{FF2B5EF4-FFF2-40B4-BE49-F238E27FC236}">
                    <a16:creationId xmlns:a16="http://schemas.microsoft.com/office/drawing/2014/main" id="{2395C126-4B69-BE08-0A90-DAEB58EB3432}"/>
                  </a:ext>
                </a:extLst>
              </p:cNvPr>
              <p:cNvSpPr/>
              <p:nvPr/>
            </p:nvSpPr>
            <p:spPr>
              <a:xfrm>
                <a:off x="8807954" y="1476779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55" name="직사각형 454">
                <a:extLst>
                  <a:ext uri="{FF2B5EF4-FFF2-40B4-BE49-F238E27FC236}">
                    <a16:creationId xmlns:a16="http://schemas.microsoft.com/office/drawing/2014/main" id="{CADB454B-FADC-26E2-4F8C-334088432F56}"/>
                  </a:ext>
                </a:extLst>
              </p:cNvPr>
              <p:cNvSpPr/>
              <p:nvPr/>
            </p:nvSpPr>
            <p:spPr>
              <a:xfrm>
                <a:off x="8980683" y="1476779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56" name="직사각형 455">
                <a:extLst>
                  <a:ext uri="{FF2B5EF4-FFF2-40B4-BE49-F238E27FC236}">
                    <a16:creationId xmlns:a16="http://schemas.microsoft.com/office/drawing/2014/main" id="{4EE8B8BC-7D95-50E9-7E39-3B891CB05C0D}"/>
                  </a:ext>
                </a:extLst>
              </p:cNvPr>
              <p:cNvSpPr/>
              <p:nvPr/>
            </p:nvSpPr>
            <p:spPr>
              <a:xfrm>
                <a:off x="9153412" y="1476779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57" name="직사각형 456">
                <a:extLst>
                  <a:ext uri="{FF2B5EF4-FFF2-40B4-BE49-F238E27FC236}">
                    <a16:creationId xmlns:a16="http://schemas.microsoft.com/office/drawing/2014/main" id="{B10445FC-C826-A12A-968F-52B42A5BCCE5}"/>
                  </a:ext>
                </a:extLst>
              </p:cNvPr>
              <p:cNvSpPr/>
              <p:nvPr/>
            </p:nvSpPr>
            <p:spPr>
              <a:xfrm>
                <a:off x="9326143" y="1476779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58" name="직사각형 457">
                <a:extLst>
                  <a:ext uri="{FF2B5EF4-FFF2-40B4-BE49-F238E27FC236}">
                    <a16:creationId xmlns:a16="http://schemas.microsoft.com/office/drawing/2014/main" id="{F029AFFE-2ECF-2AE5-B276-60E280A898CF}"/>
                  </a:ext>
                </a:extLst>
              </p:cNvPr>
              <p:cNvSpPr/>
              <p:nvPr/>
            </p:nvSpPr>
            <p:spPr>
              <a:xfrm>
                <a:off x="8289767" y="1650031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59" name="직사각형 458">
                <a:extLst>
                  <a:ext uri="{FF2B5EF4-FFF2-40B4-BE49-F238E27FC236}">
                    <a16:creationId xmlns:a16="http://schemas.microsoft.com/office/drawing/2014/main" id="{FC8BADD3-14C1-EE80-0E03-32216724B02D}"/>
                  </a:ext>
                </a:extLst>
              </p:cNvPr>
              <p:cNvSpPr/>
              <p:nvPr/>
            </p:nvSpPr>
            <p:spPr>
              <a:xfrm>
                <a:off x="8462496" y="1650031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60" name="직사각형 459">
                <a:extLst>
                  <a:ext uri="{FF2B5EF4-FFF2-40B4-BE49-F238E27FC236}">
                    <a16:creationId xmlns:a16="http://schemas.microsoft.com/office/drawing/2014/main" id="{2BF89B6A-7D19-7867-4B82-A39BC5CF7E85}"/>
                  </a:ext>
                </a:extLst>
              </p:cNvPr>
              <p:cNvSpPr/>
              <p:nvPr/>
            </p:nvSpPr>
            <p:spPr>
              <a:xfrm>
                <a:off x="8635225" y="1650031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61" name="직사각형 460">
                <a:extLst>
                  <a:ext uri="{FF2B5EF4-FFF2-40B4-BE49-F238E27FC236}">
                    <a16:creationId xmlns:a16="http://schemas.microsoft.com/office/drawing/2014/main" id="{230AA0A5-72DA-0214-0E0D-A58F20B6F865}"/>
                  </a:ext>
                </a:extLst>
              </p:cNvPr>
              <p:cNvSpPr/>
              <p:nvPr/>
            </p:nvSpPr>
            <p:spPr>
              <a:xfrm>
                <a:off x="8807954" y="1650031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62" name="직사각형 461">
                <a:extLst>
                  <a:ext uri="{FF2B5EF4-FFF2-40B4-BE49-F238E27FC236}">
                    <a16:creationId xmlns:a16="http://schemas.microsoft.com/office/drawing/2014/main" id="{39F98F26-8ACD-AEB0-20C9-4C7F5EFF4BD8}"/>
                  </a:ext>
                </a:extLst>
              </p:cNvPr>
              <p:cNvSpPr/>
              <p:nvPr/>
            </p:nvSpPr>
            <p:spPr>
              <a:xfrm>
                <a:off x="8980683" y="1650031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63" name="직사각형 462">
                <a:extLst>
                  <a:ext uri="{FF2B5EF4-FFF2-40B4-BE49-F238E27FC236}">
                    <a16:creationId xmlns:a16="http://schemas.microsoft.com/office/drawing/2014/main" id="{EE37571C-C82F-D6FF-E71D-14CA94B12327}"/>
                  </a:ext>
                </a:extLst>
              </p:cNvPr>
              <p:cNvSpPr/>
              <p:nvPr/>
            </p:nvSpPr>
            <p:spPr>
              <a:xfrm>
                <a:off x="9153412" y="1650031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64" name="직사각형 463">
                <a:extLst>
                  <a:ext uri="{FF2B5EF4-FFF2-40B4-BE49-F238E27FC236}">
                    <a16:creationId xmlns:a16="http://schemas.microsoft.com/office/drawing/2014/main" id="{A2C21B96-7665-B1E3-6F69-744F9FE67168}"/>
                  </a:ext>
                </a:extLst>
              </p:cNvPr>
              <p:cNvSpPr/>
              <p:nvPr/>
            </p:nvSpPr>
            <p:spPr>
              <a:xfrm>
                <a:off x="9326143" y="1650031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65" name="직사각형 464">
                <a:extLst>
                  <a:ext uri="{FF2B5EF4-FFF2-40B4-BE49-F238E27FC236}">
                    <a16:creationId xmlns:a16="http://schemas.microsoft.com/office/drawing/2014/main" id="{787846B4-F3A1-5356-4D19-894C1273B309}"/>
                  </a:ext>
                </a:extLst>
              </p:cNvPr>
              <p:cNvSpPr/>
              <p:nvPr/>
            </p:nvSpPr>
            <p:spPr>
              <a:xfrm>
                <a:off x="8289767" y="1823283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66" name="직사각형 465">
                <a:extLst>
                  <a:ext uri="{FF2B5EF4-FFF2-40B4-BE49-F238E27FC236}">
                    <a16:creationId xmlns:a16="http://schemas.microsoft.com/office/drawing/2014/main" id="{EF993826-8AF2-1BA2-CD5D-C6DA04AB9E6D}"/>
                  </a:ext>
                </a:extLst>
              </p:cNvPr>
              <p:cNvSpPr/>
              <p:nvPr/>
            </p:nvSpPr>
            <p:spPr>
              <a:xfrm>
                <a:off x="8462496" y="1823283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67" name="직사각형 466">
                <a:extLst>
                  <a:ext uri="{FF2B5EF4-FFF2-40B4-BE49-F238E27FC236}">
                    <a16:creationId xmlns:a16="http://schemas.microsoft.com/office/drawing/2014/main" id="{7F5CF267-3022-9DE1-A4EA-0977C91162FF}"/>
                  </a:ext>
                </a:extLst>
              </p:cNvPr>
              <p:cNvSpPr/>
              <p:nvPr/>
            </p:nvSpPr>
            <p:spPr>
              <a:xfrm>
                <a:off x="8635225" y="1823283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68" name="직사각형 467">
                <a:extLst>
                  <a:ext uri="{FF2B5EF4-FFF2-40B4-BE49-F238E27FC236}">
                    <a16:creationId xmlns:a16="http://schemas.microsoft.com/office/drawing/2014/main" id="{5383FDA9-0831-F30E-53FE-C07DAF2429B6}"/>
                  </a:ext>
                </a:extLst>
              </p:cNvPr>
              <p:cNvSpPr/>
              <p:nvPr/>
            </p:nvSpPr>
            <p:spPr>
              <a:xfrm>
                <a:off x="8807954" y="1823283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69" name="직사각형 468">
                <a:extLst>
                  <a:ext uri="{FF2B5EF4-FFF2-40B4-BE49-F238E27FC236}">
                    <a16:creationId xmlns:a16="http://schemas.microsoft.com/office/drawing/2014/main" id="{372E5792-F158-CC3A-7E65-2964B8A3A440}"/>
                  </a:ext>
                </a:extLst>
              </p:cNvPr>
              <p:cNvSpPr/>
              <p:nvPr/>
            </p:nvSpPr>
            <p:spPr>
              <a:xfrm>
                <a:off x="8980683" y="1823283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70" name="직사각형 469">
                <a:extLst>
                  <a:ext uri="{FF2B5EF4-FFF2-40B4-BE49-F238E27FC236}">
                    <a16:creationId xmlns:a16="http://schemas.microsoft.com/office/drawing/2014/main" id="{A24F9485-8A21-4D9B-802F-EE11F82897AD}"/>
                  </a:ext>
                </a:extLst>
              </p:cNvPr>
              <p:cNvSpPr/>
              <p:nvPr/>
            </p:nvSpPr>
            <p:spPr>
              <a:xfrm>
                <a:off x="9153412" y="1823283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71" name="직사각형 470">
                <a:extLst>
                  <a:ext uri="{FF2B5EF4-FFF2-40B4-BE49-F238E27FC236}">
                    <a16:creationId xmlns:a16="http://schemas.microsoft.com/office/drawing/2014/main" id="{0898CB11-EA82-003D-971E-90ABA9DEF82F}"/>
                  </a:ext>
                </a:extLst>
              </p:cNvPr>
              <p:cNvSpPr/>
              <p:nvPr/>
            </p:nvSpPr>
            <p:spPr>
              <a:xfrm>
                <a:off x="9326143" y="1823283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472" name="그룹 471">
            <a:extLst>
              <a:ext uri="{FF2B5EF4-FFF2-40B4-BE49-F238E27FC236}">
                <a16:creationId xmlns:a16="http://schemas.microsoft.com/office/drawing/2014/main" id="{74EF1DBB-85B4-5046-FE72-B39BAC0FC0C5}"/>
              </a:ext>
            </a:extLst>
          </p:cNvPr>
          <p:cNvGrpSpPr/>
          <p:nvPr/>
        </p:nvGrpSpPr>
        <p:grpSpPr>
          <a:xfrm>
            <a:off x="9694015" y="3967704"/>
            <a:ext cx="1180790" cy="1186842"/>
            <a:chOff x="9480873" y="2908768"/>
            <a:chExt cx="1180790" cy="1186842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473" name="직사각형 472">
              <a:extLst>
                <a:ext uri="{FF2B5EF4-FFF2-40B4-BE49-F238E27FC236}">
                  <a16:creationId xmlns:a16="http://schemas.microsoft.com/office/drawing/2014/main" id="{576F3698-141D-94B8-6094-35A30CC76481}"/>
                </a:ext>
              </a:extLst>
            </p:cNvPr>
            <p:cNvSpPr/>
            <p:nvPr/>
          </p:nvSpPr>
          <p:spPr>
            <a:xfrm>
              <a:off x="9483169" y="2908768"/>
              <a:ext cx="1178494" cy="118163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474" name="그룹 473">
              <a:extLst>
                <a:ext uri="{FF2B5EF4-FFF2-40B4-BE49-F238E27FC236}">
                  <a16:creationId xmlns:a16="http://schemas.microsoft.com/office/drawing/2014/main" id="{EA00D983-0B39-121B-48C3-2AA7A6C48BA8}"/>
                </a:ext>
              </a:extLst>
            </p:cNvPr>
            <p:cNvGrpSpPr/>
            <p:nvPr/>
          </p:nvGrpSpPr>
          <p:grpSpPr>
            <a:xfrm>
              <a:off x="9480873" y="2913980"/>
              <a:ext cx="1178494" cy="1181630"/>
              <a:chOff x="8289767" y="783771"/>
              <a:chExt cx="1178494" cy="1181630"/>
            </a:xfrm>
            <a:grpFill/>
          </p:grpSpPr>
          <p:sp>
            <p:nvSpPr>
              <p:cNvPr id="475" name="직사각형 474">
                <a:extLst>
                  <a:ext uri="{FF2B5EF4-FFF2-40B4-BE49-F238E27FC236}">
                    <a16:creationId xmlns:a16="http://schemas.microsoft.com/office/drawing/2014/main" id="{FCCB30DD-7DA3-1228-FAF8-7DCC0BABF887}"/>
                  </a:ext>
                </a:extLst>
              </p:cNvPr>
              <p:cNvSpPr/>
              <p:nvPr/>
            </p:nvSpPr>
            <p:spPr>
              <a:xfrm>
                <a:off x="8289767" y="783771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76" name="직사각형 475">
                <a:extLst>
                  <a:ext uri="{FF2B5EF4-FFF2-40B4-BE49-F238E27FC236}">
                    <a16:creationId xmlns:a16="http://schemas.microsoft.com/office/drawing/2014/main" id="{CE221DB3-1D26-A423-2F28-0CCAB0BD2EF0}"/>
                  </a:ext>
                </a:extLst>
              </p:cNvPr>
              <p:cNvSpPr/>
              <p:nvPr/>
            </p:nvSpPr>
            <p:spPr>
              <a:xfrm>
                <a:off x="8462496" y="783771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77" name="직사각형 476">
                <a:extLst>
                  <a:ext uri="{FF2B5EF4-FFF2-40B4-BE49-F238E27FC236}">
                    <a16:creationId xmlns:a16="http://schemas.microsoft.com/office/drawing/2014/main" id="{2285FD0E-9379-B09A-E72E-4E696189CF17}"/>
                  </a:ext>
                </a:extLst>
              </p:cNvPr>
              <p:cNvSpPr/>
              <p:nvPr/>
            </p:nvSpPr>
            <p:spPr>
              <a:xfrm>
                <a:off x="8635225" y="783771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78" name="직사각형 477">
                <a:extLst>
                  <a:ext uri="{FF2B5EF4-FFF2-40B4-BE49-F238E27FC236}">
                    <a16:creationId xmlns:a16="http://schemas.microsoft.com/office/drawing/2014/main" id="{00077DDD-4340-41F1-48D3-0B8BC21B9AC1}"/>
                  </a:ext>
                </a:extLst>
              </p:cNvPr>
              <p:cNvSpPr/>
              <p:nvPr/>
            </p:nvSpPr>
            <p:spPr>
              <a:xfrm>
                <a:off x="8807954" y="783771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79" name="직사각형 478">
                <a:extLst>
                  <a:ext uri="{FF2B5EF4-FFF2-40B4-BE49-F238E27FC236}">
                    <a16:creationId xmlns:a16="http://schemas.microsoft.com/office/drawing/2014/main" id="{D130D80C-8A18-7131-0952-4E46EFD89C93}"/>
                  </a:ext>
                </a:extLst>
              </p:cNvPr>
              <p:cNvSpPr/>
              <p:nvPr/>
            </p:nvSpPr>
            <p:spPr>
              <a:xfrm>
                <a:off x="8980683" y="783771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80" name="직사각형 479">
                <a:extLst>
                  <a:ext uri="{FF2B5EF4-FFF2-40B4-BE49-F238E27FC236}">
                    <a16:creationId xmlns:a16="http://schemas.microsoft.com/office/drawing/2014/main" id="{A048948C-376F-DB43-F18D-F04CFA0EF663}"/>
                  </a:ext>
                </a:extLst>
              </p:cNvPr>
              <p:cNvSpPr/>
              <p:nvPr/>
            </p:nvSpPr>
            <p:spPr>
              <a:xfrm>
                <a:off x="9153412" y="783771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81" name="직사각형 480">
                <a:extLst>
                  <a:ext uri="{FF2B5EF4-FFF2-40B4-BE49-F238E27FC236}">
                    <a16:creationId xmlns:a16="http://schemas.microsoft.com/office/drawing/2014/main" id="{C54BC4DB-9CD5-0871-D0C8-DC3756A7FAE1}"/>
                  </a:ext>
                </a:extLst>
              </p:cNvPr>
              <p:cNvSpPr/>
              <p:nvPr/>
            </p:nvSpPr>
            <p:spPr>
              <a:xfrm>
                <a:off x="9326143" y="783771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82" name="직사각형 481">
                <a:extLst>
                  <a:ext uri="{FF2B5EF4-FFF2-40B4-BE49-F238E27FC236}">
                    <a16:creationId xmlns:a16="http://schemas.microsoft.com/office/drawing/2014/main" id="{FD5217A5-6312-75A2-9B57-38D03D92D640}"/>
                  </a:ext>
                </a:extLst>
              </p:cNvPr>
              <p:cNvSpPr/>
              <p:nvPr/>
            </p:nvSpPr>
            <p:spPr>
              <a:xfrm>
                <a:off x="8289767" y="957023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83" name="직사각형 482">
                <a:extLst>
                  <a:ext uri="{FF2B5EF4-FFF2-40B4-BE49-F238E27FC236}">
                    <a16:creationId xmlns:a16="http://schemas.microsoft.com/office/drawing/2014/main" id="{A376C713-63BF-6765-44A5-43A0C3C79AD4}"/>
                  </a:ext>
                </a:extLst>
              </p:cNvPr>
              <p:cNvSpPr/>
              <p:nvPr/>
            </p:nvSpPr>
            <p:spPr>
              <a:xfrm>
                <a:off x="8462496" y="957023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84" name="직사각형 483">
                <a:extLst>
                  <a:ext uri="{FF2B5EF4-FFF2-40B4-BE49-F238E27FC236}">
                    <a16:creationId xmlns:a16="http://schemas.microsoft.com/office/drawing/2014/main" id="{5EB5ECE4-792C-80B4-FC85-BBBA374FF0CE}"/>
                  </a:ext>
                </a:extLst>
              </p:cNvPr>
              <p:cNvSpPr/>
              <p:nvPr/>
            </p:nvSpPr>
            <p:spPr>
              <a:xfrm>
                <a:off x="8635225" y="957023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85" name="직사각형 484">
                <a:extLst>
                  <a:ext uri="{FF2B5EF4-FFF2-40B4-BE49-F238E27FC236}">
                    <a16:creationId xmlns:a16="http://schemas.microsoft.com/office/drawing/2014/main" id="{A7F15155-30D7-9D79-CF7C-CD85A151FCE5}"/>
                  </a:ext>
                </a:extLst>
              </p:cNvPr>
              <p:cNvSpPr/>
              <p:nvPr/>
            </p:nvSpPr>
            <p:spPr>
              <a:xfrm>
                <a:off x="8807954" y="957023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86" name="직사각형 485">
                <a:extLst>
                  <a:ext uri="{FF2B5EF4-FFF2-40B4-BE49-F238E27FC236}">
                    <a16:creationId xmlns:a16="http://schemas.microsoft.com/office/drawing/2014/main" id="{176023B8-86D5-D033-3A05-85440072853D}"/>
                  </a:ext>
                </a:extLst>
              </p:cNvPr>
              <p:cNvSpPr/>
              <p:nvPr/>
            </p:nvSpPr>
            <p:spPr>
              <a:xfrm>
                <a:off x="8980683" y="957023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87" name="직사각형 486">
                <a:extLst>
                  <a:ext uri="{FF2B5EF4-FFF2-40B4-BE49-F238E27FC236}">
                    <a16:creationId xmlns:a16="http://schemas.microsoft.com/office/drawing/2014/main" id="{8E4A94FE-1D64-217E-4CAA-1836C14445EB}"/>
                  </a:ext>
                </a:extLst>
              </p:cNvPr>
              <p:cNvSpPr/>
              <p:nvPr/>
            </p:nvSpPr>
            <p:spPr>
              <a:xfrm>
                <a:off x="9153412" y="957023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88" name="직사각형 487">
                <a:extLst>
                  <a:ext uri="{FF2B5EF4-FFF2-40B4-BE49-F238E27FC236}">
                    <a16:creationId xmlns:a16="http://schemas.microsoft.com/office/drawing/2014/main" id="{DFE2A6BF-7B8A-5FD6-21B6-C6A3B59F4F5A}"/>
                  </a:ext>
                </a:extLst>
              </p:cNvPr>
              <p:cNvSpPr/>
              <p:nvPr/>
            </p:nvSpPr>
            <p:spPr>
              <a:xfrm>
                <a:off x="9326143" y="957023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89" name="직사각형 488">
                <a:extLst>
                  <a:ext uri="{FF2B5EF4-FFF2-40B4-BE49-F238E27FC236}">
                    <a16:creationId xmlns:a16="http://schemas.microsoft.com/office/drawing/2014/main" id="{F0FEE3B4-43F1-5F44-8455-162FD739D27E}"/>
                  </a:ext>
                </a:extLst>
              </p:cNvPr>
              <p:cNvSpPr/>
              <p:nvPr/>
            </p:nvSpPr>
            <p:spPr>
              <a:xfrm>
                <a:off x="8289767" y="1130275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90" name="직사각형 489">
                <a:extLst>
                  <a:ext uri="{FF2B5EF4-FFF2-40B4-BE49-F238E27FC236}">
                    <a16:creationId xmlns:a16="http://schemas.microsoft.com/office/drawing/2014/main" id="{31936676-5A32-2D74-DF0E-53D5EC4E5A70}"/>
                  </a:ext>
                </a:extLst>
              </p:cNvPr>
              <p:cNvSpPr/>
              <p:nvPr/>
            </p:nvSpPr>
            <p:spPr>
              <a:xfrm>
                <a:off x="8462496" y="1130275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91" name="직사각형 490">
                <a:extLst>
                  <a:ext uri="{FF2B5EF4-FFF2-40B4-BE49-F238E27FC236}">
                    <a16:creationId xmlns:a16="http://schemas.microsoft.com/office/drawing/2014/main" id="{D04240A5-D432-E486-85AD-AB0A142BC95F}"/>
                  </a:ext>
                </a:extLst>
              </p:cNvPr>
              <p:cNvSpPr/>
              <p:nvPr/>
            </p:nvSpPr>
            <p:spPr>
              <a:xfrm>
                <a:off x="8635225" y="1130275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92" name="직사각형 491">
                <a:extLst>
                  <a:ext uri="{FF2B5EF4-FFF2-40B4-BE49-F238E27FC236}">
                    <a16:creationId xmlns:a16="http://schemas.microsoft.com/office/drawing/2014/main" id="{2261D9DE-206E-E3D5-3234-E82F8ED5FDF3}"/>
                  </a:ext>
                </a:extLst>
              </p:cNvPr>
              <p:cNvSpPr/>
              <p:nvPr/>
            </p:nvSpPr>
            <p:spPr>
              <a:xfrm>
                <a:off x="8807954" y="1130275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93" name="직사각형 492">
                <a:extLst>
                  <a:ext uri="{FF2B5EF4-FFF2-40B4-BE49-F238E27FC236}">
                    <a16:creationId xmlns:a16="http://schemas.microsoft.com/office/drawing/2014/main" id="{6FF9305B-E54F-5B55-4F28-4DD1AD597B89}"/>
                  </a:ext>
                </a:extLst>
              </p:cNvPr>
              <p:cNvSpPr/>
              <p:nvPr/>
            </p:nvSpPr>
            <p:spPr>
              <a:xfrm>
                <a:off x="8980683" y="1130275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94" name="직사각형 493">
                <a:extLst>
                  <a:ext uri="{FF2B5EF4-FFF2-40B4-BE49-F238E27FC236}">
                    <a16:creationId xmlns:a16="http://schemas.microsoft.com/office/drawing/2014/main" id="{465762A6-61C6-C829-DE7C-23BC32C6418D}"/>
                  </a:ext>
                </a:extLst>
              </p:cNvPr>
              <p:cNvSpPr/>
              <p:nvPr/>
            </p:nvSpPr>
            <p:spPr>
              <a:xfrm>
                <a:off x="9153412" y="1130275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95" name="직사각형 494">
                <a:extLst>
                  <a:ext uri="{FF2B5EF4-FFF2-40B4-BE49-F238E27FC236}">
                    <a16:creationId xmlns:a16="http://schemas.microsoft.com/office/drawing/2014/main" id="{A5F15D1E-7358-F2B3-0353-F67327D36ADD}"/>
                  </a:ext>
                </a:extLst>
              </p:cNvPr>
              <p:cNvSpPr/>
              <p:nvPr/>
            </p:nvSpPr>
            <p:spPr>
              <a:xfrm>
                <a:off x="9326143" y="1130275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96" name="직사각형 495">
                <a:extLst>
                  <a:ext uri="{FF2B5EF4-FFF2-40B4-BE49-F238E27FC236}">
                    <a16:creationId xmlns:a16="http://schemas.microsoft.com/office/drawing/2014/main" id="{2DB89AD7-4733-FD96-43B7-243014EECB38}"/>
                  </a:ext>
                </a:extLst>
              </p:cNvPr>
              <p:cNvSpPr/>
              <p:nvPr/>
            </p:nvSpPr>
            <p:spPr>
              <a:xfrm>
                <a:off x="8289767" y="1303527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97" name="직사각형 496">
                <a:extLst>
                  <a:ext uri="{FF2B5EF4-FFF2-40B4-BE49-F238E27FC236}">
                    <a16:creationId xmlns:a16="http://schemas.microsoft.com/office/drawing/2014/main" id="{9E721F80-9941-634A-BD97-77A1A5040D2C}"/>
                  </a:ext>
                </a:extLst>
              </p:cNvPr>
              <p:cNvSpPr/>
              <p:nvPr/>
            </p:nvSpPr>
            <p:spPr>
              <a:xfrm>
                <a:off x="8462496" y="1303527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98" name="직사각형 497">
                <a:extLst>
                  <a:ext uri="{FF2B5EF4-FFF2-40B4-BE49-F238E27FC236}">
                    <a16:creationId xmlns:a16="http://schemas.microsoft.com/office/drawing/2014/main" id="{089EF2D2-52B6-884B-857E-4920885CE00F}"/>
                  </a:ext>
                </a:extLst>
              </p:cNvPr>
              <p:cNvSpPr/>
              <p:nvPr/>
            </p:nvSpPr>
            <p:spPr>
              <a:xfrm>
                <a:off x="8635225" y="1303527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499" name="직사각형 498">
                <a:extLst>
                  <a:ext uri="{FF2B5EF4-FFF2-40B4-BE49-F238E27FC236}">
                    <a16:creationId xmlns:a16="http://schemas.microsoft.com/office/drawing/2014/main" id="{C1DFE213-E468-F242-0FA1-C616BAC6E3DE}"/>
                  </a:ext>
                </a:extLst>
              </p:cNvPr>
              <p:cNvSpPr/>
              <p:nvPr/>
            </p:nvSpPr>
            <p:spPr>
              <a:xfrm>
                <a:off x="8807954" y="1303527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500" name="직사각형 499">
                <a:extLst>
                  <a:ext uri="{FF2B5EF4-FFF2-40B4-BE49-F238E27FC236}">
                    <a16:creationId xmlns:a16="http://schemas.microsoft.com/office/drawing/2014/main" id="{8CB69968-3507-305B-05BF-55AB8A8A08A0}"/>
                  </a:ext>
                </a:extLst>
              </p:cNvPr>
              <p:cNvSpPr/>
              <p:nvPr/>
            </p:nvSpPr>
            <p:spPr>
              <a:xfrm>
                <a:off x="8980683" y="1303527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501" name="직사각형 500">
                <a:extLst>
                  <a:ext uri="{FF2B5EF4-FFF2-40B4-BE49-F238E27FC236}">
                    <a16:creationId xmlns:a16="http://schemas.microsoft.com/office/drawing/2014/main" id="{EC0357F4-C41D-C571-0B62-12645384CCE6}"/>
                  </a:ext>
                </a:extLst>
              </p:cNvPr>
              <p:cNvSpPr/>
              <p:nvPr/>
            </p:nvSpPr>
            <p:spPr>
              <a:xfrm>
                <a:off x="9153412" y="1303527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502" name="직사각형 501">
                <a:extLst>
                  <a:ext uri="{FF2B5EF4-FFF2-40B4-BE49-F238E27FC236}">
                    <a16:creationId xmlns:a16="http://schemas.microsoft.com/office/drawing/2014/main" id="{6CDDB5E6-E726-ADF5-21AD-AD445CDB9BF4}"/>
                  </a:ext>
                </a:extLst>
              </p:cNvPr>
              <p:cNvSpPr/>
              <p:nvPr/>
            </p:nvSpPr>
            <p:spPr>
              <a:xfrm>
                <a:off x="9326143" y="1303527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503" name="직사각형 502">
                <a:extLst>
                  <a:ext uri="{FF2B5EF4-FFF2-40B4-BE49-F238E27FC236}">
                    <a16:creationId xmlns:a16="http://schemas.microsoft.com/office/drawing/2014/main" id="{01697CC6-760A-1C58-9BA1-FCFF31D54B80}"/>
                  </a:ext>
                </a:extLst>
              </p:cNvPr>
              <p:cNvSpPr/>
              <p:nvPr/>
            </p:nvSpPr>
            <p:spPr>
              <a:xfrm>
                <a:off x="8289767" y="1476779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504" name="직사각형 503">
                <a:extLst>
                  <a:ext uri="{FF2B5EF4-FFF2-40B4-BE49-F238E27FC236}">
                    <a16:creationId xmlns:a16="http://schemas.microsoft.com/office/drawing/2014/main" id="{E1C8FED6-A114-4A3B-31EE-9B4C4D2636AE}"/>
                  </a:ext>
                </a:extLst>
              </p:cNvPr>
              <p:cNvSpPr/>
              <p:nvPr/>
            </p:nvSpPr>
            <p:spPr>
              <a:xfrm>
                <a:off x="8462496" y="1476779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505" name="직사각형 504">
                <a:extLst>
                  <a:ext uri="{FF2B5EF4-FFF2-40B4-BE49-F238E27FC236}">
                    <a16:creationId xmlns:a16="http://schemas.microsoft.com/office/drawing/2014/main" id="{0F9FACA3-CBF7-5B62-DC14-22233122361B}"/>
                  </a:ext>
                </a:extLst>
              </p:cNvPr>
              <p:cNvSpPr/>
              <p:nvPr/>
            </p:nvSpPr>
            <p:spPr>
              <a:xfrm>
                <a:off x="8635225" y="1476779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506" name="직사각형 505">
                <a:extLst>
                  <a:ext uri="{FF2B5EF4-FFF2-40B4-BE49-F238E27FC236}">
                    <a16:creationId xmlns:a16="http://schemas.microsoft.com/office/drawing/2014/main" id="{225F3610-AB0F-E403-41E2-A855B8B7890E}"/>
                  </a:ext>
                </a:extLst>
              </p:cNvPr>
              <p:cNvSpPr/>
              <p:nvPr/>
            </p:nvSpPr>
            <p:spPr>
              <a:xfrm>
                <a:off x="8807954" y="1476779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507" name="직사각형 506">
                <a:extLst>
                  <a:ext uri="{FF2B5EF4-FFF2-40B4-BE49-F238E27FC236}">
                    <a16:creationId xmlns:a16="http://schemas.microsoft.com/office/drawing/2014/main" id="{952221D7-BDCE-7D52-43F3-E8FA8D3A5216}"/>
                  </a:ext>
                </a:extLst>
              </p:cNvPr>
              <p:cNvSpPr/>
              <p:nvPr/>
            </p:nvSpPr>
            <p:spPr>
              <a:xfrm>
                <a:off x="8980683" y="1476779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508" name="직사각형 507">
                <a:extLst>
                  <a:ext uri="{FF2B5EF4-FFF2-40B4-BE49-F238E27FC236}">
                    <a16:creationId xmlns:a16="http://schemas.microsoft.com/office/drawing/2014/main" id="{2059B674-B454-FF1B-CFD7-5CEC2923D67F}"/>
                  </a:ext>
                </a:extLst>
              </p:cNvPr>
              <p:cNvSpPr/>
              <p:nvPr/>
            </p:nvSpPr>
            <p:spPr>
              <a:xfrm>
                <a:off x="9153412" y="1476779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509" name="직사각형 508">
                <a:extLst>
                  <a:ext uri="{FF2B5EF4-FFF2-40B4-BE49-F238E27FC236}">
                    <a16:creationId xmlns:a16="http://schemas.microsoft.com/office/drawing/2014/main" id="{7107B736-A91F-4158-1423-21E534977FE4}"/>
                  </a:ext>
                </a:extLst>
              </p:cNvPr>
              <p:cNvSpPr/>
              <p:nvPr/>
            </p:nvSpPr>
            <p:spPr>
              <a:xfrm>
                <a:off x="9326143" y="1476779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510" name="직사각형 509">
                <a:extLst>
                  <a:ext uri="{FF2B5EF4-FFF2-40B4-BE49-F238E27FC236}">
                    <a16:creationId xmlns:a16="http://schemas.microsoft.com/office/drawing/2014/main" id="{E768E87D-61C3-F018-53AC-85E202E822F1}"/>
                  </a:ext>
                </a:extLst>
              </p:cNvPr>
              <p:cNvSpPr/>
              <p:nvPr/>
            </p:nvSpPr>
            <p:spPr>
              <a:xfrm>
                <a:off x="8289767" y="1650031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511" name="직사각형 510">
                <a:extLst>
                  <a:ext uri="{FF2B5EF4-FFF2-40B4-BE49-F238E27FC236}">
                    <a16:creationId xmlns:a16="http://schemas.microsoft.com/office/drawing/2014/main" id="{BA6BAC43-88C0-A3D8-8898-2ECE0DCAB961}"/>
                  </a:ext>
                </a:extLst>
              </p:cNvPr>
              <p:cNvSpPr/>
              <p:nvPr/>
            </p:nvSpPr>
            <p:spPr>
              <a:xfrm>
                <a:off x="8462496" y="1650031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512" name="직사각형 511">
                <a:extLst>
                  <a:ext uri="{FF2B5EF4-FFF2-40B4-BE49-F238E27FC236}">
                    <a16:creationId xmlns:a16="http://schemas.microsoft.com/office/drawing/2014/main" id="{65647227-32B1-743F-EF2A-728E28114DBA}"/>
                  </a:ext>
                </a:extLst>
              </p:cNvPr>
              <p:cNvSpPr/>
              <p:nvPr/>
            </p:nvSpPr>
            <p:spPr>
              <a:xfrm>
                <a:off x="8635225" y="1650031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513" name="직사각형 512">
                <a:extLst>
                  <a:ext uri="{FF2B5EF4-FFF2-40B4-BE49-F238E27FC236}">
                    <a16:creationId xmlns:a16="http://schemas.microsoft.com/office/drawing/2014/main" id="{936BFC84-333E-414C-12AD-90AC462EE19F}"/>
                  </a:ext>
                </a:extLst>
              </p:cNvPr>
              <p:cNvSpPr/>
              <p:nvPr/>
            </p:nvSpPr>
            <p:spPr>
              <a:xfrm>
                <a:off x="8807954" y="1650031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514" name="직사각형 513">
                <a:extLst>
                  <a:ext uri="{FF2B5EF4-FFF2-40B4-BE49-F238E27FC236}">
                    <a16:creationId xmlns:a16="http://schemas.microsoft.com/office/drawing/2014/main" id="{374A0BED-5F0F-0B6E-7E62-3C3A72CB10BD}"/>
                  </a:ext>
                </a:extLst>
              </p:cNvPr>
              <p:cNvSpPr/>
              <p:nvPr/>
            </p:nvSpPr>
            <p:spPr>
              <a:xfrm>
                <a:off x="8980683" y="1650031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515" name="직사각형 514">
                <a:extLst>
                  <a:ext uri="{FF2B5EF4-FFF2-40B4-BE49-F238E27FC236}">
                    <a16:creationId xmlns:a16="http://schemas.microsoft.com/office/drawing/2014/main" id="{65FD3135-FAC6-6EE7-6288-BC74EB5EC526}"/>
                  </a:ext>
                </a:extLst>
              </p:cNvPr>
              <p:cNvSpPr/>
              <p:nvPr/>
            </p:nvSpPr>
            <p:spPr>
              <a:xfrm>
                <a:off x="9153412" y="1650031"/>
                <a:ext cx="142118" cy="144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516" name="직사각형 515">
                <a:extLst>
                  <a:ext uri="{FF2B5EF4-FFF2-40B4-BE49-F238E27FC236}">
                    <a16:creationId xmlns:a16="http://schemas.microsoft.com/office/drawing/2014/main" id="{45BBD230-5C45-9177-00AD-432AE32ACA0C}"/>
                  </a:ext>
                </a:extLst>
              </p:cNvPr>
              <p:cNvSpPr/>
              <p:nvPr/>
            </p:nvSpPr>
            <p:spPr>
              <a:xfrm>
                <a:off x="9326143" y="1650031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517" name="직사각형 516">
                <a:extLst>
                  <a:ext uri="{FF2B5EF4-FFF2-40B4-BE49-F238E27FC236}">
                    <a16:creationId xmlns:a16="http://schemas.microsoft.com/office/drawing/2014/main" id="{4C97B3C7-8475-A545-07B2-41A03AB49F40}"/>
                  </a:ext>
                </a:extLst>
              </p:cNvPr>
              <p:cNvSpPr/>
              <p:nvPr/>
            </p:nvSpPr>
            <p:spPr>
              <a:xfrm>
                <a:off x="8289767" y="1823283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518" name="직사각형 517">
                <a:extLst>
                  <a:ext uri="{FF2B5EF4-FFF2-40B4-BE49-F238E27FC236}">
                    <a16:creationId xmlns:a16="http://schemas.microsoft.com/office/drawing/2014/main" id="{40408B99-4DE4-3052-7DAB-904FD4E1A0B7}"/>
                  </a:ext>
                </a:extLst>
              </p:cNvPr>
              <p:cNvSpPr/>
              <p:nvPr/>
            </p:nvSpPr>
            <p:spPr>
              <a:xfrm>
                <a:off x="8462496" y="1823283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519" name="직사각형 518">
                <a:extLst>
                  <a:ext uri="{FF2B5EF4-FFF2-40B4-BE49-F238E27FC236}">
                    <a16:creationId xmlns:a16="http://schemas.microsoft.com/office/drawing/2014/main" id="{4E18B508-10C1-78E2-E3C6-6CEA857A45EB}"/>
                  </a:ext>
                </a:extLst>
              </p:cNvPr>
              <p:cNvSpPr/>
              <p:nvPr/>
            </p:nvSpPr>
            <p:spPr>
              <a:xfrm>
                <a:off x="8635225" y="1823283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520" name="직사각형 519">
                <a:extLst>
                  <a:ext uri="{FF2B5EF4-FFF2-40B4-BE49-F238E27FC236}">
                    <a16:creationId xmlns:a16="http://schemas.microsoft.com/office/drawing/2014/main" id="{7493E1B0-29F5-3BB2-7B2F-A37408BDE5A0}"/>
                  </a:ext>
                </a:extLst>
              </p:cNvPr>
              <p:cNvSpPr/>
              <p:nvPr/>
            </p:nvSpPr>
            <p:spPr>
              <a:xfrm>
                <a:off x="8807954" y="1823283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521" name="직사각형 520">
                <a:extLst>
                  <a:ext uri="{FF2B5EF4-FFF2-40B4-BE49-F238E27FC236}">
                    <a16:creationId xmlns:a16="http://schemas.microsoft.com/office/drawing/2014/main" id="{AA071B83-C649-6CDD-B2AE-C784146C2E69}"/>
                  </a:ext>
                </a:extLst>
              </p:cNvPr>
              <p:cNvSpPr/>
              <p:nvPr/>
            </p:nvSpPr>
            <p:spPr>
              <a:xfrm>
                <a:off x="8980683" y="1823283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522" name="직사각형 521">
                <a:extLst>
                  <a:ext uri="{FF2B5EF4-FFF2-40B4-BE49-F238E27FC236}">
                    <a16:creationId xmlns:a16="http://schemas.microsoft.com/office/drawing/2014/main" id="{24A26AA5-7A8E-C054-15BF-0932DED47225}"/>
                  </a:ext>
                </a:extLst>
              </p:cNvPr>
              <p:cNvSpPr/>
              <p:nvPr/>
            </p:nvSpPr>
            <p:spPr>
              <a:xfrm>
                <a:off x="9153412" y="1823283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523" name="직사각형 522">
                <a:extLst>
                  <a:ext uri="{FF2B5EF4-FFF2-40B4-BE49-F238E27FC236}">
                    <a16:creationId xmlns:a16="http://schemas.microsoft.com/office/drawing/2014/main" id="{0B92E5B3-2D16-6CB4-60D2-987881964C5B}"/>
                  </a:ext>
                </a:extLst>
              </p:cNvPr>
              <p:cNvSpPr/>
              <p:nvPr/>
            </p:nvSpPr>
            <p:spPr>
              <a:xfrm>
                <a:off x="9326143" y="1823283"/>
                <a:ext cx="142118" cy="142118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982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3"/>
          <p:cNvGrpSpPr/>
          <p:nvPr/>
        </p:nvGrpSpPr>
        <p:grpSpPr>
          <a:xfrm>
            <a:off x="-10887" y="0"/>
            <a:ext cx="4778828" cy="592100"/>
            <a:chOff x="-10832" y="12038"/>
            <a:chExt cx="4754880" cy="1207162"/>
          </a:xfrm>
        </p:grpSpPr>
        <p:sp>
          <p:nvSpPr>
            <p:cNvPr id="119" name="Google Shape;119;p3"/>
            <p:cNvSpPr/>
            <p:nvPr/>
          </p:nvSpPr>
          <p:spPr>
            <a:xfrm>
              <a:off x="-10832" y="205738"/>
              <a:ext cx="4754880" cy="924791"/>
            </a:xfrm>
            <a:prstGeom prst="rect">
              <a:avLst/>
            </a:prstGeom>
            <a:solidFill>
              <a:srgbClr val="7E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0383" y="134809"/>
              <a:ext cx="649472" cy="1066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Malgun Gothic"/>
                <a:buNone/>
              </a:pPr>
              <a:r>
                <a:rPr lang="en-US" sz="280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03</a:t>
              </a:r>
              <a:endParaRPr sz="18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31871" y="289037"/>
              <a:ext cx="3780161" cy="690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lang="en-US" altLang="ko-KR" sz="16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Data processing</a:t>
              </a:r>
              <a:endParaRPr lang="en-US" alt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22" name="Google Shape;122;p3"/>
            <p:cNvCxnSpPr/>
            <p:nvPr/>
          </p:nvCxnSpPr>
          <p:spPr>
            <a:xfrm flipH="1">
              <a:off x="682126" y="12038"/>
              <a:ext cx="216862" cy="1207162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Google Shape;269;p14">
            <a:extLst>
              <a:ext uri="{FF2B5EF4-FFF2-40B4-BE49-F238E27FC236}">
                <a16:creationId xmlns:a16="http://schemas.microsoft.com/office/drawing/2014/main" id="{128FC3DF-8309-1F44-C7C7-01234729587E}"/>
              </a:ext>
            </a:extLst>
          </p:cNvPr>
          <p:cNvSpPr txBox="1"/>
          <p:nvPr/>
        </p:nvSpPr>
        <p:spPr>
          <a:xfrm>
            <a:off x="630363" y="1129657"/>
            <a:ext cx="9892493" cy="106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0000"/>
              </a:buClr>
              <a:buSzPts val="1800"/>
              <a:buFont typeface="Malgun Gothic"/>
              <a:buNone/>
            </a:pPr>
            <a:r>
              <a:rPr lang="en-US" altLang="ko-KR" sz="1800" b="1" dirty="0">
                <a:solidFill>
                  <a:srgbClr val="7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Encoder</a:t>
            </a:r>
            <a:r>
              <a:rPr lang="ko-KR" altLang="en-US" sz="1800" b="1" dirty="0">
                <a:solidFill>
                  <a:srgbClr val="7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b="1" dirty="0">
                <a:solidFill>
                  <a:srgbClr val="7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–</a:t>
            </a:r>
            <a:r>
              <a:rPr lang="ko-KR" altLang="en-US" sz="1800" b="1" dirty="0">
                <a:solidFill>
                  <a:srgbClr val="7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b="1" dirty="0">
                <a:solidFill>
                  <a:srgbClr val="7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Title</a:t>
            </a:r>
            <a:r>
              <a:rPr lang="ko-KR" altLang="en-US" sz="1800" b="1" dirty="0">
                <a:solidFill>
                  <a:srgbClr val="7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b="1" dirty="0">
                <a:solidFill>
                  <a:srgbClr val="7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Encoder</a:t>
            </a:r>
            <a:endParaRPr lang="en-US"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42950" lvl="1" indent="-285750"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Word2Vec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Output is embedding vector.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5F3EBFA-96F4-D95D-0A8B-DD8FC5F11A85}"/>
              </a:ext>
            </a:extLst>
          </p:cNvPr>
          <p:cNvSpPr/>
          <p:nvPr/>
        </p:nvSpPr>
        <p:spPr>
          <a:xfrm>
            <a:off x="1001312" y="3749539"/>
            <a:ext cx="2407883" cy="1230086"/>
          </a:xfrm>
          <a:prstGeom prst="roundRect">
            <a:avLst/>
          </a:prstGeom>
          <a:noFill/>
          <a:ln>
            <a:solidFill>
              <a:srgbClr val="7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꼴뚜기 듬뿍 넣은 꼴뚜기라면 먹방</a:t>
            </a:r>
            <a:r>
              <a:rPr kumimoji="1"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~!! </a:t>
            </a:r>
            <a:r>
              <a:rPr kumimoji="1" lang="ko-KR" alt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리얼사운드</a:t>
            </a:r>
            <a:r>
              <a:rPr kumimoji="1"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ore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ASMR </a:t>
            </a:r>
            <a:r>
              <a:rPr kumimoji="1" lang="en-US" altLang="ko-Kore-KR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Mukbang</a:t>
            </a:r>
            <a:r>
              <a:rPr kumimoji="1" lang="en-US" altLang="ko-Kore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(Eating Show)</a:t>
            </a:r>
            <a:endParaRPr kumimoji="1" lang="ko-Kore-KR" altLang="en-US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A4D1B2-61BB-6E55-C048-D274F0949C8E}"/>
              </a:ext>
            </a:extLst>
          </p:cNvPr>
          <p:cNvSpPr txBox="1"/>
          <p:nvPr/>
        </p:nvSpPr>
        <p:spPr>
          <a:xfrm>
            <a:off x="1972282" y="432648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9F7F7-ABC7-06A8-7007-BCA71AD41002}"/>
              </a:ext>
            </a:extLst>
          </p:cNvPr>
          <p:cNvSpPr txBox="1"/>
          <p:nvPr/>
        </p:nvSpPr>
        <p:spPr>
          <a:xfrm>
            <a:off x="1518358" y="5057313"/>
            <a:ext cx="1277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4BE44B2-4B1B-FE51-0997-49AFCD7EAE94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3409195" y="4364582"/>
            <a:ext cx="553031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EC41A8E-788B-024E-E8B4-538703832A8C}"/>
              </a:ext>
            </a:extLst>
          </p:cNvPr>
          <p:cNvSpPr/>
          <p:nvPr/>
        </p:nvSpPr>
        <p:spPr>
          <a:xfrm>
            <a:off x="3962226" y="3749539"/>
            <a:ext cx="2407883" cy="1230086"/>
          </a:xfrm>
          <a:prstGeom prst="roundRect">
            <a:avLst/>
          </a:prstGeom>
          <a:noFill/>
          <a:ln>
            <a:solidFill>
              <a:srgbClr val="7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꼴뚜기 듬뿍 넣은 꼴뚜기라면 먹방</a:t>
            </a:r>
            <a:r>
              <a:rPr kumimoji="1"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리얼사운드</a:t>
            </a:r>
            <a:endParaRPr kumimoji="1" lang="ko-Kore-KR" altLang="en-US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B07C2D-968B-28E1-2EC2-72E29E57E994}"/>
              </a:ext>
            </a:extLst>
          </p:cNvPr>
          <p:cNvSpPr txBox="1"/>
          <p:nvPr/>
        </p:nvSpPr>
        <p:spPr>
          <a:xfrm>
            <a:off x="4527512" y="5057313"/>
            <a:ext cx="1277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 algn="ctr"/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(Only Korean)</a:t>
            </a:r>
          </a:p>
        </p:txBody>
      </p:sp>
      <p:sp>
        <p:nvSpPr>
          <p:cNvPr id="17" name="설명선: 아래쪽 화살표 3">
            <a:extLst>
              <a:ext uri="{FF2B5EF4-FFF2-40B4-BE49-F238E27FC236}">
                <a16:creationId xmlns:a16="http://schemas.microsoft.com/office/drawing/2014/main" id="{1E61CF67-36BB-3FF9-E332-26C4AA0950EA}"/>
              </a:ext>
            </a:extLst>
          </p:cNvPr>
          <p:cNvSpPr/>
          <p:nvPr/>
        </p:nvSpPr>
        <p:spPr>
          <a:xfrm>
            <a:off x="2390915" y="2462016"/>
            <a:ext cx="2589591" cy="1476761"/>
          </a:xfrm>
          <a:prstGeom prst="downArrowCallout">
            <a:avLst>
              <a:gd name="adj1" fmla="val 22256"/>
              <a:gd name="adj2" fmla="val 21139"/>
              <a:gd name="adj3" fmla="val 23050"/>
              <a:gd name="adj4" fmla="val 6497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Use regular expressions to remove letters other than Korean.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4AAB858-33E4-3545-FDC4-2FA7CD4761D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370109" y="4364582"/>
            <a:ext cx="90102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883ADB1-F06F-0CAE-FAA4-261E3AE959C0}"/>
              </a:ext>
            </a:extLst>
          </p:cNvPr>
          <p:cNvGrpSpPr/>
          <p:nvPr/>
        </p:nvGrpSpPr>
        <p:grpSpPr>
          <a:xfrm>
            <a:off x="7271133" y="2266893"/>
            <a:ext cx="1298440" cy="1162107"/>
            <a:chOff x="7373211" y="2203938"/>
            <a:chExt cx="1298440" cy="1162107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741DF65-4D09-8735-CE1A-D3353E278A60}"/>
                </a:ext>
              </a:extLst>
            </p:cNvPr>
            <p:cNvGrpSpPr/>
            <p:nvPr/>
          </p:nvGrpSpPr>
          <p:grpSpPr>
            <a:xfrm>
              <a:off x="8417170" y="2203938"/>
              <a:ext cx="254481" cy="1162107"/>
              <a:chOff x="8417170" y="2203938"/>
              <a:chExt cx="254481" cy="1162107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C8EF14C-536E-FEFC-CDAE-25D694935A40}"/>
                  </a:ext>
                </a:extLst>
              </p:cNvPr>
              <p:cNvSpPr/>
              <p:nvPr/>
            </p:nvSpPr>
            <p:spPr>
              <a:xfrm>
                <a:off x="8417170" y="2203938"/>
                <a:ext cx="211016" cy="227898"/>
              </a:xfrm>
              <a:prstGeom prst="rect">
                <a:avLst/>
              </a:prstGeom>
              <a:solidFill>
                <a:srgbClr val="D27A79"/>
              </a:solidFill>
              <a:ln w="12700">
                <a:solidFill>
                  <a:srgbClr val="7E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ko-Kore-KR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1C60661B-EA03-747A-2A8D-10C43D99407F}"/>
                  </a:ext>
                </a:extLst>
              </p:cNvPr>
              <p:cNvSpPr/>
              <p:nvPr/>
            </p:nvSpPr>
            <p:spPr>
              <a:xfrm>
                <a:off x="8417170" y="2462019"/>
                <a:ext cx="211016" cy="227898"/>
              </a:xfrm>
              <a:prstGeom prst="rect">
                <a:avLst/>
              </a:prstGeom>
              <a:solidFill>
                <a:srgbClr val="D27A79"/>
              </a:solidFill>
              <a:ln w="12700">
                <a:solidFill>
                  <a:srgbClr val="7E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1" lang="ko-Kore-KR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4947798-97D0-7D42-1460-F4A776CB52B3}"/>
                  </a:ext>
                </a:extLst>
              </p:cNvPr>
              <p:cNvSpPr/>
              <p:nvPr/>
            </p:nvSpPr>
            <p:spPr>
              <a:xfrm>
                <a:off x="8417170" y="2718395"/>
                <a:ext cx="211016" cy="227898"/>
              </a:xfrm>
              <a:prstGeom prst="rect">
                <a:avLst/>
              </a:prstGeom>
              <a:solidFill>
                <a:srgbClr val="D27A79"/>
              </a:solidFill>
              <a:ln w="12700">
                <a:solidFill>
                  <a:srgbClr val="7E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1" lang="ko-Kore-KR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C762274-FA15-0A36-9934-89F7E093F767}"/>
                  </a:ext>
                </a:extLst>
              </p:cNvPr>
              <p:cNvSpPr/>
              <p:nvPr/>
            </p:nvSpPr>
            <p:spPr>
              <a:xfrm>
                <a:off x="8417170" y="3138147"/>
                <a:ext cx="211016" cy="227898"/>
              </a:xfrm>
              <a:prstGeom prst="rect">
                <a:avLst/>
              </a:prstGeom>
              <a:solidFill>
                <a:srgbClr val="D27A79"/>
              </a:solidFill>
              <a:ln w="12700">
                <a:solidFill>
                  <a:srgbClr val="7E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1" lang="ko-Kore-KR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3617D2-ECBE-A627-C28D-04A5F57DD8ED}"/>
                  </a:ext>
                </a:extLst>
              </p:cNvPr>
              <p:cNvSpPr txBox="1"/>
              <p:nvPr/>
            </p:nvSpPr>
            <p:spPr>
              <a:xfrm rot="5400000">
                <a:off x="8406194" y="2936503"/>
                <a:ext cx="300082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900" dirty="0">
                    <a:latin typeface="+mj-ea"/>
                    <a:ea typeface="+mj-ea"/>
                  </a:rPr>
                  <a:t>…</a:t>
                </a:r>
                <a:endParaRPr kumimoji="1" lang="ko-Kore-KR" altLang="en-US" sz="900" dirty="0">
                  <a:latin typeface="+mj-ea"/>
                  <a:ea typeface="+mj-ea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792F7B3-954D-4243-B7E1-26B705DDC60A}"/>
                </a:ext>
              </a:extLst>
            </p:cNvPr>
            <p:cNvSpPr txBox="1"/>
            <p:nvPr/>
          </p:nvSpPr>
          <p:spPr>
            <a:xfrm>
              <a:off x="7373211" y="2575968"/>
              <a:ext cx="1018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ore-KR" altLang="en-US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꼴뚜기</a:t>
              </a:r>
              <a:endParaRPr kumimoji="1" lang="en-US" altLang="ko-Kore-KR" sz="10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algn="ctr"/>
              <a:r>
                <a:rPr kumimoji="1" lang="en-US" altLang="ko-Kore-KR" sz="1000" dirty="0"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(one-hot vector)</a:t>
              </a:r>
              <a:endParaRPr kumimoji="1" lang="ko-Kore-KR" altLang="en-US" sz="1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9CBB445-4067-81D4-CD81-A9B16EDC300B}"/>
              </a:ext>
            </a:extLst>
          </p:cNvPr>
          <p:cNvGrpSpPr/>
          <p:nvPr/>
        </p:nvGrpSpPr>
        <p:grpSpPr>
          <a:xfrm>
            <a:off x="7271133" y="4839680"/>
            <a:ext cx="1298440" cy="1162107"/>
            <a:chOff x="7373211" y="2203938"/>
            <a:chExt cx="1298440" cy="1162107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A25A03A-39A4-19A6-A134-15C7E9FD2D96}"/>
                </a:ext>
              </a:extLst>
            </p:cNvPr>
            <p:cNvGrpSpPr/>
            <p:nvPr/>
          </p:nvGrpSpPr>
          <p:grpSpPr>
            <a:xfrm>
              <a:off x="8417170" y="2203938"/>
              <a:ext cx="254481" cy="1162107"/>
              <a:chOff x="8417170" y="2203938"/>
              <a:chExt cx="254481" cy="1162107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5CE7BC7-6A5D-F1AF-7ECF-2FB21FD93BFB}"/>
                  </a:ext>
                </a:extLst>
              </p:cNvPr>
              <p:cNvSpPr/>
              <p:nvPr/>
            </p:nvSpPr>
            <p:spPr>
              <a:xfrm>
                <a:off x="8417170" y="2203938"/>
                <a:ext cx="211016" cy="227898"/>
              </a:xfrm>
              <a:prstGeom prst="rect">
                <a:avLst/>
              </a:prstGeom>
              <a:solidFill>
                <a:srgbClr val="D27A79"/>
              </a:solidFill>
              <a:ln w="12700">
                <a:solidFill>
                  <a:srgbClr val="7E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ko-Kore-KR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349BD67-39FD-2F4F-927B-96F75B96333F}"/>
                  </a:ext>
                </a:extLst>
              </p:cNvPr>
              <p:cNvSpPr/>
              <p:nvPr/>
            </p:nvSpPr>
            <p:spPr>
              <a:xfrm>
                <a:off x="8417170" y="2462019"/>
                <a:ext cx="211016" cy="227898"/>
              </a:xfrm>
              <a:prstGeom prst="rect">
                <a:avLst/>
              </a:prstGeom>
              <a:solidFill>
                <a:srgbClr val="D27A79"/>
              </a:solidFill>
              <a:ln w="12700">
                <a:solidFill>
                  <a:srgbClr val="7E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1" lang="ko-Kore-KR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1E1E939-7F60-CD49-87C4-C844F6633710}"/>
                  </a:ext>
                </a:extLst>
              </p:cNvPr>
              <p:cNvSpPr/>
              <p:nvPr/>
            </p:nvSpPr>
            <p:spPr>
              <a:xfrm>
                <a:off x="8417170" y="2718395"/>
                <a:ext cx="211016" cy="227898"/>
              </a:xfrm>
              <a:prstGeom prst="rect">
                <a:avLst/>
              </a:prstGeom>
              <a:solidFill>
                <a:srgbClr val="D27A79"/>
              </a:solidFill>
              <a:ln w="12700">
                <a:solidFill>
                  <a:srgbClr val="7E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1" lang="ko-Kore-KR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156D04AE-CCAF-1065-B4DD-CFA99B6FA0BA}"/>
                  </a:ext>
                </a:extLst>
              </p:cNvPr>
              <p:cNvSpPr/>
              <p:nvPr/>
            </p:nvSpPr>
            <p:spPr>
              <a:xfrm>
                <a:off x="8417170" y="3138147"/>
                <a:ext cx="211016" cy="227898"/>
              </a:xfrm>
              <a:prstGeom prst="rect">
                <a:avLst/>
              </a:prstGeom>
              <a:solidFill>
                <a:srgbClr val="D27A79"/>
              </a:solidFill>
              <a:ln w="12700">
                <a:solidFill>
                  <a:srgbClr val="7E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1" lang="ko-Kore-KR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70B7184-D028-2755-B062-EE37BCDB797D}"/>
                  </a:ext>
                </a:extLst>
              </p:cNvPr>
              <p:cNvSpPr txBox="1"/>
              <p:nvPr/>
            </p:nvSpPr>
            <p:spPr>
              <a:xfrm rot="5400000">
                <a:off x="8406194" y="2936503"/>
                <a:ext cx="300082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900" dirty="0">
                    <a:latin typeface="+mj-ea"/>
                    <a:ea typeface="+mj-ea"/>
                  </a:rPr>
                  <a:t>…</a:t>
                </a:r>
                <a:endParaRPr kumimoji="1" lang="ko-Kore-KR" altLang="en-US" sz="900" dirty="0">
                  <a:latin typeface="+mj-ea"/>
                  <a:ea typeface="+mj-ea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8C0F823-F1DD-BA4E-7A22-200FBBA21E8B}"/>
                </a:ext>
              </a:extLst>
            </p:cNvPr>
            <p:cNvSpPr txBox="1"/>
            <p:nvPr/>
          </p:nvSpPr>
          <p:spPr>
            <a:xfrm>
              <a:off x="7373211" y="2575968"/>
              <a:ext cx="1018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000" dirty="0" err="1">
                  <a:latin typeface="Malgun Gothic" panose="020B0503020000020004" pitchFamily="34" charset="-127"/>
                  <a:ea typeface="Malgun Gothic" panose="020B0503020000020004" pitchFamily="34" charset="-127"/>
                </a:rPr>
                <a:t>리얼사운드</a:t>
              </a:r>
              <a:endParaRPr kumimoji="1" lang="en-US" altLang="ko-Kore-KR" sz="10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algn="ctr"/>
              <a:r>
                <a:rPr kumimoji="1" lang="en-US" altLang="ko-Kore-KR" sz="1000" dirty="0"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(one-hot vector)</a:t>
              </a:r>
              <a:endParaRPr kumimoji="1" lang="ko-Kore-KR" altLang="en-US" sz="1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F7DC2AA-9ACF-5DB3-2AAF-2D613CD8F36C}"/>
              </a:ext>
            </a:extLst>
          </p:cNvPr>
          <p:cNvSpPr txBox="1"/>
          <p:nvPr/>
        </p:nvSpPr>
        <p:spPr>
          <a:xfrm rot="5400000">
            <a:off x="8268842" y="3920077"/>
            <a:ext cx="441146" cy="4001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ore-KR" sz="2000" dirty="0">
                <a:latin typeface="+mj-ea"/>
                <a:ea typeface="+mj-ea"/>
              </a:rPr>
              <a:t>…</a:t>
            </a:r>
            <a:endParaRPr kumimoji="1" lang="ko-Kore-KR" altLang="en-US" sz="2000" dirty="0">
              <a:latin typeface="+mj-ea"/>
              <a:ea typeface="+mj-ea"/>
            </a:endParaRPr>
          </a:p>
        </p:txBody>
      </p: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8F79A163-A282-B2DD-8980-50CF0C322112}"/>
              </a:ext>
            </a:extLst>
          </p:cNvPr>
          <p:cNvCxnSpPr>
            <a:cxnSpLocks/>
          </p:cNvCxnSpPr>
          <p:nvPr/>
        </p:nvCxnSpPr>
        <p:spPr>
          <a:xfrm>
            <a:off x="8542830" y="2273820"/>
            <a:ext cx="1419291" cy="1253025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49F059DB-E969-89AA-0188-ECFAE7F891F4}"/>
              </a:ext>
            </a:extLst>
          </p:cNvPr>
          <p:cNvCxnSpPr>
            <a:cxnSpLocks/>
          </p:cNvCxnSpPr>
          <p:nvPr/>
        </p:nvCxnSpPr>
        <p:spPr>
          <a:xfrm>
            <a:off x="8549757" y="3428521"/>
            <a:ext cx="1412364" cy="1295239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A13F3326-2088-F1D5-AE0A-996EA6569955}"/>
              </a:ext>
            </a:extLst>
          </p:cNvPr>
          <p:cNvCxnSpPr>
            <a:cxnSpLocks/>
          </p:cNvCxnSpPr>
          <p:nvPr/>
        </p:nvCxnSpPr>
        <p:spPr>
          <a:xfrm flipV="1">
            <a:off x="8549757" y="3522247"/>
            <a:ext cx="1419291" cy="1311215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598A906D-5378-8ED4-523C-8A79A764C428}"/>
              </a:ext>
            </a:extLst>
          </p:cNvPr>
          <p:cNvCxnSpPr>
            <a:cxnSpLocks/>
          </p:cNvCxnSpPr>
          <p:nvPr/>
        </p:nvCxnSpPr>
        <p:spPr>
          <a:xfrm flipV="1">
            <a:off x="8549757" y="4723760"/>
            <a:ext cx="1400124" cy="1273592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A275A07-A479-D7A9-6E89-F55A4CF8BBE3}"/>
              </a:ext>
            </a:extLst>
          </p:cNvPr>
          <p:cNvGrpSpPr/>
          <p:nvPr/>
        </p:nvGrpSpPr>
        <p:grpSpPr>
          <a:xfrm>
            <a:off x="9900267" y="3550101"/>
            <a:ext cx="455015" cy="1162107"/>
            <a:chOff x="7980190" y="2647896"/>
            <a:chExt cx="248603" cy="1162107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A1248B1-D75E-32D8-FD54-2232ACC811C6}"/>
                </a:ext>
              </a:extLst>
            </p:cNvPr>
            <p:cNvSpPr/>
            <p:nvPr/>
          </p:nvSpPr>
          <p:spPr>
            <a:xfrm>
              <a:off x="8017777" y="2647896"/>
              <a:ext cx="211016" cy="227898"/>
            </a:xfrm>
            <a:prstGeom prst="rect">
              <a:avLst/>
            </a:prstGeom>
            <a:solidFill>
              <a:srgbClr val="D27A79"/>
            </a:solidFill>
            <a:ln w="12700">
              <a:solidFill>
                <a:srgbClr val="7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</a:t>
              </a:r>
              <a:endParaRPr kumimoji="1" lang="ko-Kore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5ADAACF-C961-EDB7-C25F-7E8681EB8A52}"/>
                </a:ext>
              </a:extLst>
            </p:cNvPr>
            <p:cNvSpPr/>
            <p:nvPr/>
          </p:nvSpPr>
          <p:spPr>
            <a:xfrm>
              <a:off x="8017777" y="2905977"/>
              <a:ext cx="211016" cy="227898"/>
            </a:xfrm>
            <a:prstGeom prst="rect">
              <a:avLst/>
            </a:prstGeom>
            <a:solidFill>
              <a:srgbClr val="D27A79"/>
            </a:solidFill>
            <a:ln w="12700">
              <a:solidFill>
                <a:srgbClr val="7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kumimoji="1"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.4</a:t>
              </a:r>
              <a:endParaRPr kumimoji="1" lang="ko-Kore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9B14E42-07D7-F6D3-84CF-F6016F46E1AD}"/>
                </a:ext>
              </a:extLst>
            </p:cNvPr>
            <p:cNvSpPr/>
            <p:nvPr/>
          </p:nvSpPr>
          <p:spPr>
            <a:xfrm>
              <a:off x="8017777" y="3162353"/>
              <a:ext cx="211016" cy="227898"/>
            </a:xfrm>
            <a:prstGeom prst="rect">
              <a:avLst/>
            </a:prstGeom>
            <a:solidFill>
              <a:srgbClr val="D27A79"/>
            </a:solidFill>
            <a:ln w="12700">
              <a:solidFill>
                <a:srgbClr val="7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kumimoji="1"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.2</a:t>
              </a:r>
              <a:endParaRPr kumimoji="1" lang="ko-Kore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7E323A5-6EE8-F061-D9B0-80A28D3B36D6}"/>
                </a:ext>
              </a:extLst>
            </p:cNvPr>
            <p:cNvSpPr/>
            <p:nvPr/>
          </p:nvSpPr>
          <p:spPr>
            <a:xfrm>
              <a:off x="8017777" y="3582105"/>
              <a:ext cx="211016" cy="227898"/>
            </a:xfrm>
            <a:prstGeom prst="rect">
              <a:avLst/>
            </a:prstGeom>
            <a:solidFill>
              <a:srgbClr val="D27A79"/>
            </a:solidFill>
            <a:ln w="12700">
              <a:solidFill>
                <a:srgbClr val="7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endParaRPr kumimoji="1" lang="ko-Kore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2FEF55D-693D-35A5-5D1B-72133A3F57CC}"/>
                </a:ext>
              </a:extLst>
            </p:cNvPr>
            <p:cNvSpPr txBox="1"/>
            <p:nvPr/>
          </p:nvSpPr>
          <p:spPr>
            <a:xfrm rot="5400000">
              <a:off x="7945565" y="3380464"/>
              <a:ext cx="300082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900" dirty="0">
                  <a:latin typeface="+mj-ea"/>
                  <a:ea typeface="+mj-ea"/>
                </a:rPr>
                <a:t>…</a:t>
              </a:r>
              <a:endParaRPr kumimoji="1" lang="ko-Kore-KR" altLang="en-US" sz="900" dirty="0">
                <a:latin typeface="+mj-ea"/>
                <a:ea typeface="+mj-ea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A2070D77-097C-7EF1-EC7D-679420D153DD}"/>
              </a:ext>
            </a:extLst>
          </p:cNvPr>
          <p:cNvSpPr txBox="1"/>
          <p:nvPr/>
        </p:nvSpPr>
        <p:spPr>
          <a:xfrm>
            <a:off x="10103571" y="3977117"/>
            <a:ext cx="153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8218647-1DA9-BBF2-258C-3CC766F3DE13}"/>
                  </a:ext>
                </a:extLst>
              </p:cNvPr>
              <p:cNvSpPr txBox="1"/>
              <p:nvPr/>
            </p:nvSpPr>
            <p:spPr>
              <a:xfrm rot="19039511">
                <a:off x="8057779" y="5030733"/>
                <a:ext cx="2384078" cy="195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ko-Kore-KR" sz="1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kumimoji="1" lang="ko-KR" altLang="en-US" sz="1000" b="0" i="0" smtClean="0">
                              <a:latin typeface="Cambria Math" panose="02040503050406030204" pitchFamily="18" charset="0"/>
                            </a:rPr>
                            <m:t>리얼사운드</m:t>
                          </m:r>
                        </m:sub>
                      </m:sSub>
                      <m:r>
                        <a:rPr kumimoji="1" lang="ko-KR" altLang="en-US" sz="1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m:rPr>
                          <m:sty m:val="p"/>
                        </m:rPr>
                        <a:rPr kumimoji="1" lang="en-US" altLang="ko-KR" sz="1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r>
                        <a:rPr kumimoji="1" lang="en-US" altLang="ko-KR" sz="1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kumimoji="1" lang="en-US" altLang="ko-Kore-K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ko-Kore-KR" sz="10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kumimoji="1" lang="ko-KR" altLang="en-US" sz="1000" b="0" i="0" smtClean="0">
                              <a:latin typeface="Cambria Math" panose="02040503050406030204" pitchFamily="18" charset="0"/>
                            </a:rPr>
                            <m:t>리얼사운드</m:t>
                          </m:r>
                        </m:sub>
                      </m:sSub>
                    </m:oMath>
                  </m:oMathPara>
                </a14:m>
                <a:endParaRPr kumimoji="1" lang="ko-Kore-KR" altLang="en-US" sz="1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8218647-1DA9-BBF2-258C-3CC766F3D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39511">
                <a:off x="8057779" y="5030733"/>
                <a:ext cx="2384078" cy="1951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E59FB3F-C3CA-0DC2-BC30-4DA98E26406C}"/>
                  </a:ext>
                </a:extLst>
              </p:cNvPr>
              <p:cNvSpPr txBox="1"/>
              <p:nvPr/>
            </p:nvSpPr>
            <p:spPr>
              <a:xfrm rot="2557415">
                <a:off x="8197894" y="2684332"/>
                <a:ext cx="2384078" cy="195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ko-Kore-KR" sz="1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kumimoji="1" lang="ko-KR" altLang="en-US" sz="1000" b="0" i="0" smtClean="0">
                              <a:latin typeface="Cambria Math" panose="02040503050406030204" pitchFamily="18" charset="0"/>
                            </a:rPr>
                            <m:t>꼴두기</m:t>
                          </m:r>
                        </m:sub>
                      </m:sSub>
                      <m:r>
                        <a:rPr kumimoji="1" lang="ko-KR" altLang="en-US" sz="1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m:rPr>
                          <m:sty m:val="p"/>
                        </m:rPr>
                        <a:rPr kumimoji="1" lang="en-US" altLang="ko-KR" sz="1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r>
                        <a:rPr kumimoji="1" lang="en-US" altLang="ko-KR" sz="1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kumimoji="1" lang="en-US" altLang="ko-Kore-K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ko-Kore-KR" sz="10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kumimoji="1" lang="ko-KR" altLang="en-US" sz="1000" b="0" i="0" smtClean="0">
                              <a:latin typeface="Cambria Math" panose="02040503050406030204" pitchFamily="18" charset="0"/>
                            </a:rPr>
                            <m:t>골뚜기</m:t>
                          </m:r>
                        </m:sub>
                      </m:sSub>
                    </m:oMath>
                  </m:oMathPara>
                </a14:m>
                <a:endParaRPr kumimoji="1" lang="ko-Kore-KR" alt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E59FB3F-C3CA-0DC2-BC30-4DA98E264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557415">
                <a:off x="8197894" y="2684332"/>
                <a:ext cx="2384078" cy="195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AAC9851D-4596-3E11-5B18-F515FF066869}"/>
              </a:ext>
            </a:extLst>
          </p:cNvPr>
          <p:cNvSpPr txBox="1"/>
          <p:nvPr/>
        </p:nvSpPr>
        <p:spPr>
          <a:xfrm>
            <a:off x="9607289" y="4786749"/>
            <a:ext cx="9659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algn="ctr"/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(hidden layer size)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2203CB4-07AC-C57D-313A-20B933A65B30}"/>
              </a:ext>
            </a:extLst>
          </p:cNvPr>
          <p:cNvSpPr txBox="1"/>
          <p:nvPr/>
        </p:nvSpPr>
        <p:spPr>
          <a:xfrm>
            <a:off x="7644313" y="6062529"/>
            <a:ext cx="155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 algn="ctr"/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" altLang="ko-Kore-KR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vocabulary size</a:t>
            </a:r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4221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3"/>
          <p:cNvGrpSpPr/>
          <p:nvPr/>
        </p:nvGrpSpPr>
        <p:grpSpPr>
          <a:xfrm>
            <a:off x="-10887" y="0"/>
            <a:ext cx="4778828" cy="592100"/>
            <a:chOff x="-10832" y="12038"/>
            <a:chExt cx="4754880" cy="1207162"/>
          </a:xfrm>
        </p:grpSpPr>
        <p:sp>
          <p:nvSpPr>
            <p:cNvPr id="119" name="Google Shape;119;p3"/>
            <p:cNvSpPr/>
            <p:nvPr/>
          </p:nvSpPr>
          <p:spPr>
            <a:xfrm>
              <a:off x="-10832" y="205738"/>
              <a:ext cx="4754880" cy="924791"/>
            </a:xfrm>
            <a:prstGeom prst="rect">
              <a:avLst/>
            </a:prstGeom>
            <a:solidFill>
              <a:srgbClr val="7E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0383" y="134809"/>
              <a:ext cx="649472" cy="1066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Malgun Gothic"/>
                <a:buNone/>
              </a:pPr>
              <a:r>
                <a:rPr lang="en-US" sz="280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18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31871" y="289037"/>
              <a:ext cx="3780161" cy="690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lang="en-US" altLang="ko-KR" sz="160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Result of simple regression model</a:t>
              </a:r>
              <a:endParaRPr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22" name="Google Shape;122;p3"/>
            <p:cNvCxnSpPr/>
            <p:nvPr/>
          </p:nvCxnSpPr>
          <p:spPr>
            <a:xfrm flipH="1">
              <a:off x="682126" y="12038"/>
              <a:ext cx="216862" cy="1207162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Google Shape;269;p14">
            <a:extLst>
              <a:ext uri="{FF2B5EF4-FFF2-40B4-BE49-F238E27FC236}">
                <a16:creationId xmlns:a16="http://schemas.microsoft.com/office/drawing/2014/main" id="{D7D3C5AE-B6BF-6EB5-6F0B-DCFBFE7624E7}"/>
              </a:ext>
            </a:extLst>
          </p:cNvPr>
          <p:cNvSpPr txBox="1"/>
          <p:nvPr/>
        </p:nvSpPr>
        <p:spPr>
          <a:xfrm>
            <a:off x="630363" y="1129657"/>
            <a:ext cx="9892493" cy="161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0000"/>
              </a:buClr>
              <a:buSzPts val="1800"/>
              <a:buFont typeface="Malgun Gothic"/>
              <a:buNone/>
            </a:pPr>
            <a:r>
              <a:rPr lang="en-US" sz="1800" b="1" dirty="0">
                <a:solidFill>
                  <a:srgbClr val="7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Baseline Model : Linear Regression (scikit-learn)</a:t>
            </a:r>
            <a:endParaRPr lang="en-US"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Input : 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Thumbnail image(Greyscale + flatten), Number of subscribers, Period</a:t>
            </a: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Outp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 : Number of views</a:t>
            </a:r>
          </a:p>
          <a:p>
            <a:pPr marL="742950" lvl="1" indent="-285750"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Title encoder(for processing sequence of words) is not determined yet</a:t>
            </a:r>
          </a:p>
          <a:p>
            <a:pPr marL="457200"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→ Future work(Next week we will train baseline with 100% features)</a:t>
            </a:r>
            <a:endParaRPr lang="en-US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7F4C634-702D-B3ED-CFA6-AFBDFADE0415}"/>
              </a:ext>
            </a:extLst>
          </p:cNvPr>
          <p:cNvGrpSpPr/>
          <p:nvPr/>
        </p:nvGrpSpPr>
        <p:grpSpPr>
          <a:xfrm>
            <a:off x="5496339" y="3590036"/>
            <a:ext cx="5669746" cy="2628981"/>
            <a:chOff x="2333199" y="2629457"/>
            <a:chExt cx="7807780" cy="331258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09F3107-B640-F2C8-2643-A066B0A848E1}"/>
                </a:ext>
              </a:extLst>
            </p:cNvPr>
            <p:cNvSpPr/>
            <p:nvPr/>
          </p:nvSpPr>
          <p:spPr>
            <a:xfrm>
              <a:off x="2333199" y="2650265"/>
              <a:ext cx="1485900" cy="7347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Thumbnail</a:t>
              </a:r>
            </a:p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(120,90,3)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8A1071F-AABA-C6BE-EDDD-8ECBB883060E}"/>
                </a:ext>
              </a:extLst>
            </p:cNvPr>
            <p:cNvSpPr/>
            <p:nvPr/>
          </p:nvSpPr>
          <p:spPr>
            <a:xfrm>
              <a:off x="2333199" y="4283116"/>
              <a:ext cx="1485900" cy="7347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Number of Subscribers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A92E8F4-C3CF-6DCE-F2F1-C2D738675B3D}"/>
                </a:ext>
              </a:extLst>
            </p:cNvPr>
            <p:cNvSpPr/>
            <p:nvPr/>
          </p:nvSpPr>
          <p:spPr>
            <a:xfrm>
              <a:off x="2333199" y="5099542"/>
              <a:ext cx="1485900" cy="4191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Period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순서도: 수동 연산 7">
              <a:extLst>
                <a:ext uri="{FF2B5EF4-FFF2-40B4-BE49-F238E27FC236}">
                  <a16:creationId xmlns:a16="http://schemas.microsoft.com/office/drawing/2014/main" id="{9FC30615-AF07-F6F7-0039-D0B2B58BE38C}"/>
                </a:ext>
              </a:extLst>
            </p:cNvPr>
            <p:cNvSpPr/>
            <p:nvPr/>
          </p:nvSpPr>
          <p:spPr>
            <a:xfrm rot="16200000">
              <a:off x="4442307" y="2210356"/>
              <a:ext cx="734783" cy="1572986"/>
            </a:xfrm>
            <a:prstGeom prst="flowChartManualOperation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Greyscale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+ Flatten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0417623-BCBE-0326-6137-92D74022123D}"/>
                </a:ext>
              </a:extLst>
            </p:cNvPr>
            <p:cNvSpPr/>
            <p:nvPr/>
          </p:nvSpPr>
          <p:spPr>
            <a:xfrm>
              <a:off x="6322812" y="2650264"/>
              <a:ext cx="1702475" cy="28683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Linear</a:t>
              </a:r>
            </a:p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Regression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28E704FC-EAE7-D4FB-64A5-6B3DB55453DA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5596191" y="2996848"/>
              <a:ext cx="69668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E0972853-F022-4922-BDD9-EA35CFC700E9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819099" y="4650508"/>
              <a:ext cx="24438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5F1D67A-7C9C-8CB6-0329-E78F2BD6E27D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3819099" y="5309092"/>
              <a:ext cx="24438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1EA23DF0-41BF-9B3C-25ED-A05933BAEC5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3849034" y="2996848"/>
              <a:ext cx="17417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10C4D550-2CDF-C6C4-1CF0-42EE9CA274C6}"/>
                </a:ext>
              </a:extLst>
            </p:cNvPr>
            <p:cNvSpPr/>
            <p:nvPr/>
          </p:nvSpPr>
          <p:spPr>
            <a:xfrm>
              <a:off x="8655079" y="3717060"/>
              <a:ext cx="1485900" cy="7347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Number of views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0687A859-0D91-CA4E-3D99-4F2AB92C4758}"/>
                </a:ext>
              </a:extLst>
            </p:cNvPr>
            <p:cNvCxnSpPr>
              <a:cxnSpLocks/>
              <a:stCxn id="10" idx="3"/>
              <a:endCxn id="17" idx="1"/>
            </p:cNvCxnSpPr>
            <p:nvPr/>
          </p:nvCxnSpPr>
          <p:spPr>
            <a:xfrm>
              <a:off x="8025287" y="4084452"/>
              <a:ext cx="6297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ABBD51D-96FD-7994-3525-81655BA7F8D5}"/>
                </a:ext>
              </a:extLst>
            </p:cNvPr>
            <p:cNvSpPr txBox="1"/>
            <p:nvPr/>
          </p:nvSpPr>
          <p:spPr>
            <a:xfrm>
              <a:off x="3518108" y="5611563"/>
              <a:ext cx="5489667" cy="330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Figure 2. Baseline model</a:t>
              </a:r>
              <a:endParaRPr lang="ko-KR" altLang="en-US" dirty="0"/>
            </a:p>
          </p:txBody>
        </p:sp>
      </p:grpSp>
      <p:sp>
        <p:nvSpPr>
          <p:cNvPr id="39" name="Google Shape;269;p14">
            <a:extLst>
              <a:ext uri="{FF2B5EF4-FFF2-40B4-BE49-F238E27FC236}">
                <a16:creationId xmlns:a16="http://schemas.microsoft.com/office/drawing/2014/main" id="{BACDC4A5-777C-0993-23CA-B459772A7A93}"/>
              </a:ext>
            </a:extLst>
          </p:cNvPr>
          <p:cNvSpPr txBox="1"/>
          <p:nvPr/>
        </p:nvSpPr>
        <p:spPr>
          <a:xfrm>
            <a:off x="630363" y="3323600"/>
            <a:ext cx="9892493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0000"/>
              </a:buClr>
              <a:buSzPts val="1800"/>
              <a:buFont typeface="Malgun Gothic"/>
              <a:buNone/>
            </a:pPr>
            <a:r>
              <a:rPr lang="en-US" sz="1800" b="1" i="0" u="none" strike="noStrike" cap="none" dirty="0">
                <a:solidFill>
                  <a:srgbClr val="7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Result</a:t>
            </a:r>
            <a:endParaRPr lang="en-US"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 : Test = 1042 : 116</a:t>
            </a: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(Train) : 1.19e-22</a:t>
            </a: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(Test) :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0.61</a:t>
            </a:r>
          </a:p>
        </p:txBody>
      </p:sp>
    </p:spTree>
    <p:extLst>
      <p:ext uri="{BB962C8B-B14F-4D97-AF65-F5344CB8AC3E}">
        <p14:creationId xmlns:p14="http://schemas.microsoft.com/office/powerpoint/2010/main" val="37528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-6003" y="0"/>
            <a:ext cx="4147457" cy="6858000"/>
          </a:xfrm>
          <a:prstGeom prst="rect">
            <a:avLst/>
          </a:prstGeom>
          <a:solidFill>
            <a:srgbClr val="6C0000"/>
          </a:solidFill>
          <a:ln w="12700" cap="flat" cmpd="sng">
            <a:solidFill>
              <a:srgbClr val="833C0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7E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1390035" y="3044279"/>
            <a:ext cx="266141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Malgun Gothic"/>
              <a:buNone/>
            </a:pPr>
            <a:r>
              <a:rPr lang="en-US" sz="3600" b="0" i="0" u="none" strike="noStrike" cap="none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3600" b="0" i="0" u="none" strike="noStrike" cap="none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7" name="Google Shape;97;p2"/>
          <p:cNvCxnSpPr/>
          <p:nvPr/>
        </p:nvCxnSpPr>
        <p:spPr>
          <a:xfrm>
            <a:off x="2234664" y="3863962"/>
            <a:ext cx="933651" cy="0"/>
          </a:xfrm>
          <a:prstGeom prst="straightConnector1">
            <a:avLst/>
          </a:prstGeom>
          <a:noFill/>
          <a:ln w="31750" cap="rnd" cmpd="sng">
            <a:solidFill>
              <a:srgbClr val="AEABAB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8" name="Google Shape;98;p2"/>
          <p:cNvGrpSpPr/>
          <p:nvPr/>
        </p:nvGrpSpPr>
        <p:grpSpPr>
          <a:xfrm>
            <a:off x="4512334" y="1621412"/>
            <a:ext cx="5611940" cy="769441"/>
            <a:chOff x="6433662" y="1605083"/>
            <a:chExt cx="5611940" cy="769441"/>
          </a:xfrm>
        </p:grpSpPr>
        <p:sp>
          <p:nvSpPr>
            <p:cNvPr id="99" name="Google Shape;99;p2"/>
            <p:cNvSpPr txBox="1"/>
            <p:nvPr/>
          </p:nvSpPr>
          <p:spPr>
            <a:xfrm>
              <a:off x="6433662" y="1605083"/>
              <a:ext cx="1831221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4400"/>
                <a:buFont typeface="Malgun Gothic"/>
                <a:buNone/>
              </a:pPr>
              <a:r>
                <a:rPr lang="en-US" sz="4400" b="0" i="0" u="none" strike="noStrike" cap="none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</a:t>
              </a:r>
              <a:endParaRPr sz="4400" b="0" i="0" u="none" strike="noStrike" cap="none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7349272" y="1758970"/>
              <a:ext cx="46963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2400"/>
                <a:buFont typeface="Malgun Gothic"/>
                <a:buNone/>
              </a:pPr>
              <a:r>
                <a:rPr lang="en-US" altLang="ko-KR" sz="2400" b="0" i="0" u="none" strike="noStrike" cap="none" dirty="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Our goal</a:t>
              </a:r>
              <a:endParaRPr sz="2400" b="0" i="0" u="none" strike="noStrike" cap="none" dirty="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1" name="Google Shape;101;p2"/>
          <p:cNvGrpSpPr/>
          <p:nvPr/>
        </p:nvGrpSpPr>
        <p:grpSpPr>
          <a:xfrm>
            <a:off x="4512334" y="2603188"/>
            <a:ext cx="5611940" cy="769441"/>
            <a:chOff x="6433662" y="2586860"/>
            <a:chExt cx="5611940" cy="769441"/>
          </a:xfrm>
        </p:grpSpPr>
        <p:sp>
          <p:nvSpPr>
            <p:cNvPr id="102" name="Google Shape;102;p2"/>
            <p:cNvSpPr txBox="1"/>
            <p:nvPr/>
          </p:nvSpPr>
          <p:spPr>
            <a:xfrm>
              <a:off x="6433662" y="2586860"/>
              <a:ext cx="1831221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4400"/>
                <a:buFont typeface="Malgun Gothic"/>
                <a:buNone/>
              </a:pPr>
              <a:r>
                <a:rPr lang="en-US" sz="4400" b="0" i="0" u="none" strike="noStrike" cap="none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02</a:t>
              </a:r>
              <a:endParaRPr sz="4400" b="0" i="0" u="none" strike="noStrike" cap="none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7349272" y="2740747"/>
              <a:ext cx="46963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2400"/>
                <a:buFont typeface="Malgun Gothic"/>
                <a:buNone/>
              </a:pPr>
              <a:r>
                <a:rPr lang="en-US" sz="2400" b="0" i="0" u="none" strike="noStrike" cap="none" dirty="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Data statistics</a:t>
              </a:r>
              <a:endParaRPr sz="2400" b="0" i="0" u="none" strike="noStrike" cap="none" dirty="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4512334" y="3584966"/>
            <a:ext cx="5611940" cy="769441"/>
            <a:chOff x="6433662" y="3568637"/>
            <a:chExt cx="5611940" cy="769441"/>
          </a:xfrm>
        </p:grpSpPr>
        <p:sp>
          <p:nvSpPr>
            <p:cNvPr id="105" name="Google Shape;105;p2"/>
            <p:cNvSpPr txBox="1"/>
            <p:nvPr/>
          </p:nvSpPr>
          <p:spPr>
            <a:xfrm>
              <a:off x="6433662" y="3568637"/>
              <a:ext cx="1831221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4400"/>
                <a:buFont typeface="Malgun Gothic"/>
                <a:buNone/>
              </a:pPr>
              <a:r>
                <a:rPr lang="en-US" sz="4400" b="0" i="0" u="none" strike="noStrike" cap="none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03</a:t>
              </a:r>
              <a:endParaRPr sz="4400" b="0" i="0" u="none" strike="noStrike" cap="none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7349272" y="3722525"/>
              <a:ext cx="46963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2400"/>
                <a:buFont typeface="Malgun Gothic"/>
                <a:buNone/>
              </a:pPr>
              <a:r>
                <a:rPr lang="en-US" sz="2400" dirty="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Data processing</a:t>
              </a:r>
              <a:endParaRPr sz="2400" b="0" i="0" u="none" strike="noStrike" cap="none" dirty="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4512334" y="4566741"/>
            <a:ext cx="6016914" cy="769441"/>
            <a:chOff x="6433662" y="4578212"/>
            <a:chExt cx="6016914" cy="769441"/>
          </a:xfrm>
        </p:grpSpPr>
        <p:sp>
          <p:nvSpPr>
            <p:cNvPr id="108" name="Google Shape;108;p2"/>
            <p:cNvSpPr txBox="1"/>
            <p:nvPr/>
          </p:nvSpPr>
          <p:spPr>
            <a:xfrm>
              <a:off x="6433662" y="4578212"/>
              <a:ext cx="1831221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4400"/>
                <a:buFont typeface="Malgun Gothic"/>
                <a:buNone/>
              </a:pPr>
              <a:r>
                <a:rPr lang="en-US" sz="4400" b="0" i="0" u="none" strike="noStrike" cap="none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4400" b="0" i="0" u="none" strike="noStrike" cap="none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7349272" y="4732100"/>
              <a:ext cx="5101304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2400"/>
                <a:buFont typeface="Malgun Gothic"/>
                <a:buNone/>
              </a:pPr>
              <a:r>
                <a:rPr lang="en-US" altLang="ko-KR" sz="2400" b="0" i="0" u="none" strike="noStrike" cap="none" dirty="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Result of simple regression model</a:t>
              </a:r>
              <a:endParaRPr sz="2400" b="0" i="0" u="none" strike="noStrike" cap="none" dirty="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3"/>
          <p:cNvGrpSpPr/>
          <p:nvPr/>
        </p:nvGrpSpPr>
        <p:grpSpPr>
          <a:xfrm>
            <a:off x="-10887" y="0"/>
            <a:ext cx="4778828" cy="592100"/>
            <a:chOff x="-10832" y="12038"/>
            <a:chExt cx="4754880" cy="1207162"/>
          </a:xfrm>
        </p:grpSpPr>
        <p:sp>
          <p:nvSpPr>
            <p:cNvPr id="119" name="Google Shape;119;p3"/>
            <p:cNvSpPr/>
            <p:nvPr/>
          </p:nvSpPr>
          <p:spPr>
            <a:xfrm>
              <a:off x="-10832" y="205738"/>
              <a:ext cx="4754880" cy="924791"/>
            </a:xfrm>
            <a:prstGeom prst="rect">
              <a:avLst/>
            </a:prstGeom>
            <a:solidFill>
              <a:srgbClr val="7E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0383" y="134809"/>
              <a:ext cx="649472" cy="1066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Malgun Gothic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</a:t>
              </a: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31871" y="289037"/>
              <a:ext cx="3780161" cy="690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lang="en-US" altLang="ko-KR" sz="160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Our Goal</a:t>
              </a:r>
              <a:endParaRPr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22" name="Google Shape;122;p3"/>
            <p:cNvCxnSpPr/>
            <p:nvPr/>
          </p:nvCxnSpPr>
          <p:spPr>
            <a:xfrm flipH="1">
              <a:off x="682126" y="12038"/>
              <a:ext cx="216862" cy="1207162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" name="Google Shape;269;p14">
            <a:extLst>
              <a:ext uri="{FF2B5EF4-FFF2-40B4-BE49-F238E27FC236}">
                <a16:creationId xmlns:a16="http://schemas.microsoft.com/office/drawing/2014/main" id="{ED740AB3-1DE3-C8C4-6787-76B692C80233}"/>
              </a:ext>
            </a:extLst>
          </p:cNvPr>
          <p:cNvSpPr txBox="1"/>
          <p:nvPr/>
        </p:nvSpPr>
        <p:spPr>
          <a:xfrm>
            <a:off x="630363" y="1129657"/>
            <a:ext cx="9892493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0000"/>
              </a:buClr>
              <a:buSzPts val="1800"/>
              <a:buFont typeface="Malgun Gothic"/>
              <a:buNone/>
            </a:pPr>
            <a:r>
              <a:rPr lang="en-US" altLang="ko-KR" sz="1800" b="1" i="0" u="none" strike="noStrike" cap="none" dirty="0">
                <a:solidFill>
                  <a:srgbClr val="7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 View Count Prediction</a:t>
            </a:r>
            <a:endParaRPr lang="en-US"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Predicting YouTube Food Casting(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먹방 유튜브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view counts by using </a:t>
            </a: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thumbnail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name, number of subscribers and period</a:t>
            </a: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It may be useful for the people who want to measure the quality of their thumbnails</a:t>
            </a:r>
            <a:endParaRPr lang="en-US"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784FA23-EB0B-D257-65E6-2CEF8E02EB61}"/>
              </a:ext>
            </a:extLst>
          </p:cNvPr>
          <p:cNvGrpSpPr/>
          <p:nvPr/>
        </p:nvGrpSpPr>
        <p:grpSpPr>
          <a:xfrm>
            <a:off x="2192110" y="3006002"/>
            <a:ext cx="7807780" cy="3317409"/>
            <a:chOff x="2333199" y="2650264"/>
            <a:chExt cx="7807780" cy="331740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E31CB13-C8B9-421C-D2ED-7F324AAA7F42}"/>
                </a:ext>
              </a:extLst>
            </p:cNvPr>
            <p:cNvSpPr/>
            <p:nvPr/>
          </p:nvSpPr>
          <p:spPr>
            <a:xfrm>
              <a:off x="2333199" y="2650265"/>
              <a:ext cx="1485900" cy="7347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Thumbnail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B0B61DA-EBE2-8877-7440-8BEFEFC9AF17}"/>
                </a:ext>
              </a:extLst>
            </p:cNvPr>
            <p:cNvSpPr/>
            <p:nvPr/>
          </p:nvSpPr>
          <p:spPr>
            <a:xfrm>
              <a:off x="2333199" y="4283116"/>
              <a:ext cx="1485900" cy="7347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Number of Subscribers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434B1F6-ABE6-AD73-FD1C-80F9286933FF}"/>
                </a:ext>
              </a:extLst>
            </p:cNvPr>
            <p:cNvSpPr/>
            <p:nvPr/>
          </p:nvSpPr>
          <p:spPr>
            <a:xfrm>
              <a:off x="2333199" y="3466691"/>
              <a:ext cx="1485900" cy="7347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Name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F6025939-B339-7429-96C7-6ECE546C748A}"/>
                </a:ext>
              </a:extLst>
            </p:cNvPr>
            <p:cNvSpPr/>
            <p:nvPr/>
          </p:nvSpPr>
          <p:spPr>
            <a:xfrm>
              <a:off x="2333199" y="5099542"/>
              <a:ext cx="1485900" cy="4191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Period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순서도: 수동 연산 13">
              <a:extLst>
                <a:ext uri="{FF2B5EF4-FFF2-40B4-BE49-F238E27FC236}">
                  <a16:creationId xmlns:a16="http://schemas.microsoft.com/office/drawing/2014/main" id="{EE2D20B1-700E-C5A3-D1C5-1E056E47EB2B}"/>
                </a:ext>
              </a:extLst>
            </p:cNvPr>
            <p:cNvSpPr/>
            <p:nvPr/>
          </p:nvSpPr>
          <p:spPr>
            <a:xfrm rot="16200000">
              <a:off x="4412372" y="2231164"/>
              <a:ext cx="734783" cy="1572986"/>
            </a:xfrm>
            <a:prstGeom prst="flowChartManualOperati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Thumbnail encoder</a:t>
              </a:r>
            </a:p>
          </p:txBody>
        </p:sp>
        <p:sp>
          <p:nvSpPr>
            <p:cNvPr id="15" name="순서도: 수동 연산 14">
              <a:extLst>
                <a:ext uri="{FF2B5EF4-FFF2-40B4-BE49-F238E27FC236}">
                  <a16:creationId xmlns:a16="http://schemas.microsoft.com/office/drawing/2014/main" id="{CBB319E6-C19F-5228-81EC-E66A4FDBD342}"/>
                </a:ext>
              </a:extLst>
            </p:cNvPr>
            <p:cNvSpPr/>
            <p:nvPr/>
          </p:nvSpPr>
          <p:spPr>
            <a:xfrm rot="16200000">
              <a:off x="4412372" y="3047589"/>
              <a:ext cx="734783" cy="1572986"/>
            </a:xfrm>
            <a:prstGeom prst="flowChartManualOperati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Name encoder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7E07F600-2CED-A887-CF73-F4E3FDD173C2}"/>
                </a:ext>
              </a:extLst>
            </p:cNvPr>
            <p:cNvSpPr/>
            <p:nvPr/>
          </p:nvSpPr>
          <p:spPr>
            <a:xfrm>
              <a:off x="6322812" y="2650264"/>
              <a:ext cx="1382487" cy="28683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Predictor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B513B54E-AAEE-F900-F8A5-11DA03AE2C08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5566257" y="3017656"/>
              <a:ext cx="696685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645FE27-7426-B9EE-771D-595F827D9054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5566257" y="3834081"/>
              <a:ext cx="6966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0EA7687-D4A3-56BB-EB15-890B3AEF7FBE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819099" y="4650508"/>
              <a:ext cx="24438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FB28AD5B-C6C5-1675-230E-4A37AF0556F0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3819099" y="5309092"/>
              <a:ext cx="24438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0AEA87B-BF9A-B683-BE28-5FB7C362B0A3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3819099" y="3017656"/>
              <a:ext cx="17417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C8D13727-0EEE-527D-EBEC-42317690B364}"/>
                </a:ext>
              </a:extLst>
            </p:cNvPr>
            <p:cNvCxnSpPr>
              <a:cxnSpLocks/>
              <a:stCxn id="12" idx="3"/>
              <a:endCxn id="15" idx="0"/>
            </p:cNvCxnSpPr>
            <p:nvPr/>
          </p:nvCxnSpPr>
          <p:spPr>
            <a:xfrm flipV="1">
              <a:off x="3819099" y="3834082"/>
              <a:ext cx="17417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97961D5B-2875-24D7-380F-37C0E7DBC823}"/>
                </a:ext>
              </a:extLst>
            </p:cNvPr>
            <p:cNvSpPr/>
            <p:nvPr/>
          </p:nvSpPr>
          <p:spPr>
            <a:xfrm>
              <a:off x="8655079" y="3717060"/>
              <a:ext cx="1485900" cy="7347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Number of views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06E14FAE-A62D-BD4F-84CF-B73E03D6FF12}"/>
                </a:ext>
              </a:extLst>
            </p:cNvPr>
            <p:cNvCxnSpPr>
              <a:cxnSpLocks/>
              <a:stCxn id="16" idx="3"/>
              <a:endCxn id="23" idx="1"/>
            </p:cNvCxnSpPr>
            <p:nvPr/>
          </p:nvCxnSpPr>
          <p:spPr>
            <a:xfrm flipV="1">
              <a:off x="7705299" y="4084452"/>
              <a:ext cx="94978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94121C-677E-18F3-6F0D-800D4AF56F64}"/>
                </a:ext>
              </a:extLst>
            </p:cNvPr>
            <p:cNvSpPr txBox="1"/>
            <p:nvPr/>
          </p:nvSpPr>
          <p:spPr>
            <a:xfrm>
              <a:off x="3759226" y="5598341"/>
              <a:ext cx="54896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Figure 1. Overall structure of our proposal model</a:t>
              </a:r>
              <a:endParaRPr lang="ko-KR" altLang="en-US" dirty="0"/>
            </a:p>
          </p:txBody>
        </p:sp>
      </p:grpSp>
      <p:sp>
        <p:nvSpPr>
          <p:cNvPr id="27" name="말풍선: 모서리가 둥근 사각형 26">
            <a:extLst>
              <a:ext uri="{FF2B5EF4-FFF2-40B4-BE49-F238E27FC236}">
                <a16:creationId xmlns:a16="http://schemas.microsoft.com/office/drawing/2014/main" id="{7D572460-38A9-288F-B699-81CD842E01D3}"/>
              </a:ext>
            </a:extLst>
          </p:cNvPr>
          <p:cNvSpPr/>
          <p:nvPr/>
        </p:nvSpPr>
        <p:spPr>
          <a:xfrm>
            <a:off x="8813548" y="1004092"/>
            <a:ext cx="1555845" cy="466559"/>
          </a:xfrm>
          <a:prstGeom prst="wedgeRoundRectCallout">
            <a:avLst>
              <a:gd name="adj1" fmla="val -39693"/>
              <a:gd name="adj2" fmla="val 82976"/>
              <a:gd name="adj3" fmla="val 16667"/>
            </a:avLst>
          </a:prstGeom>
          <a:solidFill>
            <a:schemeClr val="bg1"/>
          </a:solidFill>
          <a:ln>
            <a:solidFill>
              <a:srgbClr val="7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Our novelty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3"/>
          <p:cNvGrpSpPr/>
          <p:nvPr/>
        </p:nvGrpSpPr>
        <p:grpSpPr>
          <a:xfrm>
            <a:off x="-10887" y="0"/>
            <a:ext cx="4778828" cy="592100"/>
            <a:chOff x="-10832" y="12038"/>
            <a:chExt cx="4754880" cy="1207162"/>
          </a:xfrm>
        </p:grpSpPr>
        <p:sp>
          <p:nvSpPr>
            <p:cNvPr id="119" name="Google Shape;119;p3"/>
            <p:cNvSpPr/>
            <p:nvPr/>
          </p:nvSpPr>
          <p:spPr>
            <a:xfrm>
              <a:off x="-10832" y="205738"/>
              <a:ext cx="4754880" cy="924791"/>
            </a:xfrm>
            <a:prstGeom prst="rect">
              <a:avLst/>
            </a:prstGeom>
            <a:solidFill>
              <a:srgbClr val="7E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0383" y="134809"/>
              <a:ext cx="649472" cy="1066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Malgun Gothic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</a:t>
              </a: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31871" y="289037"/>
              <a:ext cx="3780161" cy="690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lang="en-US" altLang="ko-KR" sz="160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Our Goal</a:t>
              </a:r>
              <a:endParaRPr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22" name="Google Shape;122;p3"/>
            <p:cNvCxnSpPr/>
            <p:nvPr/>
          </p:nvCxnSpPr>
          <p:spPr>
            <a:xfrm flipH="1">
              <a:off x="682126" y="12038"/>
              <a:ext cx="216862" cy="1207162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Google Shape;269;p14">
            <a:extLst>
              <a:ext uri="{FF2B5EF4-FFF2-40B4-BE49-F238E27FC236}">
                <a16:creationId xmlns:a16="http://schemas.microsoft.com/office/drawing/2014/main" id="{41F95EA0-7F1B-198A-73C4-2AF8CF99DD2E}"/>
              </a:ext>
            </a:extLst>
          </p:cNvPr>
          <p:cNvSpPr txBox="1"/>
          <p:nvPr/>
        </p:nvSpPr>
        <p:spPr>
          <a:xfrm>
            <a:off x="630363" y="1129657"/>
            <a:ext cx="9892493" cy="106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0000"/>
              </a:buClr>
              <a:buSzPts val="1800"/>
              <a:buFont typeface="Malgun Gothic"/>
              <a:buNone/>
            </a:pPr>
            <a:r>
              <a:rPr lang="en-US" altLang="ko-KR" sz="1800" b="1" i="0" u="none" strike="noStrike" cap="none" dirty="0">
                <a:solidFill>
                  <a:srgbClr val="7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Expected result</a:t>
            </a:r>
            <a:endParaRPr lang="en-US"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Graph of time and view counts</a:t>
            </a: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Because view counts depend on time period</a:t>
            </a:r>
            <a:endParaRPr lang="en-US"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1C650F-D83D-BE16-0DE2-65FEAD904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456" y="3071341"/>
            <a:ext cx="9355088" cy="1908675"/>
          </a:xfrm>
          <a:prstGeom prst="rect">
            <a:avLst/>
          </a:prstGeom>
          <a:ln>
            <a:solidFill>
              <a:srgbClr val="7E0000"/>
            </a:solidFill>
          </a:ln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9220B80-5BE7-5C7A-ABA6-C41EB6DF2A2E}"/>
              </a:ext>
            </a:extLst>
          </p:cNvPr>
          <p:cNvSpPr/>
          <p:nvPr/>
        </p:nvSpPr>
        <p:spPr>
          <a:xfrm>
            <a:off x="1771742" y="2661313"/>
            <a:ext cx="8648515" cy="410028"/>
          </a:xfrm>
          <a:prstGeom prst="roundRect">
            <a:avLst/>
          </a:prstGeom>
          <a:solidFill>
            <a:schemeClr val="bg1"/>
          </a:solidFill>
          <a:ln>
            <a:solidFill>
              <a:srgbClr val="7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ysClr val="windowText" lastClr="000000"/>
                </a:solidFill>
              </a:rPr>
              <a:t>function(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thumbnail, name, number of subscribers, uploaded period) = view counts</a:t>
            </a:r>
            <a:endParaRPr lang="ko-KR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4" name="설명선: 아래쪽 화살표 3">
            <a:extLst>
              <a:ext uri="{FF2B5EF4-FFF2-40B4-BE49-F238E27FC236}">
                <a16:creationId xmlns:a16="http://schemas.microsoft.com/office/drawing/2014/main" id="{414F495E-5146-3369-E01A-E1455115EF89}"/>
              </a:ext>
            </a:extLst>
          </p:cNvPr>
          <p:cNvSpPr/>
          <p:nvPr/>
        </p:nvSpPr>
        <p:spPr>
          <a:xfrm>
            <a:off x="7080491" y="2077749"/>
            <a:ext cx="1351128" cy="642722"/>
          </a:xfrm>
          <a:prstGeom prst="downArrowCallo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variable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64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3"/>
          <p:cNvGrpSpPr/>
          <p:nvPr/>
        </p:nvGrpSpPr>
        <p:grpSpPr>
          <a:xfrm>
            <a:off x="-10887" y="0"/>
            <a:ext cx="4778828" cy="592100"/>
            <a:chOff x="-10832" y="12038"/>
            <a:chExt cx="4754880" cy="1207162"/>
          </a:xfrm>
        </p:grpSpPr>
        <p:sp>
          <p:nvSpPr>
            <p:cNvPr id="119" name="Google Shape;119;p3"/>
            <p:cNvSpPr/>
            <p:nvPr/>
          </p:nvSpPr>
          <p:spPr>
            <a:xfrm>
              <a:off x="-10832" y="205738"/>
              <a:ext cx="4754880" cy="924791"/>
            </a:xfrm>
            <a:prstGeom prst="rect">
              <a:avLst/>
            </a:prstGeom>
            <a:solidFill>
              <a:srgbClr val="7E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0383" y="134809"/>
              <a:ext cx="649472" cy="1066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Malgun Gothic"/>
                <a:buNone/>
              </a:pPr>
              <a:r>
                <a:rPr lang="en-US" sz="280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02</a:t>
              </a:r>
              <a:endParaRPr sz="18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31871" y="289037"/>
              <a:ext cx="3780161" cy="690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lang="en-US" altLang="ko-KR" sz="160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Data Statistics</a:t>
              </a:r>
              <a:endParaRPr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22" name="Google Shape;122;p3"/>
            <p:cNvCxnSpPr/>
            <p:nvPr/>
          </p:nvCxnSpPr>
          <p:spPr>
            <a:xfrm flipH="1">
              <a:off x="682126" y="12038"/>
              <a:ext cx="216862" cy="1207162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Google Shape;269;p14">
            <a:extLst>
              <a:ext uri="{FF2B5EF4-FFF2-40B4-BE49-F238E27FC236}">
                <a16:creationId xmlns:a16="http://schemas.microsoft.com/office/drawing/2014/main" id="{D617EEEA-E72A-DF00-BEBB-87D53BDEE746}"/>
              </a:ext>
            </a:extLst>
          </p:cNvPr>
          <p:cNvSpPr txBox="1"/>
          <p:nvPr/>
        </p:nvSpPr>
        <p:spPr>
          <a:xfrm>
            <a:off x="630363" y="1129657"/>
            <a:ext cx="9892493" cy="106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0000"/>
              </a:buClr>
              <a:buSzPts val="1800"/>
              <a:buFont typeface="Malgun Gothic"/>
              <a:buNone/>
            </a:pPr>
            <a:r>
              <a:rPr lang="en-US" altLang="ko-KR" sz="1800" b="1" i="0" u="none" strike="noStrike" cap="none" dirty="0">
                <a:solidFill>
                  <a:srgbClr val="7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How to collect Dataset</a:t>
            </a:r>
            <a:endParaRPr lang="en-US"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Crawling from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ouTube</a:t>
            </a: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Extract video title, uploaded period, number of subscribers, thumbnail and others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BA6256-7C48-5ADA-2DB1-11505833A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19" y="3844251"/>
            <a:ext cx="11361761" cy="2710892"/>
          </a:xfrm>
          <a:prstGeom prst="rect">
            <a:avLst/>
          </a:prstGeom>
        </p:spPr>
      </p:pic>
      <p:pic>
        <p:nvPicPr>
          <p:cNvPr id="6" name="그림 5" descr="사람, 음식, 요리이(가) 표시된 사진&#10;&#10;자동 생성된 설명">
            <a:extLst>
              <a:ext uri="{FF2B5EF4-FFF2-40B4-BE49-F238E27FC236}">
                <a16:creationId xmlns:a16="http://schemas.microsoft.com/office/drawing/2014/main" id="{5608732A-CD87-58C7-AE43-7F4FF52AC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2269651"/>
            <a:ext cx="1866980" cy="1400236"/>
          </a:xfrm>
          <a:prstGeom prst="rect">
            <a:avLst/>
          </a:prstGeom>
        </p:spPr>
      </p:pic>
      <p:pic>
        <p:nvPicPr>
          <p:cNvPr id="8" name="그림 7" descr="실내, 사람이(가) 표시된 사진&#10;&#10;자동 생성된 설명">
            <a:extLst>
              <a:ext uri="{FF2B5EF4-FFF2-40B4-BE49-F238E27FC236}">
                <a16:creationId xmlns:a16="http://schemas.microsoft.com/office/drawing/2014/main" id="{AD1D57B6-339C-9B7F-F969-DA55C661AF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3135" y="2269652"/>
            <a:ext cx="1866980" cy="1400235"/>
          </a:xfrm>
          <a:prstGeom prst="rect">
            <a:avLst/>
          </a:prstGeom>
        </p:spPr>
      </p:pic>
      <p:pic>
        <p:nvPicPr>
          <p:cNvPr id="10" name="그림 9" descr="텍스트, 음식, 접시, 사람이(가) 표시된 사진&#10;&#10;자동 생성된 설명">
            <a:extLst>
              <a:ext uri="{FF2B5EF4-FFF2-40B4-BE49-F238E27FC236}">
                <a16:creationId xmlns:a16="http://schemas.microsoft.com/office/drawing/2014/main" id="{56D65E9C-C38B-F4CE-E508-11D08CBFEA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5553" y="2259685"/>
            <a:ext cx="1880269" cy="141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11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3"/>
          <p:cNvGrpSpPr/>
          <p:nvPr/>
        </p:nvGrpSpPr>
        <p:grpSpPr>
          <a:xfrm>
            <a:off x="-10887" y="0"/>
            <a:ext cx="4778828" cy="592100"/>
            <a:chOff x="-10832" y="12038"/>
            <a:chExt cx="4754880" cy="1207162"/>
          </a:xfrm>
        </p:grpSpPr>
        <p:sp>
          <p:nvSpPr>
            <p:cNvPr id="119" name="Google Shape;119;p3"/>
            <p:cNvSpPr/>
            <p:nvPr/>
          </p:nvSpPr>
          <p:spPr>
            <a:xfrm>
              <a:off x="-10832" y="205738"/>
              <a:ext cx="4754880" cy="924791"/>
            </a:xfrm>
            <a:prstGeom prst="rect">
              <a:avLst/>
            </a:prstGeom>
            <a:solidFill>
              <a:srgbClr val="7E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0383" y="134809"/>
              <a:ext cx="649472" cy="1066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Malgun Gothic"/>
                <a:buNone/>
              </a:pPr>
              <a:r>
                <a:rPr lang="en-US" sz="280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02</a:t>
              </a:r>
              <a:endParaRPr sz="18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31871" y="289037"/>
              <a:ext cx="3780161" cy="690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lang="en-US" altLang="ko-KR" sz="160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Data Statistics</a:t>
              </a:r>
              <a:endParaRPr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22" name="Google Shape;122;p3"/>
            <p:cNvCxnSpPr/>
            <p:nvPr/>
          </p:nvCxnSpPr>
          <p:spPr>
            <a:xfrm flipH="1">
              <a:off x="682126" y="12038"/>
              <a:ext cx="216862" cy="1207162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" name="Google Shape;269;p14">
            <a:extLst>
              <a:ext uri="{FF2B5EF4-FFF2-40B4-BE49-F238E27FC236}">
                <a16:creationId xmlns:a16="http://schemas.microsoft.com/office/drawing/2014/main" id="{47DB26D7-9782-D4F4-B330-7F3B4C80A2AF}"/>
              </a:ext>
            </a:extLst>
          </p:cNvPr>
          <p:cNvSpPr txBox="1"/>
          <p:nvPr/>
        </p:nvSpPr>
        <p:spPr>
          <a:xfrm>
            <a:off x="630363" y="1129657"/>
            <a:ext cx="11174950" cy="106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0000"/>
              </a:buClr>
              <a:buSzPts val="1800"/>
              <a:buFont typeface="Malgun Gothic"/>
              <a:buNone/>
            </a:pPr>
            <a:r>
              <a:rPr lang="en-US" altLang="ko-KR" sz="1800" b="1" dirty="0">
                <a:solidFill>
                  <a:srgbClr val="7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Statistical view of dataset</a:t>
            </a:r>
            <a:endParaRPr lang="en-US"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Uploaded period and number of subscribers have high correlation with view counts</a:t>
            </a:r>
            <a:endParaRPr lang="en-US" altLang="ko-KR"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Number of comments and likes are not going to be used.</a:t>
            </a:r>
            <a:endParaRPr lang="en-US"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A64A40B-AE8D-8EFB-B678-E616B36D3B1D}"/>
              </a:ext>
            </a:extLst>
          </p:cNvPr>
          <p:cNvGrpSpPr/>
          <p:nvPr/>
        </p:nvGrpSpPr>
        <p:grpSpPr>
          <a:xfrm>
            <a:off x="1965474" y="2434247"/>
            <a:ext cx="5126036" cy="4328745"/>
            <a:chOff x="450573" y="2303929"/>
            <a:chExt cx="5126036" cy="432874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6D8D73B-BF4B-9B8D-164D-E87FD7372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573" y="2303929"/>
              <a:ext cx="5126036" cy="4328745"/>
            </a:xfrm>
            <a:prstGeom prst="rect">
              <a:avLst/>
            </a:prstGeom>
          </p:spPr>
        </p:pic>
        <p:sp>
          <p:nvSpPr>
            <p:cNvPr id="5" name="액자 4">
              <a:extLst>
                <a:ext uri="{FF2B5EF4-FFF2-40B4-BE49-F238E27FC236}">
                  <a16:creationId xmlns:a16="http://schemas.microsoft.com/office/drawing/2014/main" id="{572729C3-CDA9-1E49-777D-E17BC29165B9}"/>
                </a:ext>
              </a:extLst>
            </p:cNvPr>
            <p:cNvSpPr/>
            <p:nvPr/>
          </p:nvSpPr>
          <p:spPr>
            <a:xfrm>
              <a:off x="1821976" y="2303929"/>
              <a:ext cx="1194179" cy="616692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5844EE-F3B4-8807-9C02-BEACD1741DB5}"/>
              </a:ext>
            </a:extLst>
          </p:cNvPr>
          <p:cNvSpPr/>
          <p:nvPr/>
        </p:nvSpPr>
        <p:spPr>
          <a:xfrm>
            <a:off x="7772399" y="3778018"/>
            <a:ext cx="3111690" cy="1076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We cannot know the number of likes and comments in advance!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C9850A7-BBDA-A3C7-7C0A-B21C83E52C44}"/>
              </a:ext>
            </a:extLst>
          </p:cNvPr>
          <p:cNvCxnSpPr>
            <a:cxnSpLocks/>
          </p:cNvCxnSpPr>
          <p:nvPr/>
        </p:nvCxnSpPr>
        <p:spPr>
          <a:xfrm>
            <a:off x="5546481" y="3050939"/>
            <a:ext cx="2129413" cy="1152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곱하기 기호 12">
            <a:extLst>
              <a:ext uri="{FF2B5EF4-FFF2-40B4-BE49-F238E27FC236}">
                <a16:creationId xmlns:a16="http://schemas.microsoft.com/office/drawing/2014/main" id="{F7DEEAA8-1924-1764-274C-21110FCCB001}"/>
              </a:ext>
            </a:extLst>
          </p:cNvPr>
          <p:cNvSpPr/>
          <p:nvPr/>
        </p:nvSpPr>
        <p:spPr>
          <a:xfrm>
            <a:off x="4647410" y="2282038"/>
            <a:ext cx="1009934" cy="893929"/>
          </a:xfrm>
          <a:prstGeom prst="mathMultiply">
            <a:avLst>
              <a:gd name="adj1" fmla="val 1036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24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3"/>
          <p:cNvGrpSpPr/>
          <p:nvPr/>
        </p:nvGrpSpPr>
        <p:grpSpPr>
          <a:xfrm>
            <a:off x="-10887" y="0"/>
            <a:ext cx="4778828" cy="592100"/>
            <a:chOff x="-10832" y="12038"/>
            <a:chExt cx="4754880" cy="1207162"/>
          </a:xfrm>
        </p:grpSpPr>
        <p:sp>
          <p:nvSpPr>
            <p:cNvPr id="119" name="Google Shape;119;p3"/>
            <p:cNvSpPr/>
            <p:nvPr/>
          </p:nvSpPr>
          <p:spPr>
            <a:xfrm>
              <a:off x="-10832" y="205738"/>
              <a:ext cx="4754880" cy="924791"/>
            </a:xfrm>
            <a:prstGeom prst="rect">
              <a:avLst/>
            </a:prstGeom>
            <a:solidFill>
              <a:srgbClr val="7E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0383" y="134809"/>
              <a:ext cx="649472" cy="1066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Malgun Gothic"/>
                <a:buNone/>
              </a:pPr>
              <a:r>
                <a:rPr lang="en-US" sz="280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02</a:t>
              </a:r>
              <a:endParaRPr sz="18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31871" y="289037"/>
              <a:ext cx="3780161" cy="690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lang="en-US" altLang="ko-KR" sz="160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Data Statistics</a:t>
              </a:r>
              <a:endParaRPr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22" name="Google Shape;122;p3"/>
            <p:cNvCxnSpPr/>
            <p:nvPr/>
          </p:nvCxnSpPr>
          <p:spPr>
            <a:xfrm flipH="1">
              <a:off x="682126" y="12038"/>
              <a:ext cx="216862" cy="1207162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" name="Google Shape;269;p14">
            <a:extLst>
              <a:ext uri="{FF2B5EF4-FFF2-40B4-BE49-F238E27FC236}">
                <a16:creationId xmlns:a16="http://schemas.microsoft.com/office/drawing/2014/main" id="{47DB26D7-9782-D4F4-B330-7F3B4C80A2AF}"/>
              </a:ext>
            </a:extLst>
          </p:cNvPr>
          <p:cNvSpPr txBox="1"/>
          <p:nvPr/>
        </p:nvSpPr>
        <p:spPr>
          <a:xfrm>
            <a:off x="630363" y="1129657"/>
            <a:ext cx="10406232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0000"/>
              </a:buClr>
              <a:buSzPts val="1800"/>
              <a:buFont typeface="Malgun Gothic"/>
              <a:buNone/>
            </a:pPr>
            <a:r>
              <a:rPr lang="en-US" altLang="ko-KR" sz="1800" b="1" dirty="0">
                <a:solidFill>
                  <a:srgbClr val="7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Visualization of uploaded period and number of subscribers</a:t>
            </a: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Can observe that view counts has high relationship with uploaded period and number of subscribers.</a:t>
            </a: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The reason of why we use those two values for our model training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BD613E5-DA85-17B2-1CBE-0AC8DA1A0FEA}"/>
              </a:ext>
            </a:extLst>
          </p:cNvPr>
          <p:cNvGrpSpPr/>
          <p:nvPr/>
        </p:nvGrpSpPr>
        <p:grpSpPr>
          <a:xfrm>
            <a:off x="984895" y="2649968"/>
            <a:ext cx="4649821" cy="3409646"/>
            <a:chOff x="534519" y="2656792"/>
            <a:chExt cx="4649821" cy="340964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4CDDFC7-1A9F-5C89-3320-CF7B2370C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6507" y="2656792"/>
              <a:ext cx="4557833" cy="3402658"/>
            </a:xfrm>
            <a:prstGeom prst="rect">
              <a:avLst/>
            </a:prstGeom>
          </p:spPr>
        </p:pic>
        <p:sp>
          <p:nvSpPr>
            <p:cNvPr id="9" name="사각형: 둥근 한쪽 모서리 8">
              <a:extLst>
                <a:ext uri="{FF2B5EF4-FFF2-40B4-BE49-F238E27FC236}">
                  <a16:creationId xmlns:a16="http://schemas.microsoft.com/office/drawing/2014/main" id="{5381F807-340B-4348-2E2E-8AAEFCD47193}"/>
                </a:ext>
              </a:extLst>
            </p:cNvPr>
            <p:cNvSpPr/>
            <p:nvPr/>
          </p:nvSpPr>
          <p:spPr>
            <a:xfrm>
              <a:off x="2081284" y="5882215"/>
              <a:ext cx="2176818" cy="184223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log10(view counts)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사각형: 둥근 한쪽 모서리 9">
              <a:extLst>
                <a:ext uri="{FF2B5EF4-FFF2-40B4-BE49-F238E27FC236}">
                  <a16:creationId xmlns:a16="http://schemas.microsoft.com/office/drawing/2014/main" id="{7C460387-C37E-4556-4A96-64A4F9E38053}"/>
                </a:ext>
              </a:extLst>
            </p:cNvPr>
            <p:cNvSpPr/>
            <p:nvPr/>
          </p:nvSpPr>
          <p:spPr>
            <a:xfrm rot="16200000">
              <a:off x="-336896" y="3988982"/>
              <a:ext cx="2019837" cy="277008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Uploaded period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17AA009-DCE4-25A6-0BA8-E9BB901095E9}"/>
              </a:ext>
            </a:extLst>
          </p:cNvPr>
          <p:cNvGrpSpPr/>
          <p:nvPr/>
        </p:nvGrpSpPr>
        <p:grpSpPr>
          <a:xfrm>
            <a:off x="6142463" y="2569800"/>
            <a:ext cx="4384230" cy="3404527"/>
            <a:chOff x="6142463" y="2569800"/>
            <a:chExt cx="4384230" cy="340452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2B84679-2B77-4E75-96A8-17A68C75F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7838" y="2569800"/>
              <a:ext cx="4308855" cy="3404527"/>
            </a:xfrm>
            <a:prstGeom prst="rect">
              <a:avLst/>
            </a:prstGeom>
          </p:spPr>
        </p:pic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2986B6E9-9070-A5C6-2832-43FAA67B8761}"/>
                </a:ext>
              </a:extLst>
            </p:cNvPr>
            <p:cNvSpPr/>
            <p:nvPr/>
          </p:nvSpPr>
          <p:spPr>
            <a:xfrm>
              <a:off x="7522192" y="5790103"/>
              <a:ext cx="2176818" cy="184223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log10(view counts)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C4091C7C-78EF-C667-CD24-F9C1585744D5}"/>
                </a:ext>
              </a:extLst>
            </p:cNvPr>
            <p:cNvSpPr/>
            <p:nvPr/>
          </p:nvSpPr>
          <p:spPr>
            <a:xfrm rot="16200000">
              <a:off x="5271048" y="3950900"/>
              <a:ext cx="2019837" cy="277008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Number of subscribers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17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6CE9458-9947-6256-1CF5-DD7B4DFE9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852" y="3309033"/>
            <a:ext cx="3617148" cy="2757397"/>
          </a:xfrm>
          <a:prstGeom prst="rect">
            <a:avLst/>
          </a:prstGeom>
        </p:spPr>
      </p:pic>
      <p:grpSp>
        <p:nvGrpSpPr>
          <p:cNvPr id="118" name="Google Shape;118;p3"/>
          <p:cNvGrpSpPr/>
          <p:nvPr/>
        </p:nvGrpSpPr>
        <p:grpSpPr>
          <a:xfrm>
            <a:off x="-10887" y="0"/>
            <a:ext cx="4778828" cy="592100"/>
            <a:chOff x="-10832" y="12038"/>
            <a:chExt cx="4754880" cy="1207162"/>
          </a:xfrm>
        </p:grpSpPr>
        <p:sp>
          <p:nvSpPr>
            <p:cNvPr id="119" name="Google Shape;119;p3"/>
            <p:cNvSpPr/>
            <p:nvPr/>
          </p:nvSpPr>
          <p:spPr>
            <a:xfrm>
              <a:off x="-10832" y="205738"/>
              <a:ext cx="4754880" cy="924791"/>
            </a:xfrm>
            <a:prstGeom prst="rect">
              <a:avLst/>
            </a:prstGeom>
            <a:solidFill>
              <a:srgbClr val="7E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0383" y="134809"/>
              <a:ext cx="649472" cy="1066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Malgun Gothic"/>
                <a:buNone/>
              </a:pPr>
              <a:r>
                <a:rPr lang="en-US" sz="280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03</a:t>
              </a:r>
              <a:endParaRPr sz="18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31871" y="289037"/>
              <a:ext cx="3780161" cy="690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lang="en-US" sz="16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Data processing</a:t>
              </a:r>
              <a:endParaRPr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22" name="Google Shape;122;p3"/>
            <p:cNvCxnSpPr/>
            <p:nvPr/>
          </p:nvCxnSpPr>
          <p:spPr>
            <a:xfrm flipH="1">
              <a:off x="682126" y="12038"/>
              <a:ext cx="216862" cy="1207162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Google Shape;269;p14">
            <a:extLst>
              <a:ext uri="{FF2B5EF4-FFF2-40B4-BE49-F238E27FC236}">
                <a16:creationId xmlns:a16="http://schemas.microsoft.com/office/drawing/2014/main" id="{9225CAD8-CAD5-4E89-5281-61436B97B51F}"/>
              </a:ext>
            </a:extLst>
          </p:cNvPr>
          <p:cNvSpPr txBox="1"/>
          <p:nvPr/>
        </p:nvSpPr>
        <p:spPr>
          <a:xfrm>
            <a:off x="630363" y="1129657"/>
            <a:ext cx="9892493" cy="106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0000"/>
              </a:buClr>
              <a:buSzPts val="1800"/>
              <a:buFont typeface="Malgun Gothic"/>
              <a:buNone/>
            </a:pPr>
            <a:r>
              <a:rPr lang="en-US" altLang="ko-KR" sz="1800" b="1" i="0" u="none" strike="noStrike" cap="none" dirty="0">
                <a:solidFill>
                  <a:srgbClr val="7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Proble</a:t>
            </a:r>
            <a:r>
              <a:rPr lang="en-US" altLang="ko-KR" sz="1800" b="1" dirty="0">
                <a:solidFill>
                  <a:srgbClr val="7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 of using raw view counts</a:t>
            </a:r>
            <a:endParaRPr lang="en-US"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There is to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big scope to predic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</a:t>
            </a:r>
            <a:endParaRPr lang="en-US" altLang="ko-KR"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It may drop the performance of model</a:t>
            </a:r>
            <a:endParaRPr lang="en-US"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3FD8562-069C-9CE0-8963-77180DF0B540}"/>
              </a:ext>
            </a:extLst>
          </p:cNvPr>
          <p:cNvSpPr/>
          <p:nvPr/>
        </p:nvSpPr>
        <p:spPr>
          <a:xfrm>
            <a:off x="2561797" y="2729003"/>
            <a:ext cx="3400323" cy="580030"/>
          </a:xfrm>
          <a:prstGeom prst="roundRect">
            <a:avLst/>
          </a:prstGeom>
          <a:solidFill>
            <a:srgbClr val="7E0000"/>
          </a:solidFill>
          <a:ln>
            <a:solidFill>
              <a:srgbClr val="7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Statistical information of ‘view counts’</a:t>
            </a:r>
            <a:endParaRPr lang="ko-KR" altLang="en-US" sz="15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EBDD50F-6273-DF1A-5AFC-6270D995F904}"/>
              </a:ext>
            </a:extLst>
          </p:cNvPr>
          <p:cNvCxnSpPr>
            <a:cxnSpLocks/>
          </p:cNvCxnSpPr>
          <p:nvPr/>
        </p:nvCxnSpPr>
        <p:spPr>
          <a:xfrm>
            <a:off x="2561797" y="4508037"/>
            <a:ext cx="2876836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4193E3B-345B-026F-4E23-6B28A57C4BEC}"/>
              </a:ext>
            </a:extLst>
          </p:cNvPr>
          <p:cNvCxnSpPr>
            <a:cxnSpLocks/>
          </p:cNvCxnSpPr>
          <p:nvPr/>
        </p:nvCxnSpPr>
        <p:spPr>
          <a:xfrm>
            <a:off x="2561797" y="5718139"/>
            <a:ext cx="2876836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설명선: 왼쪽 화살표 11">
            <a:extLst>
              <a:ext uri="{FF2B5EF4-FFF2-40B4-BE49-F238E27FC236}">
                <a16:creationId xmlns:a16="http://schemas.microsoft.com/office/drawing/2014/main" id="{24F25E98-7578-4AFF-0743-85EC0B660170}"/>
              </a:ext>
            </a:extLst>
          </p:cNvPr>
          <p:cNvSpPr/>
          <p:nvPr/>
        </p:nvSpPr>
        <p:spPr>
          <a:xfrm>
            <a:off x="5895831" y="4501784"/>
            <a:ext cx="4073859" cy="1216355"/>
          </a:xfrm>
          <a:prstGeom prst="leftArrowCallout">
            <a:avLst>
              <a:gd name="adj1" fmla="val 25000"/>
              <a:gd name="adj2" fmla="val 20391"/>
              <a:gd name="adj3" fmla="val 25000"/>
              <a:gd name="adj4" fmla="val 85834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ysClr val="windowText" lastClr="000000"/>
                </a:solidFill>
              </a:rPr>
              <a:t>Huge difference between min and max value of view counts</a:t>
            </a:r>
            <a:endParaRPr lang="ko-KR" altLang="en-US" sz="1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6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DFEDC25-4328-C85F-C60A-3407CBE0E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37" y="3817963"/>
            <a:ext cx="3641264" cy="2808295"/>
          </a:xfrm>
          <a:prstGeom prst="rect">
            <a:avLst/>
          </a:prstGeom>
        </p:spPr>
      </p:pic>
      <p:grpSp>
        <p:nvGrpSpPr>
          <p:cNvPr id="118" name="Google Shape;118;p3"/>
          <p:cNvGrpSpPr/>
          <p:nvPr/>
        </p:nvGrpSpPr>
        <p:grpSpPr>
          <a:xfrm>
            <a:off x="-10887" y="0"/>
            <a:ext cx="4778828" cy="592100"/>
            <a:chOff x="-10832" y="12038"/>
            <a:chExt cx="4754880" cy="1207162"/>
          </a:xfrm>
        </p:grpSpPr>
        <p:sp>
          <p:nvSpPr>
            <p:cNvPr id="119" name="Google Shape;119;p3"/>
            <p:cNvSpPr/>
            <p:nvPr/>
          </p:nvSpPr>
          <p:spPr>
            <a:xfrm>
              <a:off x="-10832" y="205738"/>
              <a:ext cx="4754880" cy="924791"/>
            </a:xfrm>
            <a:prstGeom prst="rect">
              <a:avLst/>
            </a:prstGeom>
            <a:solidFill>
              <a:srgbClr val="7E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0383" y="134809"/>
              <a:ext cx="649472" cy="1066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Malgun Gothic"/>
                <a:buNone/>
              </a:pPr>
              <a:r>
                <a:rPr lang="en-US" sz="280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03</a:t>
              </a:r>
              <a:endParaRPr sz="18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31871" y="289037"/>
              <a:ext cx="3780161" cy="690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lang="en-US" altLang="ko-KR" sz="16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Data processing</a:t>
              </a:r>
              <a:endParaRPr lang="en-US" alt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22" name="Google Shape;122;p3"/>
            <p:cNvCxnSpPr/>
            <p:nvPr/>
          </p:nvCxnSpPr>
          <p:spPr>
            <a:xfrm flipH="1">
              <a:off x="682126" y="12038"/>
              <a:ext cx="216862" cy="1207162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Google Shape;269;p14">
            <a:extLst>
              <a:ext uri="{FF2B5EF4-FFF2-40B4-BE49-F238E27FC236}">
                <a16:creationId xmlns:a16="http://schemas.microsoft.com/office/drawing/2014/main" id="{128FC3DF-8309-1F44-C7C7-01234729587E}"/>
              </a:ext>
            </a:extLst>
          </p:cNvPr>
          <p:cNvSpPr txBox="1"/>
          <p:nvPr/>
        </p:nvSpPr>
        <p:spPr>
          <a:xfrm>
            <a:off x="630363" y="1129657"/>
            <a:ext cx="9892493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0000"/>
              </a:buClr>
              <a:buSzPts val="1800"/>
              <a:buFont typeface="Malgun Gothic"/>
              <a:buNone/>
            </a:pPr>
            <a:r>
              <a:rPr lang="en-US" altLang="ko-KR" sz="1800" b="1" i="0" u="none" strike="noStrike" cap="none" dirty="0">
                <a:solidFill>
                  <a:srgbClr val="7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How to solv</a:t>
            </a:r>
            <a:r>
              <a:rPr lang="en-US" altLang="ko-KR" sz="1800" b="1" dirty="0">
                <a:solidFill>
                  <a:srgbClr val="7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 the large scope problem?</a:t>
            </a:r>
            <a:endParaRPr lang="en-US"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log value of view counts</a:t>
            </a:r>
            <a:endParaRPr lang="en-US" altLang="ko-KR"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Reasonable because it can penalize large view counts</a:t>
            </a:r>
          </a:p>
          <a:p>
            <a:pPr marL="457200"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(additional of view counts has different meaning depend on the size of views)</a:t>
            </a:r>
            <a:endParaRPr lang="en-US"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F93D1AF-4A0C-A331-0526-572D0BFFB681}"/>
              </a:ext>
            </a:extLst>
          </p:cNvPr>
          <p:cNvSpPr/>
          <p:nvPr/>
        </p:nvSpPr>
        <p:spPr>
          <a:xfrm>
            <a:off x="378153" y="3240796"/>
            <a:ext cx="3400323" cy="580030"/>
          </a:xfrm>
          <a:prstGeom prst="roundRect">
            <a:avLst/>
          </a:prstGeom>
          <a:solidFill>
            <a:srgbClr val="7E0000"/>
          </a:solidFill>
          <a:ln>
            <a:solidFill>
              <a:srgbClr val="7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log( view counts )</a:t>
            </a:r>
            <a:endParaRPr lang="ko-KR" altLang="en-US" sz="1500" dirty="0"/>
          </a:p>
        </p:txBody>
      </p:sp>
      <p:sp>
        <p:nvSpPr>
          <p:cNvPr id="9" name="설명선: 왼쪽 화살표 8">
            <a:extLst>
              <a:ext uri="{FF2B5EF4-FFF2-40B4-BE49-F238E27FC236}">
                <a16:creationId xmlns:a16="http://schemas.microsoft.com/office/drawing/2014/main" id="{8758C417-BDE8-CD6F-CCD2-77DB224B47BA}"/>
              </a:ext>
            </a:extLst>
          </p:cNvPr>
          <p:cNvSpPr/>
          <p:nvPr/>
        </p:nvSpPr>
        <p:spPr>
          <a:xfrm>
            <a:off x="3487077" y="5055518"/>
            <a:ext cx="4251712" cy="1216355"/>
          </a:xfrm>
          <a:prstGeom prst="leftArrowCallout">
            <a:avLst>
              <a:gd name="adj1" fmla="val 25000"/>
              <a:gd name="adj2" fmla="val 20391"/>
              <a:gd name="adj3" fmla="val 25000"/>
              <a:gd name="adj4" fmla="val 85834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ysClr val="windowText" lastClr="000000"/>
                </a:solidFill>
              </a:rPr>
              <a:t>Much smaller scope between min and max value of view counts</a:t>
            </a:r>
            <a:endParaRPr lang="ko-KR" altLang="en-US" sz="1800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3C60DB6-A5A9-C819-EF43-FF3D1973D912}"/>
              </a:ext>
            </a:extLst>
          </p:cNvPr>
          <p:cNvCxnSpPr>
            <a:cxnSpLocks/>
          </p:cNvCxnSpPr>
          <p:nvPr/>
        </p:nvCxnSpPr>
        <p:spPr>
          <a:xfrm>
            <a:off x="350857" y="5047126"/>
            <a:ext cx="2876836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86C9307-38C3-9B85-E911-D7EB8D84ECA5}"/>
              </a:ext>
            </a:extLst>
          </p:cNvPr>
          <p:cNvCxnSpPr>
            <a:cxnSpLocks/>
          </p:cNvCxnSpPr>
          <p:nvPr/>
        </p:nvCxnSpPr>
        <p:spPr>
          <a:xfrm>
            <a:off x="350857" y="6271708"/>
            <a:ext cx="2876836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22082CFC-2CC8-BEEB-4E80-1360D47DCA82}"/>
              </a:ext>
            </a:extLst>
          </p:cNvPr>
          <p:cNvSpPr/>
          <p:nvPr/>
        </p:nvSpPr>
        <p:spPr>
          <a:xfrm>
            <a:off x="5740591" y="2780262"/>
            <a:ext cx="5984544" cy="1963439"/>
          </a:xfrm>
          <a:prstGeom prst="wedgeRoundRectCallout">
            <a:avLst>
              <a:gd name="adj1" fmla="val -40982"/>
              <a:gd name="adj2" fmla="val -6718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Small view counts VS Large view counts</a:t>
            </a:r>
            <a:endParaRPr lang="ko-KR" altLang="en-US" sz="1800" b="1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2BAF1DB-D602-456D-0360-197796D00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658485"/>
              </p:ext>
            </p:extLst>
          </p:nvPr>
        </p:nvGraphicFramePr>
        <p:xfrm>
          <a:off x="5983761" y="3361623"/>
          <a:ext cx="5498204" cy="1125213"/>
        </p:xfrm>
        <a:graphic>
          <a:graphicData uri="http://schemas.openxmlformats.org/drawingml/2006/table">
            <a:tbl>
              <a:tblPr firstRow="1" bandRow="1">
                <a:tableStyleId>{36A5BCFE-39EC-4BDC-B008-6E1EDF8583A5}</a:tableStyleId>
              </a:tblPr>
              <a:tblGrid>
                <a:gridCol w="2749102">
                  <a:extLst>
                    <a:ext uri="{9D8B030D-6E8A-4147-A177-3AD203B41FA5}">
                      <a16:colId xmlns:a16="http://schemas.microsoft.com/office/drawing/2014/main" val="3159037120"/>
                    </a:ext>
                  </a:extLst>
                </a:gridCol>
                <a:gridCol w="2749102">
                  <a:extLst>
                    <a:ext uri="{9D8B030D-6E8A-4147-A177-3AD203B41FA5}">
                      <a16:colId xmlns:a16="http://schemas.microsoft.com/office/drawing/2014/main" val="3042730051"/>
                    </a:ext>
                  </a:extLst>
                </a:gridCol>
              </a:tblGrid>
              <a:tr h="375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Small view counts( 10 )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Large view counts( 1000 )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698577"/>
                  </a:ext>
                </a:extLst>
              </a:tr>
              <a:tr h="375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 + 1 → 10% increase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1000 + 1 → 0.1% increase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409831"/>
                  </a:ext>
                </a:extLst>
              </a:tr>
              <a:tr h="375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Meaningful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 meaningful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022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830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E0000"/>
        </a:solidFill>
        <a:ln>
          <a:solidFill>
            <a:srgbClr val="7E0000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704</Words>
  <Application>Microsoft Office PowerPoint</Application>
  <PresentationFormat>와이드스크린</PresentationFormat>
  <Paragraphs>166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Noto Sans Symbols</vt:lpstr>
      <vt:lpstr>Malgun Gothic</vt:lpstr>
      <vt:lpstr>Arial</vt:lpstr>
      <vt:lpstr>Cambria Math</vt:lpstr>
      <vt:lpstr>Times New Roman</vt:lpstr>
      <vt:lpstr>Office 테마</vt:lpstr>
      <vt:lpstr>Data analysis and Visualization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Bi-Weekly meeting</dc:title>
  <dc:creator>박 수호</dc:creator>
  <cp:lastModifiedBy>박 수호</cp:lastModifiedBy>
  <cp:revision>124</cp:revision>
  <dcterms:created xsi:type="dcterms:W3CDTF">2023-04-29T11:05:21Z</dcterms:created>
  <dcterms:modified xsi:type="dcterms:W3CDTF">2023-05-08T08:51:23Z</dcterms:modified>
</cp:coreProperties>
</file>