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3" r:id="rId9"/>
    <p:sldId id="264" r:id="rId10"/>
    <p:sldId id="265" r:id="rId11"/>
    <p:sldId id="266" r:id="rId12"/>
    <p:sldId id="268" r:id="rId13"/>
    <p:sldId id="261" r:id="rId14"/>
    <p:sldId id="271" r:id="rId15"/>
    <p:sldId id="273" r:id="rId16"/>
    <p:sldId id="275" r:id="rId17"/>
    <p:sldId id="276" r:id="rId18"/>
    <p:sldId id="269" r:id="rId19"/>
    <p:sldId id="267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D709-8C1C-23EA-2AFE-DA9E0DB3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6D588-8F8E-6647-0BD3-344A2327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0EB52-5C4A-47D8-8DB5-A85A577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DAD6-CF96-FDF2-2E3C-6CB8ECCE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35CEC-C986-B0F8-9D50-55711CDD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0718-ECB3-3EEA-FB4E-C345915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59035-D2E1-2F6E-F755-8649CA53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6A57-0BD4-E582-CCCF-B20C7DAF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01913-5826-E3D2-D70D-5F5718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571B6-0604-6898-281C-FB20F67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88A245-2F39-5112-98A3-08380FA08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E7C72-4A7D-CF61-B10A-BE43791E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4D5D5-F4A5-D449-76AC-2050379B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4C59E-C998-55D6-74A4-63090A48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763D2-47AE-7785-1BDF-A476F122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1A6F-530F-5938-01E3-4304645A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C95E1-0401-0EBF-762E-4AB936B4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41FC-CDBC-2349-0EC0-93A31979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A3F74-0AFF-6979-B7BA-0E34582F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BB57B-2DA4-2C19-7CFF-6A87AF48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6C73-0E34-924F-30FC-CACF0BB2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DAF1A-75E0-84D3-03E6-73980961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99341-BF71-8B35-C8A4-428B1E31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D0C75-D9CF-58F8-86F0-3381A72B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351E1-D7A9-F59F-4EDC-9DA10DC5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3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9F26-533F-24DD-9DAE-7E5CF187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E1B75-0857-DA18-DDE1-B3D7103B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15CE8B-D33A-8146-A7F7-56C50726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5491-E500-707E-5A09-D886C46A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3CF5A-B529-ADFF-4DFB-7F41AE74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2BAB6-BA7E-1997-0B3B-C2AA705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5516-1762-8CE5-1A2C-B9547381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1E39-DADC-AEC4-348A-CF23E25C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6F14E-ABEB-4C89-10ED-AC1CDEBE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F058E7-24AB-45EC-B299-EA36216D9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FDE5A1-70F2-9179-5BF4-36FE544C2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1831E-6997-D435-4541-ECAA4082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E05F33-937D-D152-8EE5-2970954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0F53EB-AB77-DC20-D654-48F180A2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977C1-4B14-30A8-580A-6B730F20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A141C-B323-8048-561D-921B10C5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04F634-C754-0635-6D7A-1217CE5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D2EBE-F40D-F2D1-26A9-99F2855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1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749C9-DBBA-7D75-B63D-A3BCA1A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FCEE8D-D17A-B04E-9106-57DC733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2559D-2684-3C4A-CEF6-2FD122FC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C8B2E-0C11-289F-756A-8B90EA54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58245-EA26-86EE-4393-5EDD7ED6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3EBB8-EFB4-06DB-6522-8FE3786D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EDDE8-CF2F-DD6C-530E-DB063F53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D4C41-04B6-0B2A-EDB9-2608158A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B452C-430A-F6B4-0E81-E817A303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E3E0-277A-16A5-B3FE-FF322F74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138FD-3037-DCBA-37DE-0B5CB56C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8253D-9FBF-0ACC-FEE6-811A4E99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67DB7-DDB2-FB69-A80D-73E4CACA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3FD11-F5B8-ED11-12F4-CD42306A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4B14A-DF4E-4215-6F31-F93330D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8EAF35-73DA-8532-9D7D-376C6B36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69CCA-DE2F-5E84-18E3-E7A39C9D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49531-DA23-9381-B082-2DB08BD3A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0418-E0EC-4BDA-AF68-002D2FF09178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6AB23-18E9-945A-E66F-720D21A95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89105-EFB6-573D-C660-84B14AC5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3C2B-A261-48B2-A20F-457A52F8A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9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EE887CF0-B3BE-D892-DA19-A385D79557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1275" y="1008993"/>
            <a:ext cx="10009450" cy="17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sz="4800">
                <a:latin typeface="Malgun Gothic"/>
                <a:ea typeface="Malgun Gothic"/>
                <a:cs typeface="Malgun Gothic"/>
                <a:sym typeface="Malgun Gothic"/>
              </a:rPr>
              <a:t>YouTube View Count Prediction</a:t>
            </a:r>
            <a:br>
              <a:rPr lang="en-US" sz="48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4800">
                <a:latin typeface="Malgun Gothic"/>
                <a:ea typeface="Malgun Gothic"/>
                <a:cs typeface="Malgun Gothic"/>
                <a:sym typeface="Malgun Gothic"/>
              </a:rPr>
              <a:t>Train with small data</a:t>
            </a:r>
            <a:endParaRPr sz="4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C122D17-6321-DE3E-1CEB-9509E2409B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12719" y="3121572"/>
            <a:ext cx="6766560" cy="281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6</a:t>
            </a:r>
          </a:p>
          <a:p>
            <a:pPr>
              <a:defRPr/>
            </a:pPr>
            <a:r>
              <a:rPr lang="en-US" altLang="ko-KR"/>
              <a:t>Suho Park</a:t>
            </a:r>
          </a:p>
          <a:p>
            <a:pPr>
              <a:defRPr/>
            </a:pPr>
            <a:r>
              <a:rPr lang="en-US" altLang="ko-KR"/>
              <a:t>Chaejin Lim</a:t>
            </a:r>
          </a:p>
          <a:p>
            <a:pPr>
              <a:defRPr/>
            </a:pPr>
            <a:r>
              <a:rPr lang="en-US" altLang="ko-KR"/>
              <a:t>Jaejoon Yoo</a:t>
            </a:r>
          </a:p>
          <a:p>
            <a:pPr>
              <a:defRPr/>
            </a:pPr>
            <a:r>
              <a:rPr lang="en-US" altLang="ko-KR"/>
              <a:t>Jeongyeop Seo</a:t>
            </a:r>
          </a:p>
          <a:p>
            <a:pPr>
              <a:defRPr/>
            </a:pPr>
            <a:r>
              <a:rPr lang="en-US" altLang="ko-KR"/>
              <a:t>Jihyun Lee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endParaRPr lang="en-US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C56A6F3-06D4-82D6-320F-AF0EF23AA4A1}"/>
              </a:ext>
            </a:extLst>
          </p:cNvPr>
          <p:cNvSpPr/>
          <p:nvPr/>
        </p:nvSpPr>
        <p:spPr>
          <a:xfrm>
            <a:off x="0" y="6498336"/>
            <a:ext cx="12192000" cy="124967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017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Cross validation set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3" y="1034407"/>
            <a:ext cx="393211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with cross validation set</a:t>
            </a:r>
          </a:p>
        </p:txBody>
      </p:sp>
      <p:pic>
        <p:nvPicPr>
          <p:cNvPr id="11" name="그림 10" descr="도표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5A99B2B2-88D1-A772-61D4-E790D4CF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04" y="3393231"/>
            <a:ext cx="3360000" cy="2520000"/>
          </a:xfrm>
          <a:prstGeom prst="rect">
            <a:avLst/>
          </a:prstGeom>
        </p:spPr>
      </p:pic>
      <p:pic>
        <p:nvPicPr>
          <p:cNvPr id="15" name="그림 1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83A5B4F-D441-0256-CE1F-231BA3EA2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60" y="3393231"/>
            <a:ext cx="3360000" cy="2520000"/>
          </a:xfrm>
          <a:prstGeom prst="rect">
            <a:avLst/>
          </a:prstGeom>
        </p:spPr>
      </p:pic>
      <p:pic>
        <p:nvPicPr>
          <p:cNvPr id="24" name="그림 2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701E8E5A-D331-3D2A-DF07-34FE467C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84" y="40224"/>
            <a:ext cx="3359999" cy="2520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59FE6E3-88B4-EC54-A4AD-56BEFADE463C}"/>
              </a:ext>
            </a:extLst>
          </p:cNvPr>
          <p:cNvGrpSpPr/>
          <p:nvPr/>
        </p:nvGrpSpPr>
        <p:grpSpPr>
          <a:xfrm>
            <a:off x="10563327" y="4714704"/>
            <a:ext cx="1227142" cy="673750"/>
            <a:chOff x="10284147" y="1172866"/>
            <a:chExt cx="1227142" cy="6737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94B21F-FE2A-C92F-5A56-CC3244712A5C}"/>
                </a:ext>
              </a:extLst>
            </p:cNvPr>
            <p:cNvSpPr/>
            <p:nvPr/>
          </p:nvSpPr>
          <p:spPr>
            <a:xfrm>
              <a:off x="10284147" y="1259802"/>
              <a:ext cx="216000" cy="216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6A1909-477E-C39C-6EE7-207481EA60F9}"/>
                </a:ext>
              </a:extLst>
            </p:cNvPr>
            <p:cNvSpPr txBox="1"/>
            <p:nvPr/>
          </p:nvSpPr>
          <p:spPr>
            <a:xfrm>
              <a:off x="10546518" y="1172866"/>
              <a:ext cx="9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train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7036588-5AF5-2F25-B4A0-6A7CBE66C9DA}"/>
                </a:ext>
              </a:extLst>
            </p:cNvPr>
            <p:cNvSpPr/>
            <p:nvPr/>
          </p:nvSpPr>
          <p:spPr>
            <a:xfrm>
              <a:off x="10284147" y="1564309"/>
              <a:ext cx="216000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04467E-9AA8-420D-7D69-7CE5390D9227}"/>
                </a:ext>
              </a:extLst>
            </p:cNvPr>
            <p:cNvSpPr txBox="1"/>
            <p:nvPr/>
          </p:nvSpPr>
          <p:spPr>
            <a:xfrm>
              <a:off x="10521101" y="1477284"/>
              <a:ext cx="96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valid</a:t>
              </a:r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BC6B77-DA1D-E478-4A7A-3279AAA56659}"/>
              </a:ext>
            </a:extLst>
          </p:cNvPr>
          <p:cNvSpPr txBox="1"/>
          <p:nvPr/>
        </p:nvSpPr>
        <p:spPr>
          <a:xfrm>
            <a:off x="8180609" y="5785115"/>
            <a:ext cx="17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Case3</a:t>
            </a:r>
          </a:p>
          <a:p>
            <a:pPr algn="ctr"/>
            <a:r>
              <a:rPr lang="en-US" altLang="ko-KR" sz="1600"/>
              <a:t>Test MSE</a:t>
            </a:r>
          </a:p>
          <a:p>
            <a:pPr algn="ctr"/>
            <a:r>
              <a:rPr lang="en-US" altLang="ko-KR" sz="1600"/>
              <a:t>17.21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63E68-B0E5-9E78-4E7B-F9C57471A742}"/>
              </a:ext>
            </a:extLst>
          </p:cNvPr>
          <p:cNvSpPr txBox="1"/>
          <p:nvPr/>
        </p:nvSpPr>
        <p:spPr>
          <a:xfrm>
            <a:off x="4599116" y="5725120"/>
            <a:ext cx="176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Case2</a:t>
            </a:r>
          </a:p>
          <a:p>
            <a:pPr algn="ctr"/>
            <a:r>
              <a:rPr lang="en-US" altLang="ko-KR" sz="1600"/>
              <a:t>Test MSE</a:t>
            </a:r>
          </a:p>
          <a:p>
            <a:pPr algn="ctr"/>
            <a:r>
              <a:rPr lang="en-US" altLang="ko-KR" sz="1600"/>
              <a:t>17.27</a:t>
            </a:r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C2D32F-33B3-1F49-05DC-3CDB4C0ACF4C}"/>
              </a:ext>
            </a:extLst>
          </p:cNvPr>
          <p:cNvSpPr txBox="1"/>
          <p:nvPr/>
        </p:nvSpPr>
        <p:spPr>
          <a:xfrm>
            <a:off x="6549973" y="2320616"/>
            <a:ext cx="17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Case4</a:t>
            </a:r>
          </a:p>
          <a:p>
            <a:pPr algn="ctr"/>
            <a:r>
              <a:rPr lang="en-US" altLang="ko-KR" sz="1600"/>
              <a:t>Test MSE</a:t>
            </a:r>
          </a:p>
          <a:p>
            <a:pPr algn="ctr"/>
            <a:r>
              <a:rPr lang="en-US" altLang="ko-KR" sz="1600"/>
              <a:t>1096.45</a:t>
            </a:r>
          </a:p>
        </p:txBody>
      </p: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87B98689-9259-786C-A1F1-B92A59020200}"/>
              </a:ext>
            </a:extLst>
          </p:cNvPr>
          <p:cNvSpPr txBox="1"/>
          <p:nvPr/>
        </p:nvSpPr>
        <p:spPr>
          <a:xfrm>
            <a:off x="517959" y="1518490"/>
            <a:ext cx="437597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We tried from case 1 to case 5.</a:t>
            </a:r>
            <a:endParaRPr lang="en-US" altLang="ko-KR"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Hyper Parameters: 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batch_size = 128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epochs = 200 (some are 150)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learning rate = 0.005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72660-6658-884B-5459-BEFDC9259BF4}"/>
              </a:ext>
            </a:extLst>
          </p:cNvPr>
          <p:cNvSpPr txBox="1"/>
          <p:nvPr/>
        </p:nvSpPr>
        <p:spPr>
          <a:xfrm>
            <a:off x="1299473" y="5725120"/>
            <a:ext cx="157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Case1</a:t>
            </a:r>
          </a:p>
          <a:p>
            <a:pPr algn="ctr"/>
            <a:r>
              <a:rPr lang="en-US" altLang="ko-KR" sz="1600"/>
              <a:t>Test MSE</a:t>
            </a:r>
          </a:p>
          <a:p>
            <a:pPr algn="ctr"/>
            <a:r>
              <a:rPr lang="en-US" altLang="ko-KR" sz="1600"/>
              <a:t>31.76</a:t>
            </a:r>
          </a:p>
        </p:txBody>
      </p:sp>
      <p:pic>
        <p:nvPicPr>
          <p:cNvPr id="14" name="그림 13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B3FBC127-A907-243B-2149-A6D404A9F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50" y="40224"/>
            <a:ext cx="33600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C3EC0C-81C9-DC27-8AD9-797F76E3B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09" y="3652704"/>
            <a:ext cx="3174461" cy="212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4B7D47-4679-AD91-81E0-4A1B9BB09895}"/>
              </a:ext>
            </a:extLst>
          </p:cNvPr>
          <p:cNvSpPr txBox="1"/>
          <p:nvPr/>
        </p:nvSpPr>
        <p:spPr>
          <a:xfrm>
            <a:off x="9631030" y="2340482"/>
            <a:ext cx="17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Case5</a:t>
            </a:r>
          </a:p>
          <a:p>
            <a:pPr algn="ctr"/>
            <a:r>
              <a:rPr lang="en-US" altLang="ko-KR" sz="1600"/>
              <a:t>Test MSE</a:t>
            </a:r>
          </a:p>
          <a:p>
            <a:pPr algn="ctr"/>
            <a:r>
              <a:rPr lang="en-US" altLang="ko-KR" sz="1600"/>
              <a:t>3449.11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F6BA0A-C48D-AD13-2EE6-FECE2148FE7E}"/>
              </a:ext>
            </a:extLst>
          </p:cNvPr>
          <p:cNvSpPr txBox="1"/>
          <p:nvPr/>
        </p:nvSpPr>
        <p:spPr>
          <a:xfrm>
            <a:off x="8417925" y="2287272"/>
            <a:ext cx="96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🤔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87343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Overfitting with train data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2" y="1034407"/>
            <a:ext cx="258908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Observe Overfitting</a:t>
            </a:r>
          </a:p>
        </p:txBody>
      </p:sp>
      <p:sp>
        <p:nvSpPr>
          <p:cNvPr id="17" name="Google Shape;269;p14">
            <a:extLst>
              <a:ext uri="{FF2B5EF4-FFF2-40B4-BE49-F238E27FC236}">
                <a16:creationId xmlns:a16="http://schemas.microsoft.com/office/drawing/2014/main" id="{A41B638A-7C4A-5C07-E562-A1D22A3DD82B}"/>
              </a:ext>
            </a:extLst>
          </p:cNvPr>
          <p:cNvSpPr txBox="1"/>
          <p:nvPr/>
        </p:nvSpPr>
        <p:spPr>
          <a:xfrm>
            <a:off x="377007" y="1542198"/>
            <a:ext cx="107005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losses does not converge to zero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It was difficult to confirm the overfitting due to the time of the trainning and unstable loss.</a:t>
            </a:r>
            <a:endParaRPr lang="en-US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AC4D938-6F43-BF29-5565-6311DCCD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0" y="2572689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Overfitting with train data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2" y="1034407"/>
            <a:ext cx="434168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ko-KR"/>
            </a:defPPr>
            <a:lvl1pPr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  <a:defRPr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</a:defRPr>
            </a:lvl1pPr>
          </a:lstStyle>
          <a:p>
            <a:r>
              <a:rPr lang="en-US" altLang="ko-KR"/>
              <a:t>Fail to converge to zero-like values</a:t>
            </a:r>
            <a:endParaRPr lang="en-US" altLang="ko-KR">
              <a:sym typeface="Malgun Gothic"/>
            </a:endParaRP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67CD8BE-F3FF-9692-0AEB-69589E46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00" y="2988785"/>
            <a:ext cx="4799999" cy="3600000"/>
          </a:xfrm>
          <a:prstGeom prst="rect">
            <a:avLst/>
          </a:prstGeom>
        </p:spPr>
      </p:pic>
      <p:sp>
        <p:nvSpPr>
          <p:cNvPr id="10" name="Google Shape;269;p14">
            <a:extLst>
              <a:ext uri="{FF2B5EF4-FFF2-40B4-BE49-F238E27FC236}">
                <a16:creationId xmlns:a16="http://schemas.microsoft.com/office/drawing/2014/main" id="{BDA1570B-0485-DB7C-C31F-45C39A9698F3}"/>
              </a:ext>
            </a:extLst>
          </p:cNvPr>
          <p:cNvSpPr txBox="1"/>
          <p:nvPr/>
        </p:nvSpPr>
        <p:spPr>
          <a:xfrm>
            <a:off x="377006" y="1542198"/>
            <a:ext cx="600474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There was an intermittent increase in loss.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There seems to be a problem with training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- </a:t>
            </a: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Lack of data</a:t>
            </a:r>
            <a:b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</a:b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	- Learning rate</a:t>
            </a:r>
            <a:b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</a:b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	- Model Complexity</a:t>
            </a:r>
            <a:b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</a:b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	- Input data nomalization</a:t>
            </a:r>
            <a:endParaRPr lang="en-US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939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B0CE15-7EF0-626F-07CE-9F7DAB2C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1" y="2464065"/>
            <a:ext cx="6955124" cy="3681766"/>
          </a:xfrm>
          <a:prstGeom prst="rect">
            <a:avLst/>
          </a:prstGeom>
        </p:spPr>
      </p:pic>
      <p:grpSp>
        <p:nvGrpSpPr>
          <p:cNvPr id="5" name="Google Shape;118;p3">
            <a:extLst>
              <a:ext uri="{FF2B5EF4-FFF2-40B4-BE49-F238E27FC236}">
                <a16:creationId xmlns:a16="http://schemas.microsoft.com/office/drawing/2014/main" id="{F48A8959-0C28-5BB3-E0AD-08E8C2F01EEA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87AD5089-57A6-18C6-7831-892D04FF53C6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E8F42B38-5779-BD13-2328-9146A7448D70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1;p3">
              <a:extLst>
                <a:ext uri="{FF2B5EF4-FFF2-40B4-BE49-F238E27FC236}">
                  <a16:creationId xmlns:a16="http://schemas.microsoft.com/office/drawing/2014/main" id="{BF2FA7C9-ABD7-FCE1-BCE3-3E6F4B9AC99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Visualize trainable variables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9" name="Google Shape;122;p3">
              <a:extLst>
                <a:ext uri="{FF2B5EF4-FFF2-40B4-BE49-F238E27FC236}">
                  <a16:creationId xmlns:a16="http://schemas.microsoft.com/office/drawing/2014/main" id="{1FECE863-3FD5-ADA7-C41D-1FF572CC275F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269;p14">
            <a:extLst>
              <a:ext uri="{FF2B5EF4-FFF2-40B4-BE49-F238E27FC236}">
                <a16:creationId xmlns:a16="http://schemas.microsoft.com/office/drawing/2014/main" id="{4B736215-0782-BADD-77B4-65818795B5A6}"/>
              </a:ext>
            </a:extLst>
          </p:cNvPr>
          <p:cNvSpPr txBox="1"/>
          <p:nvPr/>
        </p:nvSpPr>
        <p:spPr>
          <a:xfrm>
            <a:off x="630363" y="1024882"/>
            <a:ext cx="531549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Doc2Vec Visualization</a:t>
            </a:r>
          </a:p>
        </p:txBody>
      </p:sp>
      <p:sp>
        <p:nvSpPr>
          <p:cNvPr id="11" name="Google Shape;269;p14">
            <a:extLst>
              <a:ext uri="{FF2B5EF4-FFF2-40B4-BE49-F238E27FC236}">
                <a16:creationId xmlns:a16="http://schemas.microsoft.com/office/drawing/2014/main" id="{C99C1E22-11FB-6F45-D35C-676ACFFFFE03}"/>
              </a:ext>
            </a:extLst>
          </p:cNvPr>
          <p:cNvSpPr txBox="1"/>
          <p:nvPr/>
        </p:nvSpPr>
        <p:spPr>
          <a:xfrm>
            <a:off x="377007" y="1614831"/>
            <a:ext cx="53760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Using Embedding Projector (Google)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https://projector.tensorflow.org/</a:t>
            </a:r>
            <a:endParaRPr lang="en-US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3458A-38A8-9199-1558-B68662854C57}"/>
              </a:ext>
            </a:extLst>
          </p:cNvPr>
          <p:cNvSpPr txBox="1"/>
          <p:nvPr/>
        </p:nvSpPr>
        <p:spPr>
          <a:xfrm>
            <a:off x="7367587" y="2506625"/>
            <a:ext cx="46902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effectLst/>
              </a:rPr>
              <a:t>한우 치마살 생고기🥩동충하초 먹방 먹방 </a:t>
            </a:r>
            <a:r>
              <a:rPr lang="en-US" altLang="ko-KR" sz="1600" b="0" i="0">
                <a:effectLst/>
              </a:rPr>
              <a:t>Real Sound MUKBANG | ASMR | EATING 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 b="0" i="0">
                <a:effectLst/>
              </a:rPr>
              <a:t>SOUNDSPICY SRI LANKAN FOOD IS SO FLAVOURFUL</a:t>
            </a:r>
          </a:p>
          <a:p>
            <a:pPr algn="l"/>
            <a:endParaRPr lang="en-US" altLang="ko-KR" sz="1600"/>
          </a:p>
          <a:p>
            <a:pPr algn="l"/>
            <a:r>
              <a:rPr lang="ko-KR" altLang="en-US" sz="1600" b="0" i="0">
                <a:effectLst/>
              </a:rPr>
              <a:t>팥호빵 초코호빵 고구마호빵 피자호빵 야채호빵 먹방 </a:t>
            </a:r>
            <a:r>
              <a:rPr lang="en-US" altLang="ko-KR" sz="1600" b="0" i="0">
                <a:effectLst/>
              </a:rPr>
              <a:t>Hobbang (Sweet red bean bun) Mukbang Eatingsound</a:t>
            </a:r>
          </a:p>
          <a:p>
            <a:pPr algn="l"/>
            <a:endParaRPr lang="en-US" altLang="ko-KR" sz="1600" b="0" i="0">
              <a:effectLst/>
            </a:endParaRPr>
          </a:p>
          <a:p>
            <a:pPr algn="l"/>
            <a:r>
              <a:rPr lang="ko-KR" altLang="en-US" sz="1600" b="0" i="0">
                <a:effectLst/>
              </a:rPr>
              <a:t>소름돋는 점괘썰 풀면서 소세지폭탄 엽떡 먹방</a:t>
            </a:r>
            <a:endParaRPr lang="en-US" altLang="ko-KR" sz="1600" b="0" i="0">
              <a:effectLst/>
            </a:endParaRPr>
          </a:p>
          <a:p>
            <a:pPr algn="l"/>
            <a:endParaRPr lang="en-US" altLang="ko-KR" sz="1600" b="0" i="0">
              <a:effectLst/>
            </a:endParaRPr>
          </a:p>
          <a:p>
            <a:pPr algn="l"/>
            <a:r>
              <a:rPr lang="en-US" altLang="ko-KR" sz="1600" b="0" i="0">
                <a:effectLst/>
              </a:rPr>
              <a:t>5</a:t>
            </a:r>
            <a:r>
              <a:rPr lang="ko-KR" altLang="en-US" sz="1600" b="0" i="0">
                <a:effectLst/>
              </a:rPr>
              <a:t>시간 걸렸네요</a:t>
            </a:r>
            <a:r>
              <a:rPr lang="en-US" altLang="ko-KR" sz="1600" b="0" i="0">
                <a:effectLst/>
              </a:rPr>
              <a:t>. </a:t>
            </a:r>
            <a:r>
              <a:rPr lang="ko-KR" altLang="en-US" sz="1600" b="0" i="0">
                <a:effectLst/>
              </a:rPr>
              <a:t>우족찜은 사드세요</a:t>
            </a:r>
            <a:r>
              <a:rPr lang="en-US" altLang="ko-KR" sz="1600" b="0" i="0">
                <a:effectLst/>
              </a:rPr>
              <a:t>.. SPICY</a:t>
            </a:r>
          </a:p>
          <a:p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CA042-ECB0-07EE-28E5-A27AD9D558D7}"/>
              </a:ext>
            </a:extLst>
          </p:cNvPr>
          <p:cNvSpPr txBox="1"/>
          <p:nvPr/>
        </p:nvSpPr>
        <p:spPr>
          <a:xfrm>
            <a:off x="7279095" y="1415470"/>
            <a:ext cx="486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사장님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~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돌솥비빔밥 하나 추가요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!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외국인분들도 인정하는 기사식당 혼자서 부시고왔습니다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!</a:t>
            </a:r>
            <a:endParaRPr lang="ko-KR" altLang="en-US" sz="16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FB6BF-BA8B-2EF2-349B-9FB3F0E02512}"/>
              </a:ext>
            </a:extLst>
          </p:cNvPr>
          <p:cNvCxnSpPr>
            <a:cxnSpLocks/>
          </p:cNvCxnSpPr>
          <p:nvPr/>
        </p:nvCxnSpPr>
        <p:spPr>
          <a:xfrm>
            <a:off x="9657220" y="2061801"/>
            <a:ext cx="0" cy="32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13F6A0-5C6F-A361-0E59-AA276E9F52AD}"/>
              </a:ext>
            </a:extLst>
          </p:cNvPr>
          <p:cNvSpPr txBox="1"/>
          <p:nvPr/>
        </p:nvSpPr>
        <p:spPr>
          <a:xfrm>
            <a:off x="8734425" y="2015614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similar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18;p3">
            <a:extLst>
              <a:ext uri="{FF2B5EF4-FFF2-40B4-BE49-F238E27FC236}">
                <a16:creationId xmlns:a16="http://schemas.microsoft.com/office/drawing/2014/main" id="{0A52F037-80F4-BF12-9A76-D68659F984DF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7" name="Google Shape;119;p3">
              <a:extLst>
                <a:ext uri="{FF2B5EF4-FFF2-40B4-BE49-F238E27FC236}">
                  <a16:creationId xmlns:a16="http://schemas.microsoft.com/office/drawing/2014/main" id="{81EE80E3-9FD3-2B8D-16D4-88F19C4CC245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F934687A-15A5-25EC-A9B7-1D8CFB141804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21;p3">
              <a:extLst>
                <a:ext uri="{FF2B5EF4-FFF2-40B4-BE49-F238E27FC236}">
                  <a16:creationId xmlns:a16="http://schemas.microsoft.com/office/drawing/2014/main" id="{DB266827-A0B1-98CF-AA69-7D68AE424278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Visualize trainable variables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10" name="Google Shape;122;p3">
              <a:extLst>
                <a:ext uri="{FF2B5EF4-FFF2-40B4-BE49-F238E27FC236}">
                  <a16:creationId xmlns:a16="http://schemas.microsoft.com/office/drawing/2014/main" id="{01426F08-741D-B061-5E5F-EB0EAFF477FB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269;p14">
            <a:extLst>
              <a:ext uri="{FF2B5EF4-FFF2-40B4-BE49-F238E27FC236}">
                <a16:creationId xmlns:a16="http://schemas.microsoft.com/office/drawing/2014/main" id="{B93C5C62-E674-9D67-AD55-FB789DDD4595}"/>
              </a:ext>
            </a:extLst>
          </p:cNvPr>
          <p:cNvSpPr txBox="1"/>
          <p:nvPr/>
        </p:nvSpPr>
        <p:spPr>
          <a:xfrm>
            <a:off x="630363" y="1024882"/>
            <a:ext cx="531549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Filt</a:t>
            </a:r>
            <a:r>
              <a:rPr lang="en-US" altLang="ko-KR" b="1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</a:t>
            </a: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Visualization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FCCB52-80BF-38C7-AD62-79E943B5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03" y="2123222"/>
            <a:ext cx="5453508" cy="1782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68BD57-8660-6824-253E-A1E9282B1D48}"/>
              </a:ext>
            </a:extLst>
          </p:cNvPr>
          <p:cNvSpPr txBox="1"/>
          <p:nvPr/>
        </p:nvSpPr>
        <p:spPr>
          <a:xfrm>
            <a:off x="1687910" y="259404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Feature Map</a:t>
            </a:r>
          </a:p>
          <a:p>
            <a:pPr algn="ctr"/>
            <a:r>
              <a:rPr lang="en-US" altLang="ko-KR"/>
              <a:t>Sample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63573-7F03-962F-6E23-F0E89183A64D}"/>
              </a:ext>
            </a:extLst>
          </p:cNvPr>
          <p:cNvSpPr txBox="1"/>
          <p:nvPr/>
        </p:nvSpPr>
        <p:spPr>
          <a:xfrm>
            <a:off x="1747045" y="479873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Conv Filter</a:t>
            </a:r>
          </a:p>
          <a:p>
            <a:pPr algn="ctr"/>
            <a:r>
              <a:rPr lang="en-US" altLang="ko-KR"/>
              <a:t>Sample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D3EFE-800F-77F5-547F-ABA6865D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03" y="4306574"/>
            <a:ext cx="5453508" cy="201212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EA2E9F-CE46-EEF9-8887-760A6D03BDE2}"/>
              </a:ext>
            </a:extLst>
          </p:cNvPr>
          <p:cNvCxnSpPr>
            <a:cxnSpLocks/>
          </p:cNvCxnSpPr>
          <p:nvPr/>
        </p:nvCxnSpPr>
        <p:spPr>
          <a:xfrm>
            <a:off x="2484895" y="3466101"/>
            <a:ext cx="0" cy="1086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18;p3">
            <a:extLst>
              <a:ext uri="{FF2B5EF4-FFF2-40B4-BE49-F238E27FC236}">
                <a16:creationId xmlns:a16="http://schemas.microsoft.com/office/drawing/2014/main" id="{0A52F037-80F4-BF12-9A76-D68659F984DF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7" name="Google Shape;119;p3">
              <a:extLst>
                <a:ext uri="{FF2B5EF4-FFF2-40B4-BE49-F238E27FC236}">
                  <a16:creationId xmlns:a16="http://schemas.microsoft.com/office/drawing/2014/main" id="{81EE80E3-9FD3-2B8D-16D4-88F19C4CC245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F934687A-15A5-25EC-A9B7-1D8CFB141804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21;p3">
              <a:extLst>
                <a:ext uri="{FF2B5EF4-FFF2-40B4-BE49-F238E27FC236}">
                  <a16:creationId xmlns:a16="http://schemas.microsoft.com/office/drawing/2014/main" id="{DB266827-A0B1-98CF-AA69-7D68AE424278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Visualize trainable variables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10" name="Google Shape;122;p3">
              <a:extLst>
                <a:ext uri="{FF2B5EF4-FFF2-40B4-BE49-F238E27FC236}">
                  <a16:creationId xmlns:a16="http://schemas.microsoft.com/office/drawing/2014/main" id="{01426F08-741D-B061-5E5F-EB0EAFF477FB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269;p14">
            <a:extLst>
              <a:ext uri="{FF2B5EF4-FFF2-40B4-BE49-F238E27FC236}">
                <a16:creationId xmlns:a16="http://schemas.microsoft.com/office/drawing/2014/main" id="{B93C5C62-E674-9D67-AD55-FB789DDD4595}"/>
              </a:ext>
            </a:extLst>
          </p:cNvPr>
          <p:cNvSpPr txBox="1"/>
          <p:nvPr/>
        </p:nvSpPr>
        <p:spPr>
          <a:xfrm>
            <a:off x="630363" y="1024882"/>
            <a:ext cx="531549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Filt</a:t>
            </a:r>
            <a:r>
              <a:rPr lang="en-US" altLang="ko-KR" b="1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</a:t>
            </a: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Visualization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EEEA07-AF0C-E6EF-7C20-225F8A2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39" y="474379"/>
            <a:ext cx="3364636" cy="1914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518357-F25A-0F77-FD9F-6B037262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39" y="2493043"/>
            <a:ext cx="3402742" cy="19262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C7AB5-20EA-4F09-6AAC-D03451A11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839" y="4600025"/>
            <a:ext cx="3402743" cy="19314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CA51EC-2C67-AC8D-899C-81E3D6422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46" y="3338345"/>
            <a:ext cx="2298520" cy="848060"/>
          </a:xfrm>
          <a:prstGeom prst="rect">
            <a:avLst/>
          </a:prstGeom>
        </p:spPr>
      </p:pic>
      <p:pic>
        <p:nvPicPr>
          <p:cNvPr id="20" name="그림 19" descr="사람, 패스트푸드, 해산물, 살이(가) 표시된 사진&#10;&#10;자동 생성된 설명">
            <a:extLst>
              <a:ext uri="{FF2B5EF4-FFF2-40B4-BE49-F238E27FC236}">
                <a16:creationId xmlns:a16="http://schemas.microsoft.com/office/drawing/2014/main" id="{2D6B70C5-6C48-BAD9-C939-6EB286355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04" y="2598904"/>
            <a:ext cx="3048000" cy="17145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289F29-F277-8C66-F1AF-9D8BD357AD5D}"/>
              </a:ext>
            </a:extLst>
          </p:cNvPr>
          <p:cNvCxnSpPr>
            <a:cxnSpLocks/>
          </p:cNvCxnSpPr>
          <p:nvPr/>
        </p:nvCxnSpPr>
        <p:spPr>
          <a:xfrm>
            <a:off x="4485145" y="3208927"/>
            <a:ext cx="2953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8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E33A0C-F900-6368-8DC9-D3EA42D8BC4D}"/>
              </a:ext>
            </a:extLst>
          </p:cNvPr>
          <p:cNvGrpSpPr/>
          <p:nvPr/>
        </p:nvGrpSpPr>
        <p:grpSpPr>
          <a:xfrm>
            <a:off x="1602032" y="2008947"/>
            <a:ext cx="8497152" cy="1822812"/>
            <a:chOff x="1108982" y="2201993"/>
            <a:chExt cx="10670856" cy="228911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5985D0-6011-3934-BB47-9A364D6C03B3}"/>
                </a:ext>
              </a:extLst>
            </p:cNvPr>
            <p:cNvSpPr/>
            <p:nvPr/>
          </p:nvSpPr>
          <p:spPr>
            <a:xfrm>
              <a:off x="2828925" y="2201993"/>
              <a:ext cx="933450" cy="1381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Conv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+ ReLU</a:t>
              </a:r>
              <a:endParaRPr lang="ko-KR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DB795FB-60D6-2910-84D7-4673F07B8BA9}"/>
                </a:ext>
              </a:extLst>
            </p:cNvPr>
            <p:cNvSpPr/>
            <p:nvPr/>
          </p:nvSpPr>
          <p:spPr>
            <a:xfrm>
              <a:off x="1108982" y="2542489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Feature</a:t>
              </a:r>
              <a:r>
                <a:rPr lang="ko-KR" altLang="en-US" sz="110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100">
                  <a:solidFill>
                    <a:sysClr val="windowText" lastClr="000000"/>
                  </a:solidFill>
                </a:rPr>
                <a:t>Map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5F3A171-97F8-9631-DB3A-906D01C6A7CC}"/>
                </a:ext>
              </a:extLst>
            </p:cNvPr>
            <p:cNvSpPr/>
            <p:nvPr/>
          </p:nvSpPr>
          <p:spPr>
            <a:xfrm>
              <a:off x="5585605" y="3653915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Doc2Vec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9305F42-B286-F52C-F2D8-35BF582AB40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882" y="2907515"/>
              <a:ext cx="23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EFA93B-6357-250C-09C4-670D1FD1C47C}"/>
                </a:ext>
              </a:extLst>
            </p:cNvPr>
            <p:cNvSpPr/>
            <p:nvPr/>
          </p:nvSpPr>
          <p:spPr>
            <a:xfrm>
              <a:off x="5213583" y="2525164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Dense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Feature</a:t>
              </a:r>
              <a:r>
                <a:rPr lang="ko-KR" altLang="en-US" sz="110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100">
                  <a:solidFill>
                    <a:sysClr val="windowText" lastClr="000000"/>
                  </a:solidFill>
                </a:rPr>
                <a:t>Map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130D9E-BD71-6EF3-3970-A47542AD17E4}"/>
                </a:ext>
              </a:extLst>
            </p:cNvPr>
            <p:cNvSpPr txBox="1"/>
            <p:nvPr/>
          </p:nvSpPr>
          <p:spPr>
            <a:xfrm>
              <a:off x="1377723" y="3426847"/>
              <a:ext cx="948417" cy="42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Input</a:t>
              </a:r>
              <a:endParaRPr lang="ko-KR" altLang="en-US" sz="11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3B15DF8-BEBB-6672-4378-3FC0EDA8FAA3}"/>
                </a:ext>
              </a:extLst>
            </p:cNvPr>
            <p:cNvSpPr/>
            <p:nvPr/>
          </p:nvSpPr>
          <p:spPr>
            <a:xfrm>
              <a:off x="4073566" y="2212985"/>
              <a:ext cx="933450" cy="1381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Max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Pool</a:t>
              </a:r>
              <a:endParaRPr lang="ko-KR" altLang="en-US" sz="11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00A4F2C-E15C-E240-77F4-69B9D8551768}"/>
                </a:ext>
              </a:extLst>
            </p:cNvPr>
            <p:cNvCxnSpPr>
              <a:cxnSpLocks/>
            </p:cNvCxnSpPr>
            <p:nvPr/>
          </p:nvCxnSpPr>
          <p:spPr>
            <a:xfrm>
              <a:off x="3754610" y="2912349"/>
              <a:ext cx="297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C54FAC1-41AE-67AE-1B9F-1AC669443710}"/>
                </a:ext>
              </a:extLst>
            </p:cNvPr>
            <p:cNvCxnSpPr>
              <a:cxnSpLocks/>
            </p:cNvCxnSpPr>
            <p:nvPr/>
          </p:nvCxnSpPr>
          <p:spPr>
            <a:xfrm>
              <a:off x="5018452" y="2930184"/>
              <a:ext cx="197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147A150-FE17-8D6C-E0DF-AE08FB953B3F}"/>
                </a:ext>
              </a:extLst>
            </p:cNvPr>
            <p:cNvSpPr/>
            <p:nvPr/>
          </p:nvSpPr>
          <p:spPr>
            <a:xfrm>
              <a:off x="7297668" y="22129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+ReLU</a:t>
              </a:r>
              <a:endParaRPr lang="ko-KR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AB7D2E-A38D-B8F1-B63E-E9FC52AC7901}"/>
                </a:ext>
              </a:extLst>
            </p:cNvPr>
            <p:cNvSpPr/>
            <p:nvPr/>
          </p:nvSpPr>
          <p:spPr>
            <a:xfrm>
              <a:off x="8411667" y="22129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+ReLU</a:t>
              </a:r>
              <a:endParaRPr lang="ko-KR" altLang="en-US" sz="11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ED09EAB-59C2-FC1F-200F-3199B6125BD9}"/>
                </a:ext>
              </a:extLst>
            </p:cNvPr>
            <p:cNvCxnSpPr>
              <a:cxnSpLocks/>
            </p:cNvCxnSpPr>
            <p:nvPr/>
          </p:nvCxnSpPr>
          <p:spPr>
            <a:xfrm>
              <a:off x="7062527" y="2874779"/>
              <a:ext cx="233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33B2B06-69C1-4221-9442-5DB92F92C4B5}"/>
                </a:ext>
              </a:extLst>
            </p:cNvPr>
            <p:cNvCxnSpPr>
              <a:cxnSpLocks/>
            </p:cNvCxnSpPr>
            <p:nvPr/>
          </p:nvCxnSpPr>
          <p:spPr>
            <a:xfrm>
              <a:off x="7071505" y="4021307"/>
              <a:ext cx="2246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A082686-642D-584F-FC3E-9C9F46D9980E}"/>
                </a:ext>
              </a:extLst>
            </p:cNvPr>
            <p:cNvCxnSpPr>
              <a:cxnSpLocks/>
            </p:cNvCxnSpPr>
            <p:nvPr/>
          </p:nvCxnSpPr>
          <p:spPr>
            <a:xfrm>
              <a:off x="9525666" y="3352047"/>
              <a:ext cx="4279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A915B4-03E7-BA27-7F7E-582E4D24440B}"/>
                </a:ext>
              </a:extLst>
            </p:cNvPr>
            <p:cNvSpPr/>
            <p:nvPr/>
          </p:nvSpPr>
          <p:spPr>
            <a:xfrm>
              <a:off x="9930894" y="2984655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Thumbnails</a:t>
              </a:r>
            </a:p>
            <a:p>
              <a:pPr algn="ctr"/>
              <a:r>
                <a:rPr lang="en-US" altLang="ko-KR" sz="1100">
                  <a:solidFill>
                    <a:sysClr val="windowText" lastClr="000000"/>
                  </a:solidFill>
                </a:rPr>
                <a:t>&amp;Title feature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oogle Shape;118;p3">
            <a:extLst>
              <a:ext uri="{FF2B5EF4-FFF2-40B4-BE49-F238E27FC236}">
                <a16:creationId xmlns:a16="http://schemas.microsoft.com/office/drawing/2014/main" id="{E2F66940-072F-7EDF-62AB-DCDD33C6FA8D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21" name="Google Shape;119;p3">
              <a:extLst>
                <a:ext uri="{FF2B5EF4-FFF2-40B4-BE49-F238E27FC236}">
                  <a16:creationId xmlns:a16="http://schemas.microsoft.com/office/drawing/2014/main" id="{5A406142-0E1D-CBF9-E5A9-06C889C3DBE9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20;p3">
              <a:extLst>
                <a:ext uri="{FF2B5EF4-FFF2-40B4-BE49-F238E27FC236}">
                  <a16:creationId xmlns:a16="http://schemas.microsoft.com/office/drawing/2014/main" id="{F95F555F-3787-EA7D-DFD4-A65F35941355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21;p3">
              <a:extLst>
                <a:ext uri="{FF2B5EF4-FFF2-40B4-BE49-F238E27FC236}">
                  <a16:creationId xmlns:a16="http://schemas.microsoft.com/office/drawing/2014/main" id="{81DD893D-50D0-F855-0C16-4CEA1C1BE5ED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Visualize trainable variables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24" name="Google Shape;122;p3">
              <a:extLst>
                <a:ext uri="{FF2B5EF4-FFF2-40B4-BE49-F238E27FC236}">
                  <a16:creationId xmlns:a16="http://schemas.microsoft.com/office/drawing/2014/main" id="{20E7D369-A88C-D696-80EC-DA2DD5205CAE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69;p14">
            <a:extLst>
              <a:ext uri="{FF2B5EF4-FFF2-40B4-BE49-F238E27FC236}">
                <a16:creationId xmlns:a16="http://schemas.microsoft.com/office/drawing/2014/main" id="{127DCA28-2A9F-2F0F-E0EF-CCD2DABAE518}"/>
              </a:ext>
            </a:extLst>
          </p:cNvPr>
          <p:cNvSpPr txBox="1"/>
          <p:nvPr/>
        </p:nvSpPr>
        <p:spPr>
          <a:xfrm>
            <a:off x="630363" y="1024882"/>
            <a:ext cx="531549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 node Visualization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25F658-73D0-E29D-6A85-D8820752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20" y="3817357"/>
            <a:ext cx="4163720" cy="29047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07801AD-A830-23F2-3AB9-C16A42AFD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61" y="3933271"/>
            <a:ext cx="3942446" cy="2676470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F6789D-ADC1-4800-3623-353B94407C5A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rot="16200000" flipH="1">
            <a:off x="8795516" y="2896903"/>
            <a:ext cx="101512" cy="1971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6218C-D7B4-434F-4AFF-01DD71FFD907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4941040" y="3831759"/>
            <a:ext cx="2032549" cy="143798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9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118;p3">
            <a:extLst>
              <a:ext uri="{FF2B5EF4-FFF2-40B4-BE49-F238E27FC236}">
                <a16:creationId xmlns:a16="http://schemas.microsoft.com/office/drawing/2014/main" id="{E2F66940-072F-7EDF-62AB-DCDD33C6FA8D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21" name="Google Shape;119;p3">
              <a:extLst>
                <a:ext uri="{FF2B5EF4-FFF2-40B4-BE49-F238E27FC236}">
                  <a16:creationId xmlns:a16="http://schemas.microsoft.com/office/drawing/2014/main" id="{5A406142-0E1D-CBF9-E5A9-06C889C3DBE9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20;p3">
              <a:extLst>
                <a:ext uri="{FF2B5EF4-FFF2-40B4-BE49-F238E27FC236}">
                  <a16:creationId xmlns:a16="http://schemas.microsoft.com/office/drawing/2014/main" id="{F95F555F-3787-EA7D-DFD4-A65F35941355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21;p3">
              <a:extLst>
                <a:ext uri="{FF2B5EF4-FFF2-40B4-BE49-F238E27FC236}">
                  <a16:creationId xmlns:a16="http://schemas.microsoft.com/office/drawing/2014/main" id="{81DD893D-50D0-F855-0C16-4CEA1C1BE5ED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Visualize trainable variables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24" name="Google Shape;122;p3">
              <a:extLst>
                <a:ext uri="{FF2B5EF4-FFF2-40B4-BE49-F238E27FC236}">
                  <a16:creationId xmlns:a16="http://schemas.microsoft.com/office/drawing/2014/main" id="{20E7D369-A88C-D696-80EC-DA2DD5205CAE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69;p14">
            <a:extLst>
              <a:ext uri="{FF2B5EF4-FFF2-40B4-BE49-F238E27FC236}">
                <a16:creationId xmlns:a16="http://schemas.microsoft.com/office/drawing/2014/main" id="{127DCA28-2A9F-2F0F-E0EF-CCD2DABAE518}"/>
              </a:ext>
            </a:extLst>
          </p:cNvPr>
          <p:cNvSpPr txBox="1"/>
          <p:nvPr/>
        </p:nvSpPr>
        <p:spPr>
          <a:xfrm>
            <a:off x="630363" y="1024882"/>
            <a:ext cx="825646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 node Visualization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There are many values with a weight close to zero.</a:t>
            </a:r>
          </a:p>
          <a:p>
            <a:pPr lvl="2">
              <a:buClr>
                <a:schemeClr val="dk1"/>
              </a:buClr>
              <a:buSzPts val="1800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- Only the sparse features affect the output value.</a:t>
            </a:r>
          </a:p>
          <a:p>
            <a:pPr lvl="2">
              <a:buClr>
                <a:schemeClr val="dk1"/>
              </a:buClr>
              <a:buSzPts val="1800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- The output value is too small for the input value</a:t>
            </a:r>
            <a:endParaRPr lang="en-US" altLang="ko-KR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5673487-45D1-6D54-7DA2-8AE90F05DD48}"/>
              </a:ext>
            </a:extLst>
          </p:cNvPr>
          <p:cNvGrpSpPr/>
          <p:nvPr/>
        </p:nvGrpSpPr>
        <p:grpSpPr>
          <a:xfrm>
            <a:off x="1309735" y="2593472"/>
            <a:ext cx="9572530" cy="4128663"/>
            <a:chOff x="1045802" y="2539032"/>
            <a:chExt cx="9572530" cy="412866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4FB30C-950B-BE23-0166-0AA811B4D82F}"/>
                </a:ext>
              </a:extLst>
            </p:cNvPr>
            <p:cNvGrpSpPr/>
            <p:nvPr/>
          </p:nvGrpSpPr>
          <p:grpSpPr>
            <a:xfrm>
              <a:off x="2929194" y="2539032"/>
              <a:ext cx="6333612" cy="1865729"/>
              <a:chOff x="1576599" y="2275320"/>
              <a:chExt cx="7775890" cy="229058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323BF71E-F9F6-650E-8E88-C7A1CD3D7AA7}"/>
                  </a:ext>
                </a:extLst>
              </p:cNvPr>
              <p:cNvSpPr/>
              <p:nvPr/>
            </p:nvSpPr>
            <p:spPr>
              <a:xfrm>
                <a:off x="3744609" y="2287785"/>
                <a:ext cx="1113999" cy="227812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FC</a:t>
                </a:r>
              </a:p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+ReLU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EAD5E81-50C5-14FA-D251-7C5984A0746E}"/>
                  </a:ext>
                </a:extLst>
              </p:cNvPr>
              <p:cNvSpPr/>
              <p:nvPr/>
            </p:nvSpPr>
            <p:spPr>
              <a:xfrm>
                <a:off x="5972607" y="2287785"/>
                <a:ext cx="1113999" cy="227812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FC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A2915AB-53A5-625C-615D-1F8E7E768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606" y="3512572"/>
                <a:ext cx="4279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601A09E1-35D5-BFC3-D91E-F2E303E8FB31}"/>
                  </a:ext>
                </a:extLst>
              </p:cNvPr>
              <p:cNvSpPr/>
              <p:nvPr/>
            </p:nvSpPr>
            <p:spPr>
              <a:xfrm>
                <a:off x="1587619" y="2416137"/>
                <a:ext cx="1848944" cy="73478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Thumbnails</a:t>
                </a:r>
              </a:p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&amp;Title feature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F4100F5-55EA-CBFC-0369-B76B9F49223C}"/>
                  </a:ext>
                </a:extLst>
              </p:cNvPr>
              <p:cNvSpPr/>
              <p:nvPr/>
            </p:nvSpPr>
            <p:spPr>
              <a:xfrm>
                <a:off x="1576599" y="3211780"/>
                <a:ext cx="1848944" cy="73478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Number of Subscribers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F0A90380-A580-7380-2F32-912322CB0ED5}"/>
                  </a:ext>
                </a:extLst>
              </p:cNvPr>
              <p:cNvSpPr/>
              <p:nvPr/>
            </p:nvSpPr>
            <p:spPr>
              <a:xfrm>
                <a:off x="1587619" y="4028206"/>
                <a:ext cx="1837924" cy="4191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Period (day)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98DD044-DEDE-8FEB-B58E-7805D9A68630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3436563" y="2783529"/>
                <a:ext cx="291193" cy="9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0AB76A40-31F6-7404-E0B9-1C53FD89E2F8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3425543" y="3573477"/>
                <a:ext cx="28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B6D2DC8-B708-B76E-42C9-B053FB7FCA1B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425543" y="4237756"/>
                <a:ext cx="2911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22A441-1FAD-434D-818D-049A4926205D}"/>
                  </a:ext>
                </a:extLst>
              </p:cNvPr>
              <p:cNvSpPr/>
              <p:nvPr/>
            </p:nvSpPr>
            <p:spPr>
              <a:xfrm>
                <a:off x="4858608" y="2275320"/>
                <a:ext cx="1113999" cy="227812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FC</a:t>
                </a:r>
              </a:p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+ReLU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8556B8B8-7F9C-FDE1-35C8-FC89E727B1F4}"/>
                  </a:ext>
                </a:extLst>
              </p:cNvPr>
              <p:cNvSpPr/>
              <p:nvPr/>
            </p:nvSpPr>
            <p:spPr>
              <a:xfrm>
                <a:off x="7514565" y="3303022"/>
                <a:ext cx="1837924" cy="4191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log10(views)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1F9F85-189D-D8DF-3E66-8BEF0B760478}"/>
                  </a:ext>
                </a:extLst>
              </p:cNvPr>
              <p:cNvSpPr txBox="1"/>
              <p:nvPr/>
            </p:nvSpPr>
            <p:spPr>
              <a:xfrm>
                <a:off x="3312222" y="3143922"/>
                <a:ext cx="459163" cy="37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</a:t>
                </a:r>
                <a:endParaRPr lang="ko-KR" altLang="en-US" sz="14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B9732C-7995-DC60-4BE7-EB96EB386B4C}"/>
                  </a:ext>
                </a:extLst>
              </p:cNvPr>
              <p:cNvSpPr txBox="1"/>
              <p:nvPr/>
            </p:nvSpPr>
            <p:spPr>
              <a:xfrm>
                <a:off x="3251561" y="2342560"/>
                <a:ext cx="621088" cy="37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10</a:t>
                </a:r>
                <a:endParaRPr lang="ko-KR" altLang="en-US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D47AA5-57FD-3DDC-E7AE-D5BA76014506}"/>
                  </a:ext>
                </a:extLst>
              </p:cNvPr>
              <p:cNvSpPr txBox="1"/>
              <p:nvPr/>
            </p:nvSpPr>
            <p:spPr>
              <a:xfrm>
                <a:off x="3231260" y="3779525"/>
                <a:ext cx="621088" cy="37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</a:t>
                </a:r>
                <a:endParaRPr lang="ko-KR" altLang="en-US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5D060-0128-F162-248C-BEC212A3B3E1}"/>
                  </a:ext>
                </a:extLst>
              </p:cNvPr>
              <p:cNvSpPr txBox="1"/>
              <p:nvPr/>
            </p:nvSpPr>
            <p:spPr>
              <a:xfrm>
                <a:off x="7003815" y="3081932"/>
                <a:ext cx="621088" cy="37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</a:t>
                </a:r>
                <a:endParaRPr lang="ko-KR" altLang="en-US" sz="1400"/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F34F0BD-6B2E-E81B-D370-0910816AB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802" y="4627602"/>
              <a:ext cx="3031621" cy="204009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6174A5D-F004-AA63-F6A2-DCDB8DCE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2892" y="4627603"/>
              <a:ext cx="2922988" cy="204009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222EFFA-92AC-3AC7-73DC-82D9B8DD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1349" y="4627599"/>
              <a:ext cx="3086983" cy="2040093"/>
            </a:xfrm>
            <a:prstGeom prst="rect">
              <a:avLst/>
            </a:prstGeom>
          </p:spPr>
        </p:pic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AA72748F-4DB9-16D4-E16F-0E036C4D8BA0}"/>
                </a:ext>
              </a:extLst>
            </p:cNvPr>
            <p:cNvCxnSpPr>
              <a:cxnSpLocks/>
              <a:stCxn id="46" idx="0"/>
              <a:endCxn id="3" idx="2"/>
            </p:cNvCxnSpPr>
            <p:nvPr/>
          </p:nvCxnSpPr>
          <p:spPr>
            <a:xfrm rot="5400000" flipH="1" flipV="1">
              <a:off x="3743770" y="3222605"/>
              <a:ext cx="222841" cy="25871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550EB6D-534F-7F2C-7FDB-CE8D05328FC5}"/>
                </a:ext>
              </a:extLst>
            </p:cNvPr>
            <p:cNvCxnSpPr>
              <a:cxnSpLocks/>
              <a:stCxn id="48" idx="0"/>
              <a:endCxn id="39" idx="2"/>
            </p:cNvCxnSpPr>
            <p:nvPr/>
          </p:nvCxnSpPr>
          <p:spPr>
            <a:xfrm rot="5400000" flipH="1" flipV="1">
              <a:off x="5813766" y="4385229"/>
              <a:ext cx="232995" cy="2517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64EE322-DE55-B3F5-3F4E-D93FBED8604B}"/>
                </a:ext>
              </a:extLst>
            </p:cNvPr>
            <p:cNvCxnSpPr>
              <a:cxnSpLocks/>
              <a:stCxn id="51" idx="0"/>
              <a:endCxn id="26" idx="2"/>
            </p:cNvCxnSpPr>
            <p:nvPr/>
          </p:nvCxnSpPr>
          <p:spPr>
            <a:xfrm rot="16200000" flipV="1">
              <a:off x="7907759" y="3460516"/>
              <a:ext cx="222838" cy="21113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56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8;p3">
            <a:extLst>
              <a:ext uri="{FF2B5EF4-FFF2-40B4-BE49-F238E27FC236}">
                <a16:creationId xmlns:a16="http://schemas.microsoft.com/office/drawing/2014/main" id="{F48A8959-0C28-5BB3-E0AD-08E8C2F01EEA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87AD5089-57A6-18C6-7831-892D04FF53C6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E8F42B38-5779-BD13-2328-9146A7448D70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1;p3">
              <a:extLst>
                <a:ext uri="{FF2B5EF4-FFF2-40B4-BE49-F238E27FC236}">
                  <a16:creationId xmlns:a16="http://schemas.microsoft.com/office/drawing/2014/main" id="{BF2FA7C9-ABD7-FCE1-BCE3-3E6F4B9AC99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Result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9" name="Google Shape;122;p3">
              <a:extLst>
                <a:ext uri="{FF2B5EF4-FFF2-40B4-BE49-F238E27FC236}">
                  <a16:creationId xmlns:a16="http://schemas.microsoft.com/office/drawing/2014/main" id="{1FECE863-3FD5-ADA7-C41D-1FF572CC275F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Google Shape;269;p14">
            <a:extLst>
              <a:ext uri="{FF2B5EF4-FFF2-40B4-BE49-F238E27FC236}">
                <a16:creationId xmlns:a16="http://schemas.microsoft.com/office/drawing/2014/main" id="{05AE64FA-B7CA-46FE-3C82-ECB3AA5173BA}"/>
              </a:ext>
            </a:extLst>
          </p:cNvPr>
          <p:cNvSpPr txBox="1"/>
          <p:nvPr/>
        </p:nvSpPr>
        <p:spPr>
          <a:xfrm>
            <a:off x="630363" y="1026600"/>
            <a:ext cx="5284661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Result (not cross evaluation)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Valid : Test = 1600 : 200 : 200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(Train)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19.11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(Valid) : 44.61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(Test)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17.21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FC49276-5883-6514-88AB-F3A1EFC42AE7}"/>
              </a:ext>
            </a:extLst>
          </p:cNvPr>
          <p:cNvGrpSpPr/>
          <p:nvPr/>
        </p:nvGrpSpPr>
        <p:grpSpPr>
          <a:xfrm>
            <a:off x="2400300" y="3190818"/>
            <a:ext cx="7458391" cy="2741756"/>
            <a:chOff x="2333199" y="2650264"/>
            <a:chExt cx="7807780" cy="286837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31FB4D9-9EA5-5871-8B46-414DD54C3027}"/>
                </a:ext>
              </a:extLst>
            </p:cNvPr>
            <p:cNvSpPr/>
            <p:nvPr/>
          </p:nvSpPr>
          <p:spPr>
            <a:xfrm>
              <a:off x="2333199" y="2650265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Thumbnail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F5627AD-8430-D344-7889-0B5EB2A2338C}"/>
                </a:ext>
              </a:extLst>
            </p:cNvPr>
            <p:cNvSpPr/>
            <p:nvPr/>
          </p:nvSpPr>
          <p:spPr>
            <a:xfrm>
              <a:off x="2333199" y="4283116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8E03675-9EEC-A624-304C-ABFBF934856D}"/>
                </a:ext>
              </a:extLst>
            </p:cNvPr>
            <p:cNvSpPr/>
            <p:nvPr/>
          </p:nvSpPr>
          <p:spPr>
            <a:xfrm>
              <a:off x="2333199" y="3466691"/>
              <a:ext cx="1485900" cy="734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ysClr val="windowText" lastClr="000000"/>
                  </a:solidFill>
                </a:rPr>
                <a:t>Title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CF051CE-4746-2636-2FE2-6FE2BA3F898D}"/>
                </a:ext>
              </a:extLst>
            </p:cNvPr>
            <p:cNvSpPr/>
            <p:nvPr/>
          </p:nvSpPr>
          <p:spPr>
            <a:xfrm>
              <a:off x="2333199" y="5099542"/>
              <a:ext cx="1485900" cy="419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Period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순서도: 수동 연산 28">
              <a:extLst>
                <a:ext uri="{FF2B5EF4-FFF2-40B4-BE49-F238E27FC236}">
                  <a16:creationId xmlns:a16="http://schemas.microsoft.com/office/drawing/2014/main" id="{3181D121-6CA0-80AA-D941-25084EFA7586}"/>
                </a:ext>
              </a:extLst>
            </p:cNvPr>
            <p:cNvSpPr/>
            <p:nvPr/>
          </p:nvSpPr>
          <p:spPr>
            <a:xfrm rot="16200000">
              <a:off x="4412372" y="2231164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Thumbnail encoder</a:t>
              </a:r>
            </a:p>
          </p:txBody>
        </p:sp>
        <p:sp>
          <p:nvSpPr>
            <p:cNvPr id="30" name="순서도: 수동 연산 29">
              <a:extLst>
                <a:ext uri="{FF2B5EF4-FFF2-40B4-BE49-F238E27FC236}">
                  <a16:creationId xmlns:a16="http://schemas.microsoft.com/office/drawing/2014/main" id="{19D5C810-B23F-590F-8421-DF27186E810A}"/>
                </a:ext>
              </a:extLst>
            </p:cNvPr>
            <p:cNvSpPr/>
            <p:nvPr/>
          </p:nvSpPr>
          <p:spPr>
            <a:xfrm rot="16200000">
              <a:off x="4412372" y="3047589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Title </a:t>
              </a:r>
              <a:r>
                <a:rPr lang="en-US" altLang="ko-KR" sz="1600" dirty="0">
                  <a:solidFill>
                    <a:schemeClr val="tx1"/>
                  </a:solidFill>
                </a:rPr>
                <a:t>encoder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9586A9-F498-38AB-7687-416F63535F5F}"/>
                </a:ext>
              </a:extLst>
            </p:cNvPr>
            <p:cNvSpPr/>
            <p:nvPr/>
          </p:nvSpPr>
          <p:spPr>
            <a:xfrm>
              <a:off x="6322812" y="2650264"/>
              <a:ext cx="1382487" cy="2868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Predictor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AE76C70-01C6-568F-2607-AA657D589E7F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5566257" y="3017656"/>
              <a:ext cx="69668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A45DF5C-8DFA-8E76-76E4-15EC8761DEB9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566257" y="3834081"/>
              <a:ext cx="696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E9B13F9-969E-2233-40AE-0A44F62E5D54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819099" y="4650508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D744A91-AD70-9626-3419-CD74D1683F0F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819099" y="5309092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DF78376-F467-4FB8-C304-BB7D1A22CACC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3819099" y="3017656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6FC2141-D6F0-D5E5-7DEE-B40271447D54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V="1">
              <a:off x="3819099" y="3834082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0F2ABAB-E6BC-D251-1654-3596C3BC08E5}"/>
                </a:ext>
              </a:extLst>
            </p:cNvPr>
            <p:cNvSpPr/>
            <p:nvPr/>
          </p:nvSpPr>
          <p:spPr>
            <a:xfrm>
              <a:off x="8655079" y="3717060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Number of views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C724831-6848-D426-0D29-6A01BA5DBA0F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 flipV="1">
              <a:off x="7705299" y="4084452"/>
              <a:ext cx="9497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78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8;p3">
            <a:extLst>
              <a:ext uri="{FF2B5EF4-FFF2-40B4-BE49-F238E27FC236}">
                <a16:creationId xmlns:a16="http://schemas.microsoft.com/office/drawing/2014/main" id="{F48A8959-0C28-5BB3-E0AD-08E8C2F01EEA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87AD5089-57A6-18C6-7831-892D04FF53C6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E8F42B38-5779-BD13-2328-9146A7448D70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1;p3">
              <a:extLst>
                <a:ext uri="{FF2B5EF4-FFF2-40B4-BE49-F238E27FC236}">
                  <a16:creationId xmlns:a16="http://schemas.microsoft.com/office/drawing/2014/main" id="{BF2FA7C9-ABD7-FCE1-BCE3-3E6F4B9AC99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Result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9" name="Google Shape;122;p3">
              <a:extLst>
                <a:ext uri="{FF2B5EF4-FFF2-40B4-BE49-F238E27FC236}">
                  <a16:creationId xmlns:a16="http://schemas.microsoft.com/office/drawing/2014/main" id="{1FECE863-3FD5-ADA7-C41D-1FF572CC275F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Google Shape;269;p14">
            <a:extLst>
              <a:ext uri="{FF2B5EF4-FFF2-40B4-BE49-F238E27FC236}">
                <a16:creationId xmlns:a16="http://schemas.microsoft.com/office/drawing/2014/main" id="{05AE64FA-B7CA-46FE-3C82-ECB3AA5173BA}"/>
              </a:ext>
            </a:extLst>
          </p:cNvPr>
          <p:cNvSpPr txBox="1"/>
          <p:nvPr/>
        </p:nvSpPr>
        <p:spPr>
          <a:xfrm>
            <a:off x="630363" y="1027982"/>
            <a:ext cx="425596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Result of Baseline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1042 : 116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(Train) : 1.19e-22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(Test) 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E0454B-61D0-409E-2F19-10F723479479}"/>
              </a:ext>
            </a:extLst>
          </p:cNvPr>
          <p:cNvGrpSpPr/>
          <p:nvPr/>
        </p:nvGrpSpPr>
        <p:grpSpPr>
          <a:xfrm>
            <a:off x="2758344" y="3142625"/>
            <a:ext cx="7070335" cy="2732485"/>
            <a:chOff x="2333199" y="2629457"/>
            <a:chExt cx="7807780" cy="288918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DD7BE9-F183-E2A9-8050-4DDC2FDBBF9E}"/>
                </a:ext>
              </a:extLst>
            </p:cNvPr>
            <p:cNvSpPr/>
            <p:nvPr/>
          </p:nvSpPr>
          <p:spPr>
            <a:xfrm>
              <a:off x="2333199" y="2650265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Thumbnail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(120,90,3)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2634BC2-A3EC-0859-E1FA-8BB17C9DA229}"/>
                </a:ext>
              </a:extLst>
            </p:cNvPr>
            <p:cNvSpPr/>
            <p:nvPr/>
          </p:nvSpPr>
          <p:spPr>
            <a:xfrm>
              <a:off x="2333199" y="4283116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6121503-3CDC-E6B5-1709-245A116D149C}"/>
                </a:ext>
              </a:extLst>
            </p:cNvPr>
            <p:cNvSpPr/>
            <p:nvPr/>
          </p:nvSpPr>
          <p:spPr>
            <a:xfrm>
              <a:off x="2333199" y="5099542"/>
              <a:ext cx="1485900" cy="419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Period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순서도: 수동 연산 14">
              <a:extLst>
                <a:ext uri="{FF2B5EF4-FFF2-40B4-BE49-F238E27FC236}">
                  <a16:creationId xmlns:a16="http://schemas.microsoft.com/office/drawing/2014/main" id="{E1F865F5-C600-E01A-5E9C-A126D6C4D772}"/>
                </a:ext>
              </a:extLst>
            </p:cNvPr>
            <p:cNvSpPr/>
            <p:nvPr/>
          </p:nvSpPr>
          <p:spPr>
            <a:xfrm rot="16200000">
              <a:off x="4442307" y="2210356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Greyscale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+ Flatten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FC47549-AFB6-34A0-3FFB-F6247167B44E}"/>
                </a:ext>
              </a:extLst>
            </p:cNvPr>
            <p:cNvSpPr/>
            <p:nvPr/>
          </p:nvSpPr>
          <p:spPr>
            <a:xfrm>
              <a:off x="6322812" y="2650264"/>
              <a:ext cx="1702475" cy="2868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Linear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Regression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72DC3-E257-4CA5-AAD5-DFE5B958762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596191" y="2996848"/>
              <a:ext cx="6966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456EB8-0429-C8AC-C4A9-52C7F32CB0A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19099" y="4650508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6D533EF-5AF9-3E5A-3944-234FAE54F55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819099" y="5309092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4B93BDB-7E75-6601-F69D-A77DBF9FF92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849034" y="2996848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12F91B9-8F86-C351-41AD-44A20F15A3F4}"/>
                </a:ext>
              </a:extLst>
            </p:cNvPr>
            <p:cNvSpPr/>
            <p:nvPr/>
          </p:nvSpPr>
          <p:spPr>
            <a:xfrm>
              <a:off x="8655079" y="3717060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views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8FDD29C-8FB9-AA07-9B69-D567C647CFFB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8025287" y="4084452"/>
              <a:ext cx="629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D635AB6A-A1C6-BFD5-D580-46F00B05FF66}"/>
              </a:ext>
            </a:extLst>
          </p:cNvPr>
          <p:cNvSpPr/>
          <p:nvPr/>
        </p:nvSpPr>
        <p:spPr>
          <a:xfrm>
            <a:off x="-6003" y="0"/>
            <a:ext cx="4147457" cy="6858000"/>
          </a:xfrm>
          <a:prstGeom prst="rect">
            <a:avLst/>
          </a:prstGeom>
          <a:solidFill>
            <a:srgbClr val="6C0000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7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49AF9FCF-8540-6CA5-1974-BD769EBF3E7B}"/>
              </a:ext>
            </a:extLst>
          </p:cNvPr>
          <p:cNvSpPr txBox="1"/>
          <p:nvPr/>
        </p:nvSpPr>
        <p:spPr>
          <a:xfrm>
            <a:off x="1390035" y="3044279"/>
            <a:ext cx="26614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Malgun Gothic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3600" b="0" i="0" u="none" strike="noStrike" cap="non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97;p2">
            <a:extLst>
              <a:ext uri="{FF2B5EF4-FFF2-40B4-BE49-F238E27FC236}">
                <a16:creationId xmlns:a16="http://schemas.microsoft.com/office/drawing/2014/main" id="{C7564F4D-3C80-E402-EB93-10B6B82443B5}"/>
              </a:ext>
            </a:extLst>
          </p:cNvPr>
          <p:cNvCxnSpPr/>
          <p:nvPr/>
        </p:nvCxnSpPr>
        <p:spPr>
          <a:xfrm>
            <a:off x="2234664" y="3863962"/>
            <a:ext cx="933651" cy="0"/>
          </a:xfrm>
          <a:prstGeom prst="straightConnector1">
            <a:avLst/>
          </a:prstGeom>
          <a:noFill/>
          <a:ln w="31750" cap="rnd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" name="Google Shape;98;p2">
            <a:extLst>
              <a:ext uri="{FF2B5EF4-FFF2-40B4-BE49-F238E27FC236}">
                <a16:creationId xmlns:a16="http://schemas.microsoft.com/office/drawing/2014/main" id="{A75D1555-EB36-7716-DF8C-656DA128EC86}"/>
              </a:ext>
            </a:extLst>
          </p:cNvPr>
          <p:cNvGrpSpPr/>
          <p:nvPr/>
        </p:nvGrpSpPr>
        <p:grpSpPr>
          <a:xfrm>
            <a:off x="4512334" y="1074875"/>
            <a:ext cx="5611940" cy="769441"/>
            <a:chOff x="6433662" y="1605083"/>
            <a:chExt cx="5611940" cy="769441"/>
          </a:xfrm>
        </p:grpSpPr>
        <p:sp>
          <p:nvSpPr>
            <p:cNvPr id="8" name="Google Shape;99;p2">
              <a:extLst>
                <a:ext uri="{FF2B5EF4-FFF2-40B4-BE49-F238E27FC236}">
                  <a16:creationId xmlns:a16="http://schemas.microsoft.com/office/drawing/2014/main" id="{5D934064-F189-2673-8B3F-F7C13B334C71}"/>
                </a:ext>
              </a:extLst>
            </p:cNvPr>
            <p:cNvSpPr txBox="1"/>
            <p:nvPr/>
          </p:nvSpPr>
          <p:spPr>
            <a:xfrm>
              <a:off x="6433662" y="1605083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00;p2">
              <a:extLst>
                <a:ext uri="{FF2B5EF4-FFF2-40B4-BE49-F238E27FC236}">
                  <a16:creationId xmlns:a16="http://schemas.microsoft.com/office/drawing/2014/main" id="{4CC77235-6CEA-CD13-F709-BAA1136E2C25}"/>
                </a:ext>
              </a:extLst>
            </p:cNvPr>
            <p:cNvSpPr txBox="1"/>
            <p:nvPr/>
          </p:nvSpPr>
          <p:spPr>
            <a:xfrm>
              <a:off x="7349272" y="1758970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altLang="ko-KR" sz="2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</a:t>
              </a:r>
              <a:r>
                <a:rPr lang="en-US" altLang="ko-KR" sz="2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01;p2">
            <a:extLst>
              <a:ext uri="{FF2B5EF4-FFF2-40B4-BE49-F238E27FC236}">
                <a16:creationId xmlns:a16="http://schemas.microsoft.com/office/drawing/2014/main" id="{A32B8E89-59A1-9865-4209-FB47080686BB}"/>
              </a:ext>
            </a:extLst>
          </p:cNvPr>
          <p:cNvGrpSpPr/>
          <p:nvPr/>
        </p:nvGrpSpPr>
        <p:grpSpPr>
          <a:xfrm>
            <a:off x="4512334" y="2056651"/>
            <a:ext cx="5611940" cy="769441"/>
            <a:chOff x="6433662" y="2586860"/>
            <a:chExt cx="5611940" cy="769441"/>
          </a:xfrm>
        </p:grpSpPr>
        <p:sp>
          <p:nvSpPr>
            <p:cNvPr id="11" name="Google Shape;102;p2">
              <a:extLst>
                <a:ext uri="{FF2B5EF4-FFF2-40B4-BE49-F238E27FC236}">
                  <a16:creationId xmlns:a16="http://schemas.microsoft.com/office/drawing/2014/main" id="{F146E47F-EA08-B687-1DA9-A8895F69B1EF}"/>
                </a:ext>
              </a:extLst>
            </p:cNvPr>
            <p:cNvSpPr txBox="1"/>
            <p:nvPr/>
          </p:nvSpPr>
          <p:spPr>
            <a:xfrm>
              <a:off x="6433662" y="2586860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03;p2">
              <a:extLst>
                <a:ext uri="{FF2B5EF4-FFF2-40B4-BE49-F238E27FC236}">
                  <a16:creationId xmlns:a16="http://schemas.microsoft.com/office/drawing/2014/main" id="{03EC4471-6131-D84C-969E-1E861890F0E2}"/>
                </a:ext>
              </a:extLst>
            </p:cNvPr>
            <p:cNvSpPr txBox="1"/>
            <p:nvPr/>
          </p:nvSpPr>
          <p:spPr>
            <a:xfrm>
              <a:off x="7349272" y="2740747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sz="2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Cross validation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" name="Google Shape;104;p2">
            <a:extLst>
              <a:ext uri="{FF2B5EF4-FFF2-40B4-BE49-F238E27FC236}">
                <a16:creationId xmlns:a16="http://schemas.microsoft.com/office/drawing/2014/main" id="{CC8FB322-BE0B-5356-A5B7-F8EBF45F1FD5}"/>
              </a:ext>
            </a:extLst>
          </p:cNvPr>
          <p:cNvGrpSpPr/>
          <p:nvPr/>
        </p:nvGrpSpPr>
        <p:grpSpPr>
          <a:xfrm>
            <a:off x="4512334" y="3038429"/>
            <a:ext cx="5611940" cy="769441"/>
            <a:chOff x="6433662" y="3568637"/>
            <a:chExt cx="5611940" cy="769441"/>
          </a:xfrm>
        </p:grpSpPr>
        <p:sp>
          <p:nvSpPr>
            <p:cNvPr id="14" name="Google Shape;105;p2">
              <a:extLst>
                <a:ext uri="{FF2B5EF4-FFF2-40B4-BE49-F238E27FC236}">
                  <a16:creationId xmlns:a16="http://schemas.microsoft.com/office/drawing/2014/main" id="{0EB6DBF7-26C7-8558-AFDB-623C90531CE6}"/>
                </a:ext>
              </a:extLst>
            </p:cNvPr>
            <p:cNvSpPr txBox="1"/>
            <p:nvPr/>
          </p:nvSpPr>
          <p:spPr>
            <a:xfrm>
              <a:off x="6433662" y="3568637"/>
              <a:ext cx="18312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06;p2">
              <a:extLst>
                <a:ext uri="{FF2B5EF4-FFF2-40B4-BE49-F238E27FC236}">
                  <a16:creationId xmlns:a16="http://schemas.microsoft.com/office/drawing/2014/main" id="{7F3910C2-F4DF-F2C9-1139-96254389EC6D}"/>
                </a:ext>
              </a:extLst>
            </p:cNvPr>
            <p:cNvSpPr txBox="1"/>
            <p:nvPr/>
          </p:nvSpPr>
          <p:spPr>
            <a:xfrm>
              <a:off x="7349272" y="3722525"/>
              <a:ext cx="4696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sz="2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Overfitting with train data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" name="Google Shape;107;p2">
            <a:extLst>
              <a:ext uri="{FF2B5EF4-FFF2-40B4-BE49-F238E27FC236}">
                <a16:creationId xmlns:a16="http://schemas.microsoft.com/office/drawing/2014/main" id="{CADA3571-267C-F7CD-83C0-DA39543E2516}"/>
              </a:ext>
            </a:extLst>
          </p:cNvPr>
          <p:cNvGrpSpPr/>
          <p:nvPr/>
        </p:nvGrpSpPr>
        <p:grpSpPr>
          <a:xfrm>
            <a:off x="4512335" y="4020204"/>
            <a:ext cx="6016913" cy="769441"/>
            <a:chOff x="6433663" y="4578212"/>
            <a:chExt cx="6016913" cy="769441"/>
          </a:xfrm>
        </p:grpSpPr>
        <p:sp>
          <p:nvSpPr>
            <p:cNvPr id="17" name="Google Shape;108;p2">
              <a:extLst>
                <a:ext uri="{FF2B5EF4-FFF2-40B4-BE49-F238E27FC236}">
                  <a16:creationId xmlns:a16="http://schemas.microsoft.com/office/drawing/2014/main" id="{DE84D735-73A9-469F-B698-B027C07F6EA8}"/>
                </a:ext>
              </a:extLst>
            </p:cNvPr>
            <p:cNvSpPr txBox="1"/>
            <p:nvPr/>
          </p:nvSpPr>
          <p:spPr>
            <a:xfrm>
              <a:off x="6433663" y="4578212"/>
              <a:ext cx="915610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09;p2">
              <a:extLst>
                <a:ext uri="{FF2B5EF4-FFF2-40B4-BE49-F238E27FC236}">
                  <a16:creationId xmlns:a16="http://schemas.microsoft.com/office/drawing/2014/main" id="{0F7116AF-BB06-62C2-7744-93CB486CC4A7}"/>
                </a:ext>
              </a:extLst>
            </p:cNvPr>
            <p:cNvSpPr txBox="1"/>
            <p:nvPr/>
          </p:nvSpPr>
          <p:spPr>
            <a:xfrm>
              <a:off x="7349272" y="4732100"/>
              <a:ext cx="510130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altLang="ko-KR" sz="2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Visualize trainable variables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" name="Google Shape;107;p2">
            <a:extLst>
              <a:ext uri="{FF2B5EF4-FFF2-40B4-BE49-F238E27FC236}">
                <a16:creationId xmlns:a16="http://schemas.microsoft.com/office/drawing/2014/main" id="{3EEA757D-0F82-23F0-DD21-FF5812F0D3C2}"/>
              </a:ext>
            </a:extLst>
          </p:cNvPr>
          <p:cNvGrpSpPr/>
          <p:nvPr/>
        </p:nvGrpSpPr>
        <p:grpSpPr>
          <a:xfrm>
            <a:off x="4512334" y="5009973"/>
            <a:ext cx="6016913" cy="769441"/>
            <a:chOff x="6433663" y="4578212"/>
            <a:chExt cx="6016913" cy="769441"/>
          </a:xfrm>
        </p:grpSpPr>
        <p:sp>
          <p:nvSpPr>
            <p:cNvPr id="20" name="Google Shape;108;p2">
              <a:extLst>
                <a:ext uri="{FF2B5EF4-FFF2-40B4-BE49-F238E27FC236}">
                  <a16:creationId xmlns:a16="http://schemas.microsoft.com/office/drawing/2014/main" id="{23A36197-922E-0006-2594-D0A4362632A8}"/>
                </a:ext>
              </a:extLst>
            </p:cNvPr>
            <p:cNvSpPr txBox="1"/>
            <p:nvPr/>
          </p:nvSpPr>
          <p:spPr>
            <a:xfrm>
              <a:off x="6433663" y="4578212"/>
              <a:ext cx="915610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4400"/>
                <a:buFont typeface="Malgun Gothic"/>
                <a:buNone/>
              </a:pPr>
              <a:r>
                <a:rPr lang="en-US" sz="4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44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09;p2">
              <a:extLst>
                <a:ext uri="{FF2B5EF4-FFF2-40B4-BE49-F238E27FC236}">
                  <a16:creationId xmlns:a16="http://schemas.microsoft.com/office/drawing/2014/main" id="{A43DA5B3-D510-D275-D800-AAC807F198F9}"/>
                </a:ext>
              </a:extLst>
            </p:cNvPr>
            <p:cNvSpPr txBox="1"/>
            <p:nvPr/>
          </p:nvSpPr>
          <p:spPr>
            <a:xfrm>
              <a:off x="7349272" y="4732100"/>
              <a:ext cx="510130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Malgun Gothic"/>
                <a:buNone/>
              </a:pPr>
              <a:r>
                <a:rPr lang="en-US" altLang="ko-KR" sz="2400" b="0" i="0" u="none" strike="noStrike" cap="none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Result</a:t>
              </a:r>
              <a:endParaRPr sz="2400" b="0" i="0" u="none" strike="noStrike" cap="none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17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8;p3">
            <a:extLst>
              <a:ext uri="{FF2B5EF4-FFF2-40B4-BE49-F238E27FC236}">
                <a16:creationId xmlns:a16="http://schemas.microsoft.com/office/drawing/2014/main" id="{F48A8959-0C28-5BB3-E0AD-08E8C2F01EEA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87AD5089-57A6-18C6-7831-892D04FF53C6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E8F42B38-5779-BD13-2328-9146A7448D70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21;p3">
              <a:extLst>
                <a:ext uri="{FF2B5EF4-FFF2-40B4-BE49-F238E27FC236}">
                  <a16:creationId xmlns:a16="http://schemas.microsoft.com/office/drawing/2014/main" id="{BF2FA7C9-ABD7-FCE1-BCE3-3E6F4B9AC99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Result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9" name="Google Shape;122;p3">
              <a:extLst>
                <a:ext uri="{FF2B5EF4-FFF2-40B4-BE49-F238E27FC236}">
                  <a16:creationId xmlns:a16="http://schemas.microsoft.com/office/drawing/2014/main" id="{1FECE863-3FD5-ADA7-C41D-1FF572CC275F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Google Shape;269;p14">
            <a:extLst>
              <a:ext uri="{FF2B5EF4-FFF2-40B4-BE49-F238E27FC236}">
                <a16:creationId xmlns:a16="http://schemas.microsoft.com/office/drawing/2014/main" id="{05AE64FA-B7CA-46FE-3C82-ECB3AA5173BA}"/>
              </a:ext>
            </a:extLst>
          </p:cNvPr>
          <p:cNvSpPr txBox="1"/>
          <p:nvPr/>
        </p:nvSpPr>
        <p:spPr>
          <a:xfrm>
            <a:off x="630363" y="1027982"/>
            <a:ext cx="72009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Find Best Hyper-parameter 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Train with Full data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Normalize Input data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Consider other loss function (RMSE, RMSLE, R Square)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Find a way to limit the output to between 0 and 10</a:t>
            </a:r>
            <a:endParaRPr lang="en-US" altLang="ko-KR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0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11BB8F07-5EAF-6737-0242-2426BA016603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3164ABF0-A3E7-6543-5304-89804AF38A2C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2A88470F-1C4E-EEC7-1115-FA60F99C68D3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2A4BB181-0DAF-4323-658F-0D0EFE3D295A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3411C9C4-04E0-EB24-6B9F-3136C16DF7F7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D6B25247-1DD2-8D9F-9DEA-5FA3241DC061}"/>
              </a:ext>
            </a:extLst>
          </p:cNvPr>
          <p:cNvSpPr txBox="1"/>
          <p:nvPr/>
        </p:nvSpPr>
        <p:spPr>
          <a:xfrm>
            <a:off x="630363" y="1034407"/>
            <a:ext cx="9892493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 dirty="0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 View </a:t>
            </a: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 Prediction Model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Predicting YouTube Food Casting(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먹방 유튜브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view counts by using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thumbnail</a:t>
            </a:r>
            <a:r>
              <a:rPr lang="en-US" alt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title,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number of subscribers and period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may be useful for the people who want to measure the quality of their thumbnails</a:t>
            </a:r>
            <a:endParaRPr 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AEBA76-9ADE-DCF4-20FE-2D633B55249E}"/>
              </a:ext>
            </a:extLst>
          </p:cNvPr>
          <p:cNvGrpSpPr/>
          <p:nvPr/>
        </p:nvGrpSpPr>
        <p:grpSpPr>
          <a:xfrm>
            <a:off x="2192110" y="2910752"/>
            <a:ext cx="7807780" cy="2868378"/>
            <a:chOff x="2333199" y="2650264"/>
            <a:chExt cx="7807780" cy="286837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A8AB148-1F33-4B9F-23D6-C828267876E4}"/>
                </a:ext>
              </a:extLst>
            </p:cNvPr>
            <p:cNvSpPr/>
            <p:nvPr/>
          </p:nvSpPr>
          <p:spPr>
            <a:xfrm>
              <a:off x="2333199" y="2650265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Thumbnail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5894B10-CBAA-835B-0E7F-A142351ECE13}"/>
                </a:ext>
              </a:extLst>
            </p:cNvPr>
            <p:cNvSpPr/>
            <p:nvPr/>
          </p:nvSpPr>
          <p:spPr>
            <a:xfrm>
              <a:off x="2333199" y="4283116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F11492D-DC99-12D8-1354-E02E3C810408}"/>
                </a:ext>
              </a:extLst>
            </p:cNvPr>
            <p:cNvSpPr/>
            <p:nvPr/>
          </p:nvSpPr>
          <p:spPr>
            <a:xfrm>
              <a:off x="2333199" y="3466691"/>
              <a:ext cx="1485900" cy="734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Title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BCAD89-6FFD-041D-3658-913C1AC9FEC9}"/>
                </a:ext>
              </a:extLst>
            </p:cNvPr>
            <p:cNvSpPr/>
            <p:nvPr/>
          </p:nvSpPr>
          <p:spPr>
            <a:xfrm>
              <a:off x="2333199" y="5099542"/>
              <a:ext cx="1485900" cy="419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Period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순서도: 수동 연산 14">
              <a:extLst>
                <a:ext uri="{FF2B5EF4-FFF2-40B4-BE49-F238E27FC236}">
                  <a16:creationId xmlns:a16="http://schemas.microsoft.com/office/drawing/2014/main" id="{F6B2E3F7-0559-B374-F9E6-CEC94738149D}"/>
                </a:ext>
              </a:extLst>
            </p:cNvPr>
            <p:cNvSpPr/>
            <p:nvPr/>
          </p:nvSpPr>
          <p:spPr>
            <a:xfrm rot="16200000">
              <a:off x="4412372" y="2231164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Thumbnail encoder</a:t>
              </a:r>
            </a:p>
          </p:txBody>
        </p:sp>
        <p:sp>
          <p:nvSpPr>
            <p:cNvPr id="16" name="순서도: 수동 연산 15">
              <a:extLst>
                <a:ext uri="{FF2B5EF4-FFF2-40B4-BE49-F238E27FC236}">
                  <a16:creationId xmlns:a16="http://schemas.microsoft.com/office/drawing/2014/main" id="{4428337F-4B3A-C12D-AA4E-B770531FA227}"/>
                </a:ext>
              </a:extLst>
            </p:cNvPr>
            <p:cNvSpPr/>
            <p:nvPr/>
          </p:nvSpPr>
          <p:spPr>
            <a:xfrm rot="16200000">
              <a:off x="4412372" y="3047589"/>
              <a:ext cx="734783" cy="1572986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Title </a:t>
              </a:r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076491-381A-3581-7F4E-F1C8F65AB801}"/>
                </a:ext>
              </a:extLst>
            </p:cNvPr>
            <p:cNvSpPr/>
            <p:nvPr/>
          </p:nvSpPr>
          <p:spPr>
            <a:xfrm>
              <a:off x="6322812" y="2650264"/>
              <a:ext cx="1382487" cy="2868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Predictor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AF1D6A2-ED49-0D28-7FBB-1115D98187AA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566257" y="3017656"/>
              <a:ext cx="69668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E6B5BBD-139D-B458-850A-6694CA360BF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566257" y="3834081"/>
              <a:ext cx="6966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7D5EDC-36FD-48FB-E468-F7AA216194A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819099" y="4650508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36EE955-616F-9A7C-0A6E-6213D3FE6F5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819099" y="5309092"/>
              <a:ext cx="2443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4C345F3-1727-DCC1-4286-3F7CDF11434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819099" y="3017656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4A1C550-94DC-20AE-328A-D08A3B3EE7D0}"/>
                </a:ext>
              </a:extLst>
            </p:cNvPr>
            <p:cNvCxnSpPr>
              <a:cxnSpLocks/>
              <a:stCxn id="13" idx="3"/>
              <a:endCxn id="16" idx="0"/>
            </p:cNvCxnSpPr>
            <p:nvPr/>
          </p:nvCxnSpPr>
          <p:spPr>
            <a:xfrm flipV="1">
              <a:off x="3819099" y="3834082"/>
              <a:ext cx="17417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1EA21B0-855F-E892-BAC5-9B9AB50CFB48}"/>
                </a:ext>
              </a:extLst>
            </p:cNvPr>
            <p:cNvSpPr/>
            <p:nvPr/>
          </p:nvSpPr>
          <p:spPr>
            <a:xfrm>
              <a:off x="8655079" y="3717060"/>
              <a:ext cx="1485900" cy="7347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views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84AB21D-B609-DB5A-BD9C-D738DB2332D3}"/>
                </a:ext>
              </a:extLst>
            </p:cNvPr>
            <p:cNvCxnSpPr>
              <a:cxnSpLocks/>
              <a:stCxn id="17" idx="3"/>
              <a:endCxn id="24" idx="1"/>
            </p:cNvCxnSpPr>
            <p:nvPr/>
          </p:nvCxnSpPr>
          <p:spPr>
            <a:xfrm flipV="1">
              <a:off x="7705299" y="4084452"/>
              <a:ext cx="9497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F8E57A87-CD3B-9D3E-1F4A-F98BDC5AF8F9}"/>
              </a:ext>
            </a:extLst>
          </p:cNvPr>
          <p:cNvSpPr/>
          <p:nvPr/>
        </p:nvSpPr>
        <p:spPr>
          <a:xfrm>
            <a:off x="8813548" y="908842"/>
            <a:ext cx="1555845" cy="466559"/>
          </a:xfrm>
          <a:prstGeom prst="wedgeRoundRectCallout">
            <a:avLst>
              <a:gd name="adj1" fmla="val -39693"/>
              <a:gd name="adj2" fmla="val 82976"/>
              <a:gd name="adj3" fmla="val 16667"/>
            </a:avLst>
          </a:prstGeom>
          <a:solidFill>
            <a:schemeClr val="bg1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Our novelty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678566CB-3C26-9953-A6B3-4DE443DE7C9D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DB45630-6A00-969F-CC4A-1DB9FA87694F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8394603-F3D7-BE1D-FDF7-05897FF0FF56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7E5F25DA-AE4E-8572-458D-D62E4B21C8BF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7547CB17-1C9A-C801-6FB3-ADBC4D9477BD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3A1DD68D-65A5-2458-34F2-3795D2BE9417}"/>
              </a:ext>
            </a:extLst>
          </p:cNvPr>
          <p:cNvSpPr txBox="1"/>
          <p:nvPr/>
        </p:nvSpPr>
        <p:spPr>
          <a:xfrm>
            <a:off x="630363" y="1034407"/>
            <a:ext cx="2990259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Thumbnail Encoder</a:t>
            </a:r>
          </a:p>
        </p:txBody>
      </p:sp>
      <p:sp>
        <p:nvSpPr>
          <p:cNvPr id="15" name="Google Shape;269;p14">
            <a:extLst>
              <a:ext uri="{FF2B5EF4-FFF2-40B4-BE49-F238E27FC236}">
                <a16:creationId xmlns:a16="http://schemas.microsoft.com/office/drawing/2014/main" id="{62F96CE2-3DC6-70A1-22A9-E16D70F8EEB6}"/>
              </a:ext>
            </a:extLst>
          </p:cNvPr>
          <p:cNvSpPr txBox="1"/>
          <p:nvPr/>
        </p:nvSpPr>
        <p:spPr>
          <a:xfrm>
            <a:off x="630363" y="1454260"/>
            <a:ext cx="991399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Output: Feature Map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Extract the feature map using EfficientNet B1 Pruned (light version)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Thumbnail(320 * 180 * 3) -&gt; feature map (10 * 6 * 320)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6BA914-E5A3-90CA-155B-D4AD2B749502}"/>
              </a:ext>
            </a:extLst>
          </p:cNvPr>
          <p:cNvGrpSpPr/>
          <p:nvPr/>
        </p:nvGrpSpPr>
        <p:grpSpPr>
          <a:xfrm>
            <a:off x="3344635" y="3429000"/>
            <a:ext cx="5502729" cy="761002"/>
            <a:chOff x="2950028" y="3429000"/>
            <a:chExt cx="5502729" cy="7610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9C98CD-EF95-B9A8-623B-5151660C2EA8}"/>
                </a:ext>
              </a:extLst>
            </p:cNvPr>
            <p:cNvGrpSpPr/>
            <p:nvPr/>
          </p:nvGrpSpPr>
          <p:grpSpPr>
            <a:xfrm>
              <a:off x="2950028" y="3455218"/>
              <a:ext cx="3929743" cy="734784"/>
              <a:chOff x="903515" y="2239131"/>
              <a:chExt cx="3929743" cy="734784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686E4CB-C075-9E84-04CE-12AE61162884}"/>
                  </a:ext>
                </a:extLst>
              </p:cNvPr>
              <p:cNvSpPr/>
              <p:nvPr/>
            </p:nvSpPr>
            <p:spPr>
              <a:xfrm>
                <a:off x="903515" y="2239131"/>
                <a:ext cx="1485900" cy="73478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Thumbnail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순서도: 수동 연산 10">
                <a:extLst>
                  <a:ext uri="{FF2B5EF4-FFF2-40B4-BE49-F238E27FC236}">
                    <a16:creationId xmlns:a16="http://schemas.microsoft.com/office/drawing/2014/main" id="{42252525-46FF-1618-D1A8-4C7640A33F15}"/>
                  </a:ext>
                </a:extLst>
              </p:cNvPr>
              <p:cNvSpPr/>
              <p:nvPr/>
            </p:nvSpPr>
            <p:spPr>
              <a:xfrm rot="16200000">
                <a:off x="2982688" y="1820030"/>
                <a:ext cx="734783" cy="1572986"/>
              </a:xfrm>
              <a:prstGeom prst="flowChartManualOperat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Thumbnail encoder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40F5DDE1-47BF-DA54-B3D1-BA84712C0D71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4136573" y="2606522"/>
                <a:ext cx="69668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5BF6AD3A-97A4-DC08-1E88-5A756A5ADEB0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389415" y="2606522"/>
                <a:ext cx="17417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C38281D-A531-6551-203F-9879ED557CB6}"/>
                </a:ext>
              </a:extLst>
            </p:cNvPr>
            <p:cNvSpPr/>
            <p:nvPr/>
          </p:nvSpPr>
          <p:spPr>
            <a:xfrm>
              <a:off x="6966857" y="3429000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Feature</a:t>
              </a:r>
              <a:r>
                <a:rPr lang="ko-KR" altLang="en-US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>
                  <a:solidFill>
                    <a:sysClr val="windowText" lastClr="000000"/>
                  </a:solidFill>
                </a:rPr>
                <a:t>Map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38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3" y="1024882"/>
            <a:ext cx="531549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Encoder</a:t>
            </a:r>
          </a:p>
        </p:txBody>
      </p:sp>
      <p:sp>
        <p:nvSpPr>
          <p:cNvPr id="17" name="Google Shape;269;p14">
            <a:extLst>
              <a:ext uri="{FF2B5EF4-FFF2-40B4-BE49-F238E27FC236}">
                <a16:creationId xmlns:a16="http://schemas.microsoft.com/office/drawing/2014/main" id="{A41B638A-7C4A-5C07-E562-A1D22A3DD82B}"/>
              </a:ext>
            </a:extLst>
          </p:cNvPr>
          <p:cNvSpPr txBox="1"/>
          <p:nvPr/>
        </p:nvSpPr>
        <p:spPr>
          <a:xfrm>
            <a:off x="630363" y="1460011"/>
            <a:ext cx="991399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Output: </a:t>
            </a: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Doc2Vec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Make it an embedding vector and match the lengths.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Make the paragrams with high similarity have similar vectors.</a:t>
            </a:r>
            <a:endParaRPr lang="en-US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727702-38F6-4C37-2E13-32AC69AB7480}"/>
              </a:ext>
            </a:extLst>
          </p:cNvPr>
          <p:cNvGrpSpPr/>
          <p:nvPr/>
        </p:nvGrpSpPr>
        <p:grpSpPr>
          <a:xfrm>
            <a:off x="3321503" y="3429000"/>
            <a:ext cx="5548994" cy="734785"/>
            <a:chOff x="2921453" y="3549773"/>
            <a:chExt cx="5548994" cy="73478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F7AB9A5-C724-AD07-3D6E-BC4985ADEC51}"/>
                </a:ext>
              </a:extLst>
            </p:cNvPr>
            <p:cNvGrpSpPr/>
            <p:nvPr/>
          </p:nvGrpSpPr>
          <p:grpSpPr>
            <a:xfrm>
              <a:off x="2921453" y="3549774"/>
              <a:ext cx="3929743" cy="734784"/>
              <a:chOff x="6096000" y="762264"/>
              <a:chExt cx="3929743" cy="73478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D4BFE5C-C619-1F9E-150F-9AD5CE9BE02D}"/>
                  </a:ext>
                </a:extLst>
              </p:cNvPr>
              <p:cNvSpPr/>
              <p:nvPr/>
            </p:nvSpPr>
            <p:spPr>
              <a:xfrm>
                <a:off x="6096000" y="762265"/>
                <a:ext cx="1485900" cy="7347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ysClr val="windowText" lastClr="000000"/>
                    </a:solidFill>
                  </a:rPr>
                  <a:t>Title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순서도: 수동 연산 11">
                <a:extLst>
                  <a:ext uri="{FF2B5EF4-FFF2-40B4-BE49-F238E27FC236}">
                    <a16:creationId xmlns:a16="http://schemas.microsoft.com/office/drawing/2014/main" id="{C95260E4-894B-F03E-30EE-ABE0294793EC}"/>
                  </a:ext>
                </a:extLst>
              </p:cNvPr>
              <p:cNvSpPr/>
              <p:nvPr/>
            </p:nvSpPr>
            <p:spPr>
              <a:xfrm rot="16200000">
                <a:off x="8175173" y="343163"/>
                <a:ext cx="734783" cy="1572986"/>
              </a:xfrm>
              <a:prstGeom prst="flowChartManualOperat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Title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encoder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51A7A205-9AD9-4830-5A15-3BE5F377024C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9329058" y="1129655"/>
                <a:ext cx="696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28F4B1E-F430-74CB-188F-81615ED743DA}"/>
                  </a:ext>
                </a:extLst>
              </p:cNvPr>
              <p:cNvCxnSpPr>
                <a:cxnSpLocks/>
                <a:stCxn id="11" idx="3"/>
                <a:endCxn id="12" idx="0"/>
              </p:cNvCxnSpPr>
              <p:nvPr/>
            </p:nvCxnSpPr>
            <p:spPr>
              <a:xfrm flipV="1">
                <a:off x="7581900" y="1129656"/>
                <a:ext cx="17417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02BBDBE-C47C-9301-06FF-4376176A53B5}"/>
                </a:ext>
              </a:extLst>
            </p:cNvPr>
            <p:cNvSpPr/>
            <p:nvPr/>
          </p:nvSpPr>
          <p:spPr>
            <a:xfrm>
              <a:off x="6984547" y="3549773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Doc2Vec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04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3" y="1034407"/>
            <a:ext cx="219856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b="1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Predictor - Part 1</a:t>
            </a:r>
            <a:endParaRPr lang="en-US" altLang="ko-KR" sz="1800" b="1" i="0" u="none" strike="noStrike" cap="none">
              <a:solidFill>
                <a:srgbClr val="7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69;p14">
            <a:extLst>
              <a:ext uri="{FF2B5EF4-FFF2-40B4-BE49-F238E27FC236}">
                <a16:creationId xmlns:a16="http://schemas.microsoft.com/office/drawing/2014/main" id="{A41B638A-7C4A-5C07-E562-A1D22A3DD82B}"/>
              </a:ext>
            </a:extLst>
          </p:cNvPr>
          <p:cNvSpPr txBox="1"/>
          <p:nvPr/>
        </p:nvSpPr>
        <p:spPr>
          <a:xfrm>
            <a:off x="630363" y="1514385"/>
            <a:ext cx="99139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Extract Thumbnails &amp; Title features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B3BB8D5-EAAF-569E-9C82-67889A7A5A7A}"/>
              </a:ext>
            </a:extLst>
          </p:cNvPr>
          <p:cNvGrpSpPr/>
          <p:nvPr/>
        </p:nvGrpSpPr>
        <p:grpSpPr>
          <a:xfrm>
            <a:off x="760572" y="3101613"/>
            <a:ext cx="10670856" cy="2289116"/>
            <a:chOff x="1108982" y="2201993"/>
            <a:chExt cx="10670856" cy="228911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A8065FD-D234-17D5-FA46-FE0210564FE2}"/>
                </a:ext>
              </a:extLst>
            </p:cNvPr>
            <p:cNvSpPr/>
            <p:nvPr/>
          </p:nvSpPr>
          <p:spPr>
            <a:xfrm>
              <a:off x="2828925" y="2201993"/>
              <a:ext cx="933450" cy="1381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Conv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+ ReLU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9D4AC5C-B02A-1108-3F1D-90B646E7E0FB}"/>
                </a:ext>
              </a:extLst>
            </p:cNvPr>
            <p:cNvSpPr/>
            <p:nvPr/>
          </p:nvSpPr>
          <p:spPr>
            <a:xfrm>
              <a:off x="1108982" y="2542489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Feature</a:t>
              </a:r>
              <a:r>
                <a:rPr lang="ko-KR" altLang="en-US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>
                  <a:solidFill>
                    <a:sysClr val="windowText" lastClr="000000"/>
                  </a:solidFill>
                </a:rPr>
                <a:t>Map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4D0EB8E-24AE-42D2-6AA7-1BDE30F78D27}"/>
                </a:ext>
              </a:extLst>
            </p:cNvPr>
            <p:cNvSpPr/>
            <p:nvPr/>
          </p:nvSpPr>
          <p:spPr>
            <a:xfrm>
              <a:off x="5585605" y="3653915"/>
              <a:ext cx="1485900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Doc2Vec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8149C57-B06F-1CE3-074B-380F1BF9FF7E}"/>
                </a:ext>
              </a:extLst>
            </p:cNvPr>
            <p:cNvCxnSpPr>
              <a:cxnSpLocks/>
            </p:cNvCxnSpPr>
            <p:nvPr/>
          </p:nvCxnSpPr>
          <p:spPr>
            <a:xfrm>
              <a:off x="2594882" y="2907515"/>
              <a:ext cx="23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36D892-E64A-7D8B-8799-0D1C6EDD88B9}"/>
                </a:ext>
              </a:extLst>
            </p:cNvPr>
            <p:cNvSpPr/>
            <p:nvPr/>
          </p:nvSpPr>
          <p:spPr>
            <a:xfrm>
              <a:off x="5213583" y="2525164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Dense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Feature</a:t>
              </a:r>
              <a:r>
                <a:rPr lang="ko-KR" altLang="en-US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>
                  <a:solidFill>
                    <a:sysClr val="windowText" lastClr="000000"/>
                  </a:solidFill>
                </a:rPr>
                <a:t>Map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5F483-7C7E-7EE1-5486-40869D51C0EA}"/>
                </a:ext>
              </a:extLst>
            </p:cNvPr>
            <p:cNvSpPr txBox="1"/>
            <p:nvPr/>
          </p:nvSpPr>
          <p:spPr>
            <a:xfrm>
              <a:off x="1377723" y="3426847"/>
              <a:ext cx="94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Input</a:t>
              </a:r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615BC65-DD8F-4225-A67E-217BF4ED517D}"/>
                </a:ext>
              </a:extLst>
            </p:cNvPr>
            <p:cNvSpPr/>
            <p:nvPr/>
          </p:nvSpPr>
          <p:spPr>
            <a:xfrm>
              <a:off x="4073566" y="2212985"/>
              <a:ext cx="933450" cy="1381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Max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Pool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9134CBA-204A-BC05-4265-5508AA8F2850}"/>
                </a:ext>
              </a:extLst>
            </p:cNvPr>
            <p:cNvCxnSpPr>
              <a:cxnSpLocks/>
            </p:cNvCxnSpPr>
            <p:nvPr/>
          </p:nvCxnSpPr>
          <p:spPr>
            <a:xfrm>
              <a:off x="3754610" y="2912349"/>
              <a:ext cx="297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A0E4987-FF77-3C7E-2F90-E097DBE92801}"/>
                </a:ext>
              </a:extLst>
            </p:cNvPr>
            <p:cNvCxnSpPr>
              <a:cxnSpLocks/>
            </p:cNvCxnSpPr>
            <p:nvPr/>
          </p:nvCxnSpPr>
          <p:spPr>
            <a:xfrm>
              <a:off x="5018452" y="2930184"/>
              <a:ext cx="197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4C1D4A4-0D86-5951-862A-29713A0822E5}"/>
                </a:ext>
              </a:extLst>
            </p:cNvPr>
            <p:cNvSpPr/>
            <p:nvPr/>
          </p:nvSpPr>
          <p:spPr>
            <a:xfrm>
              <a:off x="7297668" y="22129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+ReLU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C985E2-D77D-1941-65DF-08298D00E068}"/>
                </a:ext>
              </a:extLst>
            </p:cNvPr>
            <p:cNvSpPr/>
            <p:nvPr/>
          </p:nvSpPr>
          <p:spPr>
            <a:xfrm>
              <a:off x="8411667" y="22129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+ReLU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666F7EF-1196-96F9-6E48-DF28A9F346A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527" y="2874779"/>
              <a:ext cx="233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A202B7D-C295-9B55-0E41-B705C03B2F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1505" y="4021307"/>
              <a:ext cx="2246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CDF6F2B-853B-B0D5-40EC-F1E82AA77C3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666" y="3352047"/>
              <a:ext cx="4279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1FF1DF6-7B52-57A7-B94C-AF6B19B785D2}"/>
                </a:ext>
              </a:extLst>
            </p:cNvPr>
            <p:cNvSpPr/>
            <p:nvPr/>
          </p:nvSpPr>
          <p:spPr>
            <a:xfrm>
              <a:off x="9930894" y="2984655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Thumbnails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&amp;Title feature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8D00519-F887-160B-75CE-EFCD8F720C06}"/>
              </a:ext>
            </a:extLst>
          </p:cNvPr>
          <p:cNvSpPr txBox="1"/>
          <p:nvPr/>
        </p:nvSpPr>
        <p:spPr>
          <a:xfrm>
            <a:off x="6403573" y="4193534"/>
            <a:ext cx="6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153182-0FE9-A8F1-8575-33AC9BEBCE44}"/>
              </a:ext>
            </a:extLst>
          </p:cNvPr>
          <p:cNvSpPr txBox="1"/>
          <p:nvPr/>
        </p:nvSpPr>
        <p:spPr>
          <a:xfrm>
            <a:off x="6412551" y="3066723"/>
            <a:ext cx="6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1A5124-6B09-1EE7-6CCD-85464D17E995}"/>
              </a:ext>
            </a:extLst>
          </p:cNvPr>
          <p:cNvSpPr txBox="1"/>
          <p:nvPr/>
        </p:nvSpPr>
        <p:spPr>
          <a:xfrm>
            <a:off x="9069326" y="3524274"/>
            <a:ext cx="6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3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altLang="ko-KR" sz="16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Our Model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3" y="1034407"/>
            <a:ext cx="234546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b="1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Predictor - Part 2</a:t>
            </a:r>
            <a:endParaRPr lang="en-US" altLang="ko-KR" sz="1800" b="1" i="0" u="none" strike="noStrike" cap="none">
              <a:solidFill>
                <a:srgbClr val="7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69;p14">
            <a:extLst>
              <a:ext uri="{FF2B5EF4-FFF2-40B4-BE49-F238E27FC236}">
                <a16:creationId xmlns:a16="http://schemas.microsoft.com/office/drawing/2014/main" id="{36FA01D6-3DF0-3799-89DC-8B77061EFDB1}"/>
              </a:ext>
            </a:extLst>
          </p:cNvPr>
          <p:cNvSpPr txBox="1"/>
          <p:nvPr/>
        </p:nvSpPr>
        <p:spPr>
          <a:xfrm>
            <a:off x="630363" y="1494347"/>
            <a:ext cx="991399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Predict views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We compress the size of Thumbnails&amp;Title feature parameter to 10 because we thought that Number of Subscribers and Period (Day) were powerful parameters.</a:t>
            </a:r>
            <a:endParaRPr lang="en-US" altLang="ko-KR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F38476-795C-77F5-41DA-F5CD18A400D5}"/>
              </a:ext>
            </a:extLst>
          </p:cNvPr>
          <p:cNvGrpSpPr/>
          <p:nvPr/>
        </p:nvGrpSpPr>
        <p:grpSpPr>
          <a:xfrm>
            <a:off x="2208055" y="3429000"/>
            <a:ext cx="7775890" cy="2716098"/>
            <a:chOff x="1576599" y="2275320"/>
            <a:chExt cx="7775890" cy="271609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4C1D4A4-0D86-5951-862A-29713A0822E5}"/>
                </a:ext>
              </a:extLst>
            </p:cNvPr>
            <p:cNvSpPr/>
            <p:nvPr/>
          </p:nvSpPr>
          <p:spPr>
            <a:xfrm>
              <a:off x="3744609" y="22877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+ReLU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C985E2-D77D-1941-65DF-08298D00E068}"/>
                </a:ext>
              </a:extLst>
            </p:cNvPr>
            <p:cNvSpPr/>
            <p:nvPr/>
          </p:nvSpPr>
          <p:spPr>
            <a:xfrm>
              <a:off x="5972607" y="2287785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FC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CDF6F2B-853B-B0D5-40EC-F1E82AA77C3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6" y="3512572"/>
              <a:ext cx="4279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1FF1DF6-7B52-57A7-B94C-AF6B19B785D2}"/>
                </a:ext>
              </a:extLst>
            </p:cNvPr>
            <p:cNvSpPr/>
            <p:nvPr/>
          </p:nvSpPr>
          <p:spPr>
            <a:xfrm>
              <a:off x="1587619" y="2416137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Thumbnails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&amp;Title feature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79D408A-7C90-7E47-72A4-D3566F95B680}"/>
                </a:ext>
              </a:extLst>
            </p:cNvPr>
            <p:cNvSpPr/>
            <p:nvPr/>
          </p:nvSpPr>
          <p:spPr>
            <a:xfrm>
              <a:off x="1576599" y="3211780"/>
              <a:ext cx="1848944" cy="7347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Number of Subscribers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457B915-6CFB-51AB-1BA3-6CEA1B90F9B6}"/>
                </a:ext>
              </a:extLst>
            </p:cNvPr>
            <p:cNvSpPr/>
            <p:nvPr/>
          </p:nvSpPr>
          <p:spPr>
            <a:xfrm>
              <a:off x="1587619" y="4028206"/>
              <a:ext cx="1837924" cy="4191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Period (day)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F67C3-4210-B772-1DB7-46E430505E63}"/>
                </a:ext>
              </a:extLst>
            </p:cNvPr>
            <p:cNvSpPr txBox="1"/>
            <p:nvPr/>
          </p:nvSpPr>
          <p:spPr>
            <a:xfrm>
              <a:off x="2037882" y="4622086"/>
              <a:ext cx="94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Input</a:t>
              </a:r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0F01B5E-B4B5-0C4C-305C-FB95353A3731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3436563" y="2783529"/>
              <a:ext cx="291193" cy="9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68D77F4-4EC0-79BD-70A8-CAFF0155CD3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3425543" y="3573477"/>
              <a:ext cx="28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5FC325D-F409-1D42-1F1A-307D4CC152CD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425543" y="4237756"/>
              <a:ext cx="291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2CC4244-30F3-6CF5-010D-76B0E0170CCD}"/>
                </a:ext>
              </a:extLst>
            </p:cNvPr>
            <p:cNvSpPr/>
            <p:nvPr/>
          </p:nvSpPr>
          <p:spPr>
            <a:xfrm>
              <a:off x="4858608" y="2275320"/>
              <a:ext cx="1113999" cy="22781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FC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+ReLU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AD600E6-7F66-5C48-B3F8-C90973607128}"/>
                </a:ext>
              </a:extLst>
            </p:cNvPr>
            <p:cNvSpPr/>
            <p:nvPr/>
          </p:nvSpPr>
          <p:spPr>
            <a:xfrm>
              <a:off x="7514565" y="3303022"/>
              <a:ext cx="1837924" cy="4191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log10(views)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AB59F6-7F27-8037-61A4-0A74EE8B37B4}"/>
                </a:ext>
              </a:extLst>
            </p:cNvPr>
            <p:cNvSpPr txBox="1"/>
            <p:nvPr/>
          </p:nvSpPr>
          <p:spPr>
            <a:xfrm>
              <a:off x="3312222" y="3143922"/>
              <a:ext cx="459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C451B3-5F8C-4511-36D1-FB9159DD0CA9}"/>
                </a:ext>
              </a:extLst>
            </p:cNvPr>
            <p:cNvSpPr txBox="1"/>
            <p:nvPr/>
          </p:nvSpPr>
          <p:spPr>
            <a:xfrm>
              <a:off x="3251561" y="2342560"/>
              <a:ext cx="62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10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6AD86C-DD12-EB30-1706-26857CF19A67}"/>
                </a:ext>
              </a:extLst>
            </p:cNvPr>
            <p:cNvSpPr txBox="1"/>
            <p:nvPr/>
          </p:nvSpPr>
          <p:spPr>
            <a:xfrm>
              <a:off x="3231260" y="3779525"/>
              <a:ext cx="62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E437E9-16ED-3D9E-CFAD-8470916D0E6F}"/>
                </a:ext>
              </a:extLst>
            </p:cNvPr>
            <p:cNvSpPr txBox="1"/>
            <p:nvPr/>
          </p:nvSpPr>
          <p:spPr>
            <a:xfrm>
              <a:off x="7003815" y="3081932"/>
              <a:ext cx="62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8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Cross validation set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269;p14">
            <a:extLst>
              <a:ext uri="{FF2B5EF4-FFF2-40B4-BE49-F238E27FC236}">
                <a16:creationId xmlns:a16="http://schemas.microsoft.com/office/drawing/2014/main" id="{04E70A90-11B1-2FC3-15D6-E8E093589F14}"/>
              </a:ext>
            </a:extLst>
          </p:cNvPr>
          <p:cNvSpPr txBox="1"/>
          <p:nvPr/>
        </p:nvSpPr>
        <p:spPr>
          <a:xfrm>
            <a:off x="630363" y="1042651"/>
            <a:ext cx="1112427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2000 rows were extracted from data of about 15000 lines and made a small dataset.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Thumbnail image data is stored as a file and read as a video_id value and used.</a:t>
            </a:r>
            <a:endParaRPr lang="en-US" altLang="ko-KR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endParaRPr lang="en-US" altLang="ko-KR" sz="1800" b="1" i="0" u="none" strike="noStrike" cap="none">
              <a:solidFill>
                <a:srgbClr val="7E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E139D6-EB96-DA74-DA9C-B0C0DD4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594167"/>
            <a:ext cx="1131727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8;p3">
            <a:extLst>
              <a:ext uri="{FF2B5EF4-FFF2-40B4-BE49-F238E27FC236}">
                <a16:creationId xmlns:a16="http://schemas.microsoft.com/office/drawing/2014/main" id="{B076D8F2-8016-64C6-F972-8C01A939B904}"/>
              </a:ext>
            </a:extLst>
          </p:cNvPr>
          <p:cNvGrpSpPr/>
          <p:nvPr/>
        </p:nvGrpSpPr>
        <p:grpSpPr>
          <a:xfrm>
            <a:off x="-10887" y="0"/>
            <a:ext cx="4778828" cy="592100"/>
            <a:chOff x="-10832" y="12038"/>
            <a:chExt cx="4754880" cy="1207162"/>
          </a:xfrm>
        </p:grpSpPr>
        <p:sp>
          <p:nvSpPr>
            <p:cNvPr id="5" name="Google Shape;119;p3">
              <a:extLst>
                <a:ext uri="{FF2B5EF4-FFF2-40B4-BE49-F238E27FC236}">
                  <a16:creationId xmlns:a16="http://schemas.microsoft.com/office/drawing/2014/main" id="{26FADC91-C38E-B233-08D5-0AB94A02A962}"/>
                </a:ext>
              </a:extLst>
            </p:cNvPr>
            <p:cNvSpPr/>
            <p:nvPr/>
          </p:nvSpPr>
          <p:spPr>
            <a:xfrm>
              <a:off x="-10832" y="205738"/>
              <a:ext cx="4754880" cy="924791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BB3EB5BB-4FD0-A492-FDF6-A0410D54BF3C}"/>
                </a:ext>
              </a:extLst>
            </p:cNvPr>
            <p:cNvSpPr/>
            <p:nvPr/>
          </p:nvSpPr>
          <p:spPr>
            <a:xfrm>
              <a:off x="50383" y="134809"/>
              <a:ext cx="649472" cy="1066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algun Gothic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121;p3">
              <a:extLst>
                <a:ext uri="{FF2B5EF4-FFF2-40B4-BE49-F238E27FC236}">
                  <a16:creationId xmlns:a16="http://schemas.microsoft.com/office/drawing/2014/main" id="{F94F4960-65DF-0A1D-5315-D20A7606E71C}"/>
                </a:ext>
              </a:extLst>
            </p:cNvPr>
            <p:cNvSpPr/>
            <p:nvPr/>
          </p:nvSpPr>
          <p:spPr>
            <a:xfrm>
              <a:off x="831871" y="289037"/>
              <a:ext cx="3780161" cy="690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chemeClr val="lt1"/>
                </a:buClr>
                <a:buSzPts val="1600"/>
              </a:pPr>
              <a:r>
                <a:rPr lang="en-US" altLang="ko-KR" sz="160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Cross validation set</a:t>
              </a:r>
              <a:endParaRPr lang="en-US" altLang="ko-KR" sz="1600" dirty="0">
                <a:solidFill>
                  <a:schemeClr val="lt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cxnSp>
          <p:nvCxnSpPr>
            <p:cNvPr id="8" name="Google Shape;122;p3">
              <a:extLst>
                <a:ext uri="{FF2B5EF4-FFF2-40B4-BE49-F238E27FC236}">
                  <a16:creationId xmlns:a16="http://schemas.microsoft.com/office/drawing/2014/main" id="{EBC1B82C-2454-E553-FFD1-5342339229BC}"/>
                </a:ext>
              </a:extLst>
            </p:cNvPr>
            <p:cNvCxnSpPr/>
            <p:nvPr/>
          </p:nvCxnSpPr>
          <p:spPr>
            <a:xfrm flipH="1">
              <a:off x="682126" y="12038"/>
              <a:ext cx="216862" cy="1207162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CEFFD4-7EDF-A91E-2575-E0C3D9C2D862}"/>
              </a:ext>
            </a:extLst>
          </p:cNvPr>
          <p:cNvGrpSpPr/>
          <p:nvPr/>
        </p:nvGrpSpPr>
        <p:grpSpPr>
          <a:xfrm>
            <a:off x="794538" y="2189771"/>
            <a:ext cx="9888542" cy="3719547"/>
            <a:chOff x="520333" y="2578096"/>
            <a:chExt cx="9888542" cy="37195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8E0B22-10B1-FC70-78D6-BDBFB7867609}"/>
                </a:ext>
              </a:extLst>
            </p:cNvPr>
            <p:cNvSpPr/>
            <p:nvPr/>
          </p:nvSpPr>
          <p:spPr>
            <a:xfrm>
              <a:off x="9544275" y="3133157"/>
              <a:ext cx="864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0~199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C01153-6D53-891A-E752-BBD66BF45477}"/>
                </a:ext>
              </a:extLst>
            </p:cNvPr>
            <p:cNvSpPr/>
            <p:nvPr/>
          </p:nvSpPr>
          <p:spPr>
            <a:xfrm>
              <a:off x="1766475" y="4130368"/>
              <a:ext cx="7776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00D138D-A96B-7016-A60E-B10619915822}"/>
                </a:ext>
              </a:extLst>
            </p:cNvPr>
            <p:cNvSpPr/>
            <p:nvPr/>
          </p:nvSpPr>
          <p:spPr>
            <a:xfrm>
              <a:off x="9544875" y="4128652"/>
              <a:ext cx="864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200</a:t>
              </a:r>
            </a:p>
            <a:p>
              <a:pPr algn="ctr"/>
              <a:r>
                <a:rPr lang="en-US" altLang="ko-KR" sz="1600"/>
                <a:t>~</a:t>
              </a:r>
            </a:p>
            <a:p>
              <a:pPr algn="ctr"/>
              <a:r>
                <a:rPr lang="en-US" altLang="ko-KR" sz="1600"/>
                <a:t>399</a:t>
              </a:r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AE8F39-E165-8A8E-E79B-B20F5D19764C}"/>
                </a:ext>
              </a:extLst>
            </p:cNvPr>
            <p:cNvSpPr txBox="1"/>
            <p:nvPr/>
          </p:nvSpPr>
          <p:spPr>
            <a:xfrm>
              <a:off x="5950892" y="5068084"/>
              <a:ext cx="461665" cy="4007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/>
                <a:t>. . .</a:t>
              </a: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8C846E5-CE9B-5DD4-3803-25BB1BB23484}"/>
                </a:ext>
              </a:extLst>
            </p:cNvPr>
            <p:cNvSpPr/>
            <p:nvPr/>
          </p:nvSpPr>
          <p:spPr>
            <a:xfrm>
              <a:off x="1766475" y="3130784"/>
              <a:ext cx="7776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C6F4CA-3541-A3C1-ED53-D9154B2EFC34}"/>
                </a:ext>
              </a:extLst>
            </p:cNvPr>
            <p:cNvSpPr/>
            <p:nvPr/>
          </p:nvSpPr>
          <p:spPr>
            <a:xfrm>
              <a:off x="1766475" y="5573837"/>
              <a:ext cx="7776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9B3A2-9A36-454F-01EB-9D659D9A98B8}"/>
                </a:ext>
              </a:extLst>
            </p:cNvPr>
            <p:cNvSpPr/>
            <p:nvPr/>
          </p:nvSpPr>
          <p:spPr>
            <a:xfrm>
              <a:off x="9544275" y="5573837"/>
              <a:ext cx="864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1800</a:t>
              </a:r>
            </a:p>
            <a:p>
              <a:pPr algn="ctr"/>
              <a:r>
                <a:rPr lang="en-US" altLang="ko-KR" sz="1600"/>
                <a:t>~</a:t>
              </a:r>
            </a:p>
            <a:p>
              <a:pPr algn="ctr"/>
              <a:r>
                <a:rPr lang="en-US" altLang="ko-KR" sz="1600"/>
                <a:t>1999</a:t>
              </a:r>
              <a:endParaRPr lang="ko-KR" altLang="en-US" sz="16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21B2F7-C9A8-4569-D390-1CB07DB10F1D}"/>
                </a:ext>
              </a:extLst>
            </p:cNvPr>
            <p:cNvSpPr/>
            <p:nvPr/>
          </p:nvSpPr>
          <p:spPr>
            <a:xfrm>
              <a:off x="1734105" y="3128411"/>
              <a:ext cx="864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random</a:t>
              </a:r>
              <a:endParaRPr lang="ko-KR" altLang="en-US" sz="1400"/>
            </a:p>
          </p:txBody>
        </p:sp>
        <p:sp>
          <p:nvSpPr>
            <p:cNvPr id="27" name="Google Shape;269;p14">
              <a:extLst>
                <a:ext uri="{FF2B5EF4-FFF2-40B4-BE49-F238E27FC236}">
                  <a16:creationId xmlns:a16="http://schemas.microsoft.com/office/drawing/2014/main" id="{AD629227-2891-60AB-64C1-39BB1B94815D}"/>
                </a:ext>
              </a:extLst>
            </p:cNvPr>
            <p:cNvSpPr txBox="1"/>
            <p:nvPr/>
          </p:nvSpPr>
          <p:spPr>
            <a:xfrm>
              <a:off x="9544275" y="2578096"/>
              <a:ext cx="864000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</a:t>
              </a:r>
            </a:p>
          </p:txBody>
        </p:sp>
        <p:sp>
          <p:nvSpPr>
            <p:cNvPr id="28" name="Google Shape;269;p14">
              <a:extLst>
                <a:ext uri="{FF2B5EF4-FFF2-40B4-BE49-F238E27FC236}">
                  <a16:creationId xmlns:a16="http://schemas.microsoft.com/office/drawing/2014/main" id="{59E01496-AF38-0C6A-00C4-1703B48A6DC0}"/>
                </a:ext>
              </a:extLst>
            </p:cNvPr>
            <p:cNvSpPr txBox="1"/>
            <p:nvPr/>
          </p:nvSpPr>
          <p:spPr>
            <a:xfrm>
              <a:off x="1426230" y="2625366"/>
              <a:ext cx="1483350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Validation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471F4E-B17B-C3FE-05E1-9B63358AFBF3}"/>
                </a:ext>
              </a:extLst>
            </p:cNvPr>
            <p:cNvSpPr/>
            <p:nvPr/>
          </p:nvSpPr>
          <p:spPr>
            <a:xfrm>
              <a:off x="1734105" y="4128652"/>
              <a:ext cx="864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random</a:t>
              </a:r>
              <a:endParaRPr lang="ko-KR" altLang="en-US" sz="14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116C2E-7F67-7B82-9FA6-6F6989DEF4A3}"/>
                </a:ext>
              </a:extLst>
            </p:cNvPr>
            <p:cNvSpPr/>
            <p:nvPr/>
          </p:nvSpPr>
          <p:spPr>
            <a:xfrm>
              <a:off x="1734105" y="5577643"/>
              <a:ext cx="864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random</a:t>
              </a:r>
              <a:endParaRPr lang="ko-KR" altLang="en-US" sz="1400"/>
            </a:p>
          </p:txBody>
        </p:sp>
        <p:sp>
          <p:nvSpPr>
            <p:cNvPr id="31" name="Google Shape;269;p14">
              <a:extLst>
                <a:ext uri="{FF2B5EF4-FFF2-40B4-BE49-F238E27FC236}">
                  <a16:creationId xmlns:a16="http://schemas.microsoft.com/office/drawing/2014/main" id="{AD85CF44-70B7-137E-79C1-A6232513B911}"/>
                </a:ext>
              </a:extLst>
            </p:cNvPr>
            <p:cNvSpPr txBox="1"/>
            <p:nvPr/>
          </p:nvSpPr>
          <p:spPr>
            <a:xfrm>
              <a:off x="5209217" y="2617512"/>
              <a:ext cx="1483350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Train</a:t>
              </a:r>
            </a:p>
          </p:txBody>
        </p:sp>
        <p:sp>
          <p:nvSpPr>
            <p:cNvPr id="32" name="Google Shape;269;p14">
              <a:extLst>
                <a:ext uri="{FF2B5EF4-FFF2-40B4-BE49-F238E27FC236}">
                  <a16:creationId xmlns:a16="http://schemas.microsoft.com/office/drawing/2014/main" id="{5E721D34-BA62-46C4-66B2-AF9DD19B6917}"/>
                </a:ext>
              </a:extLst>
            </p:cNvPr>
            <p:cNvSpPr txBox="1"/>
            <p:nvPr/>
          </p:nvSpPr>
          <p:spPr>
            <a:xfrm>
              <a:off x="551926" y="3236888"/>
              <a:ext cx="1028241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Case1</a:t>
              </a:r>
            </a:p>
          </p:txBody>
        </p:sp>
        <p:sp>
          <p:nvSpPr>
            <p:cNvPr id="34" name="Google Shape;269;p14">
              <a:extLst>
                <a:ext uri="{FF2B5EF4-FFF2-40B4-BE49-F238E27FC236}">
                  <a16:creationId xmlns:a16="http://schemas.microsoft.com/office/drawing/2014/main" id="{924A624C-BAC8-8BB2-5FAD-A15289947AB1}"/>
                </a:ext>
              </a:extLst>
            </p:cNvPr>
            <p:cNvSpPr txBox="1"/>
            <p:nvPr/>
          </p:nvSpPr>
          <p:spPr>
            <a:xfrm>
              <a:off x="520333" y="4234756"/>
              <a:ext cx="1028241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Case2</a:t>
              </a:r>
            </a:p>
          </p:txBody>
        </p:sp>
        <p:sp>
          <p:nvSpPr>
            <p:cNvPr id="35" name="Google Shape;269;p14">
              <a:extLst>
                <a:ext uri="{FF2B5EF4-FFF2-40B4-BE49-F238E27FC236}">
                  <a16:creationId xmlns:a16="http://schemas.microsoft.com/office/drawing/2014/main" id="{D3AFEB19-1DD6-6F74-321D-AF9AE9A0462D}"/>
                </a:ext>
              </a:extLst>
            </p:cNvPr>
            <p:cNvSpPr txBox="1"/>
            <p:nvPr/>
          </p:nvSpPr>
          <p:spPr>
            <a:xfrm>
              <a:off x="524013" y="5679941"/>
              <a:ext cx="1028241" cy="507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0000"/>
                </a:buClr>
                <a:buSzPts val="1800"/>
                <a:buFont typeface="Malgun Gothic"/>
                <a:buNone/>
              </a:pPr>
              <a:r>
                <a:rPr lang="en-US" altLang="ko-KR" sz="1800" b="1" i="0" u="none" strike="noStrike" cap="none">
                  <a:solidFill>
                    <a:srgbClr val="7E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Case10</a:t>
              </a:r>
            </a:p>
          </p:txBody>
        </p:sp>
      </p:grpSp>
      <p:sp>
        <p:nvSpPr>
          <p:cNvPr id="36" name="Google Shape;269;p14">
            <a:extLst>
              <a:ext uri="{FF2B5EF4-FFF2-40B4-BE49-F238E27FC236}">
                <a16:creationId xmlns:a16="http://schemas.microsoft.com/office/drawing/2014/main" id="{77767CEF-E7FE-6221-D2CA-FF624D161884}"/>
              </a:ext>
            </a:extLst>
          </p:cNvPr>
          <p:cNvSpPr txBox="1"/>
          <p:nvPr/>
        </p:nvSpPr>
        <p:spPr>
          <a:xfrm>
            <a:off x="630363" y="1034407"/>
            <a:ext cx="10361487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0000"/>
              </a:buClr>
              <a:buSzPts val="1800"/>
              <a:buFont typeface="Malgun Gothic"/>
              <a:buNone/>
            </a:pPr>
            <a:r>
              <a:rPr lang="en-US" altLang="ko-KR" sz="1800" b="1" i="0" u="none" strike="noStrike" cap="none">
                <a:solidFill>
                  <a:srgbClr val="7E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Cross validation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altLang="ko-KR">
                <a:solidFill>
                  <a:schemeClr val="dk1"/>
                </a:solidFill>
                <a:latin typeface="Malgun Gothic"/>
                <a:ea typeface="Malgun Gothic"/>
              </a:rPr>
              <a:t>Make 10 Cross validation datasets</a:t>
            </a:r>
          </a:p>
        </p:txBody>
      </p:sp>
    </p:spTree>
    <p:extLst>
      <p:ext uri="{BB962C8B-B14F-4D97-AF65-F5344CB8AC3E}">
        <p14:creationId xmlns:p14="http://schemas.microsoft.com/office/powerpoint/2010/main" val="238522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815</Words>
  <Application>Microsoft Office PowerPoint</Application>
  <PresentationFormat>와이드스크린</PresentationFormat>
  <Paragraphs>257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noto</vt:lpstr>
      <vt:lpstr>Noto Sans Symbols</vt:lpstr>
      <vt:lpstr>Malgun Gothic</vt:lpstr>
      <vt:lpstr>Malgun Gothic</vt:lpstr>
      <vt:lpstr>Arial</vt:lpstr>
      <vt:lpstr>Open Sans</vt:lpstr>
      <vt:lpstr>Roboto</vt:lpstr>
      <vt:lpstr>Office 테마</vt:lpstr>
      <vt:lpstr>YouTube View Count Prediction Train with small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View Count Prediction Train with small data</dc:title>
  <dc:creator>Seo Jeongyeop</dc:creator>
  <cp:lastModifiedBy>Seo Jeongyeop</cp:lastModifiedBy>
  <cp:revision>12</cp:revision>
  <dcterms:created xsi:type="dcterms:W3CDTF">2023-05-14T06:53:24Z</dcterms:created>
  <dcterms:modified xsi:type="dcterms:W3CDTF">2023-05-15T08:25:26Z</dcterms:modified>
</cp:coreProperties>
</file>