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59" r:id="rId7"/>
    <p:sldId id="260" r:id="rId8"/>
    <p:sldId id="284" r:id="rId9"/>
    <p:sldId id="265" r:id="rId10"/>
    <p:sldId id="266" r:id="rId11"/>
    <p:sldId id="285" r:id="rId12"/>
    <p:sldId id="268" r:id="rId13"/>
    <p:sldId id="269" r:id="rId14"/>
    <p:sldId id="270" r:id="rId15"/>
    <p:sldId id="272" r:id="rId16"/>
    <p:sldId id="273" r:id="rId17"/>
    <p:sldId id="278" r:id="rId18"/>
    <p:sldId id="279" r:id="rId19"/>
    <p:sldId id="281" r:id="rId20"/>
    <p:sldId id="282" r:id="rId21"/>
    <p:sldId id="286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986" autoAdjust="0"/>
  </p:normalViewPr>
  <p:slideViewPr>
    <p:cSldViewPr snapToGrid="0">
      <p:cViewPr>
        <p:scale>
          <a:sx n="125" d="100"/>
          <a:sy n="125" d="100"/>
        </p:scale>
        <p:origin x="-582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29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633083513"/>
              </p:ext>
            </p:extLst>
          </p:nvPr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Organization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7F7F7F"/>
                </a:solidFill>
                <a:cs typeface="Arial"/>
                <a:sym typeface="Arial"/>
              </a:rPr>
              <a:t>1.0.0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2020.01.30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D</a:t>
            </a:r>
            <a:r>
              <a:rPr lang="ko-KR" alt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조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err="1" smtClean="0">
                <a:solidFill>
                  <a:srgbClr val="7F7F7F"/>
                </a:solidFill>
                <a:cs typeface="Arial"/>
                <a:sym typeface="Arial"/>
              </a:rPr>
              <a:t>이채미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690923"/>
            <a:ext cx="8312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000" dirty="0" err="1">
                <a:solidFill>
                  <a:srgbClr val="7F7F7F"/>
                </a:solidFill>
                <a:latin typeface="+mn-ea"/>
                <a:ea typeface="+mn-ea"/>
              </a:rPr>
              <a:t>Minideco</a:t>
            </a:r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홈페이지 </a:t>
            </a:r>
            <a:r>
              <a:rPr lang="ko-KR" altLang="en-US" sz="1000" dirty="0" err="1">
                <a:solidFill>
                  <a:srgbClr val="7F7F7F"/>
                </a:solidFill>
                <a:latin typeface="+mn-ea"/>
                <a:ea typeface="+mn-ea"/>
              </a:rPr>
              <a:t>리뉴얼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 | </a:t>
            </a:r>
            <a:r>
              <a:rPr lang="ko-KR" alt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그린컴퓨터아카데미 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T.02-3481-1005</a:t>
            </a:r>
            <a:endParaRPr sz="1000" dirty="0">
              <a:solidFill>
                <a:srgbClr val="7F7F7F"/>
              </a:solidFill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41036" y="3771875"/>
            <a:ext cx="779463" cy="201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41533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sub 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734456"/>
            <a:ext cx="6708373" cy="1418194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61;p14"/>
          <p:cNvSpPr txBox="1"/>
          <p:nvPr/>
        </p:nvSpPr>
        <p:spPr>
          <a:xfrm>
            <a:off x="4568547" y="930378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32" name="Google Shape;162;p14"/>
          <p:cNvGrpSpPr/>
          <p:nvPr/>
        </p:nvGrpSpPr>
        <p:grpSpPr>
          <a:xfrm>
            <a:off x="2807357" y="981839"/>
            <a:ext cx="1296144" cy="432049"/>
            <a:chOff x="179512" y="411510"/>
            <a:chExt cx="1296144" cy="432049"/>
          </a:xfrm>
        </p:grpSpPr>
        <p:sp>
          <p:nvSpPr>
            <p:cNvPr id="3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" name="Google Shape;165;p14"/>
          <p:cNvSpPr txBox="1"/>
          <p:nvPr/>
        </p:nvSpPr>
        <p:spPr>
          <a:xfrm>
            <a:off x="2980965" y="1039904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188;p14"/>
          <p:cNvSpPr/>
          <p:nvPr/>
        </p:nvSpPr>
        <p:spPr>
          <a:xfrm>
            <a:off x="4489227" y="9089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1900" y="1542225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0175" y="157080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4426" y="1570800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0040" y="1571893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75232" y="1571893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2957" y="1571893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9613" y="1571893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1329" y="1570800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363129" y="1543813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01329" y="1537956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40039" y="154075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75232" y="154222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22957" y="1540638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544425" y="1542340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1900" y="1542397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6965" y="179755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22;p15"/>
          <p:cNvSpPr/>
          <p:nvPr/>
        </p:nvSpPr>
        <p:spPr>
          <a:xfrm>
            <a:off x="103981" y="233211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sub menu 있는 경우</a:t>
            </a:r>
            <a:endParaRPr sz="70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658506"/>
            <a:ext cx="6708373" cy="226591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1;p14"/>
          <p:cNvSpPr txBox="1"/>
          <p:nvPr/>
        </p:nvSpPr>
        <p:spPr>
          <a:xfrm>
            <a:off x="4573137" y="2827375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56" name="Google Shape;162;p14"/>
          <p:cNvGrpSpPr/>
          <p:nvPr/>
        </p:nvGrpSpPr>
        <p:grpSpPr>
          <a:xfrm>
            <a:off x="2811947" y="2878836"/>
            <a:ext cx="1296144" cy="432049"/>
            <a:chOff x="179512" y="411510"/>
            <a:chExt cx="1296144" cy="432049"/>
          </a:xfrm>
        </p:grpSpPr>
        <p:sp>
          <p:nvSpPr>
            <p:cNvPr id="57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" name="Google Shape;165;p14"/>
          <p:cNvSpPr txBox="1"/>
          <p:nvPr/>
        </p:nvSpPr>
        <p:spPr>
          <a:xfrm>
            <a:off x="2985555" y="2936901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0" name="Google Shape;188;p14"/>
          <p:cNvSpPr/>
          <p:nvPr/>
        </p:nvSpPr>
        <p:spPr>
          <a:xfrm>
            <a:off x="252776" y="40357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6490" y="3439222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84765" y="346779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49016" y="3467797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4630" y="3468890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9822" y="3468890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7547" y="3468890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4203" y="3468890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05919" y="3467797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367719" y="3440810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205919" y="3434953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44629" y="343774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879822" y="343922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27547" y="343763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49015" y="343933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6490" y="343939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555" y="3694551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84765" y="474397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367815" y="3699722"/>
            <a:ext cx="0" cy="104551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206091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044630" y="3683241"/>
            <a:ext cx="0" cy="106073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879995" y="3690197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727547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49016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4765" y="372791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인기상품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93994" y="3727932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+mn-ea"/>
                <a:ea typeface="+mn-ea"/>
              </a:rPr>
              <a:t>신상품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33797" y="3727932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원목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가공목재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72845" y="3728310"/>
            <a:ext cx="782954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도자기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금속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플라스틱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12207" y="3728310"/>
            <a:ext cx="782954" cy="101566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생활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사무용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조명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벽지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42214" y="3727919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원단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끈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리본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73115" y="372831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09267" y="3687309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218;p15"/>
          <p:cNvSpPr/>
          <p:nvPr/>
        </p:nvSpPr>
        <p:spPr>
          <a:xfrm>
            <a:off x="494200" y="3363760"/>
            <a:ext cx="5923249" cy="148129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서브메뉴에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영역에 밑줄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서</a:t>
            </a:r>
            <a:r>
              <a:rPr lang="ko-KR" altLang="en-US" sz="1000" dirty="0">
                <a:latin typeface="+mn-ea"/>
                <a:ea typeface="+mn-ea"/>
              </a:rPr>
              <a:t>브</a:t>
            </a:r>
            <a:r>
              <a:rPr lang="ko-KR" altLang="en-US" sz="1000" dirty="0" smtClean="0">
                <a:latin typeface="+mn-ea"/>
                <a:ea typeface="+mn-ea"/>
              </a:rPr>
              <a:t>카테고리에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 배경색 변화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5" name="Google Shape;218;p15"/>
          <p:cNvSpPr/>
          <p:nvPr/>
        </p:nvSpPr>
        <p:spPr>
          <a:xfrm>
            <a:off x="4742215" y="925177"/>
            <a:ext cx="1569344" cy="20512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434088" y="1534276"/>
            <a:ext cx="0" cy="189472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2085" y="174532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로그인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62450" y="1743948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가입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594486" y="2075183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588231" y="2061216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485" y="2329694"/>
            <a:ext cx="774073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아이디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485" y="2589588"/>
            <a:ext cx="7834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비밀번호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7951" y="2329694"/>
            <a:ext cx="1813436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377951" y="2589588"/>
            <a:ext cx="1819920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77952" y="2820613"/>
            <a:ext cx="96708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아이디 찾기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45039" y="2820613"/>
            <a:ext cx="84634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비밀번호 찾기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346930" y="2839663"/>
            <a:ext cx="0" cy="1000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8;p15"/>
          <p:cNvSpPr/>
          <p:nvPr/>
        </p:nvSpPr>
        <p:spPr>
          <a:xfrm>
            <a:off x="594485" y="3212976"/>
            <a:ext cx="1288800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8231" y="2328747"/>
            <a:ext cx="2722273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아직 회원이 아니십니까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회원을 위한 다양한 혜택이 준비되어 있습니다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38444" y="2888554"/>
            <a:ext cx="1813436" cy="32442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Google Shape;218;p15"/>
          <p:cNvSpPr/>
          <p:nvPr/>
        </p:nvSpPr>
        <p:spPr>
          <a:xfrm>
            <a:off x="2019299" y="3212976"/>
            <a:ext cx="1289049" cy="216024"/>
          </a:xfrm>
          <a:prstGeom prst="roundRect">
            <a:avLst>
              <a:gd name="adj" fmla="val 9813"/>
            </a:avLst>
          </a:prstGeom>
          <a:solidFill>
            <a:srgbClr val="00B050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네이버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 로그인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1314390" y="27972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90;p14"/>
          <p:cNvSpPr/>
          <p:nvPr/>
        </p:nvSpPr>
        <p:spPr>
          <a:xfrm>
            <a:off x="3960691" y="27738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18;p15"/>
          <p:cNvSpPr/>
          <p:nvPr/>
        </p:nvSpPr>
        <p:spPr>
          <a:xfrm>
            <a:off x="1575073" y="2797239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878205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2144106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Error Message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4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브라우저 팝업 메시지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입력 오류 횟수 표기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이전 화면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06138" y="439594"/>
            <a:ext cx="2990850" cy="15183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tx1"/>
                </a:solidFill>
              </a:rPr>
              <a:t>Minideco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회원이 아니시거나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아이디 또는 비밀번호를 잘못 입력하셨습니다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회 이상 입력 오류 시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개인정보 보호를 위해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800" dirty="0" smtClean="0">
                <a:solidFill>
                  <a:schemeClr val="tx1"/>
                </a:solidFill>
              </a:rPr>
              <a:t> 제한됩니다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(2</a:t>
            </a:r>
            <a:r>
              <a:rPr lang="ko-KR" altLang="en-US" sz="800" dirty="0" smtClean="0">
                <a:solidFill>
                  <a:schemeClr val="tx1"/>
                </a:solidFill>
              </a:rPr>
              <a:t>번 실패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Google Shape;218;p15"/>
          <p:cNvSpPr/>
          <p:nvPr/>
        </p:nvSpPr>
        <p:spPr>
          <a:xfrm>
            <a:off x="3179300" y="1659304"/>
            <a:ext cx="644525" cy="216024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188;p14"/>
          <p:cNvSpPr/>
          <p:nvPr/>
        </p:nvSpPr>
        <p:spPr>
          <a:xfrm>
            <a:off x="1579919" y="3825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2920416" y="16536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8;p15"/>
          <p:cNvSpPr/>
          <p:nvPr/>
        </p:nvSpPr>
        <p:spPr>
          <a:xfrm>
            <a:off x="1860027" y="381000"/>
            <a:ext cx="3277123" cy="16764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18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ID/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상시 활성화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직접 입력 선택하지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않아도 입력 가능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5" name="Google Shape;188;p14"/>
          <p:cNvSpPr/>
          <p:nvPr/>
        </p:nvSpPr>
        <p:spPr>
          <a:xfrm>
            <a:off x="579121" y="3328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3523574" y="3328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3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4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9121" y="146165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15573" y="146165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1" y="1646259"/>
            <a:ext cx="2875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회원정보에 </a:t>
            </a:r>
            <a:r>
              <a:rPr lang="ko-KR" altLang="en-US" sz="500" dirty="0">
                <a:latin typeface="+mn-ea"/>
                <a:ea typeface="+mn-ea"/>
              </a:rPr>
              <a:t>저장된 생년월일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</a:t>
            </a:r>
            <a:r>
              <a:rPr lang="en-US" altLang="ko-KR" sz="500" dirty="0">
                <a:latin typeface="+mn-ea"/>
                <a:ea typeface="+mn-ea"/>
              </a:rPr>
              <a:t>/</a:t>
            </a:r>
            <a:r>
              <a:rPr lang="ko-KR" altLang="en-US" sz="500" dirty="0">
                <a:latin typeface="+mn-ea"/>
                <a:ea typeface="+mn-ea"/>
              </a:rPr>
              <a:t>전화번호 </a:t>
            </a:r>
            <a:r>
              <a:rPr lang="ko-KR" altLang="en-US" sz="500" dirty="0" err="1">
                <a:latin typeface="+mn-ea"/>
                <a:ea typeface="+mn-ea"/>
              </a:rPr>
              <a:t>이메일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ko-KR" altLang="en-US" sz="500" dirty="0" smtClean="0">
                <a:latin typeface="+mn-ea"/>
                <a:ea typeface="+mn-ea"/>
              </a:rPr>
              <a:t>주소로</a:t>
            </a:r>
            <a:endParaRPr lang="en-US" altLang="ko-KR" sz="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아이디를 </a:t>
            </a:r>
            <a:r>
              <a:rPr lang="ko-KR" altLang="en-US" sz="500" dirty="0">
                <a:latin typeface="+mn-ea"/>
                <a:ea typeface="+mn-ea"/>
              </a:rPr>
              <a:t>찾을 수 있습니다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5971" y="1646258"/>
            <a:ext cx="287525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휴대폰을 이용하여 비밀번호를 찾으실 수 있습니다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 -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계정으로 </a:t>
            </a:r>
            <a:r>
              <a:rPr lang="ko-KR" altLang="en-US" sz="500" dirty="0" err="1">
                <a:latin typeface="+mn-ea"/>
                <a:ea typeface="+mn-ea"/>
              </a:rPr>
              <a:t>회원가입하신</a:t>
            </a:r>
            <a:r>
              <a:rPr lang="ko-KR" altLang="en-US" sz="500" dirty="0">
                <a:latin typeface="+mn-ea"/>
                <a:ea typeface="+mn-ea"/>
              </a:rPr>
              <a:t> 회원님은 비밀번호 찾기가 </a:t>
            </a:r>
            <a:r>
              <a:rPr lang="ko-KR" altLang="en-US" sz="500" dirty="0" smtClean="0">
                <a:latin typeface="+mn-ea"/>
                <a:ea typeface="+mn-ea"/>
              </a:rPr>
              <a:t>불가능합니다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>
                <a:latin typeface="+mn-ea"/>
                <a:ea typeface="+mn-ea"/>
              </a:rPr>
              <a:t> </a:t>
            </a:r>
            <a:r>
              <a:rPr lang="en-US" altLang="ko-KR" sz="500" dirty="0" smtClean="0">
                <a:latin typeface="+mn-ea"/>
                <a:ea typeface="+mn-ea"/>
              </a:rPr>
              <a:t>  </a:t>
            </a:r>
            <a:r>
              <a:rPr lang="ko-KR" altLang="en-US" sz="500" dirty="0" smtClean="0">
                <a:latin typeface="+mn-ea"/>
                <a:ea typeface="+mn-ea"/>
              </a:rPr>
              <a:t>가입하신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계정을 통해 </a:t>
            </a:r>
            <a:r>
              <a:rPr lang="ko-KR" altLang="en-US" sz="500" dirty="0" err="1">
                <a:latin typeface="+mn-ea"/>
                <a:ea typeface="+mn-ea"/>
              </a:rPr>
              <a:t>로그인을</a:t>
            </a:r>
            <a:r>
              <a:rPr lang="ko-KR" altLang="en-US" sz="500" dirty="0">
                <a:latin typeface="+mn-ea"/>
                <a:ea typeface="+mn-ea"/>
              </a:rPr>
              <a:t> 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아이디가 </a:t>
            </a:r>
            <a:r>
              <a:rPr lang="ko-KR" altLang="en-US" sz="500" dirty="0">
                <a:latin typeface="+mn-ea"/>
                <a:ea typeface="+mn-ea"/>
              </a:rPr>
              <a:t>확인되면 임시비밀번호를 보내드립니다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   로그인후 </a:t>
            </a:r>
            <a:r>
              <a:rPr lang="ko-KR" altLang="en-US" sz="500" dirty="0" err="1">
                <a:latin typeface="+mn-ea"/>
                <a:ea typeface="+mn-ea"/>
              </a:rPr>
              <a:t>마이텐바이텐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en-US" altLang="ko-KR" sz="500" dirty="0">
                <a:latin typeface="+mn-ea"/>
                <a:ea typeface="+mn-ea"/>
              </a:rPr>
              <a:t>&gt; </a:t>
            </a:r>
            <a:r>
              <a:rPr lang="ko-KR" altLang="en-US" sz="500" dirty="0">
                <a:latin typeface="+mn-ea"/>
                <a:ea typeface="+mn-ea"/>
              </a:rPr>
              <a:t>개인정보수정에서 </a:t>
            </a:r>
            <a:r>
              <a:rPr lang="ko-KR" altLang="en-US" sz="500" dirty="0" smtClean="0">
                <a:latin typeface="+mn-ea"/>
                <a:ea typeface="+mn-ea"/>
              </a:rPr>
              <a:t>비밀번호를 </a:t>
            </a:r>
            <a:r>
              <a:rPr lang="ko-KR" altLang="en-US" sz="500" dirty="0">
                <a:latin typeface="+mn-ea"/>
                <a:ea typeface="+mn-ea"/>
              </a:rPr>
              <a:t>수정해주세요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485" y="2545594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이</a:t>
            </a:r>
            <a:r>
              <a:rPr lang="ko-KR" altLang="en-US" sz="600" dirty="0">
                <a:latin typeface="+mn-ea"/>
                <a:ea typeface="+mn-ea"/>
              </a:rPr>
              <a:t>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485" y="2894388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latin typeface="+mn-ea"/>
                <a:ea typeface="+mn-ea"/>
              </a:rPr>
              <a:t>이메일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38250" y="2545594"/>
            <a:ext cx="195313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38251" y="2894388"/>
            <a:ext cx="63059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22406" y="2899526"/>
            <a:ext cx="210881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@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2701" y="2899526"/>
            <a:ext cx="73393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선택해주세요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3574" y="2765936"/>
            <a:ext cx="629674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이</a:t>
            </a:r>
            <a:r>
              <a:rPr lang="ko-KR" altLang="en-US" sz="600" dirty="0">
                <a:latin typeface="+mn-ea"/>
                <a:ea typeface="+mn-ea"/>
              </a:rPr>
              <a:t>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70380" y="2765936"/>
            <a:ext cx="1950095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528366" y="2532203"/>
            <a:ext cx="624882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아이디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70379" y="2532203"/>
            <a:ext cx="1954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391007" y="230860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5102" y="237672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782484" y="230860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휴대폰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06579" y="237672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29458" y="2314945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347203" y="238307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28998" y="2314940"/>
            <a:ext cx="391477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휴대폰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753093" y="23830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flipH="1">
            <a:off x="2423563" y="2384956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flipH="1">
            <a:off x="5350913" y="2391306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Google Shape;218;p15"/>
          <p:cNvSpPr/>
          <p:nvPr/>
        </p:nvSpPr>
        <p:spPr>
          <a:xfrm>
            <a:off x="819033" y="3327276"/>
            <a:ext cx="2395429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79" name="Google Shape;218;p15"/>
          <p:cNvSpPr/>
          <p:nvPr/>
        </p:nvSpPr>
        <p:spPr>
          <a:xfrm>
            <a:off x="3765883" y="3327276"/>
            <a:ext cx="2395429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86263" y="2893176"/>
            <a:ext cx="610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13538" y="2893176"/>
            <a:ext cx="577849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526614" y="2998209"/>
            <a:ext cx="6437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latin typeface="+mn-ea"/>
                <a:ea typeface="+mn-ea"/>
              </a:rPr>
              <a:t>이메일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70380" y="2998209"/>
            <a:ext cx="630597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754535" y="3003347"/>
            <a:ext cx="210881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@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84830" y="3003347"/>
            <a:ext cx="73393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선택해주세요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18392" y="2996997"/>
            <a:ext cx="610888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545667" y="2996997"/>
            <a:ext cx="577849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3470825" y="1262208"/>
            <a:ext cx="0" cy="243984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188;p14"/>
          <p:cNvSpPr/>
          <p:nvPr/>
        </p:nvSpPr>
        <p:spPr>
          <a:xfrm>
            <a:off x="2158773" y="28838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88;p14"/>
          <p:cNvSpPr/>
          <p:nvPr/>
        </p:nvSpPr>
        <p:spPr>
          <a:xfrm>
            <a:off x="5145427" y="29855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4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ID/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>
                <a:latin typeface="+mn-ea"/>
                <a:ea typeface="+mn-ea"/>
              </a:rPr>
              <a:t>브라우저 팝업 </a:t>
            </a:r>
            <a:r>
              <a:rPr lang="ko-KR" altLang="en-US" sz="1000" dirty="0" smtClean="0">
                <a:latin typeface="+mn-ea"/>
                <a:ea typeface="+mn-ea"/>
              </a:rPr>
              <a:t>메시지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</a:t>
            </a:r>
            <a:r>
              <a:rPr lang="ko-KR" altLang="en-US" sz="1000" dirty="0">
                <a:latin typeface="+mn-ea"/>
                <a:ea typeface="+mn-ea"/>
              </a:rPr>
              <a:t> 버튼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해당 페이지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84" name="Google Shape;221;p15"/>
          <p:cNvSpPr/>
          <p:nvPr/>
        </p:nvSpPr>
        <p:spPr>
          <a:xfrm>
            <a:off x="429806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아이디</a:t>
            </a:r>
            <a:r>
              <a:rPr lang="en-US" altLang="ko-KR" sz="700" dirty="0">
                <a:solidFill>
                  <a:srgbClr val="953734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찾기 성공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6" name="Google Shape;221;p15"/>
          <p:cNvSpPr/>
          <p:nvPr/>
        </p:nvSpPr>
        <p:spPr>
          <a:xfrm>
            <a:off x="3504268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아이디 찾기 실패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147;p14"/>
          <p:cNvSpPr/>
          <p:nvPr/>
        </p:nvSpPr>
        <p:spPr>
          <a:xfrm>
            <a:off x="423597" y="809063"/>
            <a:ext cx="2642532" cy="3837544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15641" y="1147295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19700" y="1618273"/>
            <a:ext cx="1498599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아이디 찾기가 완료되었습니다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6050" y="1780484"/>
            <a:ext cx="1498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고객님의 아이디 찾기가 성공적으로 이루어졌습니다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항상 고객님의 즐겁고 편리한 쇼핑을 </a:t>
            </a:r>
            <a:r>
              <a:rPr lang="ko-KR" altLang="en-US" sz="500" dirty="0" smtClean="0">
                <a:latin typeface="+mn-ea"/>
                <a:ea typeface="+mn-ea"/>
              </a:rPr>
              <a:t>위해</a:t>
            </a:r>
            <a:endParaRPr lang="en-US" altLang="ko-KR" sz="5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최선의 노력을 다하는 </a:t>
            </a:r>
            <a:r>
              <a:rPr lang="ko-KR" altLang="en-US" sz="500" dirty="0">
                <a:latin typeface="+mn-ea"/>
                <a:ea typeface="+mn-ea"/>
              </a:rPr>
              <a:t>쇼핑몰이 되도록 하겠습니다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19700" y="2566253"/>
            <a:ext cx="149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저희 </a:t>
            </a:r>
            <a:r>
              <a:rPr lang="ko-KR" altLang="en-US" sz="500" dirty="0" err="1">
                <a:latin typeface="+mn-ea"/>
                <a:ea typeface="+mn-ea"/>
              </a:rPr>
              <a:t>쇼핑몰를</a:t>
            </a:r>
            <a:r>
              <a:rPr lang="ko-KR" altLang="en-US" sz="500" dirty="0">
                <a:latin typeface="+mn-ea"/>
                <a:ea typeface="+mn-ea"/>
              </a:rPr>
              <a:t> 이용해주셔서 감사합니다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다음정보로 가입된 아이디가 총 </a:t>
            </a:r>
            <a:r>
              <a:rPr lang="en-US" altLang="ko-KR" sz="5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500" dirty="0">
                <a:latin typeface="+mn-ea"/>
                <a:ea typeface="+mn-ea"/>
              </a:rPr>
              <a:t>개 </a:t>
            </a:r>
            <a:r>
              <a:rPr lang="ko-KR" altLang="en-US" sz="500" dirty="0" smtClean="0">
                <a:latin typeface="+mn-ea"/>
                <a:ea typeface="+mn-ea"/>
              </a:rPr>
              <a:t>있습니다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96950" y="3017103"/>
            <a:ext cx="152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이름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ko-KR" altLang="en-US" sz="500" dirty="0" smtClean="0">
                <a:latin typeface="+mn-ea"/>
                <a:ea typeface="+mn-ea"/>
              </a:rPr>
              <a:t>홍길동</a:t>
            </a:r>
            <a:endParaRPr lang="en-US" altLang="ko-KR" sz="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r>
              <a:rPr lang="en-US" altLang="ko-KR" sz="500" dirty="0" smtClean="0">
                <a:latin typeface="+mn-ea"/>
                <a:ea typeface="+mn-ea"/>
              </a:rPr>
              <a:t>: abcd123@efgh.com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83200" y="3290084"/>
            <a:ext cx="1603144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+mn-ea"/>
                <a:ea typeface="+mn-ea"/>
              </a:rPr>
              <a:t>아이</a:t>
            </a:r>
            <a:r>
              <a:rPr lang="ko-KR" altLang="en-US" sz="500" dirty="0">
                <a:latin typeface="+mn-ea"/>
                <a:ea typeface="+mn-ea"/>
              </a:rPr>
              <a:t>디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en-US" altLang="ko-KR" sz="500" dirty="0" err="1" smtClean="0">
                <a:latin typeface="+mn-ea"/>
                <a:ea typeface="+mn-ea"/>
              </a:rPr>
              <a:t>gildong_h</a:t>
            </a:r>
            <a:r>
              <a:rPr lang="en-US" altLang="ko-KR" sz="500" dirty="0" smtClean="0">
                <a:latin typeface="+mn-ea"/>
                <a:ea typeface="+mn-ea"/>
              </a:rPr>
              <a:t> (</a:t>
            </a:r>
            <a:r>
              <a:rPr lang="ko-KR" altLang="en-US" sz="500" dirty="0" smtClean="0">
                <a:latin typeface="+mn-ea"/>
                <a:ea typeface="+mn-ea"/>
              </a:rPr>
              <a:t>개인회원</a:t>
            </a:r>
            <a:r>
              <a:rPr lang="en-US" altLang="ko-KR" sz="500" dirty="0" smtClean="0">
                <a:latin typeface="+mn-ea"/>
                <a:ea typeface="+mn-ea"/>
              </a:rPr>
              <a:t>, 2020-02-03 </a:t>
            </a:r>
            <a:r>
              <a:rPr lang="ko-KR" altLang="en-US" sz="500" dirty="0" smtClean="0">
                <a:latin typeface="+mn-ea"/>
                <a:ea typeface="+mn-ea"/>
              </a:rPr>
              <a:t>가입</a:t>
            </a:r>
            <a:r>
              <a:rPr lang="en-US" altLang="ko-KR" sz="500" dirty="0" smtClean="0">
                <a:latin typeface="+mn-ea"/>
                <a:ea typeface="+mn-ea"/>
              </a:rPr>
              <a:t>)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94596" y="3358209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flipH="1">
            <a:off x="1103057" y="336644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26050" y="3550098"/>
            <a:ext cx="1437627" cy="19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 즐거운 쇼핑 하세요</a:t>
            </a:r>
            <a:r>
              <a:rPr lang="en-US" altLang="ko-KR" sz="500" dirty="0">
                <a:latin typeface="+mn-ea"/>
                <a:ea typeface="+mn-ea"/>
              </a:rPr>
              <a:t>!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75300" y="1358900"/>
            <a:ext cx="787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004296" y="3976572"/>
            <a:ext cx="1529408" cy="240932"/>
            <a:chOff x="1026048" y="4172318"/>
            <a:chExt cx="1529408" cy="240932"/>
          </a:xfrm>
        </p:grpSpPr>
        <p:sp>
          <p:nvSpPr>
            <p:cNvPr id="107" name="Google Shape;218;p15"/>
            <p:cNvSpPr/>
            <p:nvPr/>
          </p:nvSpPr>
          <p:spPr>
            <a:xfrm>
              <a:off x="1026048" y="4172318"/>
              <a:ext cx="748800" cy="240932"/>
            </a:xfrm>
            <a:prstGeom prst="roundRect">
              <a:avLst>
                <a:gd name="adj" fmla="val 9813"/>
              </a:avLst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  <a:cs typeface="Arial"/>
                  <a:sym typeface="Arial"/>
                </a:rPr>
                <a:t>로그인</a:t>
              </a:r>
              <a:endParaRPr sz="7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218;p15"/>
            <p:cNvSpPr/>
            <p:nvPr/>
          </p:nvSpPr>
          <p:spPr>
            <a:xfrm>
              <a:off x="1806155" y="4172318"/>
              <a:ext cx="749301" cy="240932"/>
            </a:xfrm>
            <a:prstGeom prst="roundRect">
              <a:avLst>
                <a:gd name="adj" fmla="val 9813"/>
              </a:avLst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비밀번호 찾기</a:t>
              </a:r>
              <a:endParaRPr sz="7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4" name="Google Shape;147;p14"/>
          <p:cNvSpPr/>
          <p:nvPr/>
        </p:nvSpPr>
        <p:spPr>
          <a:xfrm>
            <a:off x="3504268" y="809063"/>
            <a:ext cx="2642532" cy="1757190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06801" y="1326173"/>
            <a:ext cx="2419350" cy="6330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입력하신 정보로 가입 된 회원 아이디는 존재하지 않습니다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3" name="Google Shape;218;p15"/>
          <p:cNvSpPr/>
          <p:nvPr/>
        </p:nvSpPr>
        <p:spPr>
          <a:xfrm>
            <a:off x="4503271" y="1661746"/>
            <a:ext cx="644525" cy="180395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6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5" name="Google Shape;188;p14"/>
          <p:cNvSpPr/>
          <p:nvPr/>
        </p:nvSpPr>
        <p:spPr>
          <a:xfrm>
            <a:off x="1013045" y="381771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88;p14"/>
          <p:cNvSpPr/>
          <p:nvPr/>
        </p:nvSpPr>
        <p:spPr>
          <a:xfrm>
            <a:off x="1788050" y="381771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88;p14"/>
          <p:cNvSpPr/>
          <p:nvPr/>
        </p:nvSpPr>
        <p:spPr>
          <a:xfrm>
            <a:off x="3606801" y="10583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8" name="Google Shape;218;p15"/>
          <p:cNvSpPr/>
          <p:nvPr/>
        </p:nvSpPr>
        <p:spPr>
          <a:xfrm>
            <a:off x="3534177" y="1236257"/>
            <a:ext cx="2555473" cy="8382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88;p14"/>
          <p:cNvSpPr/>
          <p:nvPr/>
        </p:nvSpPr>
        <p:spPr>
          <a:xfrm>
            <a:off x="4254501" y="16278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3.2.1.2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ID/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>
                <a:latin typeface="+mn-ea"/>
                <a:ea typeface="+mn-ea"/>
              </a:rPr>
              <a:t>브라우저 팝업 </a:t>
            </a:r>
            <a:r>
              <a:rPr lang="ko-KR" altLang="en-US" sz="1000" dirty="0" smtClean="0">
                <a:latin typeface="+mn-ea"/>
                <a:ea typeface="+mn-ea"/>
              </a:rPr>
              <a:t>메시지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3</a:t>
            </a:r>
            <a:r>
              <a:rPr lang="en-US" altLang="ko-KR" sz="1000" dirty="0" smtClean="0">
                <a:latin typeface="+mn-ea"/>
                <a:ea typeface="+mn-ea"/>
              </a:rPr>
              <a:t>_1.</a:t>
            </a:r>
            <a:r>
              <a:rPr lang="ko-KR" altLang="en-US" sz="1000" dirty="0">
                <a:latin typeface="+mn-ea"/>
                <a:ea typeface="+mn-ea"/>
              </a:rPr>
              <a:t> 버튼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해당 페이지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</p:txBody>
      </p:sp>
      <p:sp>
        <p:nvSpPr>
          <p:cNvPr id="34" name="Google Shape;221;p15"/>
          <p:cNvSpPr/>
          <p:nvPr/>
        </p:nvSpPr>
        <p:spPr>
          <a:xfrm>
            <a:off x="302806" y="50214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비밀번호</a:t>
            </a:r>
            <a:r>
              <a:rPr lang="en-US" altLang="ko-KR" sz="700" dirty="0" smtClean="0">
                <a:solidFill>
                  <a:srgbClr val="953734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</a:rPr>
              <a:t>찾기 성공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5" name="Google Shape;147;p14"/>
          <p:cNvSpPr/>
          <p:nvPr/>
        </p:nvSpPr>
        <p:spPr>
          <a:xfrm>
            <a:off x="296597" y="802713"/>
            <a:ext cx="2642532" cy="393438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8641" y="1344145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5025" y="1815123"/>
            <a:ext cx="1591199" cy="3441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비밀번호가 고객님</a:t>
            </a: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메일로 발송되었습니다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4576" y="2238165"/>
            <a:ext cx="17148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고객님의 비밀번호가 성공적으로 발송되었습니다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항상 고객님의 즐겁고 편리한 쇼핑을 </a:t>
            </a:r>
            <a:r>
              <a:rPr lang="ko-KR" altLang="en-US" sz="500" dirty="0" smtClean="0">
                <a:latin typeface="+mn-ea"/>
                <a:ea typeface="+mn-ea"/>
              </a:rPr>
              <a:t>위해</a:t>
            </a:r>
            <a:endParaRPr lang="en-US" altLang="ko-KR" sz="5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최선의 노력을 다하는 </a:t>
            </a:r>
            <a:r>
              <a:rPr lang="ko-KR" altLang="en-US" sz="500" dirty="0">
                <a:latin typeface="+mn-ea"/>
                <a:ea typeface="+mn-ea"/>
              </a:rPr>
              <a:t>쇼핑몰이 되도록 하겠습니다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  <a:endParaRPr lang="en-US" altLang="ko-KR" sz="5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563" y="2875518"/>
            <a:ext cx="1498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저희 </a:t>
            </a:r>
            <a:r>
              <a:rPr lang="ko-KR" altLang="en-US" sz="500" dirty="0" err="1">
                <a:latin typeface="+mn-ea"/>
                <a:ea typeface="+mn-ea"/>
              </a:rPr>
              <a:t>쇼핑몰를</a:t>
            </a:r>
            <a:r>
              <a:rPr lang="ko-KR" altLang="en-US" sz="500" dirty="0">
                <a:latin typeface="+mn-ea"/>
                <a:ea typeface="+mn-ea"/>
              </a:rPr>
              <a:t> 이용해주셔서 감사합니다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5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abcd123@efgh.com</a:t>
            </a:r>
            <a:r>
              <a:rPr lang="en-US" altLang="ko-KR" sz="500" dirty="0" smtClean="0">
                <a:latin typeface="+mn-ea"/>
                <a:ea typeface="+mn-ea"/>
              </a:rPr>
              <a:t> </a:t>
            </a:r>
            <a:r>
              <a:rPr lang="ko-KR" altLang="en-US" sz="500" dirty="0">
                <a:latin typeface="+mn-ea"/>
                <a:ea typeface="+mn-ea"/>
              </a:rPr>
              <a:t>회원님의 패스워드를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abcd123@efgh.com</a:t>
            </a:r>
            <a:r>
              <a:rPr lang="ko-KR" altLang="en-US" sz="500" dirty="0" smtClean="0">
                <a:latin typeface="+mn-ea"/>
                <a:ea typeface="+mn-ea"/>
              </a:rPr>
              <a:t>으로 </a:t>
            </a:r>
            <a:r>
              <a:rPr lang="ko-KR" altLang="en-US" sz="500" dirty="0">
                <a:latin typeface="+mn-ea"/>
                <a:ea typeface="+mn-ea"/>
              </a:rPr>
              <a:t>보내드렸습니다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9049" y="3440382"/>
            <a:ext cx="1437627" cy="19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latin typeface="+mn-ea"/>
                <a:ea typeface="+mn-ea"/>
              </a:rPr>
              <a:t>고객님 즐거운 쇼핑 하세요</a:t>
            </a:r>
            <a:r>
              <a:rPr lang="en-US" altLang="ko-KR" sz="500" dirty="0">
                <a:latin typeface="+mn-ea"/>
                <a:ea typeface="+mn-ea"/>
              </a:rPr>
              <a:t>!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248300" y="1555750"/>
            <a:ext cx="787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18;p15"/>
          <p:cNvSpPr/>
          <p:nvPr/>
        </p:nvSpPr>
        <p:spPr>
          <a:xfrm>
            <a:off x="1188641" y="3849572"/>
            <a:ext cx="847059" cy="189028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  <a:endParaRPr sz="6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188;p14"/>
          <p:cNvSpPr/>
          <p:nvPr/>
        </p:nvSpPr>
        <p:spPr>
          <a:xfrm>
            <a:off x="1080629" y="37076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21;p15"/>
          <p:cNvSpPr/>
          <p:nvPr/>
        </p:nvSpPr>
        <p:spPr>
          <a:xfrm>
            <a:off x="3504268" y="50849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비밀번호 찾기 실패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147;p14"/>
          <p:cNvSpPr/>
          <p:nvPr/>
        </p:nvSpPr>
        <p:spPr>
          <a:xfrm>
            <a:off x="3504268" y="809063"/>
            <a:ext cx="2642532" cy="1757190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06801" y="1326173"/>
            <a:ext cx="2419350" cy="6330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입력하신 정보로 </a:t>
            </a:r>
            <a:r>
              <a:rPr lang="ko-KR" altLang="en-US" sz="700" dirty="0" smtClean="0">
                <a:solidFill>
                  <a:schemeClr val="tx1"/>
                </a:solidFill>
              </a:rPr>
              <a:t>가입된 회원은 </a:t>
            </a:r>
            <a:r>
              <a:rPr lang="ko-KR" altLang="en-US" sz="700" dirty="0">
                <a:solidFill>
                  <a:schemeClr val="tx1"/>
                </a:solidFill>
              </a:rPr>
              <a:t>존재하지 않습니다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Google Shape;218;p15"/>
          <p:cNvSpPr/>
          <p:nvPr/>
        </p:nvSpPr>
        <p:spPr>
          <a:xfrm>
            <a:off x="4503271" y="1661746"/>
            <a:ext cx="644525" cy="180395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6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188;p14"/>
          <p:cNvSpPr/>
          <p:nvPr/>
        </p:nvSpPr>
        <p:spPr>
          <a:xfrm>
            <a:off x="3606801" y="10583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59" name="Google Shape;218;p15"/>
          <p:cNvSpPr/>
          <p:nvPr/>
        </p:nvSpPr>
        <p:spPr>
          <a:xfrm>
            <a:off x="3534177" y="1236257"/>
            <a:ext cx="2555473" cy="8382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88;p14"/>
          <p:cNvSpPr/>
          <p:nvPr/>
        </p:nvSpPr>
        <p:spPr>
          <a:xfrm>
            <a:off x="4254501" y="16278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94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목록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8740" y="1389290"/>
            <a:ext cx="564578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+mj-ea"/>
                <a:ea typeface="+mj-ea"/>
              </a:rPr>
              <a:t>룸박스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제품 이미지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제품 상세페이지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>
                <a:latin typeface="+mn-ea"/>
                <a:ea typeface="+mn-ea"/>
              </a:rPr>
              <a:t>해당 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현</a:t>
            </a:r>
            <a:r>
              <a:rPr lang="ko-KR" altLang="en-US" sz="1000" dirty="0">
                <a:latin typeface="+mn-ea"/>
                <a:ea typeface="+mn-ea"/>
              </a:rPr>
              <a:t>재</a:t>
            </a:r>
            <a:r>
              <a:rPr lang="ko-KR" altLang="en-US" sz="1000" dirty="0" smtClean="0">
                <a:latin typeface="+mn-ea"/>
                <a:ea typeface="+mn-ea"/>
              </a:rPr>
              <a:t> 카테고리 표시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1779" y="3237518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247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8522" y="322833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94813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7745" y="3237519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8893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52713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922979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48001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279912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096421" y="2158674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748001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22979" y="215867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096421" y="2158674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5267058" y="2157994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719" y="4623257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26187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19462" y="461407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95753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8685" y="4623258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833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553653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923919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748941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280852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097361" y="3544413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1748941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2923919" y="354441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097361" y="3544413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267998" y="3543733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7966" y="183261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9833" y="1992521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9121" y="1838164"/>
            <a:ext cx="1456585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+mn-ea"/>
                <a:ea typeface="+mn-ea"/>
              </a:rPr>
              <a:t>베스트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신상품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낮은 </a:t>
            </a:r>
            <a:r>
              <a:rPr lang="ko-KR" altLang="en-US" sz="500" dirty="0" err="1" smtClean="0">
                <a:latin typeface="+mn-ea"/>
                <a:ea typeface="+mn-ea"/>
              </a:rPr>
              <a:t>가격순</a:t>
            </a:r>
            <a:r>
              <a:rPr lang="ko-KR" altLang="en-US" sz="500" dirty="0" smtClean="0">
                <a:latin typeface="+mn-ea"/>
                <a:ea typeface="+mn-ea"/>
              </a:rPr>
              <a:t> </a:t>
            </a:r>
            <a:r>
              <a:rPr lang="en-US" altLang="ko-KR" sz="500" dirty="0" smtClean="0">
                <a:latin typeface="+mn-ea"/>
                <a:ea typeface="+mn-ea"/>
              </a:rPr>
              <a:t>/ </a:t>
            </a:r>
            <a:r>
              <a:rPr lang="ko-KR" altLang="en-US" sz="500" dirty="0" smtClean="0">
                <a:latin typeface="+mn-ea"/>
                <a:ea typeface="+mn-ea"/>
              </a:rPr>
              <a:t>높은 </a:t>
            </a:r>
            <a:r>
              <a:rPr lang="ko-KR" altLang="en-US" sz="500" dirty="0" err="1" smtClean="0">
                <a:latin typeface="+mn-ea"/>
                <a:ea typeface="+mn-ea"/>
              </a:rPr>
              <a:t>가격순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27700" y="1838164"/>
            <a:ext cx="639845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dirty="0" smtClean="0">
                <a:latin typeface="+mn-ea"/>
                <a:ea typeface="+mn-ea"/>
              </a:rPr>
              <a:t>충 상품</a:t>
            </a:r>
            <a:r>
              <a:rPr lang="en-US" altLang="ko-KR" sz="500" dirty="0" smtClean="0">
                <a:latin typeface="+mn-ea"/>
                <a:ea typeface="+mn-ea"/>
              </a:rPr>
              <a:t>: </a:t>
            </a:r>
            <a:r>
              <a:rPr lang="en-US" altLang="ko-KR" sz="500" b="1" dirty="0" smtClean="0">
                <a:latin typeface="+mn-ea"/>
                <a:ea typeface="+mn-ea"/>
              </a:rPr>
              <a:t>20 </a:t>
            </a:r>
            <a:r>
              <a:rPr lang="ko-KR" altLang="en-US" sz="500" dirty="0" smtClean="0">
                <a:latin typeface="+mn-ea"/>
                <a:ea typeface="+mn-ea"/>
              </a:rPr>
              <a:t>개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188;p14"/>
          <p:cNvSpPr/>
          <p:nvPr/>
        </p:nvSpPr>
        <p:spPr>
          <a:xfrm>
            <a:off x="339136" y="180676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88;p14"/>
          <p:cNvSpPr/>
          <p:nvPr/>
        </p:nvSpPr>
        <p:spPr>
          <a:xfrm>
            <a:off x="242724" y="33853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218;p15"/>
          <p:cNvSpPr/>
          <p:nvPr/>
        </p:nvSpPr>
        <p:spPr>
          <a:xfrm>
            <a:off x="494200" y="2080259"/>
            <a:ext cx="5923249" cy="282620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88;p14"/>
          <p:cNvSpPr/>
          <p:nvPr/>
        </p:nvSpPr>
        <p:spPr>
          <a:xfrm>
            <a:off x="2043402" y="9197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0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40905" y="333617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목록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4_2. </a:t>
            </a:r>
            <a:r>
              <a:rPr lang="ko-KR" altLang="en-US" sz="1000" dirty="0" smtClean="0">
                <a:latin typeface="+mn-ea"/>
                <a:ea typeface="+mn-ea"/>
              </a:rPr>
              <a:t>내용 있는 페이지까지만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4_3.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4_4. &lt; / &gt; 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953" y="2810466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47421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40696" y="2801284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6987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9919" y="2810467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1067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74887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945153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70175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02086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118595" y="1731622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770175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45153" y="173162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118595" y="1731622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5289232" y="1730942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95" y="3441546"/>
            <a:ext cx="142875" cy="1214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93" y="3441545"/>
            <a:ext cx="142875" cy="121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8" y="3441546"/>
            <a:ext cx="142875" cy="121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83" y="3441546"/>
            <a:ext cx="142875" cy="1214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236133" y="3402240"/>
            <a:ext cx="44196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700" b="1" dirty="0" smtClean="0">
                <a:latin typeface="+mn-ea"/>
                <a:ea typeface="+mn-ea"/>
              </a:rPr>
              <a:t>   2 </a:t>
            </a:r>
            <a:endParaRPr lang="ko-KR" altLang="en-US" sz="600" b="1" dirty="0">
              <a:latin typeface="+mn-ea"/>
              <a:ea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61889" y="118067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554269" y="118205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732596" y="118205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flipV="1">
            <a:off x="1732596" y="118342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899954" y="118342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2899954" y="118480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065776" y="118480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 flipV="1">
            <a:off x="4065776" y="118617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5256887" y="118205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5256887" y="118342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66823" y="138719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30291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23566" y="137801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99857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62789" y="138719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2597875" y="33853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218;p15"/>
          <p:cNvSpPr/>
          <p:nvPr/>
        </p:nvSpPr>
        <p:spPr>
          <a:xfrm>
            <a:off x="2850175" y="3385348"/>
            <a:ext cx="1215601" cy="2169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85604" y="1530016"/>
            <a:ext cx="1959475" cy="19579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596277" y="1530016"/>
            <a:ext cx="1936269" cy="193627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1785" y="1329813"/>
            <a:ext cx="1198812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홈 </a:t>
            </a:r>
            <a:r>
              <a:rPr lang="en-US" altLang="ko-KR" sz="600" dirty="0" smtClean="0">
                <a:latin typeface="+mn-ea"/>
                <a:ea typeface="+mn-ea"/>
              </a:rPr>
              <a:t>&gt; </a:t>
            </a:r>
            <a:r>
              <a:rPr lang="ko-KR" altLang="en-US" sz="600" dirty="0" err="1" smtClean="0">
                <a:latin typeface="+mn-ea"/>
                <a:ea typeface="+mn-ea"/>
              </a:rPr>
              <a:t>룸박스</a:t>
            </a:r>
            <a:r>
              <a:rPr lang="ko-KR" altLang="en-US" sz="600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&gt; </a:t>
            </a:r>
            <a:r>
              <a:rPr lang="ko-KR" altLang="en-US" sz="600" dirty="0" smtClean="0">
                <a:latin typeface="+mn-ea"/>
                <a:ea typeface="+mn-ea"/>
              </a:rPr>
              <a:t>가공목재</a:t>
            </a:r>
            <a:r>
              <a:rPr lang="en-US" altLang="ko-KR" sz="600" dirty="0" smtClean="0">
                <a:latin typeface="+mn-ea"/>
                <a:ea typeface="+mn-ea"/>
              </a:rPr>
              <a:t> 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13348" y="1530016"/>
            <a:ext cx="80615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라운드펜스</a:t>
            </a:r>
            <a:r>
              <a:rPr lang="en-US" altLang="ko-KR" sz="800" b="1" dirty="0">
                <a:latin typeface="+mn-ea"/>
                <a:ea typeface="+mn-ea"/>
              </a:rPr>
              <a:t>1P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94260"/>
              </p:ext>
            </p:extLst>
          </p:nvPr>
        </p:nvGraphicFramePr>
        <p:xfrm>
          <a:off x="2813348" y="1921136"/>
          <a:ext cx="3522012" cy="1497330"/>
        </p:xfrm>
        <a:graphic>
          <a:graphicData uri="http://schemas.openxmlformats.org/drawingml/2006/table">
            <a:tbl>
              <a:tblPr/>
              <a:tblGrid>
                <a:gridCol w="843816"/>
                <a:gridCol w="2678196"/>
              </a:tblGrid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제조사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effectLst/>
                        </a:rPr>
                        <a:t>미니데코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판매가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effectLst/>
                        </a:rPr>
                        <a:t>4,000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상품코드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P0000ETC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제품 타입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</a:rPr>
                        <a:t>간편조립제품</a:t>
                      </a: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업체 배송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ffectLst/>
                        </a:rPr>
                        <a:t>배송비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effectLst/>
                        </a:rPr>
                        <a:t>2,500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(5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만 원 이상 구매 시 무료 배송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813348" y="183642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95208"/>
              </p:ext>
            </p:extLst>
          </p:nvPr>
        </p:nvGraphicFramePr>
        <p:xfrm>
          <a:off x="2813173" y="3605156"/>
          <a:ext cx="843816" cy="499110"/>
        </p:xfrm>
        <a:graphic>
          <a:graphicData uri="http://schemas.openxmlformats.org/drawingml/2006/table">
            <a:tbl>
              <a:tblPr/>
              <a:tblGrid>
                <a:gridCol w="843816"/>
              </a:tblGrid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주문 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옵션 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0" name="직선 연결선 109"/>
          <p:cNvCxnSpPr/>
          <p:nvPr/>
        </p:nvCxnSpPr>
        <p:spPr>
          <a:xfrm>
            <a:off x="2813348" y="349758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619500" y="3896110"/>
            <a:ext cx="1813436" cy="16221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</a:rPr>
              <a:t>필수</a:t>
            </a:r>
            <a:r>
              <a:rPr lang="en-US" altLang="ko-KR" sz="700" dirty="0" smtClean="0">
                <a:solidFill>
                  <a:schemeClr val="tx1"/>
                </a:solidFill>
              </a:rPr>
              <a:t>] </a:t>
            </a:r>
            <a:r>
              <a:rPr lang="ko-KR" altLang="en-US" sz="700" dirty="0" smtClean="0">
                <a:solidFill>
                  <a:schemeClr val="tx1"/>
                </a:solidFill>
              </a:rPr>
              <a:t>옵션을 선택해주세요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                  </a:t>
            </a:r>
            <a:r>
              <a:rPr lang="ko-KR" altLang="en-US" sz="700" dirty="0" smtClean="0">
                <a:solidFill>
                  <a:schemeClr val="tx1"/>
                </a:solidFill>
              </a:rPr>
              <a:t>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97473" y="3644650"/>
            <a:ext cx="215205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3" y="3644650"/>
            <a:ext cx="108000" cy="9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47" y="3724660"/>
            <a:ext cx="108000" cy="9000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3619500" y="3644650"/>
            <a:ext cx="482947" cy="16221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9121" y="3562834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01191" y="3562409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623061" y="3566890"/>
            <a:ext cx="457747" cy="4573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Google Shape;218;p15"/>
          <p:cNvSpPr/>
          <p:nvPr/>
        </p:nvSpPr>
        <p:spPr>
          <a:xfrm>
            <a:off x="2813348" y="4337020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바로 구매하기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27" name="Google Shape;218;p15"/>
          <p:cNvSpPr/>
          <p:nvPr/>
        </p:nvSpPr>
        <p:spPr>
          <a:xfrm>
            <a:off x="4032191" y="4337019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장바구니 담기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2813348" y="4216150"/>
            <a:ext cx="353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218;p15"/>
          <p:cNvSpPr/>
          <p:nvPr/>
        </p:nvSpPr>
        <p:spPr>
          <a:xfrm>
            <a:off x="5241731" y="4337017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관심상품 등록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30" name="Google Shape;188;p14"/>
          <p:cNvSpPr/>
          <p:nvPr/>
        </p:nvSpPr>
        <p:spPr>
          <a:xfrm>
            <a:off x="285761" y="1329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218;p15"/>
          <p:cNvSpPr/>
          <p:nvPr/>
        </p:nvSpPr>
        <p:spPr>
          <a:xfrm>
            <a:off x="528250" y="1322757"/>
            <a:ext cx="840310" cy="2169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218;p15"/>
          <p:cNvSpPr/>
          <p:nvPr/>
        </p:nvSpPr>
        <p:spPr>
          <a:xfrm>
            <a:off x="489753" y="3485948"/>
            <a:ext cx="1651467" cy="628852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88;p14"/>
          <p:cNvSpPr/>
          <p:nvPr/>
        </p:nvSpPr>
        <p:spPr>
          <a:xfrm>
            <a:off x="244997" y="36835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88;p14"/>
          <p:cNvSpPr/>
          <p:nvPr/>
        </p:nvSpPr>
        <p:spPr>
          <a:xfrm>
            <a:off x="4160919" y="3454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88;p14"/>
          <p:cNvSpPr/>
          <p:nvPr/>
        </p:nvSpPr>
        <p:spPr>
          <a:xfrm>
            <a:off x="2480937" y="428846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218;p15"/>
          <p:cNvSpPr/>
          <p:nvPr/>
        </p:nvSpPr>
        <p:spPr>
          <a:xfrm>
            <a:off x="2730731" y="4278766"/>
            <a:ext cx="3668239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89175" y="439594"/>
            <a:ext cx="2254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err="1" smtClean="0">
                <a:latin typeface="+mn-ea"/>
                <a:ea typeface="+mn-ea"/>
              </a:rPr>
              <a:t>미리보기</a:t>
            </a:r>
            <a:r>
              <a:rPr lang="ko-KR" altLang="en-US" sz="1000" dirty="0" smtClean="0">
                <a:latin typeface="+mn-ea"/>
                <a:ea typeface="+mn-ea"/>
              </a:rPr>
              <a:t> 이미지 교체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현재 이미지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기본값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1 </a:t>
            </a:r>
            <a:r>
              <a:rPr lang="ko-KR" altLang="en-US" sz="1000" dirty="0" smtClean="0">
                <a:latin typeface="+mn-ea"/>
                <a:ea typeface="+mn-ea"/>
              </a:rPr>
              <a:t>고정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2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이상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입력 가능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3_3. </a:t>
            </a:r>
            <a:r>
              <a:rPr lang="ko-KR" altLang="en-US" sz="1000" dirty="0" err="1">
                <a:latin typeface="+mn-ea"/>
                <a:ea typeface="+mn-ea"/>
              </a:rPr>
              <a:t>인디게이터</a:t>
            </a:r>
            <a:r>
              <a:rPr lang="ko-KR" altLang="en-US" sz="1000" dirty="0">
                <a:latin typeface="+mn-ea"/>
                <a:ea typeface="+mn-ea"/>
              </a:rPr>
              <a:t> 클릭할 경우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수량 조정 </a:t>
            </a:r>
            <a:r>
              <a:rPr lang="ko-KR" altLang="en-US" sz="1000" dirty="0" smtClean="0">
                <a:latin typeface="+mn-ea"/>
                <a:ea typeface="+mn-ea"/>
              </a:rPr>
              <a:t>가능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팝업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33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89175" y="439594"/>
            <a:ext cx="225482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위치로 이동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헤더 하단</a:t>
            </a:r>
            <a:r>
              <a:rPr lang="ko-KR" altLang="en-US" sz="1000" dirty="0">
                <a:latin typeface="+mn-ea"/>
                <a:ea typeface="+mn-ea"/>
              </a:rPr>
              <a:t>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조건 충족하는 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7_1. </a:t>
            </a:r>
            <a:r>
              <a:rPr lang="ko-KR" altLang="en-US" sz="1000" dirty="0" smtClean="0">
                <a:latin typeface="+mn-ea"/>
                <a:ea typeface="+mn-ea"/>
              </a:rPr>
              <a:t>선택에 따라 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8_1. </a:t>
            </a:r>
            <a:r>
              <a:rPr lang="ko-KR" altLang="en-US" sz="1000" dirty="0" smtClean="0">
                <a:latin typeface="+mn-ea"/>
                <a:ea typeface="+mn-ea"/>
              </a:rPr>
              <a:t>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9_2.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9_3. 1 </a:t>
            </a:r>
            <a:r>
              <a:rPr lang="ko-KR" altLang="en-US" sz="1000" dirty="0" smtClean="0">
                <a:latin typeface="+mn-ea"/>
                <a:ea typeface="+mn-ea"/>
              </a:rPr>
              <a:t>페이지 당 </a:t>
            </a:r>
            <a:r>
              <a:rPr lang="en-US" altLang="ko-KR" sz="1000" dirty="0" smtClean="0">
                <a:latin typeface="+mn-ea"/>
                <a:ea typeface="+mn-ea"/>
              </a:rPr>
              <a:t>max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&lt; / &gt;: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9063" y="1955537"/>
            <a:ext cx="19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218;p15"/>
          <p:cNvSpPr/>
          <p:nvPr/>
        </p:nvSpPr>
        <p:spPr>
          <a:xfrm>
            <a:off x="2842042" y="1300450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바로 구매하기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0" name="Google Shape;218;p15"/>
          <p:cNvSpPr/>
          <p:nvPr/>
        </p:nvSpPr>
        <p:spPr>
          <a:xfrm>
            <a:off x="4060885" y="1300449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장바구니 담기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1" name="Google Shape;218;p15"/>
          <p:cNvSpPr/>
          <p:nvPr/>
        </p:nvSpPr>
        <p:spPr>
          <a:xfrm>
            <a:off x="5270425" y="1300447"/>
            <a:ext cx="1080000" cy="334935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관심상품 등록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62075" y="913885"/>
            <a:ext cx="4181296" cy="263584"/>
            <a:chOff x="1362075" y="913885"/>
            <a:chExt cx="4181296" cy="26358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362075" y="919742"/>
              <a:ext cx="0" cy="25374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200275" y="913885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038985" y="916681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874178" y="918154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721903" y="916567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543371" y="918269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연결선 62"/>
          <p:cNvCxnSpPr/>
          <p:nvPr/>
        </p:nvCxnSpPr>
        <p:spPr>
          <a:xfrm>
            <a:off x="552713" y="2184137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03063" y="1955537"/>
            <a:ext cx="19440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447063" y="1955537"/>
            <a:ext cx="1944000" cy="22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59063" y="1979126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상품 설명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03063" y="1968693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상품 후기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7063" y="1968693"/>
            <a:ext cx="1944000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배송</a:t>
            </a:r>
            <a:r>
              <a:rPr lang="en-US" altLang="ko-KR" sz="700" dirty="0" smtClean="0">
                <a:latin typeface="+mn-ea"/>
                <a:ea typeface="+mn-ea"/>
              </a:rPr>
              <a:t>/ </a:t>
            </a:r>
            <a:r>
              <a:rPr lang="ko-KR" altLang="en-US" sz="700" dirty="0" smtClean="0">
                <a:latin typeface="+mn-ea"/>
                <a:ea typeface="+mn-ea"/>
              </a:rPr>
              <a:t>교환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 환불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063" y="2482587"/>
            <a:ext cx="57913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재질 </a:t>
            </a:r>
            <a:r>
              <a:rPr lang="en-US" altLang="ko-KR" sz="600" dirty="0">
                <a:latin typeface="+mn-ea"/>
                <a:ea typeface="+mn-ea"/>
              </a:rPr>
              <a:t>: MDF </a:t>
            </a:r>
            <a:r>
              <a:rPr lang="en-US" altLang="ko-KR" sz="600" dirty="0" smtClean="0">
                <a:latin typeface="+mn-ea"/>
                <a:ea typeface="+mn-ea"/>
              </a:rPr>
              <a:t>3mm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대 </a:t>
            </a:r>
            <a:r>
              <a:rPr lang="en-US" altLang="ko-KR" sz="600" dirty="0">
                <a:latin typeface="+mn-ea"/>
                <a:ea typeface="+mn-ea"/>
              </a:rPr>
              <a:t>: 51mm*132mm*3mm(</a:t>
            </a:r>
            <a:r>
              <a:rPr lang="ko-KR" altLang="en-US" sz="600" dirty="0">
                <a:latin typeface="+mn-ea"/>
                <a:ea typeface="+mn-ea"/>
              </a:rPr>
              <a:t>가로*세로*두께</a:t>
            </a:r>
            <a:r>
              <a:rPr lang="en-US" altLang="ko-KR" sz="600" dirty="0" smtClean="0">
                <a:latin typeface="+mn-ea"/>
                <a:ea typeface="+mn-ea"/>
              </a:rPr>
              <a:t>)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중 </a:t>
            </a:r>
            <a:r>
              <a:rPr lang="en-US" altLang="ko-KR" sz="600" dirty="0">
                <a:latin typeface="+mn-ea"/>
                <a:ea typeface="+mn-ea"/>
              </a:rPr>
              <a:t>: 46mm*118mm*3mm(</a:t>
            </a:r>
            <a:r>
              <a:rPr lang="ko-KR" altLang="en-US" sz="600" dirty="0">
                <a:latin typeface="+mn-ea"/>
                <a:ea typeface="+mn-ea"/>
              </a:rPr>
              <a:t>가로*세로*두께</a:t>
            </a:r>
            <a:r>
              <a:rPr lang="en-US" altLang="ko-KR" sz="600" dirty="0" smtClean="0">
                <a:latin typeface="+mn-ea"/>
                <a:ea typeface="+mn-ea"/>
              </a:rPr>
              <a:t>)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latin typeface="+mn-ea"/>
                <a:ea typeface="+mn-ea"/>
              </a:rPr>
              <a:t>MDF </a:t>
            </a:r>
            <a:r>
              <a:rPr lang="ko-KR" altLang="en-US" sz="600" dirty="0" err="1">
                <a:latin typeface="+mn-ea"/>
                <a:ea typeface="+mn-ea"/>
              </a:rPr>
              <a:t>이며아크릴물감이나</a:t>
            </a:r>
            <a:r>
              <a:rPr lang="ko-KR" altLang="en-US" sz="600" dirty="0">
                <a:latin typeface="+mn-ea"/>
                <a:ea typeface="+mn-ea"/>
              </a:rPr>
              <a:t> </a:t>
            </a:r>
            <a:r>
              <a:rPr lang="ko-KR" altLang="en-US" sz="600" dirty="0" err="1">
                <a:latin typeface="+mn-ea"/>
                <a:ea typeface="+mn-ea"/>
              </a:rPr>
              <a:t>스테인으로</a:t>
            </a:r>
            <a:r>
              <a:rPr lang="ko-KR" altLang="en-US" sz="600" dirty="0">
                <a:latin typeface="+mn-ea"/>
                <a:ea typeface="+mn-ea"/>
              </a:rPr>
              <a:t> </a:t>
            </a:r>
            <a:r>
              <a:rPr lang="ko-KR" altLang="en-US" sz="600" dirty="0" err="1">
                <a:latin typeface="+mn-ea"/>
                <a:ea typeface="+mn-ea"/>
              </a:rPr>
              <a:t>채색가능합니다</a:t>
            </a:r>
            <a:r>
              <a:rPr lang="en-US" altLang="ko-KR" sz="600" dirty="0" smtClean="0">
                <a:latin typeface="+mn-ea"/>
                <a:ea typeface="+mn-ea"/>
              </a:rPr>
              <a:t>.</a:t>
            </a:r>
            <a:endParaRPr lang="en-US" altLang="ko-KR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기존에 판매했던 사이즈보다 큽니다</a:t>
            </a:r>
            <a:r>
              <a:rPr lang="en-US" altLang="ko-KR" sz="600" dirty="0" smtClean="0">
                <a:latin typeface="+mn-ea"/>
                <a:ea typeface="+mn-ea"/>
              </a:rPr>
              <a:t>.</a:t>
            </a:r>
            <a:endParaRPr lang="ko-KR" altLang="en-US" sz="6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latin typeface="+mn-ea"/>
                <a:ea typeface="+mn-ea"/>
              </a:rPr>
              <a:t>미니데코를</a:t>
            </a:r>
            <a:r>
              <a:rPr lang="ko-KR" altLang="en-US" sz="600" dirty="0">
                <a:latin typeface="+mn-ea"/>
                <a:ea typeface="+mn-ea"/>
              </a:rPr>
              <a:t> 찾아주신 고객님 감사합니다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latin typeface="+mn-ea"/>
                <a:ea typeface="+mn-ea"/>
              </a:rPr>
              <a:t>상품주문은 회원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r>
              <a:rPr lang="ko-KR" altLang="en-US" sz="600" dirty="0">
                <a:latin typeface="+mn-ea"/>
                <a:ea typeface="+mn-ea"/>
              </a:rPr>
              <a:t>비회원 모두 가능합니다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r>
              <a:rPr lang="ko-KR" altLang="en-US" sz="600" dirty="0">
                <a:latin typeface="+mn-ea"/>
                <a:ea typeface="+mn-ea"/>
              </a:rPr>
              <a:t>회원은 자료실의 정보를 </a:t>
            </a:r>
            <a:r>
              <a:rPr lang="ko-KR" altLang="en-US" sz="600" dirty="0" err="1">
                <a:latin typeface="+mn-ea"/>
                <a:ea typeface="+mn-ea"/>
              </a:rPr>
              <a:t>이용하실수</a:t>
            </a:r>
            <a:r>
              <a:rPr lang="ko-KR" altLang="en-US" sz="600" dirty="0">
                <a:latin typeface="+mn-ea"/>
                <a:ea typeface="+mn-ea"/>
              </a:rPr>
              <a:t> 있습니다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477706" y="461466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Google Shape;188;p14"/>
          <p:cNvSpPr/>
          <p:nvPr/>
        </p:nvSpPr>
        <p:spPr>
          <a:xfrm>
            <a:off x="223708" y="195553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8;p15"/>
          <p:cNvSpPr/>
          <p:nvPr/>
        </p:nvSpPr>
        <p:spPr>
          <a:xfrm>
            <a:off x="496362" y="1840624"/>
            <a:ext cx="5981344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79072" y="4294877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96362" y="4066128"/>
            <a:ext cx="1034701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69399" y="4087053"/>
            <a:ext cx="88862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전체 </a:t>
            </a:r>
            <a:r>
              <a:rPr lang="en-US" altLang="ko-KR" sz="700" dirty="0" smtClean="0">
                <a:latin typeface="+mn-ea"/>
                <a:ea typeface="+mn-ea"/>
              </a:rPr>
              <a:t>(0)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2542" y="3805113"/>
            <a:ext cx="1787897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ea typeface="+mn-ea"/>
              </a:rPr>
              <a:t>상품 후기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549020" y="4067095"/>
            <a:ext cx="103470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622057" y="4088020"/>
            <a:ext cx="88862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포토 </a:t>
            </a:r>
            <a:r>
              <a:rPr lang="en-US" altLang="ko-KR" sz="700" dirty="0" smtClean="0">
                <a:latin typeface="+mn-ea"/>
                <a:ea typeface="+mn-ea"/>
              </a:rPr>
              <a:t>(0)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023719" y="4063250"/>
            <a:ext cx="685800" cy="1846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  <a:ea typeface="+mn-ea"/>
              </a:rPr>
              <a:t>최신 </a:t>
            </a:r>
            <a:r>
              <a:rPr lang="ko-KR" altLang="en-US" sz="600" dirty="0" err="1" smtClean="0">
                <a:latin typeface="+mn-ea"/>
                <a:ea typeface="+mn-ea"/>
              </a:rPr>
              <a:t>후기순</a:t>
            </a:r>
            <a:r>
              <a:rPr lang="ko-KR" altLang="en-US" sz="600" dirty="0" smtClean="0">
                <a:latin typeface="+mn-ea"/>
                <a:ea typeface="+mn-ea"/>
              </a:rPr>
              <a:t>  ▼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32379" y="4064292"/>
            <a:ext cx="54440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후기 작성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6362" y="4472706"/>
            <a:ext cx="5791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등록된 상품 후기가 없습니다</a:t>
            </a:r>
            <a:r>
              <a:rPr lang="en-US" altLang="ko-KR" sz="600" dirty="0">
                <a:latin typeface="+mn-ea"/>
                <a:ea typeface="+mn-ea"/>
              </a:rPr>
              <a:t>.</a:t>
            </a:r>
            <a:endParaRPr lang="en-US" altLang="ko-KR" sz="600" dirty="0" smtClean="0">
              <a:latin typeface="+mn-ea"/>
              <a:ea typeface="+mn-ea"/>
            </a:endParaRPr>
          </a:p>
        </p:txBody>
      </p:sp>
      <p:sp>
        <p:nvSpPr>
          <p:cNvPr id="123" name="Google Shape;218;p15"/>
          <p:cNvSpPr/>
          <p:nvPr/>
        </p:nvSpPr>
        <p:spPr>
          <a:xfrm>
            <a:off x="439732" y="3958834"/>
            <a:ext cx="2186509" cy="45842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185150" y="407338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88;p14"/>
          <p:cNvSpPr/>
          <p:nvPr/>
        </p:nvSpPr>
        <p:spPr>
          <a:xfrm>
            <a:off x="5038959" y="38791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88;p14"/>
          <p:cNvSpPr/>
          <p:nvPr/>
        </p:nvSpPr>
        <p:spPr>
          <a:xfrm>
            <a:off x="5734585" y="3879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8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3" y="4776475"/>
            <a:ext cx="142875" cy="121444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1" y="4776474"/>
            <a:ext cx="142875" cy="121444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5" y="4776475"/>
            <a:ext cx="142875" cy="121444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50" y="4776475"/>
            <a:ext cx="142875" cy="121444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3236133" y="4752557"/>
            <a:ext cx="441960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500" b="1" dirty="0" smtClean="0">
                <a:latin typeface="+mn-ea"/>
                <a:ea typeface="+mn-ea"/>
              </a:rPr>
              <a:t>   </a:t>
            </a:r>
            <a:endParaRPr lang="ko-KR" altLang="en-US" sz="400" b="1" dirty="0">
              <a:latin typeface="+mn-ea"/>
              <a:ea typeface="+mn-ea"/>
            </a:endParaRPr>
          </a:p>
        </p:txBody>
      </p:sp>
      <p:sp>
        <p:nvSpPr>
          <p:cNvPr id="146" name="Google Shape;218;p15"/>
          <p:cNvSpPr/>
          <p:nvPr/>
        </p:nvSpPr>
        <p:spPr>
          <a:xfrm>
            <a:off x="2946128" y="4703538"/>
            <a:ext cx="979383" cy="310422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88;p14"/>
          <p:cNvSpPr/>
          <p:nvPr/>
        </p:nvSpPr>
        <p:spPr>
          <a:xfrm>
            <a:off x="2730104" y="47807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9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7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840581959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2020.01.30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lt1"/>
                </a:solidFill>
              </a:rPr>
              <a:t>5</a:t>
            </a: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제품 상세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209267" y="1161026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89175" y="439594"/>
            <a:ext cx="225482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위치로 이동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헤더 하단</a:t>
            </a:r>
            <a:r>
              <a:rPr lang="ko-KR" altLang="en-US" sz="1000" dirty="0">
                <a:latin typeface="+mn-ea"/>
                <a:ea typeface="+mn-ea"/>
              </a:rPr>
              <a:t>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탭 메뉴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조건 충족하는 글만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7_1. </a:t>
            </a:r>
            <a:r>
              <a:rPr lang="ko-KR" altLang="en-US" sz="1000" dirty="0" smtClean="0">
                <a:latin typeface="+mn-ea"/>
                <a:ea typeface="+mn-ea"/>
              </a:rPr>
              <a:t>선택에 따라 정렬 순서 변경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8_1. </a:t>
            </a:r>
            <a:r>
              <a:rPr lang="ko-KR" altLang="en-US" sz="1000" dirty="0" smtClean="0">
                <a:latin typeface="+mn-ea"/>
                <a:ea typeface="+mn-ea"/>
              </a:rPr>
              <a:t>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9_1. </a:t>
            </a:r>
            <a:r>
              <a:rPr lang="ko-KR" altLang="en-US" sz="1000" dirty="0" smtClean="0">
                <a:latin typeface="+mn-ea"/>
                <a:ea typeface="+mn-ea"/>
              </a:rPr>
              <a:t>현재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9_2.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표시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9_3. 1 </a:t>
            </a:r>
            <a:r>
              <a:rPr lang="ko-KR" altLang="en-US" sz="1000" dirty="0" smtClean="0">
                <a:latin typeface="+mn-ea"/>
                <a:ea typeface="+mn-ea"/>
              </a:rPr>
              <a:t>페이지 당 </a:t>
            </a:r>
            <a:r>
              <a:rPr lang="en-US" altLang="ko-KR" sz="1000" dirty="0" smtClean="0">
                <a:latin typeface="+mn-ea"/>
                <a:ea typeface="+mn-ea"/>
              </a:rPr>
              <a:t>max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&lt; / &gt;: 5 </a:t>
            </a:r>
            <a:r>
              <a:rPr lang="ko-KR" altLang="en-US" sz="1000" dirty="0" smtClean="0">
                <a:latin typeface="+mn-ea"/>
                <a:ea typeface="+mn-ea"/>
              </a:rPr>
              <a:t>페이지 단위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52713" y="1173483"/>
            <a:ext cx="579771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62075" y="913885"/>
            <a:ext cx="4181296" cy="263584"/>
            <a:chOff x="1362075" y="913885"/>
            <a:chExt cx="4181296" cy="26358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362075" y="919742"/>
              <a:ext cx="0" cy="25374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200275" y="913885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038985" y="916681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874178" y="918154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721903" y="916567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543371" y="918269"/>
              <a:ext cx="0" cy="2592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타원 89"/>
          <p:cNvSpPr/>
          <p:nvPr/>
        </p:nvSpPr>
        <p:spPr>
          <a:xfrm>
            <a:off x="6477706" y="461466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473338" y="1244793"/>
            <a:ext cx="1787897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ea typeface="+mn-ea"/>
              </a:rPr>
              <a:t>배송</a:t>
            </a:r>
            <a:r>
              <a:rPr lang="en-US" altLang="ko-KR" sz="800" b="1" dirty="0" smtClean="0">
                <a:latin typeface="+mn-ea"/>
                <a:ea typeface="+mn-ea"/>
              </a:rPr>
              <a:t>/ </a:t>
            </a:r>
            <a:r>
              <a:rPr lang="ko-KR" altLang="en-US" sz="800" b="1" dirty="0" smtClean="0">
                <a:latin typeface="+mn-ea"/>
                <a:ea typeface="+mn-ea"/>
              </a:rPr>
              <a:t>교환</a:t>
            </a:r>
            <a:r>
              <a:rPr lang="en-US" altLang="ko-KR" sz="800" b="1" dirty="0" smtClean="0">
                <a:latin typeface="+mn-ea"/>
                <a:ea typeface="+mn-ea"/>
              </a:rPr>
              <a:t>/ </a:t>
            </a:r>
            <a:r>
              <a:rPr lang="ko-KR" altLang="en-US" sz="800" b="1" dirty="0" smtClean="0">
                <a:latin typeface="+mn-ea"/>
                <a:ea typeface="+mn-ea"/>
              </a:rPr>
              <a:t>환불</a:t>
            </a:r>
            <a:endParaRPr lang="ko-KR" altLang="en-US" sz="800" b="1" dirty="0">
              <a:latin typeface="+mn-ea"/>
              <a:ea typeface="+mn-ea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84008"/>
              </p:ext>
            </p:extLst>
          </p:nvPr>
        </p:nvGraphicFramePr>
        <p:xfrm>
          <a:off x="467861" y="1513577"/>
          <a:ext cx="3522012" cy="4057650"/>
        </p:xfrm>
        <a:graphic>
          <a:graphicData uri="http://schemas.openxmlformats.org/drawingml/2006/table">
            <a:tbl>
              <a:tblPr/>
              <a:tblGrid>
                <a:gridCol w="843816"/>
                <a:gridCol w="2678196"/>
              </a:tblGrid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로젠택배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(1588-9988)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를 통해 배송됩니다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구매하신 물품은 입금 확인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2~5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일안에 받아보실 수 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지역에 따라 추가 배송비용이 발생할 수 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환불 안내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반품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신청은 상품 수령 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(24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이내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가능합니다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상품에 이상이 없는 경우 교환 및 반품 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배송비는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소비자부담입니다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교환 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왕복배송료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부가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상품의 이상이 있는 경우 교환 및 반품 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배송비는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판매자부담입니다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보내실 물품은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일이내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도착할수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 있도록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부탁드립니다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fontAlgn="ctr">
                        <a:lnSpc>
                          <a:spcPct val="150000"/>
                        </a:lnSpc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고객단순변심에 의한 교환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반품은 불가능하오니 신중한 구매 꼭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</a:rPr>
                        <a:t>부탁드립니다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상품코드</a:t>
                      </a: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P0000ETC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제품 타입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간편조립제품</a:t>
                      </a: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배송 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업체 배송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338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ffectLst/>
                        </a:rPr>
                        <a:t>배송비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25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</a:rPr>
                        <a:t>2,500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</a:rPr>
                        <a:t>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(5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만 원 이상 구매 시 무료 배송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57150" marT="66675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51" name="직선 연결선 150"/>
          <p:cNvCxnSpPr/>
          <p:nvPr/>
        </p:nvCxnSpPr>
        <p:spPr>
          <a:xfrm>
            <a:off x="565911" y="151149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2.1 Main</a:t>
            </a:r>
            <a:b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2.2 Navigation</a:t>
            </a:r>
            <a:endParaRPr sz="1000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로그인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error </a:t>
            </a:r>
            <a:r>
              <a:rPr lang="en-US" sz="800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msg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3.2.1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비밀번호찾기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lvl="2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        3.2.1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.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1 Login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&gt; 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&gt; ID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      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3.2.1.2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 Login 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</a:rPr>
              <a:t>&gt; ID/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</a:rPr>
              <a:t>비밀번호찾기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제품 목록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</a:rPr>
              <a:t>제품 상세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마이페이지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장바구니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고객지원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Activity </a:t>
            </a:r>
            <a:r>
              <a:rPr lang="en-US" sz="1000" b="1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Diagram(</a:t>
            </a:r>
            <a:r>
              <a:rPr lang="en-US" sz="1000" b="1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기능설계</a:t>
            </a: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)</a:t>
            </a:r>
            <a:endParaRPr sz="12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1777896" y="4029227"/>
            <a:ext cx="143202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092519528"/>
              </p:ext>
            </p:extLst>
          </p:nvPr>
        </p:nvGraphicFramePr>
        <p:xfrm>
          <a:off x="1991615" y="3931701"/>
          <a:ext cx="8582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82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9_1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p13"/>
          <p:cNvCxnSpPr/>
          <p:nvPr/>
        </p:nvCxnSpPr>
        <p:spPr>
          <a:xfrm rot="5400000">
            <a:off x="552480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1777896" y="3719305"/>
            <a:ext cx="321955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972144" y="714362"/>
          <a:ext cx="1357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776972819"/>
              </p:ext>
            </p:extLst>
          </p:nvPr>
        </p:nvGraphicFramePr>
        <p:xfrm>
          <a:off x="84701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베스트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448240649"/>
              </p:ext>
            </p:extLst>
          </p:nvPr>
        </p:nvGraphicFramePr>
        <p:xfrm>
          <a:off x="1928791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316255938"/>
              </p:ext>
            </p:extLst>
          </p:nvPr>
        </p:nvGraphicFramePr>
        <p:xfrm>
          <a:off x="303097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룸박스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케이스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1193166261"/>
              </p:ext>
            </p:extLst>
          </p:nvPr>
        </p:nvGraphicFramePr>
        <p:xfrm>
          <a:off x="84701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인기상품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736872455"/>
              </p:ext>
            </p:extLst>
          </p:nvPr>
        </p:nvGraphicFramePr>
        <p:xfrm>
          <a:off x="4112751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주방용품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941521542"/>
              </p:ext>
            </p:extLst>
          </p:nvPr>
        </p:nvGraphicFramePr>
        <p:xfrm>
          <a:off x="6276304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부자재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>
            <p:extLst>
              <p:ext uri="{D42A27DB-BD31-4B8C-83A1-F6EECF244321}">
                <p14:modId xmlns:p14="http://schemas.microsoft.com/office/powerpoint/2010/main" val="216843483"/>
              </p:ext>
            </p:extLst>
          </p:nvPr>
        </p:nvGraphicFramePr>
        <p:xfrm>
          <a:off x="7358082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세트상품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376370" y="1285866"/>
            <a:ext cx="6471570" cy="952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28689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31228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463914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3"/>
          <p:cNvCxnSpPr/>
          <p:nvPr/>
        </p:nvCxnSpPr>
        <p:spPr>
          <a:xfrm rot="5400000">
            <a:off x="668021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3"/>
          <p:cNvCxnSpPr/>
          <p:nvPr/>
        </p:nvCxnSpPr>
        <p:spPr>
          <a:xfrm rot="5400000">
            <a:off x="775178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209247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3362592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 rot="5400000">
            <a:off x="6606578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4" name="Google Shape;114;p13"/>
          <p:cNvGraphicFramePr/>
          <p:nvPr>
            <p:extLst>
              <p:ext uri="{D42A27DB-BD31-4B8C-83A1-F6EECF244321}">
                <p14:modId xmlns:p14="http://schemas.microsoft.com/office/powerpoint/2010/main" val="317767378"/>
              </p:ext>
            </p:extLst>
          </p:nvPr>
        </p:nvGraphicFramePr>
        <p:xfrm>
          <a:off x="303097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원목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751910244"/>
              </p:ext>
            </p:extLst>
          </p:nvPr>
        </p:nvGraphicFramePr>
        <p:xfrm>
          <a:off x="628651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원단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3"/>
          <p:cNvGraphicFramePr/>
          <p:nvPr>
            <p:extLst>
              <p:ext uri="{D42A27DB-BD31-4B8C-83A1-F6EECF244321}">
                <p14:modId xmlns:p14="http://schemas.microsoft.com/office/powerpoint/2010/main" val="2102752986"/>
              </p:ext>
            </p:extLst>
          </p:nvPr>
        </p:nvGraphicFramePr>
        <p:xfrm>
          <a:off x="6280852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끈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3"/>
          <p:cNvGraphicFramePr/>
          <p:nvPr>
            <p:extLst>
              <p:ext uri="{D42A27DB-BD31-4B8C-83A1-F6EECF244321}">
                <p14:modId xmlns:p14="http://schemas.microsoft.com/office/powerpoint/2010/main" val="1593382920"/>
              </p:ext>
            </p:extLst>
          </p:nvPr>
        </p:nvGraphicFramePr>
        <p:xfrm>
          <a:off x="6286512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3"/>
          <p:cNvGraphicFramePr/>
          <p:nvPr>
            <p:extLst>
              <p:ext uri="{D42A27DB-BD31-4B8C-83A1-F6EECF244321}">
                <p14:modId xmlns:p14="http://schemas.microsoft.com/office/powerpoint/2010/main" val="1822030939"/>
              </p:ext>
            </p:extLst>
          </p:nvPr>
        </p:nvGraphicFramePr>
        <p:xfrm>
          <a:off x="3035726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가공 목재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3"/>
          <p:cNvGraphicFramePr/>
          <p:nvPr>
            <p:extLst>
              <p:ext uri="{D42A27DB-BD31-4B8C-83A1-F6EECF244321}">
                <p14:modId xmlns:p14="http://schemas.microsoft.com/office/powerpoint/2010/main" val="2610062237"/>
              </p:ext>
            </p:extLst>
          </p:nvPr>
        </p:nvGraphicFramePr>
        <p:xfrm>
          <a:off x="3035726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3"/>
          <p:cNvGraphicFramePr/>
          <p:nvPr>
            <p:extLst>
              <p:ext uri="{D42A27DB-BD31-4B8C-83A1-F6EECF244321}">
                <p14:modId xmlns:p14="http://schemas.microsoft.com/office/powerpoint/2010/main" val="1439148056"/>
              </p:ext>
            </p:extLst>
          </p:nvPr>
        </p:nvGraphicFramePr>
        <p:xfrm>
          <a:off x="848607" y="3621779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>
            <p:extLst>
              <p:ext uri="{D42A27DB-BD31-4B8C-83A1-F6EECF244321}">
                <p14:modId xmlns:p14="http://schemas.microsoft.com/office/powerpoint/2010/main" val="1445921657"/>
              </p:ext>
            </p:extLst>
          </p:nvPr>
        </p:nvGraphicFramePr>
        <p:xfrm>
          <a:off x="4102546" y="3612621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관심상품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3"/>
          <p:cNvGraphicFramePr/>
          <p:nvPr>
            <p:extLst>
              <p:ext uri="{D42A27DB-BD31-4B8C-83A1-F6EECF244321}">
                <p14:modId xmlns:p14="http://schemas.microsoft.com/office/powerpoint/2010/main" val="1467770913"/>
              </p:ext>
            </p:extLst>
          </p:nvPr>
        </p:nvGraphicFramePr>
        <p:xfrm>
          <a:off x="3052706" y="3612621"/>
          <a:ext cx="8313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13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주문내역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3"/>
          <p:cNvGraphicFramePr/>
          <p:nvPr>
            <p:extLst>
              <p:ext uri="{D42A27DB-BD31-4B8C-83A1-F6EECF244321}">
                <p14:modId xmlns:p14="http://schemas.microsoft.com/office/powerpoint/2010/main" val="3328871168"/>
              </p:ext>
            </p:extLst>
          </p:nvPr>
        </p:nvGraphicFramePr>
        <p:xfrm>
          <a:off x="1991615" y="3621779"/>
          <a:ext cx="85725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725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3"/>
          <p:cNvGraphicFramePr/>
          <p:nvPr>
            <p:extLst>
              <p:ext uri="{D42A27DB-BD31-4B8C-83A1-F6EECF244321}">
                <p14:modId xmlns:p14="http://schemas.microsoft.com/office/powerpoint/2010/main" val="1032173763"/>
              </p:ext>
            </p:extLst>
          </p:nvPr>
        </p:nvGraphicFramePr>
        <p:xfrm>
          <a:off x="3060627" y="3922543"/>
          <a:ext cx="83058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058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주문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3"/>
          <p:cNvGraphicFramePr/>
          <p:nvPr>
            <p:extLst>
              <p:ext uri="{D42A27DB-BD31-4B8C-83A1-F6EECF244321}">
                <p14:modId xmlns:p14="http://schemas.microsoft.com/office/powerpoint/2010/main" val="3316562737"/>
              </p:ext>
            </p:extLst>
          </p:nvPr>
        </p:nvGraphicFramePr>
        <p:xfrm>
          <a:off x="5204734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3"/>
          <p:cNvGraphicFramePr/>
          <p:nvPr>
            <p:extLst>
              <p:ext uri="{D42A27DB-BD31-4B8C-83A1-F6EECF244321}">
                <p14:modId xmlns:p14="http://schemas.microsoft.com/office/powerpoint/2010/main" val="3684241224"/>
              </p:ext>
            </p:extLst>
          </p:nvPr>
        </p:nvGraphicFramePr>
        <p:xfrm>
          <a:off x="5204734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생활 가구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3"/>
          <p:cNvGraphicFramePr/>
          <p:nvPr>
            <p:extLst>
              <p:ext uri="{D42A27DB-BD31-4B8C-83A1-F6EECF244321}">
                <p14:modId xmlns:p14="http://schemas.microsoft.com/office/powerpoint/2010/main" val="3579217664"/>
              </p:ext>
            </p:extLst>
          </p:nvPr>
        </p:nvGraphicFramePr>
        <p:xfrm>
          <a:off x="5199074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 가구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3"/>
          <p:cNvGraphicFramePr/>
          <p:nvPr>
            <p:extLst>
              <p:ext uri="{D42A27DB-BD31-4B8C-83A1-F6EECF244321}">
                <p14:modId xmlns:p14="http://schemas.microsoft.com/office/powerpoint/2010/main" val="4049326247"/>
              </p:ext>
            </p:extLst>
          </p:nvPr>
        </p:nvGraphicFramePr>
        <p:xfrm>
          <a:off x="5204734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조명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559684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2" name="Google Shape;142;p13"/>
          <p:cNvGraphicFramePr/>
          <p:nvPr>
            <p:extLst>
              <p:ext uri="{D42A27DB-BD31-4B8C-83A1-F6EECF244321}">
                <p14:modId xmlns:p14="http://schemas.microsoft.com/office/powerpoint/2010/main" val="898697190"/>
              </p:ext>
            </p:extLst>
          </p:nvPr>
        </p:nvGraphicFramePr>
        <p:xfrm>
          <a:off x="848607" y="3932655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800" b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oogle Shape;123;p13"/>
          <p:cNvGraphicFramePr/>
          <p:nvPr>
            <p:extLst>
              <p:ext uri="{D42A27DB-BD31-4B8C-83A1-F6EECF244321}">
                <p14:modId xmlns:p14="http://schemas.microsoft.com/office/powerpoint/2010/main" val="461447897"/>
              </p:ext>
            </p:extLst>
          </p:nvPr>
        </p:nvGraphicFramePr>
        <p:xfrm>
          <a:off x="411209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도자기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125;p13"/>
          <p:cNvGraphicFramePr/>
          <p:nvPr>
            <p:extLst>
              <p:ext uri="{D42A27DB-BD31-4B8C-83A1-F6EECF244321}">
                <p14:modId xmlns:p14="http://schemas.microsoft.com/office/powerpoint/2010/main" val="3851416301"/>
              </p:ext>
            </p:extLst>
          </p:nvPr>
        </p:nvGraphicFramePr>
        <p:xfrm>
          <a:off x="4112092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금속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127;p13"/>
          <p:cNvGraphicFramePr/>
          <p:nvPr>
            <p:extLst>
              <p:ext uri="{D42A27DB-BD31-4B8C-83A1-F6EECF244321}">
                <p14:modId xmlns:p14="http://schemas.microsoft.com/office/powerpoint/2010/main" val="2596168967"/>
              </p:ext>
            </p:extLst>
          </p:nvPr>
        </p:nvGraphicFramePr>
        <p:xfrm>
          <a:off x="4112092" y="26422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플라스틱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28;p13"/>
          <p:cNvGraphicFramePr/>
          <p:nvPr>
            <p:extLst>
              <p:ext uri="{D42A27DB-BD31-4B8C-83A1-F6EECF244321}">
                <p14:modId xmlns:p14="http://schemas.microsoft.com/office/powerpoint/2010/main" val="2164064974"/>
              </p:ext>
            </p:extLst>
          </p:nvPr>
        </p:nvGraphicFramePr>
        <p:xfrm>
          <a:off x="4112092" y="292798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oogle Shape;139;p13"/>
          <p:cNvGraphicFramePr/>
          <p:nvPr>
            <p:extLst>
              <p:ext uri="{D42A27DB-BD31-4B8C-83A1-F6EECF244321}">
                <p14:modId xmlns:p14="http://schemas.microsoft.com/office/powerpoint/2010/main" val="210663710"/>
              </p:ext>
            </p:extLst>
          </p:nvPr>
        </p:nvGraphicFramePr>
        <p:xfrm>
          <a:off x="5204737" y="29334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5_4.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벽지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140;p13"/>
          <p:cNvGraphicFramePr/>
          <p:nvPr>
            <p:extLst>
              <p:ext uri="{D42A27DB-BD31-4B8C-83A1-F6EECF244321}">
                <p14:modId xmlns:p14="http://schemas.microsoft.com/office/powerpoint/2010/main" val="2820517835"/>
              </p:ext>
            </p:extLst>
          </p:nvPr>
        </p:nvGraphicFramePr>
        <p:xfrm>
          <a:off x="5210397" y="32192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5_5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" name="Google Shape;83;p13"/>
          <p:cNvCxnSpPr/>
          <p:nvPr/>
        </p:nvCxnSpPr>
        <p:spPr>
          <a:xfrm flipH="1">
            <a:off x="1787426" y="4656080"/>
            <a:ext cx="43784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5" name="Google Shape;84;p13"/>
          <p:cNvGraphicFramePr/>
          <p:nvPr>
            <p:extLst>
              <p:ext uri="{D42A27DB-BD31-4B8C-83A1-F6EECF244321}">
                <p14:modId xmlns:p14="http://schemas.microsoft.com/office/powerpoint/2010/main" val="2836108081"/>
              </p:ext>
            </p:extLst>
          </p:nvPr>
        </p:nvGraphicFramePr>
        <p:xfrm>
          <a:off x="5903875" y="4549395"/>
          <a:ext cx="882703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82703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85;p13"/>
          <p:cNvGraphicFramePr/>
          <p:nvPr>
            <p:extLst>
              <p:ext uri="{D42A27DB-BD31-4B8C-83A1-F6EECF244321}">
                <p14:modId xmlns:p14="http://schemas.microsoft.com/office/powerpoint/2010/main" val="1086565475"/>
              </p:ext>
            </p:extLst>
          </p:nvPr>
        </p:nvGraphicFramePr>
        <p:xfrm>
          <a:off x="4801821" y="4549395"/>
          <a:ext cx="849377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49377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정보입력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87;p13"/>
          <p:cNvGraphicFramePr/>
          <p:nvPr>
            <p:extLst>
              <p:ext uri="{D42A27DB-BD31-4B8C-83A1-F6EECF244321}">
                <p14:modId xmlns:p14="http://schemas.microsoft.com/office/powerpoint/2010/main" val="1861089606"/>
              </p:ext>
            </p:extLst>
          </p:nvPr>
        </p:nvGraphicFramePr>
        <p:xfrm>
          <a:off x="3514684" y="4558554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11_2.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회원가입약관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9" name="Google Shape;89;p13"/>
          <p:cNvCxnSpPr/>
          <p:nvPr/>
        </p:nvCxnSpPr>
        <p:spPr>
          <a:xfrm flipH="1">
            <a:off x="1787426" y="4346158"/>
            <a:ext cx="3066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3" name="Google Shape;131;p13"/>
          <p:cNvGraphicFramePr/>
          <p:nvPr>
            <p:extLst>
              <p:ext uri="{D42A27DB-BD31-4B8C-83A1-F6EECF244321}">
                <p14:modId xmlns:p14="http://schemas.microsoft.com/office/powerpoint/2010/main" val="3751794316"/>
              </p:ext>
            </p:extLst>
          </p:nvPr>
        </p:nvGraphicFramePr>
        <p:xfrm>
          <a:off x="858138" y="424863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34;p13"/>
          <p:cNvGraphicFramePr/>
          <p:nvPr>
            <p:extLst>
              <p:ext uri="{D42A27DB-BD31-4B8C-83A1-F6EECF244321}">
                <p14:modId xmlns:p14="http://schemas.microsoft.com/office/powerpoint/2010/main" val="3898485761"/>
              </p:ext>
            </p:extLst>
          </p:nvPr>
        </p:nvGraphicFramePr>
        <p:xfrm>
          <a:off x="3178518" y="4239474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.1:1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채팅하기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35;p13"/>
          <p:cNvGraphicFramePr/>
          <p:nvPr>
            <p:extLst>
              <p:ext uri="{D42A27DB-BD31-4B8C-83A1-F6EECF244321}">
                <p14:modId xmlns:p14="http://schemas.microsoft.com/office/powerpoint/2010/main" val="1270813800"/>
              </p:ext>
            </p:extLst>
          </p:nvPr>
        </p:nvGraphicFramePr>
        <p:xfrm>
          <a:off x="2001146" y="4248632"/>
          <a:ext cx="963034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963034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고객지원실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2;p13"/>
          <p:cNvGraphicFramePr/>
          <p:nvPr>
            <p:extLst>
              <p:ext uri="{D42A27DB-BD31-4B8C-83A1-F6EECF244321}">
                <p14:modId xmlns:p14="http://schemas.microsoft.com/office/powerpoint/2010/main" val="674621522"/>
              </p:ext>
            </p:extLst>
          </p:nvPr>
        </p:nvGraphicFramePr>
        <p:xfrm>
          <a:off x="858138" y="4559508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graphicFrame>
        <p:nvGraphicFramePr>
          <p:cNvPr id="70" name="Google Shape;134;p13"/>
          <p:cNvGraphicFramePr/>
          <p:nvPr>
            <p:extLst>
              <p:ext uri="{D42A27DB-BD31-4B8C-83A1-F6EECF244321}">
                <p14:modId xmlns:p14="http://schemas.microsoft.com/office/powerpoint/2010/main" val="3621122285"/>
              </p:ext>
            </p:extLst>
          </p:nvPr>
        </p:nvGraphicFramePr>
        <p:xfrm>
          <a:off x="4466298" y="4239473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84;p13"/>
          <p:cNvGraphicFramePr/>
          <p:nvPr>
            <p:extLst>
              <p:ext uri="{D42A27DB-BD31-4B8C-83A1-F6EECF244321}">
                <p14:modId xmlns:p14="http://schemas.microsoft.com/office/powerpoint/2010/main" val="3095717464"/>
              </p:ext>
            </p:extLst>
          </p:nvPr>
        </p:nvGraphicFramePr>
        <p:xfrm>
          <a:off x="2007172" y="4549395"/>
          <a:ext cx="12567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2567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50846" y="1308482"/>
            <a:ext cx="5787849" cy="2185139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4288" y="947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9121" y="1733344"/>
            <a:ext cx="5021400" cy="1514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 smtClean="0">
                <a:latin typeface="+mj-ea"/>
                <a:ea typeface="+mj-ea"/>
              </a:rPr>
              <a:t>MINIDECO</a:t>
            </a:r>
            <a:endParaRPr lang="en-US" altLang="ko-KR" sz="3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j-ea"/>
                <a:ea typeface="+mj-ea"/>
              </a:rPr>
              <a:t>2020 </a:t>
            </a:r>
            <a:r>
              <a:rPr lang="ko-KR" altLang="en-US" sz="3600" dirty="0" smtClean="0">
                <a:latin typeface="+mj-ea"/>
                <a:ea typeface="+mj-ea"/>
              </a:rPr>
              <a:t>신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상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err="1" smtClean="0">
                <a:latin typeface="+mj-ea"/>
                <a:ea typeface="+mj-ea"/>
              </a:rPr>
              <a:t>런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#2020 #</a:t>
            </a:r>
            <a:r>
              <a:rPr lang="ko-KR" altLang="en-US" dirty="0" err="1" smtClean="0">
                <a:latin typeface="+mj-ea"/>
                <a:ea typeface="+mj-ea"/>
              </a:rPr>
              <a:t>미니어처가구트렌</a:t>
            </a:r>
            <a:r>
              <a:rPr lang="ko-KR" altLang="en-US" dirty="0" err="1">
                <a:latin typeface="+mj-ea"/>
                <a:ea typeface="+mj-ea"/>
              </a:rPr>
              <a:t>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350895" y="2290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81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58900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5662400" y="326084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999" y="3630840"/>
            <a:ext cx="583814" cy="2616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베스트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543226" y="3769340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767740" y="3769339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59406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43226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492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3851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270425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8693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738514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913492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086934" y="4025345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5257571" y="402466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9406" y="4952946"/>
            <a:ext cx="5791019" cy="1919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주요 </a:t>
            </a:r>
            <a:r>
              <a:rPr lang="ko-KR" altLang="en-US" sz="1000" dirty="0">
                <a:latin typeface="+mn-ea"/>
                <a:ea typeface="+mn-ea"/>
              </a:rPr>
              <a:t>홍보이미지 롤링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최대</a:t>
            </a:r>
            <a:r>
              <a:rPr lang="en-US" altLang="ko-KR" sz="1000" dirty="0" smtClean="0">
                <a:latin typeface="+mn-ea"/>
                <a:ea typeface="+mn-ea"/>
              </a:rPr>
              <a:t> 3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smtClean="0">
                <a:latin typeface="+mn-ea"/>
                <a:ea typeface="+mn-ea"/>
              </a:rPr>
              <a:t>가로 방향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홍보이미지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관련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1_3.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홍보이미지로 스크롤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하위메뉴 통으로 </a:t>
            </a:r>
            <a:r>
              <a:rPr lang="ko-KR" altLang="en-US" sz="1000" dirty="0" err="1" smtClean="0">
                <a:latin typeface="+mn-ea"/>
                <a:ea typeface="+mn-ea"/>
              </a:rPr>
              <a:t>드랍다운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(</a:t>
            </a:r>
            <a:r>
              <a:rPr lang="ko-KR" altLang="en-US" sz="1000" dirty="0" smtClean="0">
                <a:latin typeface="+mn-ea"/>
                <a:ea typeface="+mn-ea"/>
              </a:rPr>
              <a:t>기존 화면 위에 겹치게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화면 상단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제품 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</a:t>
            </a:r>
            <a:r>
              <a:rPr lang="ko-KR" altLang="en-US" sz="1000" dirty="0">
                <a:latin typeface="+mn-ea"/>
                <a:ea typeface="+mn-ea"/>
              </a:rPr>
              <a:t>해당 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1:1 </a:t>
            </a:r>
            <a:r>
              <a:rPr lang="ko-KR" altLang="en-US" sz="1000" dirty="0" smtClean="0">
                <a:latin typeface="+mn-ea"/>
                <a:ea typeface="+mn-ea"/>
              </a:rPr>
              <a:t>상담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 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4_2. </a:t>
            </a:r>
            <a:r>
              <a:rPr lang="ko-KR" altLang="en-US" sz="1000" dirty="0" smtClean="0">
                <a:latin typeface="+mn-ea"/>
                <a:ea typeface="+mn-ea"/>
              </a:rPr>
              <a:t>화면 우측 하단 </a:t>
            </a:r>
            <a:r>
              <a:rPr lang="en-US" altLang="ko-KR" sz="1000" dirty="0" smtClean="0">
                <a:latin typeface="+mn-ea"/>
                <a:ea typeface="+mn-ea"/>
              </a:rPr>
              <a:t>fixed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54288" y="40253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8;p15"/>
          <p:cNvSpPr/>
          <p:nvPr/>
        </p:nvSpPr>
        <p:spPr>
          <a:xfrm>
            <a:off x="511476" y="306307"/>
            <a:ext cx="5923249" cy="95033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8;p15"/>
          <p:cNvSpPr/>
          <p:nvPr/>
        </p:nvSpPr>
        <p:spPr>
          <a:xfrm>
            <a:off x="504499" y="3892450"/>
            <a:ext cx="5923249" cy="11564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190;p14"/>
          <p:cNvSpPr/>
          <p:nvPr/>
        </p:nvSpPr>
        <p:spPr>
          <a:xfrm>
            <a:off x="6569174" y="44940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5121" y="32469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57501" y="32607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735828" y="32607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735828" y="32744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03186" y="32744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03186" y="32882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9008" y="32882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069008" y="33019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60119" y="32607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260119" y="32744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055" y="53121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3523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26798" y="52203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3089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66021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641" y="1903125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2109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5384" y="189394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1675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44607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5755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39575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909841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73486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266774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08328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1734863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909841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083283" y="824281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253920" y="82360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9581" y="3288864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3049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06324" y="3279682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082615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45547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56695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540515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910781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73580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7714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08422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1735803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2910781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084223" y="2210020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254860" y="220934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94064" y="3965808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H="1">
            <a:off x="543226" y="4104308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3767740" y="4104307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909922" y="3609203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49970" y="4340490"/>
            <a:ext cx="1312396" cy="803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037626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55680" y="4340492"/>
            <a:ext cx="1312396" cy="80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2049200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flipV="1">
            <a:off x="577136" y="4340488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070656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3560698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5049179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9253" y="4957539"/>
            <a:ext cx="6253168" cy="1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</a:t>
            </a:r>
            <a:r>
              <a:rPr lang="ko-KR" altLang="en-US" sz="1000" dirty="0">
                <a:latin typeface="+mn-ea"/>
                <a:ea typeface="+mn-ea"/>
              </a:rPr>
              <a:t>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err="1" smtClean="0">
                <a:latin typeface="+mn-ea"/>
                <a:ea typeface="+mn-ea"/>
              </a:rPr>
              <a:t>더보기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075014" y="3620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1241" y="8144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8;p15"/>
          <p:cNvSpPr/>
          <p:nvPr/>
        </p:nvSpPr>
        <p:spPr>
          <a:xfrm>
            <a:off x="494200" y="444204"/>
            <a:ext cx="5923249" cy="312786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194512" y="649388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4064" y="1299649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543226" y="1438149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3767740" y="1438148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548500" y="1748107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036156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54210" y="1748108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047730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210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021242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1/2 액자 5"/>
          <p:cNvSpPr/>
          <p:nvPr/>
        </p:nvSpPr>
        <p:spPr>
          <a:xfrm rot="18900000">
            <a:off x="674712" y="233008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1/2 액자 84"/>
          <p:cNvSpPr/>
          <p:nvPr/>
        </p:nvSpPr>
        <p:spPr>
          <a:xfrm rot="2700000" flipH="1">
            <a:off x="6073164" y="2330080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9502" y="3254137"/>
            <a:ext cx="115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70837" y="31718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563217" y="31856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1741544" y="31856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1741544" y="31993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908902" y="31993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2908902" y="32131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074724" y="32131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4074724" y="32268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5265835" y="31856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 flipV="1">
            <a:off x="5265835" y="31993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5771" y="52370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39239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932514" y="51452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08805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71737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32514" y="944244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372534" y="4718252"/>
            <a:ext cx="21595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5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5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5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5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188;p14"/>
          <p:cNvSpPr/>
          <p:nvPr/>
        </p:nvSpPr>
        <p:spPr>
          <a:xfrm>
            <a:off x="246426" y="20679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404869" y="38752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추천 제품 이미지 롤링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최대 </a:t>
            </a:r>
            <a:r>
              <a:rPr lang="en-US" altLang="ko-KR" sz="1000" dirty="0" smtClean="0">
                <a:latin typeface="+mn-ea"/>
                <a:ea typeface="+mn-ea"/>
              </a:rPr>
              <a:t>20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err="1" smtClean="0">
                <a:latin typeface="+mn-ea"/>
                <a:ea typeface="+mn-ea"/>
              </a:rPr>
              <a:t>메리고어라운드</a:t>
            </a:r>
            <a:r>
              <a:rPr lang="ko-KR" altLang="en-US" sz="1000" dirty="0" smtClean="0">
                <a:latin typeface="+mn-ea"/>
                <a:ea typeface="+mn-ea"/>
              </a:rPr>
              <a:t> 방식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제품 이미지에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좌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  <a:ea typeface="+mn-ea"/>
              </a:rPr>
              <a:t>우 페이지 이동버튼 </a:t>
            </a:r>
            <a:r>
              <a:rPr lang="en-US" altLang="ko-KR" sz="1000" dirty="0" smtClean="0">
                <a:latin typeface="+mn-ea"/>
                <a:ea typeface="+mn-ea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나타남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이동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  <a:r>
              <a:rPr lang="en-US" altLang="ko-KR" sz="1000" dirty="0" smtClean="0">
                <a:latin typeface="+mn-ea"/>
                <a:ea typeface="+mn-ea"/>
              </a:rPr>
              <a:t>   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Google Shape;218;p15"/>
          <p:cNvSpPr/>
          <p:nvPr/>
        </p:nvSpPr>
        <p:spPr>
          <a:xfrm>
            <a:off x="494200" y="1606550"/>
            <a:ext cx="5923249" cy="196552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2672106" y="3875272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7045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2007</Words>
  <Application>Microsoft Office PowerPoint</Application>
  <PresentationFormat>화면 슬라이드 쇼(16:9)</PresentationFormat>
  <Paragraphs>684</Paragraphs>
  <Slides>20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표지</vt:lpstr>
      <vt:lpstr>간지등</vt:lpstr>
      <vt:lpstr>1_디자인 사용자 지정</vt:lpstr>
      <vt:lpstr>PowerPoint 프레젠테이션</vt:lpstr>
      <vt:lpstr>Document History</vt:lpstr>
      <vt:lpstr>Index</vt:lpstr>
      <vt:lpstr>Information Architecture(정보구조)</vt:lpstr>
      <vt:lpstr>MAIN</vt:lpstr>
      <vt:lpstr>PowerPoint 프레젠테이션</vt:lpstr>
      <vt:lpstr>MAIN</vt:lpstr>
      <vt:lpstr>MAIN</vt:lpstr>
      <vt:lpstr>PowerPoint 프레젠테이션</vt:lpstr>
      <vt:lpstr>Navigation</vt:lpstr>
      <vt:lpstr>로그인/ 회원가입</vt:lpstr>
      <vt:lpstr>로그인/ 회원가입 &gt; Error Message</vt:lpstr>
      <vt:lpstr>로그인/ 회원가입 &gt; ID/비밀번호 찾기</vt:lpstr>
      <vt:lpstr>로그인/ 회원가입 &gt; ID/비밀번호 찾기 &gt; ID 찾기</vt:lpstr>
      <vt:lpstr>로그인/ 회원가입 &gt; ID/비밀번호 찾기 &gt; 비밀번호 찾기</vt:lpstr>
      <vt:lpstr>제품 목록 페이지</vt:lpstr>
      <vt:lpstr>제품 목록 페이지</vt:lpstr>
      <vt:lpstr>제품 상세 페이지</vt:lpstr>
      <vt:lpstr>제품 상세 페이지</vt:lpstr>
      <vt:lpstr>제품 상세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69</cp:revision>
  <dcterms:modified xsi:type="dcterms:W3CDTF">2020-02-13T05:31:59Z</dcterms:modified>
</cp:coreProperties>
</file>