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7200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51896" y="685800"/>
            <a:ext cx="43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1251896" y="685800"/>
            <a:ext cx="43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f916b0ab_2_0:notes"/>
          <p:cNvSpPr/>
          <p:nvPr>
            <p:ph idx="2" type="sldImg"/>
          </p:nvPr>
        </p:nvSpPr>
        <p:spPr>
          <a:xfrm>
            <a:off x="1251896" y="685800"/>
            <a:ext cx="43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f916b0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e811bd74_0_0:notes"/>
          <p:cNvSpPr/>
          <p:nvPr>
            <p:ph idx="2" type="sldImg"/>
          </p:nvPr>
        </p:nvSpPr>
        <p:spPr>
          <a:xfrm>
            <a:off x="1251885" y="685800"/>
            <a:ext cx="43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e811b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e811bd74_0_6:notes"/>
          <p:cNvSpPr/>
          <p:nvPr>
            <p:ph idx="2" type="sldImg"/>
          </p:nvPr>
        </p:nvSpPr>
        <p:spPr>
          <a:xfrm>
            <a:off x="1251885" y="685800"/>
            <a:ext cx="43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e811bd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e811bd74_0_16:notes"/>
          <p:cNvSpPr/>
          <p:nvPr>
            <p:ph idx="2" type="sldImg"/>
          </p:nvPr>
        </p:nvSpPr>
        <p:spPr>
          <a:xfrm>
            <a:off x="1251885" y="685800"/>
            <a:ext cx="43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e811bd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e811bd74_0_26:notes"/>
          <p:cNvSpPr/>
          <p:nvPr>
            <p:ph idx="2" type="sldImg"/>
          </p:nvPr>
        </p:nvSpPr>
        <p:spPr>
          <a:xfrm>
            <a:off x="1251885" y="685800"/>
            <a:ext cx="43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e811bd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e811bd74_0_36:notes"/>
          <p:cNvSpPr/>
          <p:nvPr>
            <p:ph idx="2" type="sldImg"/>
          </p:nvPr>
        </p:nvSpPr>
        <p:spPr>
          <a:xfrm>
            <a:off x="1121080" y="695135"/>
            <a:ext cx="46116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e811bd74_0_36:notes"/>
          <p:cNvSpPr txBox="1"/>
          <p:nvPr>
            <p:ph idx="1" type="body"/>
          </p:nvPr>
        </p:nvSpPr>
        <p:spPr>
          <a:xfrm>
            <a:off x="685512" y="4343235"/>
            <a:ext cx="5484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g56e811bd74_0_36:notes"/>
          <p:cNvSpPr txBox="1"/>
          <p:nvPr>
            <p:ph idx="12" type="sldNum"/>
          </p:nvPr>
        </p:nvSpPr>
        <p:spPr>
          <a:xfrm>
            <a:off x="3881207" y="8686471"/>
            <a:ext cx="2973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e811bd74_0_48:notes"/>
          <p:cNvSpPr/>
          <p:nvPr>
            <p:ph idx="2" type="sldImg"/>
          </p:nvPr>
        </p:nvSpPr>
        <p:spPr>
          <a:xfrm>
            <a:off x="1121080" y="695135"/>
            <a:ext cx="46116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e811bd74_0_48:notes"/>
          <p:cNvSpPr txBox="1"/>
          <p:nvPr>
            <p:ph idx="1" type="body"/>
          </p:nvPr>
        </p:nvSpPr>
        <p:spPr>
          <a:xfrm>
            <a:off x="685512" y="4343235"/>
            <a:ext cx="5484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g56e811bd74_0_48:notes"/>
          <p:cNvSpPr txBox="1"/>
          <p:nvPr>
            <p:ph idx="12" type="sldNum"/>
          </p:nvPr>
        </p:nvSpPr>
        <p:spPr>
          <a:xfrm>
            <a:off x="3881207" y="8686471"/>
            <a:ext cx="2973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e811bd74_0_54:notes"/>
          <p:cNvSpPr/>
          <p:nvPr>
            <p:ph idx="2" type="sldImg"/>
          </p:nvPr>
        </p:nvSpPr>
        <p:spPr>
          <a:xfrm>
            <a:off x="1121080" y="695135"/>
            <a:ext cx="46116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e811bd74_0_54:notes"/>
          <p:cNvSpPr txBox="1"/>
          <p:nvPr>
            <p:ph idx="1" type="body"/>
          </p:nvPr>
        </p:nvSpPr>
        <p:spPr>
          <a:xfrm>
            <a:off x="685512" y="4343235"/>
            <a:ext cx="5484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g56e811bd74_0_54:notes"/>
          <p:cNvSpPr txBox="1"/>
          <p:nvPr>
            <p:ph idx="12" type="sldNum"/>
          </p:nvPr>
        </p:nvSpPr>
        <p:spPr>
          <a:xfrm>
            <a:off x="3881207" y="8686471"/>
            <a:ext cx="2973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e811bd74_0_60:notes"/>
          <p:cNvSpPr/>
          <p:nvPr>
            <p:ph idx="2" type="sldImg"/>
          </p:nvPr>
        </p:nvSpPr>
        <p:spPr>
          <a:xfrm>
            <a:off x="1121080" y="695135"/>
            <a:ext cx="46116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e811bd74_0_60:notes"/>
          <p:cNvSpPr txBox="1"/>
          <p:nvPr>
            <p:ph idx="1" type="body"/>
          </p:nvPr>
        </p:nvSpPr>
        <p:spPr>
          <a:xfrm>
            <a:off x="685512" y="4343235"/>
            <a:ext cx="5484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g56e811bd74_0_60:notes"/>
          <p:cNvSpPr txBox="1"/>
          <p:nvPr>
            <p:ph idx="12" type="sldNum"/>
          </p:nvPr>
        </p:nvSpPr>
        <p:spPr>
          <a:xfrm>
            <a:off x="3881207" y="8686471"/>
            <a:ext cx="2973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 sz="1200"/>
              <a:t>‹#›</a:t>
            </a:fld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042275"/>
            <a:ext cx="8520600" cy="28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967279"/>
            <a:ext cx="85206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548381"/>
            <a:ext cx="8520600" cy="27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412563"/>
            <a:ext cx="8520600" cy="18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표" type="tbl">
  <p:cSld name="TAB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613389" y="310001"/>
            <a:ext cx="40986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/>
          <p:nvPr>
            <p:ph idx="2" type="tbl"/>
          </p:nvPr>
        </p:nvSpPr>
        <p:spPr>
          <a:xfrm>
            <a:off x="457200" y="1680001"/>
            <a:ext cx="8229600" cy="4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731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160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46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6891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193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3622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0510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 rot="5400000">
            <a:off x="4869867" y="2044900"/>
            <a:ext cx="55701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 rot="5400000">
            <a:off x="655684" y="89200"/>
            <a:ext cx="5570100" cy="5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3810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–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»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287500"/>
            <a:ext cx="82254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 rot="5400000">
            <a:off x="2483667" y="-341500"/>
            <a:ext cx="4172400" cy="8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3810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–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»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1792817" y="5040000"/>
            <a:ext cx="54864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/>
          <p:nvPr>
            <p:ph idx="2" type="pic"/>
          </p:nvPr>
        </p:nvSpPr>
        <p:spPr>
          <a:xfrm>
            <a:off x="1792817" y="643750"/>
            <a:ext cx="54864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731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160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46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6891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193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362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051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2817" y="5635000"/>
            <a:ext cx="5486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2286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86250"/>
            <a:ext cx="30081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575051" y="286250"/>
            <a:ext cx="5112000" cy="6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3810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–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»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457200" y="1506250"/>
            <a:ext cx="3008100" cy="4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2286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287500"/>
            <a:ext cx="82254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8875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1611250"/>
            <a:ext cx="40407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indent="-2286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57200" y="2283750"/>
            <a:ext cx="4040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3429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646084" y="1611250"/>
            <a:ext cx="40407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indent="-2286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4" type="body"/>
          </p:nvPr>
        </p:nvSpPr>
        <p:spPr>
          <a:xfrm>
            <a:off x="4646084" y="2283750"/>
            <a:ext cx="4040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3429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010814"/>
            <a:ext cx="8520600" cy="11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87500"/>
            <a:ext cx="82254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1685000"/>
            <a:ext cx="4011000" cy="4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36195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–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»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671484" y="1685000"/>
            <a:ext cx="4011000" cy="4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36195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–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»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21784" y="4626250"/>
            <a:ext cx="77724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721784" y="3051250"/>
            <a:ext cx="77724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indent="-2286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457200" y="287500"/>
            <a:ext cx="82254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457200" y="1685000"/>
            <a:ext cx="8225400" cy="4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3810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–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»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685800" y="2236250"/>
            <a:ext cx="77724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371600" y="4080000"/>
            <a:ext cx="64008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73100" marR="0" rtl="0" algn="ctr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16000" marR="0" rtl="0" algn="ctr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46200" marR="0" rtl="0" algn="ctr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689100" marR="0" rtl="0" algn="ctr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19300" marR="0" rtl="0" algn="ctr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362200" marR="0" rtl="0" algn="ctr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05100" marR="0" rtl="0" algn="ctr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622957"/>
            <a:ext cx="85206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613263"/>
            <a:ext cx="8520600" cy="4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622957"/>
            <a:ext cx="85206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613263"/>
            <a:ext cx="3999900" cy="4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613263"/>
            <a:ext cx="3999900" cy="4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622957"/>
            <a:ext cx="85206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77743"/>
            <a:ext cx="2808000" cy="10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945197"/>
            <a:ext cx="28080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30131"/>
            <a:ext cx="6367800" cy="57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75"/>
            <a:ext cx="4572000" cy="72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726229"/>
            <a:ext cx="4045200" cy="20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923815"/>
            <a:ext cx="40452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1013578"/>
            <a:ext cx="3837000" cy="51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922065"/>
            <a:ext cx="5998800" cy="8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22957"/>
            <a:ext cx="8520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13263"/>
            <a:ext cx="8520600" cy="4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87500"/>
            <a:ext cx="82254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1854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1971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27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28702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85000"/>
            <a:ext cx="8225400" cy="4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>
            <a:lvl1pPr indent="-381000" lvl="0" marL="4572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–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6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»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://minideco.co.kr/" TargetMode="External"/><Relationship Id="rId10" Type="http://schemas.openxmlformats.org/officeDocument/2006/relationships/hyperlink" Target="http://www.daonpension.kr/" TargetMode="External"/><Relationship Id="rId12" Type="http://schemas.openxmlformats.org/officeDocument/2006/relationships/hyperlink" Target="http://www.fashionfabi.co.kr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olympus.co.kr/imaging" TargetMode="External"/><Relationship Id="rId4" Type="http://schemas.openxmlformats.org/officeDocument/2006/relationships/hyperlink" Target="http://www.designhouse.co.kr/" TargetMode="External"/><Relationship Id="rId9" Type="http://schemas.openxmlformats.org/officeDocument/2006/relationships/hyperlink" Target="http://www.sbiz.or.kr/sijangtong/nation.do" TargetMode="External"/><Relationship Id="rId5" Type="http://schemas.openxmlformats.org/officeDocument/2006/relationships/hyperlink" Target="http://www.hmbrc.co.kr" TargetMode="External"/><Relationship Id="rId6" Type="http://schemas.openxmlformats.org/officeDocument/2006/relationships/hyperlink" Target="http://sinilpoly.com/" TargetMode="External"/><Relationship Id="rId7" Type="http://schemas.openxmlformats.org/officeDocument/2006/relationships/hyperlink" Target="https://www.industryland.or.kr/" TargetMode="External"/><Relationship Id="rId8" Type="http://schemas.openxmlformats.org/officeDocument/2006/relationships/hyperlink" Target="http://kto.visitkorea.or.kr/kor.kt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ctrTitle"/>
          </p:nvPr>
        </p:nvSpPr>
        <p:spPr>
          <a:xfrm>
            <a:off x="311700" y="1507350"/>
            <a:ext cx="8520600" cy="13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사이트 분석 및 리뉴얼</a:t>
            </a:r>
            <a:endParaRPr/>
          </a:p>
        </p:txBody>
      </p:sp>
      <p:sp>
        <p:nvSpPr>
          <p:cNvPr id="110" name="Google Shape;110;p26"/>
          <p:cNvSpPr txBox="1"/>
          <p:nvPr>
            <p:ph idx="4294967295" type="body"/>
          </p:nvPr>
        </p:nvSpPr>
        <p:spPr>
          <a:xfrm>
            <a:off x="1140250" y="4149425"/>
            <a:ext cx="6886500" cy="17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대상자 선정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분석에 따른 관점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유저빌리티 체크리스트</a:t>
            </a:r>
            <a:endParaRPr/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0" y="15075"/>
            <a:ext cx="9144000" cy="720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5" name="Google Shape;175;p35"/>
          <p:cNvSpPr txBox="1"/>
          <p:nvPr/>
        </p:nvSpPr>
        <p:spPr>
          <a:xfrm>
            <a:off x="917950" y="1052625"/>
            <a:ext cx="7338600" cy="5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Font typeface="Malgun Gothic"/>
              <a:buAutoNum type="arabicPeriod"/>
            </a:pPr>
            <a:r>
              <a:rPr b="1" lang="ko" sz="26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장단점 찾아주세요.</a:t>
            </a:r>
            <a:endParaRPr b="1" sz="26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정보구조도 작성</a:t>
            </a:r>
            <a:endParaRPr b="1" sz="26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카테고리 무작위 나열</a:t>
            </a:r>
            <a:endParaRPr b="1" sz="2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비슷한 유형 콘텐츠 그룹</a:t>
            </a:r>
            <a:endParaRPr b="1" sz="2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1" sz="2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중요도 순 콘텐츠 나열</a:t>
            </a:r>
            <a:endParaRPr b="1" sz="26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기능이 필요한 콘텐츠 선별 및 구상</a:t>
            </a:r>
            <a:endParaRPr b="1" sz="26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프로토타입 작성</a:t>
            </a:r>
            <a:endParaRPr b="1" sz="26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전체 구조 와이어 프레임</a:t>
            </a:r>
            <a:endParaRPr b="1" sz="2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상세 와이어 프레임(프로토타입)</a:t>
            </a:r>
            <a:endParaRPr b="1" sz="2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731350" y="556575"/>
            <a:ext cx="7737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콘텐츠 정리 및 와이어프레임</a:t>
            </a:r>
            <a:endParaRPr b="1" u="sng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622957"/>
            <a:ext cx="85206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1.대상자 선정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540300" y="1613275"/>
            <a:ext cx="3824100" cy="48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올림푸스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http://www.olympus.co.kr/imaging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2.디자인하우스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http://www.designhouse.co.kr/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3.한화해양생물연구센터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http://www.hmbrc.co.kr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4.신일폴리텍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http://sinilpoly.com/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5.산업입지정보   </a:t>
            </a:r>
            <a:r>
              <a:rPr lang="ko" u="sng">
                <a:solidFill>
                  <a:schemeClr val="accent5"/>
                </a:solidFill>
                <a:hlinkClick r:id="rId7"/>
              </a:rPr>
              <a:t>https://www.industryland.or.kr/</a:t>
            </a:r>
            <a:endParaRPr/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747850" y="1613275"/>
            <a:ext cx="4396200" cy="48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6.한국관광공사   </a:t>
            </a:r>
            <a:r>
              <a:rPr lang="ko" u="sng">
                <a:solidFill>
                  <a:schemeClr val="hlink"/>
                </a:solidFill>
                <a:hlinkClick r:id="rId8"/>
              </a:rPr>
              <a:t>http://kto.visitkorea.or.kr/kor.kto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7.시장통통         </a:t>
            </a:r>
            <a:r>
              <a:rPr lang="ko" u="sng">
                <a:solidFill>
                  <a:schemeClr val="hlink"/>
                </a:solidFill>
                <a:hlinkClick r:id="rId9"/>
              </a:rPr>
              <a:t>http://www.sbiz.or.kr/sijangtong/nation.do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8.펜션               </a:t>
            </a:r>
            <a:r>
              <a:rPr lang="ko" u="sng">
                <a:solidFill>
                  <a:schemeClr val="hlink"/>
                </a:solidFill>
                <a:hlinkClick r:id="rId10"/>
              </a:rPr>
              <a:t>http://www.daonpension.kr/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9.미니데코	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11"/>
              </a:rPr>
              <a:t>http://minideco.co.kr/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10. 한국패션비즈니스학회    </a:t>
            </a:r>
            <a:r>
              <a:rPr lang="ko" u="sng">
                <a:solidFill>
                  <a:schemeClr val="hlink"/>
                </a:solidFill>
                <a:hlinkClick r:id="rId12"/>
              </a:rPr>
              <a:t>http://www.fashionfabi.co.kr/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664900" y="470550"/>
            <a:ext cx="78840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</a:t>
            </a:r>
            <a:r>
              <a:rPr lang="ko"/>
              <a:t>데이터</a:t>
            </a:r>
            <a:r>
              <a:rPr lang="ko"/>
              <a:t> 분석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664900" y="1613256"/>
            <a:ext cx="7884000" cy="47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E06666"/>
                </a:solidFill>
              </a:rPr>
              <a:t>(1) 제품 홍보 이미지 강화</a:t>
            </a:r>
            <a:endParaRPr b="1" sz="16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제조사 사이트의 역할은 제품 홍보 이미지 강화, 고객 커뮤니케이션 채널 강화, 사후 관리 서비스 강화, 제품 판매 간접 지원 강화이다.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E06666"/>
                </a:solidFill>
              </a:rPr>
              <a:t>(2) 커뮤니케이션 강화</a:t>
            </a:r>
            <a:endParaRPr b="1" sz="16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제조사에서 웹 서비스를 제공하는 목적에 맞춰 사용자가 사이트에서 주로 하는 활동을 정의한다.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E06666"/>
                </a:solidFill>
              </a:rPr>
              <a:t>(3) 사용성 테스트</a:t>
            </a:r>
            <a:endParaRPr b="1" sz="16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반드시 확인하고 싶은 사항을 주요 과제 목록으로 정리한다.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E06666"/>
                </a:solidFill>
              </a:rPr>
              <a:t>(4) 기타</a:t>
            </a:r>
            <a:endParaRPr b="1" sz="16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- 주요 과제별 사용자가 주로 하는 세부 활동을 정리한다.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- 사용성 테스트 목표를 최종 정리한다.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645900" y="470550"/>
            <a:ext cx="78933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.데이터 분석에 따른 관점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645900" y="1187325"/>
            <a:ext cx="7893300" cy="55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600">
                <a:solidFill>
                  <a:schemeClr val="lt1"/>
                </a:solidFill>
                <a:highlight>
                  <a:srgbClr val="E06666"/>
                </a:highlight>
              </a:rPr>
              <a:t>1. </a:t>
            </a:r>
            <a:r>
              <a:rPr lang="ko" sz="1600">
                <a:solidFill>
                  <a:schemeClr val="lt1"/>
                </a:solidFill>
                <a:highlight>
                  <a:srgbClr val="E06666"/>
                </a:highlight>
              </a:rPr>
              <a:t>정보 구조 관점</a:t>
            </a:r>
            <a:endParaRPr sz="1600">
              <a:solidFill>
                <a:schemeClr val="lt1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400">
                <a:solidFill>
                  <a:srgbClr val="434343"/>
                </a:solidFill>
              </a:rPr>
              <a:t>데이터의 분류에 대한 이해가 빠른가?    구성 형태와 체계가 바른가?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400">
                <a:solidFill>
                  <a:srgbClr val="434343"/>
                </a:solidFill>
              </a:rPr>
              <a:t>레이블링, 네이밍이 쉽고 이해가 빠른가?</a:t>
            </a:r>
            <a:endParaRPr sz="1400">
              <a:solidFill>
                <a:srgbClr val="434343"/>
              </a:solidFill>
            </a:endParaRPr>
          </a:p>
          <a:p>
            <a:pPr indent="215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mes New Roman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600">
                <a:solidFill>
                  <a:schemeClr val="lt1"/>
                </a:solidFill>
                <a:highlight>
                  <a:srgbClr val="E06666"/>
                </a:highlight>
              </a:rPr>
              <a:t>2. 네비게이션 관점</a:t>
            </a:r>
            <a:endParaRPr sz="1600">
              <a:solidFill>
                <a:schemeClr val="lt1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400">
                <a:solidFill>
                  <a:srgbClr val="434343"/>
                </a:solidFill>
              </a:rPr>
              <a:t>정보를 빨리 찾을 수 있고, 링크를 표현하고, 이해하고, 선택하는데 문제가 없는가?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600">
                <a:solidFill>
                  <a:schemeClr val="lt1"/>
                </a:solidFill>
                <a:highlight>
                  <a:srgbClr val="E06666"/>
                </a:highlight>
              </a:rPr>
              <a:t>3. 인터페이스 관점</a:t>
            </a:r>
            <a:endParaRPr sz="1600">
              <a:solidFill>
                <a:schemeClr val="lt1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눈에 잘 띄는지, 인터페이스가 직관적인지, 보충 설명이 없이도 의미를 파악할 수 있는가?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highlight>
                  <a:srgbClr val="E06666"/>
                </a:highlight>
              </a:rPr>
              <a:t>4. 비주얼(GUI) 관점</a:t>
            </a:r>
            <a:endParaRPr sz="1600">
              <a:solidFill>
                <a:schemeClr val="lt1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사용자층에 맞게 디자인 요소들이 적절하게 사용되었는가?       그래픽 요소가 적절한가?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highlight>
                  <a:srgbClr val="E06666"/>
                </a:highlight>
              </a:rPr>
              <a:t>5. 마케팅 관점</a:t>
            </a:r>
            <a:endParaRPr sz="1600">
              <a:solidFill>
                <a:schemeClr val="lt1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데이터의 신뢰성을 보여 주고 있는가?  커뮤니티에 대한 부분이 문제가 없는가?</a:t>
            </a:r>
            <a:endParaRPr b="1" sz="1400">
              <a:solidFill>
                <a:srgbClr val="E06666"/>
              </a:solidFill>
            </a:endParaRPr>
          </a:p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645900" y="470550"/>
            <a:ext cx="78933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.유저빌리티 체크리스트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645900" y="1187325"/>
            <a:ext cx="7893300" cy="55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highlight>
                  <a:srgbClr val="E06666"/>
                </a:highlight>
              </a:rPr>
              <a:t>1. 사이트의 목적 </a:t>
            </a:r>
            <a:endParaRPr sz="16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사이트가 목적을 제대로 수행하고 있나?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목표 고객이 원하는 바를 전달하도록 디자인됐나?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highlight>
                  <a:srgbClr val="E06666"/>
                </a:highlight>
              </a:rPr>
              <a:t>2. 사이트의 능력 </a:t>
            </a:r>
            <a:endParaRPr sz="16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효율적인가?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직관적인가?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전체적으로 일관성있게 움직이고 그렇게 보이는가?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사용자가 충분히 통제하고 있고 편안하다는 느낌을 주는가? </a:t>
            </a:r>
            <a:endParaRPr sz="1400"/>
          </a:p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472458" y="6527688"/>
            <a:ext cx="5487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730025" y="483075"/>
            <a:ext cx="7620000" cy="6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highlight>
                  <a:srgbClr val="E06666"/>
                </a:highlight>
              </a:rPr>
              <a:t>3. 브랜딩 </a:t>
            </a:r>
            <a:endParaRPr sz="17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 sz="1400">
                <a:solidFill>
                  <a:srgbClr val="434343"/>
                </a:solidFill>
              </a:rPr>
              <a:t>웹 사이트의 첫 페이지가 당신 비즈니스의 성격을 반영하고 있는가? </a:t>
            </a:r>
            <a:endParaRPr sz="1400"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 sz="1400">
                <a:solidFill>
                  <a:srgbClr val="434343"/>
                </a:solidFill>
              </a:rPr>
              <a:t>브랜딩이 사이트의 모든 페이지에 나타나는가? </a:t>
            </a:r>
            <a:endParaRPr sz="1400"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 sz="1400">
                <a:solidFill>
                  <a:srgbClr val="434343"/>
                </a:solidFill>
              </a:rPr>
              <a:t>페이지 우측과 마찬가지로 페이지 상단의 주목할 만한 위치에 브랜딩이 표현되는가? </a:t>
            </a:r>
            <a:endParaRPr sz="1400"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 sz="1400">
                <a:solidFill>
                  <a:srgbClr val="434343"/>
                </a:solidFill>
              </a:rPr>
              <a:t>홈페이지로 링크를 거는 것처럼 브랜딩이 내비게이션의 한 부분처럼 작동하는가? 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lt1"/>
                </a:solidFill>
                <a:highlight>
                  <a:srgbClr val="E06666"/>
                </a:highlight>
              </a:rPr>
              <a:t>4. 내비게이션 </a:t>
            </a:r>
            <a:endParaRPr sz="1700">
              <a:solidFill>
                <a:schemeClr val="lt1"/>
              </a:solidFill>
              <a:highlight>
                <a:srgbClr val="E06666"/>
              </a:highlight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사이트의 주요 내비게이션이 스크롤하기 전의 눈에 띄는 위치에 나타나는가?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사이트 내비게이션이 이미지 형식인가? 그렇다면 페이지 내에 텍스트 형식의 내비게이션도 고려해 보라.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이미지 링크에 ALT 태그를 사용하고 있는가?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내비게이션 툴에 자바스크립트를 사용하고 있다면 텍스트 링크도 함께 제공하고 있는가?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사이트에 데드 링크는 없는가? 데드 링크를 확인하고 즉시 제거하라.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사이트 전체를 내비게이션하지 않고 원하는 정보로 직접 찾아가기를 원하는 사용자들을 위해 사이트맵이나 서치 엔진을 제공하는가?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내비게이션 툴 및 시스템이 사이트 전체에 걸쳐 일관성 있는가?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사용자에게 앞뒤로 이동할 수 있도록 사이트 내의 정확한 위치 정보를 제공하고 있는가?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링크가 사용자에게 어디로 데려갈 지 정확하게 말하고 있는가? </a:t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730025" y="568775"/>
            <a:ext cx="7620000" cy="6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highlight>
                  <a:srgbClr val="E06666"/>
                </a:highlight>
              </a:rPr>
              <a:t>5. 이미지 </a:t>
            </a:r>
            <a:endParaRPr sz="17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-165100" lvl="0" marL="317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 sz="1400">
                <a:solidFill>
                  <a:srgbClr val="434343"/>
                </a:solidFill>
              </a:rPr>
              <a:t>콘텐츠와 관련있는 맥락에서 이미지를 사용하고 있는가? </a:t>
            </a:r>
            <a:endParaRPr sz="1400"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 sz="1400">
                <a:solidFill>
                  <a:srgbClr val="434343"/>
                </a:solidFill>
              </a:rPr>
              <a:t>이미지 파일의 사이즈가 최적화 되어 있는가? </a:t>
            </a:r>
            <a:endParaRPr sz="1400"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 sz="1400">
                <a:solidFill>
                  <a:srgbClr val="434343"/>
                </a:solidFill>
              </a:rPr>
              <a:t>큰 이미지를 작은 이미지로 자르는 것을 고려하라; 이렇게 하면 다운로드 </a:t>
            </a:r>
            <a:endParaRPr sz="1400"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 sz="1400">
                <a:solidFill>
                  <a:srgbClr val="434343"/>
                </a:solidFill>
              </a:rPr>
              <a:t>속도를 빠르게 할 수 있다. </a:t>
            </a:r>
            <a:endParaRPr sz="1400"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 sz="1400">
                <a:solidFill>
                  <a:srgbClr val="434343"/>
                </a:solidFill>
              </a:rPr>
              <a:t>이미지를 설명할 필요가 있다면 이미지에 대한 설명이 명확한가? </a:t>
            </a:r>
            <a:endParaRPr sz="1400"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 sz="1400">
                <a:solidFill>
                  <a:srgbClr val="434343"/>
                </a:solidFill>
              </a:rPr>
              <a:t>이미지에 ALT 태그를 사용하고 있는가? 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lt1"/>
                </a:solidFill>
                <a:highlight>
                  <a:srgbClr val="E06666"/>
                </a:highlight>
              </a:rPr>
              <a:t>6. 애니메이션 </a:t>
            </a:r>
            <a:endParaRPr sz="1700">
              <a:solidFill>
                <a:schemeClr val="lt1"/>
              </a:solidFill>
              <a:highlight>
                <a:srgbClr val="E06666"/>
              </a:highlight>
            </a:endParaRPr>
          </a:p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434343"/>
                </a:solidFill>
              </a:rPr>
              <a:t>특별한 목적이 없다면 연속적으로 회전하는 애니메이션을 사용하지 마라. </a:t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434343"/>
                </a:solidFill>
              </a:rPr>
              <a:t>주의를 분산시킨다.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/>
        </p:nvSpPr>
        <p:spPr>
          <a:xfrm>
            <a:off x="730025" y="622900"/>
            <a:ext cx="7620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highlight>
                  <a:srgbClr val="E06666"/>
                </a:highlight>
              </a:rPr>
              <a:t>7. 스폰서 및 광고 </a:t>
            </a:r>
            <a:endParaRPr sz="17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사이트에 배너가 있다면 파일 사이즈 최적화를 고려해 보았는가? </a:t>
            </a:r>
            <a:endParaRPr sz="1400"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배너는 다운로드 속도를 느리게 한다. </a:t>
            </a:r>
            <a:endParaRPr sz="1400"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배너의 위치는 어디인가? 사이트에서 전자상거래가 가능하다면 페이지의 </a:t>
            </a:r>
            <a:endParaRPr sz="1400"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우측 상단이나 우측 하단에 배너를 위치시켜라.(연구에 따르면 페이지 우측 스크롤바에 가까운 위치에서 가장 높은 클릭율을 얻을 수 있다) </a:t>
            </a:r>
            <a:endParaRPr sz="1400"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lt1"/>
                </a:solidFill>
                <a:highlight>
                  <a:srgbClr val="E06666"/>
                </a:highlight>
              </a:rPr>
              <a:t>8. 콘텐츠 </a:t>
            </a:r>
            <a:endParaRPr sz="1700">
              <a:solidFill>
                <a:schemeClr val="lt1"/>
              </a:solidFill>
              <a:highlight>
                <a:srgbClr val="E06666"/>
              </a:highlight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콘텐츠가 페이지나 사이트의 맥락과 일치하는가? </a:t>
            </a:r>
            <a:endParaRPr>
              <a:solidFill>
                <a:srgbClr val="434343"/>
              </a:solidFill>
            </a:endParaRPr>
          </a:p>
          <a:p>
            <a:pPr indent="-10795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"/>
              <a:buChar char="●"/>
            </a:pPr>
            <a:r>
              <a:rPr lang="ko">
                <a:solidFill>
                  <a:srgbClr val="434343"/>
                </a:solidFill>
              </a:rPr>
              <a:t>콘텐츠가 간략하고 정확한가? (</a:t>
            </a:r>
            <a:r>
              <a:rPr lang="ko" sz="1100">
                <a:solidFill>
                  <a:srgbClr val="434343"/>
                </a:solidFill>
              </a:rPr>
              <a:t>이야기 나열은 피하라. 적절한 정보만을 위해 사용자들은 콘텐츠를 훑어 본다. )</a:t>
            </a:r>
            <a:endParaRPr sz="1100">
              <a:solidFill>
                <a:srgbClr val="434343"/>
              </a:solidFill>
            </a:endParaRPr>
          </a:p>
          <a:p>
            <a:pPr indent="-10795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"/>
              <a:buChar char="●"/>
            </a:pPr>
            <a:r>
              <a:rPr lang="ko">
                <a:solidFill>
                  <a:srgbClr val="434343"/>
                </a:solidFill>
              </a:rPr>
              <a:t>콘텐츠가 관련있는 정보를 제공하는 문서나 웹 사이트로 크로스 링크되어 있는가?  (</a:t>
            </a:r>
            <a:r>
              <a:rPr lang="ko" sz="1100">
                <a:solidFill>
                  <a:srgbClr val="434343"/>
                </a:solidFill>
              </a:rPr>
              <a:t>콘텐츠를 분리하기 위해 수평선 규칙을 피하라. 페이지의 유용한 콘텐츠가 끝난다고 해석될 수 있다. )</a:t>
            </a:r>
            <a:endParaRPr sz="1100"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1" name="Google Shape;161;p33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/>
        </p:nvSpPr>
        <p:spPr>
          <a:xfrm>
            <a:off x="730025" y="538775"/>
            <a:ext cx="8047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highlight>
                  <a:srgbClr val="E06666"/>
                </a:highlight>
              </a:rPr>
              <a:t>9. 기술 </a:t>
            </a:r>
            <a:endParaRPr sz="17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사이트의 쌍방향적인 요소가 목표 고객이 사용하는 브라우저와 호환성이 </a:t>
            </a:r>
            <a:endParaRPr sz="1400"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있는가?  그렇지 않으면 사용자가 그것을 사용하기 위해 플러그인이나 소프트웨어를 다운로드 받아야 하는가?(사용자들은 추가적으로 필요한 노력을 싫어한다) </a:t>
            </a:r>
            <a:endParaRPr sz="1400"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</a:rPr>
              <a:t>그런 기술의 사용이 중요하다면 사용자들에게 필요성과 중요성을 고지시켰는가? </a:t>
            </a:r>
            <a:endParaRPr sz="1400"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highlight>
                  <a:srgbClr val="E06666"/>
                </a:highlight>
              </a:rPr>
              <a:t>10. 전체적인 인터페이스 </a:t>
            </a:r>
            <a:endParaRPr>
              <a:solidFill>
                <a:schemeClr val="lt1"/>
              </a:solidFill>
              <a:highlight>
                <a:srgbClr val="E06666"/>
              </a:highlight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사이트의 필요 및 취향과 색상이 조화를 이루면서 사이트의 인터페이스가 편안한가?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레이아웃이 시각을 즐겁게 하기 위해 흰색의 여백을 많이 포함하고 있는가?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레이아웃과 색상과 관련해 사이트 전체적으로 인터페이스가 일관성 있는가?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상이한 플랫폼과 브라우저에서도 사이트가 동일하게 보이는가?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그렇지 않다면 최대한 많은 브라우저와 운영 시스템에서 일관성 있게 보이도록 코드를 수정하라. </a:t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highlight>
                  <a:srgbClr val="E06666"/>
                </a:highlight>
              </a:rPr>
              <a:t>11. 피드백</a:t>
            </a:r>
            <a:r>
              <a:rPr lang="ko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고객의 입장에서 적절한 피드백 메커니즘을 제공하고 있는가?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예를 들어 사용자가 폼을 제출하면 수용 여부에 대해 알 수 있는가?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고객이 칭찬이라든지 제안을 할 수 있는 기회가 있는가? 그리고 사이트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또는 콘텐츠와 관련한 어떤 주제에 대해서도 질문할 수 있는 기회를 제공하고 있는가? </a:t>
            </a:r>
            <a:endParaRPr>
              <a:solidFill>
                <a:srgbClr val="434343"/>
              </a:solidFill>
            </a:endParaRPr>
          </a:p>
          <a:p>
            <a:pPr indent="-165100" lvl="0" marL="317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ko">
                <a:solidFill>
                  <a:srgbClr val="434343"/>
                </a:solidFill>
              </a:rPr>
              <a:t>고객이 운영자의 이메일 주소, 우편번호, 전화 및 팩스 번호 등을 찾을 수 있는가? </a:t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8556784" y="6648960"/>
            <a:ext cx="548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