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8288000" cx="2743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28288C-1603-412B-BBE6-CB78F314DB08}">
  <a:tblStyle styleId="{B028288C-1603-412B-BBE6-CB78F314DB0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2B8333-95AE-4A13-9099-F6BD6C4F55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5200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81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278312" y="10156825"/>
            <a:ext cx="32781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bdad06cfc_0_66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bdad06cfc_0_66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4bdad06cfc_0_66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90677b77_0_0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90677b77_0_0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c90677b77_0_0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90677b77_0_5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90677b77_0_5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7c90677b77_0_5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90677b77_0_20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c90677b77_0_20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c90677b77_0_20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90677b77_0_40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c90677b77_0_40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c90677b77_0_40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c90677b77_0_53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c90677b77_0_53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7c90677b77_0_53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90677b77_0_66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90677b77_0_66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c90677b77_0_66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c90677b77_0_79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c90677b77_0_79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c90677b77_0_79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90677b77_0_92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c90677b77_0_92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c90677b77_0_92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90677b77_0_105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c90677b77_0_105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7c90677b77_0_105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c90677b77_0_119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c90677b77_0_119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7c90677b77_0_119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ccf30d86c_0_4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ccf30d86c_0_4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4ccf30d86c_0_4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c90677b77_0_131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c90677b77_0_131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c90677b77_0_131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dfa0d3d96_2_0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dfa0d3d96_2_0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6dfa0d3d96_2_0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dfa0d3d96_2_4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dfa0d3d96_2_4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6dfa0d3d96_2_4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fa0d3d96_2_78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fa0d3d96_2_78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6dfa0d3d96_2_78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332773a4_0_0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332773a4_0_0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e332773a4_0_0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7eab6107_0_0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7eab6107_0_0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27eab6107_0_0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b761a15b_0_14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b761a15b_0_14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4bb761a15b_0_14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4081ff72_0_12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4081ff72_0_12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14081ff72_0_12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4081ff72_0_28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4081ff72_0_28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14081ff72_0_28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4081ff72_0_3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4081ff72_0_3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14081ff72_0_3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4081ff72_0_20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4081ff72_0_20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14081ff72_0_20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4081ff72_0_47:notes"/>
          <p:cNvSpPr/>
          <p:nvPr>
            <p:ph idx="2" type="sldImg"/>
          </p:nvPr>
        </p:nvSpPr>
        <p:spPr>
          <a:xfrm>
            <a:off x="775485" y="812800"/>
            <a:ext cx="60039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4081ff72_0_47:notes"/>
          <p:cNvSpPr txBox="1"/>
          <p:nvPr>
            <p:ph idx="1" type="body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14081ff72_0_47:notes"/>
          <p:cNvSpPr txBox="1"/>
          <p:nvPr>
            <p:ph idx="12" type="sldNum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2165352" y="11750676"/>
            <a:ext cx="233172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1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2165352" y="7750176"/>
            <a:ext cx="2331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975" lIns="190975" spcFirstLastPara="1" rIns="190975" wrap="square" tIns="190975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371600" y="4279900"/>
            <a:ext cx="24676200" cy="10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65405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b="0" i="0" sz="6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969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461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953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ctrTitle"/>
          </p:nvPr>
        </p:nvSpPr>
        <p:spPr>
          <a:xfrm>
            <a:off x="2057400" y="5680076"/>
            <a:ext cx="23317200" cy="3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4114800" y="10363200"/>
            <a:ext cx="192027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b="0" i="0" sz="6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52500" marR="0" rtl="0" algn="ctr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905000" marR="0" rtl="0" algn="ctr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870200" marR="0" rtl="0" algn="ctr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22700" marR="0" rtl="0" algn="ctr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775200" marR="0" rtl="0" algn="ctr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727700" marR="0" rtl="0" algn="ctr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80200" marR="0" rtl="0" algn="ctr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45400" marR="0" rtl="0" algn="ctr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표" type="tbl">
  <p:cSld name="TAB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840168" y="787402"/>
            <a:ext cx="12296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/>
          <p:nvPr>
            <p:ph idx="2" type="tbl"/>
          </p:nvPr>
        </p:nvSpPr>
        <p:spPr>
          <a:xfrm>
            <a:off x="1371600" y="4267202"/>
            <a:ext cx="24688800" cy="12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5250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90500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87020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2270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77520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72770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8020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4540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15890900" y="4721150"/>
            <a:ext cx="14147700" cy="6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3248202" y="-1146100"/>
            <a:ext cx="14147700" cy="17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65405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b="0" i="0" sz="6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969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461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953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 rot="5400000">
            <a:off x="8410550" y="-2759150"/>
            <a:ext cx="10598100" cy="24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65405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b="0" i="0" sz="6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969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461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953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378452" y="12801600"/>
            <a:ext cx="164592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975" lIns="190975" spcFirstLastPara="1" rIns="190975" wrap="square" tIns="190975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/>
          <p:nvPr>
            <p:ph idx="2" type="pic"/>
          </p:nvPr>
        </p:nvSpPr>
        <p:spPr>
          <a:xfrm>
            <a:off x="5378452" y="1635126"/>
            <a:ext cx="164592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6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525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9050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8702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227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775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7277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80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45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5378452" y="14312900"/>
            <a:ext cx="164592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371600" y="727076"/>
            <a:ext cx="90240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975" lIns="190975" spcFirstLastPara="1" rIns="190975" wrap="square" tIns="190975">
            <a:noAutofit/>
          </a:bodyPr>
          <a:lstStyle>
            <a:lvl1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725152" y="727076"/>
            <a:ext cx="15335700" cy="15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65405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b="0" i="0" sz="6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969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461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953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1371600" y="3825876"/>
            <a:ext cx="9024000" cy="12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371600" y="733426"/>
            <a:ext cx="2468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371600" y="4092576"/>
            <a:ext cx="121218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975" lIns="190975" spcFirstLastPara="1" rIns="190975" wrap="square" tIns="190975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b="1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b="1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1371600" y="5800726"/>
            <a:ext cx="12121800" cy="10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5461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53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699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•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815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815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»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13938252" y="4092576"/>
            <a:ext cx="121218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975" lIns="190975" spcFirstLastPara="1" rIns="190975" wrap="square" tIns="190975">
            <a:noAutofit/>
          </a:bodyPr>
          <a:lstStyle>
            <a:lvl1pPr indent="-2286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b="1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b="1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13938252" y="5800726"/>
            <a:ext cx="12121800" cy="10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5461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53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699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•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815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815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»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371600" y="4279900"/>
            <a:ext cx="12033000" cy="10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5969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•"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461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–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953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•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9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–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699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»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14014452" y="4279900"/>
            <a:ext cx="12033000" cy="10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59690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•"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461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–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953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•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9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–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699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»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975" lIns="190975" spcFirstLastPara="1" rIns="190975" wrap="square" tIns="190975">
            <a:noAutofit/>
          </a:bodyPr>
          <a:lstStyle>
            <a:lvl1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5257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6210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71628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9900" lvl="8" marL="811530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371600" y="4279900"/>
            <a:ext cx="24676200" cy="10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>
            <a:lvl1pPr indent="-654050" lvl="0" marL="457200" marR="0" rtl="0" algn="l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b="0" i="0" sz="6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96900" lvl="1" marL="914400" marR="0" rtl="0" algn="l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b="0" i="0" sz="5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46100" lvl="2" marL="1371600" marR="0" rtl="0" algn="l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95300" lvl="4" marL="22860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2594000" y="7713425"/>
            <a:ext cx="220308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/>
              <a:t>요구사항 분석 및 확인</a:t>
            </a:r>
            <a:endParaRPr sz="10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2594000" y="6354825"/>
            <a:ext cx="22030800" cy="7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/>
              <a:t>요구사항별 명세</a:t>
            </a:r>
            <a:endParaRPr sz="10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/>
              <a:t>1(장비), 2(기능), 4(인터페이스), 7(품질), 8(제약)</a:t>
            </a:r>
            <a:endParaRPr sz="10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시스템 </a:t>
            </a: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장비 구성</a:t>
            </a:r>
            <a:r>
              <a:rPr lang="en-US" sz="7200">
                <a:solidFill>
                  <a:schemeClr val="dk1"/>
                </a:solidFill>
              </a:rPr>
              <a:t> 요구사항 </a:t>
            </a:r>
            <a:endParaRPr sz="7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(Equipment Composition Requirement)</a:t>
            </a:r>
            <a:endParaRPr sz="4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2117200" y="97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2686875"/>
                <a:gridCol w="4059550"/>
                <a:gridCol w="16588650"/>
              </a:tblGrid>
              <a:tr h="123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5564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ECR-001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관제장비 도입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1) 관제장비 구성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본 사업의 효율적인 관리 및 관제(24시간 모니터링)를 위해 관리 장비 마련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본 장비는 PC 또는 워크스테이션 급으로 마련하며 SW Visualization 도구 설치 및 개발서버/운영서버 연결 환경 구성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관제용 장비는 본 사업의 효율적인 관리를 지원하는 시스템으로 납품 대상은 아님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4"/>
          <p:cNvSpPr txBox="1"/>
          <p:nvPr/>
        </p:nvSpPr>
        <p:spPr>
          <a:xfrm>
            <a:off x="2041000" y="85558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163" name="Google Shape;163;p24"/>
          <p:cNvSpPr txBox="1"/>
          <p:nvPr/>
        </p:nvSpPr>
        <p:spPr>
          <a:xfrm>
            <a:off x="2117150" y="5202775"/>
            <a:ext cx="23335200" cy="228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목표사업수행을 위해 필요한 하드웨어, 소프트웨어, 네트워크 등의 도입 장비 내역 등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시스템 장비 구성에 대한 요구사항을 기술함</a:t>
            </a:r>
            <a:endParaRPr sz="3600"/>
          </a:p>
        </p:txBody>
      </p:sp>
      <p:sp>
        <p:nvSpPr>
          <p:cNvPr id="164" name="Google Shape;164;p24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01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>
                <a:solidFill>
                  <a:schemeClr val="dk1"/>
                </a:solidFill>
              </a:rPr>
              <a:t>시스템 </a:t>
            </a: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기능</a:t>
            </a:r>
            <a:r>
              <a:rPr lang="en-US" sz="7200">
                <a:solidFill>
                  <a:schemeClr val="dk1"/>
                </a:solidFill>
              </a:rPr>
              <a:t> 요구사항</a:t>
            </a:r>
            <a:endParaRPr sz="7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(SFR-System Function Requirement)</a:t>
            </a:r>
            <a:endParaRPr sz="48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041000" y="85558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172" name="Google Shape;172;p25"/>
          <p:cNvSpPr txBox="1"/>
          <p:nvPr/>
        </p:nvSpPr>
        <p:spPr>
          <a:xfrm>
            <a:off x="2117150" y="5202775"/>
            <a:ext cx="23335200" cy="24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목표 시스템(사업)이 반드시 수행야 하거나 목표시스템을 이용하여 사용자가 반드시 수행할 수 있어야하는 기능(동작)에 대하여 기술함 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2117150" y="97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701775"/>
                <a:gridCol w="3133125"/>
                <a:gridCol w="3287250"/>
                <a:gridCol w="4125550"/>
                <a:gridCol w="11087375"/>
              </a:tblGrid>
              <a:tr h="146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기능(Level 1)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기능 (Level 2)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정의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기능상세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22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FUR-001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Portal</a:t>
                      </a:r>
                      <a:endParaRPr sz="3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(연계 대상 시스템)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자산 등록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연계 대상 시스템(저작권등록시스템, www.cros.or.kr) 내부에 SW 국가 R&amp;D 성과 정보 등록 기능 구현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1) 연계 대상 시스템 내부에 아래의 SW 국가 R&amp;D 성과 정보를 입력받아 등록하는 기능 구현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자산기본정보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자산상세정보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자산소유회사정보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자산특허정보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자산인증정보 등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5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02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성능</a:t>
            </a:r>
            <a:r>
              <a:rPr lang="en-US" sz="7200">
                <a:solidFill>
                  <a:schemeClr val="dk1"/>
                </a:solidFill>
              </a:rPr>
              <a:t> 요구사항</a:t>
            </a:r>
            <a:endParaRPr sz="7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(PER-Performance Requirement)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041000" y="85558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182" name="Google Shape;182;p26"/>
          <p:cNvSpPr txBox="1"/>
          <p:nvPr/>
        </p:nvSpPr>
        <p:spPr>
          <a:xfrm>
            <a:off x="2117150" y="5202775"/>
            <a:ext cx="23335200" cy="18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목표 시스템의 처리속도 및 시간, 처리량, 동적․정적용량, 가용성 등 성능에 대한 요구사항을 기술함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83" name="Google Shape;183;p26"/>
          <p:cNvGraphicFramePr/>
          <p:nvPr/>
        </p:nvGraphicFramePr>
        <p:xfrm>
          <a:off x="2117150" y="97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962475"/>
                <a:gridCol w="2943725"/>
                <a:gridCol w="18428875"/>
              </a:tblGrid>
              <a:tr h="149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387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PER-001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질의응답 시간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모든 질의는 사용자가 요청을 하는 시간으로부터 3,000ms(3초) 내에 그 결과를 보여줘야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Think Time 60초(업무처리 시스템)에서 평균응답속도 3초 이내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이 요구사항은 메일 시스템 등 연계대상 시스템의 접속/처리 지연이 발생하는 경우는 적용되지 않음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6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03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인터페이스</a:t>
            </a:r>
            <a:r>
              <a:rPr lang="en-US" sz="7200">
                <a:solidFill>
                  <a:schemeClr val="dk1"/>
                </a:solidFill>
              </a:rPr>
              <a:t> 요구사항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(UIR-User I/F Requirement)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2041000" y="85558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192" name="Google Shape;192;p27"/>
          <p:cNvSpPr txBox="1"/>
          <p:nvPr/>
        </p:nvSpPr>
        <p:spPr>
          <a:xfrm>
            <a:off x="2117150" y="5202775"/>
            <a:ext cx="23335200" cy="217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시스템 인터페이스와 사용자 인터페이스에 대한 요구사항을 기술한 것으로 타 소프트웨어, 하드웨어 및 통신 인터페이스, 타 시스템들과의 정보교환에 이용되는 프로토콜과의 연계도 포함하여 기술함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93" name="Google Shape;193;p27"/>
          <p:cNvGraphicFramePr/>
          <p:nvPr/>
        </p:nvGraphicFramePr>
        <p:xfrm>
          <a:off x="2117150" y="97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774550"/>
                <a:gridCol w="4673000"/>
                <a:gridCol w="17006225"/>
              </a:tblGrid>
              <a:tr h="149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198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UIR-001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커스터마이징 용이성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향후 변동에 대한 대응을 위해 관리자가 기능을 커스터마이징할 경우, 확장 및 변경이 용이하게 설계되도록 함 (ex. 입력, 출력 데이터의 변동 가능성, 화면의 추가 및 변동 가능성)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UIR-002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웹접근성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웹사이트의 속도와 성능을 고려한 프로그램과 디자인을 적용함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웹접근성 관련 표준 준수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UIR-003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웹페이지 디자인 재설계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기능 개선 및 추가에 따른 메뉴구조 개편에 따른 화면 재구성 및 디자인 재작업 수행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7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04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데이터</a:t>
            </a:r>
            <a:r>
              <a:rPr lang="en-US" sz="7200">
                <a:solidFill>
                  <a:schemeClr val="dk1"/>
                </a:solidFill>
              </a:rPr>
              <a:t> 요구사항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(DAR-Data Requirement)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041000" y="85558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202" name="Google Shape;202;p28"/>
          <p:cNvSpPr txBox="1"/>
          <p:nvPr/>
        </p:nvSpPr>
        <p:spPr>
          <a:xfrm>
            <a:off x="2117150" y="5202775"/>
            <a:ext cx="23335200" cy="217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목표 시스템의 서비스에 필요한 초기자료 구축 및 데이터 변환을 위한 대상, 방법, 보안이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필요한 데이터 등 데이터를 구축하기 위해 필요한 요구사항을 기술함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2117150" y="97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774550"/>
                <a:gridCol w="4673000"/>
                <a:gridCol w="17006200"/>
              </a:tblGrid>
              <a:tr h="139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1897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DAR-001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DB 구축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DB 구조는 향후 업무 변동에 따른 확장성을 충분히 고려해야 함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7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DAR-002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DB 통합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연계대상 시스템(국가과학기술지식정보서비스, 저작권등록시스템)과의 데이터 연계를 고려하여 테이블 재설계 및 통합 추진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8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05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보안</a:t>
            </a:r>
            <a:r>
              <a:rPr lang="en-US" sz="7200">
                <a:solidFill>
                  <a:schemeClr val="dk1"/>
                </a:solidFill>
              </a:rPr>
              <a:t> 요구사항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(SER-Security Requirement)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041000" y="85558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212" name="Google Shape;212;p29"/>
          <p:cNvSpPr txBox="1"/>
          <p:nvPr/>
        </p:nvSpPr>
        <p:spPr>
          <a:xfrm>
            <a:off x="2117150" y="5202775"/>
            <a:ext cx="23335200" cy="217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정보 자산의 기밀성과 무결성을 확보하기 위해 목표 시스템의 데이터 및 기능, 운영 접근을 통제하기 위한 요구사항을 기술함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13" name="Google Shape;213;p29"/>
          <p:cNvGraphicFramePr/>
          <p:nvPr/>
        </p:nvGraphicFramePr>
        <p:xfrm>
          <a:off x="2117150" y="97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962150"/>
                <a:gridCol w="2943225"/>
                <a:gridCol w="18548375"/>
              </a:tblGrid>
              <a:tr h="1488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448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SER-001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보안 지침 준수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관리자 전용페이지 및 회원분류별 접근경로(URL)를 구분하여 구축해야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관리자 전용페이지는 일반회원의 접근을 엄격히 제한할 수 있도록 보안대책을 제시해야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발주사에서 제시하는 보안 지침 수행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∙ 소프트웨어 개발 보안 가이드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∙ 소프트웨어 보안약점 진단 가이드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∙ 시큐어 코딩 가이드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∙ 어플리케이션 보안 가이드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9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06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품질</a:t>
            </a:r>
            <a:r>
              <a:rPr lang="en-US" sz="7200">
                <a:solidFill>
                  <a:schemeClr val="dk1"/>
                </a:solidFill>
              </a:rPr>
              <a:t> 요구사항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(Quality Requirement)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041000" y="85558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222" name="Google Shape;222;p30"/>
          <p:cNvSpPr txBox="1"/>
          <p:nvPr/>
        </p:nvSpPr>
        <p:spPr>
          <a:xfrm>
            <a:off x="2117150" y="5202775"/>
            <a:ext cx="23335200" cy="217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목표 사업의 원활한 수행 및 운영을 위해 관리가 필요한 품질 항목, 품질 평가 대상 및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목표에 대한 요구사항을 기술함(기능성, 신뢰성, 사용성, 효율성,  유지관리성, 이식성,보안성으로 구분하여 기술함)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23" name="Google Shape;223;p30"/>
          <p:cNvGraphicFramePr/>
          <p:nvPr/>
        </p:nvGraphicFramePr>
        <p:xfrm>
          <a:off x="2117150" y="97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774550"/>
                <a:gridCol w="4673000"/>
                <a:gridCol w="17006175"/>
              </a:tblGrid>
              <a:tr h="1575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393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QAR-001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기능 구현 정확성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시스템은 제공되기로 한 요구사항을 모두 제공하며, 초기 협의한 요구사항에서 변경관리 절차를 통해 승인을 획득한 요구사항을 최종 baseline으로 간주함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제공되기로 한 요구사항을 제공하는지 여부는 각 기능 요구사항의 검증(테스트) 활동을 통해 예상된 결과가 도출되었을 경우 요구사항을 제공한 것으로 평가함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기능 구현 정확성은 사용자가 직접 테스트 수행 기간에 테스트를 수행함으로써 평가함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30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07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제약</a:t>
            </a:r>
            <a:r>
              <a:rPr lang="en-US" sz="7200">
                <a:solidFill>
                  <a:schemeClr val="dk1"/>
                </a:solidFill>
              </a:rPr>
              <a:t>사항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(COR-Constraint Requirement)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2041000" y="82510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232" name="Google Shape;232;p31"/>
          <p:cNvSpPr txBox="1"/>
          <p:nvPr/>
        </p:nvSpPr>
        <p:spPr>
          <a:xfrm>
            <a:off x="2117150" y="5202775"/>
            <a:ext cx="23335200" cy="18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목표시스템 설계, 구축, 운영과 관련하여 사전에 파악된 기술·표준·업무·법제도 등 제약조건 등을 파악하여 기술함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2117150" y="947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881325"/>
                <a:gridCol w="3386375"/>
                <a:gridCol w="18186050"/>
              </a:tblGrid>
              <a:tr h="157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6207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COR-001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웹접근성 및 웹표준</a:t>
                      </a:r>
                      <a:endParaRPr b="1" sz="3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준수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웹접근성지침준수를 위한 자동평가(KADO-WHA) 및 수동평가(전문가 의뢰)를 실시하고 그 결과를 제출하여야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웹사이트 구축에 있어 최신 웹브라우저(Firefox, Opera, Safari, Chrome 등이며 Internet Explorer는 8이상)로 서비스 이용에 문제가 없도록 구축해야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제안업체는 웹사이트 구축 시 CSS(Cascading Style Sheet)를 적용하여 표현(Presentation)과 구조(Structure)를 분리하여 개발하여야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회원간 정보공유 및 질의응답을 위한 텍스트, 이미지 등 게시물등록 시 웹접근성 준수여부 검증방안을 마련하여 개발하여야 함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1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08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프로젝트 관리</a:t>
            </a:r>
            <a:r>
              <a:rPr lang="en-US" sz="7200">
                <a:solidFill>
                  <a:schemeClr val="dk1"/>
                </a:solidFill>
              </a:rPr>
              <a:t> 요구사항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(PMR-Project Management Requirement)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2041000" y="82510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242" name="Google Shape;242;p32"/>
          <p:cNvSpPr txBox="1"/>
          <p:nvPr/>
        </p:nvSpPr>
        <p:spPr>
          <a:xfrm>
            <a:off x="2117150" y="5202775"/>
            <a:ext cx="23335200" cy="18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프로젝트의 원활한 수행을 위한 관리 방법 및 추진 단계별 수행방안에 대한 요구사항을 기술함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43" name="Google Shape;243;p32"/>
          <p:cNvGraphicFramePr/>
          <p:nvPr/>
        </p:nvGraphicFramePr>
        <p:xfrm>
          <a:off x="2117150" y="947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740825"/>
                <a:gridCol w="1899100"/>
                <a:gridCol w="3038550"/>
                <a:gridCol w="16775275"/>
              </a:tblGrid>
              <a:tr h="161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분류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445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PMR-001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사업관리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사업수행 일반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구매요구 기기 등의 설치과정에서 발생하는 제반 안전사고 책임 및 행정적, 기술적 제반비용과 문제처리는 주관사업자가 부담함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주관사업자는 구매요구 물품 납품 시 원소유자의 저작권을 침해하지 아니하는 제품을 납품하여야 하며 제반 SW, HW의 설치․운용․관리 등에 필요한 매뉴얼을 5부 이상 제출하여야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모든 SW는 최신판으로 제공해야 하고 한글 매뉴얼을 납품하여야 함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32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09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355200" y="1651650"/>
            <a:ext cx="245889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00" u="sng"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프로젝트 Work flow</a:t>
            </a:r>
            <a:endParaRPr b="1" sz="6700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2088650" y="4362300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요구분석</a:t>
            </a:r>
            <a:endParaRPr b="1" sz="3600"/>
          </a:p>
        </p:txBody>
      </p:sp>
      <p:sp>
        <p:nvSpPr>
          <p:cNvPr id="65" name="Google Shape;65;p15"/>
          <p:cNvSpPr/>
          <p:nvPr/>
        </p:nvSpPr>
        <p:spPr>
          <a:xfrm>
            <a:off x="2088650" y="6814375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작업환경 분석</a:t>
            </a:r>
            <a:endParaRPr b="1" sz="3600"/>
          </a:p>
        </p:txBody>
      </p:sp>
      <p:sp>
        <p:nvSpPr>
          <p:cNvPr id="66" name="Google Shape;66;p15"/>
          <p:cNvSpPr/>
          <p:nvPr/>
        </p:nvSpPr>
        <p:spPr>
          <a:xfrm>
            <a:off x="8270083" y="6814375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리소스 체계화</a:t>
            </a:r>
            <a:endParaRPr b="1" sz="3600"/>
          </a:p>
        </p:txBody>
      </p:sp>
      <p:sp>
        <p:nvSpPr>
          <p:cNvPr id="67" name="Google Shape;67;p15"/>
          <p:cNvSpPr/>
          <p:nvPr/>
        </p:nvSpPr>
        <p:spPr>
          <a:xfrm>
            <a:off x="14451492" y="6814375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아이이디스케치</a:t>
            </a:r>
            <a:endParaRPr b="1" sz="3600"/>
          </a:p>
        </p:txBody>
      </p:sp>
      <p:sp>
        <p:nvSpPr>
          <p:cNvPr id="68" name="Google Shape;68;p15"/>
          <p:cNvSpPr/>
          <p:nvPr/>
        </p:nvSpPr>
        <p:spPr>
          <a:xfrm>
            <a:off x="14451500" y="9365400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스토리보드 작성</a:t>
            </a:r>
            <a:endParaRPr b="1" sz="3600"/>
          </a:p>
        </p:txBody>
      </p:sp>
      <p:sp>
        <p:nvSpPr>
          <p:cNvPr id="69" name="Google Shape;69;p15"/>
          <p:cNvSpPr/>
          <p:nvPr/>
        </p:nvSpPr>
        <p:spPr>
          <a:xfrm>
            <a:off x="8298975" y="9365400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디자인 구성요소 제작</a:t>
            </a:r>
            <a:endParaRPr b="1" sz="3600"/>
          </a:p>
        </p:txBody>
      </p:sp>
      <p:sp>
        <p:nvSpPr>
          <p:cNvPr id="70" name="Google Shape;70;p15"/>
          <p:cNvSpPr/>
          <p:nvPr/>
        </p:nvSpPr>
        <p:spPr>
          <a:xfrm>
            <a:off x="2088650" y="9365400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디자인 제작</a:t>
            </a:r>
            <a:endParaRPr b="1" sz="3600"/>
          </a:p>
        </p:txBody>
      </p:sp>
      <p:sp>
        <p:nvSpPr>
          <p:cNvPr id="71" name="Google Shape;71;p15"/>
          <p:cNvSpPr/>
          <p:nvPr/>
        </p:nvSpPr>
        <p:spPr>
          <a:xfrm>
            <a:off x="2088650" y="12175075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HTML화면 구현</a:t>
            </a:r>
            <a:endParaRPr b="1" sz="3600"/>
          </a:p>
        </p:txBody>
      </p:sp>
      <p:sp>
        <p:nvSpPr>
          <p:cNvPr id="72" name="Google Shape;72;p15"/>
          <p:cNvSpPr/>
          <p:nvPr/>
        </p:nvSpPr>
        <p:spPr>
          <a:xfrm>
            <a:off x="8281825" y="12175075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반응형 &amp; 크로스브라우저</a:t>
            </a:r>
            <a:endParaRPr b="1" sz="3000"/>
          </a:p>
        </p:txBody>
      </p:sp>
      <p:sp>
        <p:nvSpPr>
          <p:cNvPr id="73" name="Google Shape;73;p15"/>
          <p:cNvSpPr/>
          <p:nvPr/>
        </p:nvSpPr>
        <p:spPr>
          <a:xfrm>
            <a:off x="14509275" y="12175075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기능 구현</a:t>
            </a:r>
            <a:endParaRPr b="1" sz="3600"/>
          </a:p>
        </p:txBody>
      </p:sp>
      <p:sp>
        <p:nvSpPr>
          <p:cNvPr id="74" name="Google Shape;74;p15"/>
          <p:cNvSpPr/>
          <p:nvPr/>
        </p:nvSpPr>
        <p:spPr>
          <a:xfrm>
            <a:off x="2088650" y="15137150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테스트</a:t>
            </a:r>
            <a:endParaRPr b="1" sz="3600"/>
          </a:p>
        </p:txBody>
      </p:sp>
      <p:sp>
        <p:nvSpPr>
          <p:cNvPr id="75" name="Google Shape;75;p15"/>
          <p:cNvSpPr/>
          <p:nvPr/>
        </p:nvSpPr>
        <p:spPr>
          <a:xfrm>
            <a:off x="8281825" y="15137150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프로젝트 완료</a:t>
            </a:r>
            <a:endParaRPr b="1" sz="3600"/>
          </a:p>
        </p:txBody>
      </p:sp>
      <p:cxnSp>
        <p:nvCxnSpPr>
          <p:cNvPr id="76" name="Google Shape;76;p15"/>
          <p:cNvCxnSpPr>
            <a:stCxn id="64" idx="2"/>
            <a:endCxn id="65" idx="0"/>
          </p:cNvCxnSpPr>
          <p:nvPr/>
        </p:nvCxnSpPr>
        <p:spPr>
          <a:xfrm>
            <a:off x="4712450" y="5503800"/>
            <a:ext cx="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65" idx="3"/>
            <a:endCxn id="66" idx="1"/>
          </p:cNvCxnSpPr>
          <p:nvPr/>
        </p:nvCxnSpPr>
        <p:spPr>
          <a:xfrm>
            <a:off x="7336250" y="7385125"/>
            <a:ext cx="93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" name="Google Shape;78;p15"/>
          <p:cNvCxnSpPr>
            <a:stCxn id="66" idx="3"/>
            <a:endCxn id="67" idx="1"/>
          </p:cNvCxnSpPr>
          <p:nvPr/>
        </p:nvCxnSpPr>
        <p:spPr>
          <a:xfrm>
            <a:off x="13517683" y="7385125"/>
            <a:ext cx="93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9" name="Google Shape;79;p15"/>
          <p:cNvCxnSpPr>
            <a:stCxn id="67" idx="2"/>
            <a:endCxn id="68" idx="0"/>
          </p:cNvCxnSpPr>
          <p:nvPr/>
        </p:nvCxnSpPr>
        <p:spPr>
          <a:xfrm>
            <a:off x="17075292" y="7955875"/>
            <a:ext cx="0" cy="14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0" idx="2"/>
            <a:endCxn id="71" idx="0"/>
          </p:cNvCxnSpPr>
          <p:nvPr/>
        </p:nvCxnSpPr>
        <p:spPr>
          <a:xfrm>
            <a:off x="4712450" y="10506900"/>
            <a:ext cx="0" cy="166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1" name="Google Shape;81;p15"/>
          <p:cNvCxnSpPr>
            <a:stCxn id="71" idx="3"/>
            <a:endCxn id="72" idx="1"/>
          </p:cNvCxnSpPr>
          <p:nvPr/>
        </p:nvCxnSpPr>
        <p:spPr>
          <a:xfrm>
            <a:off x="7336250" y="12745825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2" name="Google Shape;82;p15"/>
          <p:cNvCxnSpPr>
            <a:stCxn id="72" idx="3"/>
            <a:endCxn id="73" idx="1"/>
          </p:cNvCxnSpPr>
          <p:nvPr/>
        </p:nvCxnSpPr>
        <p:spPr>
          <a:xfrm>
            <a:off x="13529425" y="12745825"/>
            <a:ext cx="97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" name="Google Shape;83;p15"/>
          <p:cNvCxnSpPr>
            <a:stCxn id="73" idx="2"/>
            <a:endCxn id="74" idx="0"/>
          </p:cNvCxnSpPr>
          <p:nvPr/>
        </p:nvCxnSpPr>
        <p:spPr>
          <a:xfrm flipH="1">
            <a:off x="4712475" y="13316575"/>
            <a:ext cx="12420600" cy="18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4" name="Google Shape;84;p15"/>
          <p:cNvCxnSpPr>
            <a:stCxn id="74" idx="3"/>
            <a:endCxn id="75" idx="1"/>
          </p:cNvCxnSpPr>
          <p:nvPr/>
        </p:nvCxnSpPr>
        <p:spPr>
          <a:xfrm>
            <a:off x="7336250" y="15707900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5" name="Google Shape;85;p15"/>
          <p:cNvCxnSpPr>
            <a:stCxn id="68" idx="1"/>
            <a:endCxn id="69" idx="3"/>
          </p:cNvCxnSpPr>
          <p:nvPr/>
        </p:nvCxnSpPr>
        <p:spPr>
          <a:xfrm rot="10800000">
            <a:off x="13546700" y="9936150"/>
            <a:ext cx="90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" name="Google Shape;86;p15"/>
          <p:cNvCxnSpPr>
            <a:stCxn id="69" idx="1"/>
            <a:endCxn id="70" idx="3"/>
          </p:cNvCxnSpPr>
          <p:nvPr/>
        </p:nvCxnSpPr>
        <p:spPr>
          <a:xfrm rot="10800000">
            <a:off x="7336275" y="9936150"/>
            <a:ext cx="96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7" name="Google Shape;87;p15"/>
          <p:cNvCxnSpPr>
            <a:stCxn id="67" idx="2"/>
            <a:endCxn id="70" idx="0"/>
          </p:cNvCxnSpPr>
          <p:nvPr/>
        </p:nvCxnSpPr>
        <p:spPr>
          <a:xfrm flipH="1">
            <a:off x="4712592" y="7955875"/>
            <a:ext cx="12362700" cy="14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" name="Google Shape;88;p15"/>
          <p:cNvCxnSpPr>
            <a:stCxn id="71" idx="2"/>
            <a:endCxn id="74" idx="0"/>
          </p:cNvCxnSpPr>
          <p:nvPr/>
        </p:nvCxnSpPr>
        <p:spPr>
          <a:xfrm>
            <a:off x="4712450" y="13316575"/>
            <a:ext cx="0" cy="18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72" idx="2"/>
            <a:endCxn id="74" idx="0"/>
          </p:cNvCxnSpPr>
          <p:nvPr/>
        </p:nvCxnSpPr>
        <p:spPr>
          <a:xfrm flipH="1">
            <a:off x="4712425" y="13316575"/>
            <a:ext cx="6193200" cy="18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8281800" y="4362300"/>
            <a:ext cx="5247600" cy="1141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프로젝트 스케줄표</a:t>
            </a:r>
            <a:endParaRPr b="1" sz="3600"/>
          </a:p>
        </p:txBody>
      </p:sp>
      <p:cxnSp>
        <p:nvCxnSpPr>
          <p:cNvPr id="91" name="Google Shape;91;p15"/>
          <p:cNvCxnSpPr>
            <a:stCxn id="64" idx="3"/>
            <a:endCxn id="90" idx="1"/>
          </p:cNvCxnSpPr>
          <p:nvPr/>
        </p:nvCxnSpPr>
        <p:spPr>
          <a:xfrm>
            <a:off x="7336250" y="4933050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" name="Google Shape;92;p15"/>
          <p:cNvCxnSpPr>
            <a:stCxn id="90" idx="2"/>
            <a:endCxn id="65" idx="0"/>
          </p:cNvCxnSpPr>
          <p:nvPr/>
        </p:nvCxnSpPr>
        <p:spPr>
          <a:xfrm flipH="1">
            <a:off x="4712400" y="5503800"/>
            <a:ext cx="6193200" cy="131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" name="Google Shape;93;p15"/>
          <p:cNvCxnSpPr>
            <a:stCxn id="90" idx="2"/>
            <a:endCxn id="66" idx="0"/>
          </p:cNvCxnSpPr>
          <p:nvPr/>
        </p:nvCxnSpPr>
        <p:spPr>
          <a:xfrm flipH="1">
            <a:off x="10893900" y="5503800"/>
            <a:ext cx="117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90" idx="2"/>
            <a:endCxn id="67" idx="0"/>
          </p:cNvCxnSpPr>
          <p:nvPr/>
        </p:nvCxnSpPr>
        <p:spPr>
          <a:xfrm>
            <a:off x="10905600" y="5503800"/>
            <a:ext cx="61698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5013100" y="11092425"/>
            <a:ext cx="4395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스타일가이드 작성</a:t>
            </a:r>
            <a:endParaRPr sz="2400"/>
          </a:p>
        </p:txBody>
      </p:sp>
      <p:sp>
        <p:nvSpPr>
          <p:cNvPr id="96" name="Google Shape;96;p15"/>
          <p:cNvSpPr txBox="1"/>
          <p:nvPr/>
        </p:nvSpPr>
        <p:spPr>
          <a:xfrm>
            <a:off x="17350800" y="8370088"/>
            <a:ext cx="4395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프로토타이핑(가능여부판단)</a:t>
            </a:r>
            <a:endParaRPr sz="2400"/>
          </a:p>
        </p:txBody>
      </p:sp>
      <p:sp>
        <p:nvSpPr>
          <p:cNvPr id="97" name="Google Shape;97;p15"/>
          <p:cNvSpPr txBox="1"/>
          <p:nvPr/>
        </p:nvSpPr>
        <p:spPr>
          <a:xfrm>
            <a:off x="17350800" y="11138788"/>
            <a:ext cx="4395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프로토타이핑(가능여부판단)</a:t>
            </a:r>
            <a:endParaRPr sz="2400"/>
          </a:p>
        </p:txBody>
      </p:sp>
      <p:cxnSp>
        <p:nvCxnSpPr>
          <p:cNvPr id="98" name="Google Shape;98;p15"/>
          <p:cNvCxnSpPr>
            <a:stCxn id="68" idx="2"/>
            <a:endCxn id="73" idx="0"/>
          </p:cNvCxnSpPr>
          <p:nvPr/>
        </p:nvCxnSpPr>
        <p:spPr>
          <a:xfrm>
            <a:off x="17075300" y="10506900"/>
            <a:ext cx="57900" cy="16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프로젝트 지원</a:t>
            </a:r>
            <a:r>
              <a:rPr lang="en-US" sz="7200">
                <a:solidFill>
                  <a:schemeClr val="dk1"/>
                </a:solidFill>
              </a:rPr>
              <a:t> 요구사항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(PSR-Project Support Requirement)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2041000" y="8251025"/>
            <a:ext cx="2816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ex)</a:t>
            </a:r>
            <a:endParaRPr sz="4800"/>
          </a:p>
        </p:txBody>
      </p:sp>
      <p:sp>
        <p:nvSpPr>
          <p:cNvPr id="252" name="Google Shape;252;p33"/>
          <p:cNvSpPr txBox="1"/>
          <p:nvPr/>
        </p:nvSpPr>
        <p:spPr>
          <a:xfrm>
            <a:off x="2117150" y="5202775"/>
            <a:ext cx="23335200" cy="18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프로젝트의 원활한 수행을 위해 필요한 지원사항 및 방안에 대한 요구 사항을 기술함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시스템/서비스 안정화 및 운영, 교육훈련 및 기술지원, 하자보수 또는 유지관리 요구사항 등을 기술함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2117150" y="947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1909525"/>
                <a:gridCol w="3150725"/>
                <a:gridCol w="18490725"/>
              </a:tblGrid>
              <a:tr h="159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이름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470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PSR-001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운영 일반</a:t>
                      </a:r>
                      <a:endParaRPr b="1"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기 구축한 SW자산뱅크 시스템의 안정적인 서비스를 제공을 위한 응용 시스템을 유지관리업무 담당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사업기간 내 발주사와 협의하여 개발사 주요 인력 1인 이상 SW공학센터에 상주하여 사업현황 협의, 통계보고 등 업무 지원해야 함</a:t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- 시스템의 프로그램 소스, 로그분석 수행, 정기적인 데이터 관리와 백업을 통해 데이터의 유지관리를 담당함</a:t>
                      </a:r>
                      <a:endParaRPr sz="3200"/>
                    </a:p>
                  </a:txBody>
                  <a:tcPr marT="91425" marB="91425" marR="28575" marL="28575" anchor="ctr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33"/>
          <p:cNvSpPr/>
          <p:nvPr/>
        </p:nvSpPr>
        <p:spPr>
          <a:xfrm>
            <a:off x="-32700" y="-9700"/>
            <a:ext cx="230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1</a:t>
            </a:r>
            <a:r>
              <a:rPr lang="en-US" sz="7200">
                <a:solidFill>
                  <a:srgbClr val="FFFFFF"/>
                </a:solidFill>
              </a:rPr>
              <a:t>0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2821375" y="781250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분석모델 확인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28809" l="44124" r="6891" t="22144"/>
          <a:stretch/>
        </p:blipFill>
        <p:spPr>
          <a:xfrm>
            <a:off x="4627500" y="4332025"/>
            <a:ext cx="18486854" cy="11568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정보구조도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36"/>
          <p:cNvGraphicFramePr/>
          <p:nvPr/>
        </p:nvGraphicFramePr>
        <p:xfrm>
          <a:off x="11625117" y="54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{852B8333-95AE-4A13-9099-F6BD6C4F556B}</a:tableStyleId>
              </a:tblPr>
              <a:tblGrid>
                <a:gridCol w="3504125"/>
                <a:gridCol w="10212875"/>
              </a:tblGrid>
              <a:tr h="111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유스케이스 명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rgbClr val="9900FF"/>
                          </a:solidFill>
                        </a:rPr>
                        <a:t>상품구매</a:t>
                      </a:r>
                      <a:endParaRPr b="1" sz="30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43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개요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로그인 후, 원하는 상품을 찾아 구매하기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111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관련 액터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/>
                        <a:t>회원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54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/>
                        <a:t>정상흐름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/>
                        <a:t>1. 로그인한다.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/>
                        <a:t>2. 원하는 상품을 찾는다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3. 상세 페이지에서 장바구니에 담는다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4. 장바구니로 이동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5. 구매버튼을 클릭하여 구매정보입력 페이지 이동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6. 결제 유형 체크 후 결재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7. 완료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8. 구매내역 또는 계속 쇼핑한다.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242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예외 흐름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419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/>
                        <a:t>비회원</a:t>
                      </a:r>
                      <a:endParaRPr sz="3000"/>
                    </a:p>
                    <a:p>
                      <a:pPr indent="-419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/>
                        <a:t>신고센터 이용</a:t>
                      </a:r>
                      <a:endParaRPr sz="3000"/>
                    </a:p>
                    <a:p>
                      <a:pPr indent="-419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/>
                        <a:t>회원가입</a:t>
                      </a:r>
                      <a:endParaRPr sz="3000"/>
                    </a:p>
                    <a:p>
                      <a:pPr indent="-419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/>
                        <a:t>로그인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4" name="Google Shape;274;p36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유스케이스 다이어그램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구현에 필요한 유스케이스를 모두 도출하시오.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2273025" y="5848250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메인</a:t>
            </a:r>
            <a:endParaRPr sz="3000"/>
          </a:p>
        </p:txBody>
      </p:sp>
      <p:sp>
        <p:nvSpPr>
          <p:cNvPr id="276" name="Google Shape;276;p36"/>
          <p:cNvSpPr/>
          <p:nvPr/>
        </p:nvSpPr>
        <p:spPr>
          <a:xfrm>
            <a:off x="2273025" y="7343478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로그인</a:t>
            </a:r>
            <a:endParaRPr sz="3000"/>
          </a:p>
        </p:txBody>
      </p:sp>
      <p:sp>
        <p:nvSpPr>
          <p:cNvPr id="277" name="Google Shape;277;p36"/>
          <p:cNvSpPr/>
          <p:nvPr/>
        </p:nvSpPr>
        <p:spPr>
          <a:xfrm>
            <a:off x="2274603" y="8838706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상품리스트</a:t>
            </a:r>
            <a:endParaRPr sz="3000"/>
          </a:p>
        </p:txBody>
      </p:sp>
      <p:sp>
        <p:nvSpPr>
          <p:cNvPr id="278" name="Google Shape;278;p36"/>
          <p:cNvSpPr/>
          <p:nvPr/>
        </p:nvSpPr>
        <p:spPr>
          <a:xfrm>
            <a:off x="5643558" y="8838706"/>
            <a:ext cx="30603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상품상세</a:t>
            </a:r>
            <a:endParaRPr sz="3000"/>
          </a:p>
        </p:txBody>
      </p:sp>
      <p:sp>
        <p:nvSpPr>
          <p:cNvPr id="279" name="Google Shape;279;p36"/>
          <p:cNvSpPr/>
          <p:nvPr/>
        </p:nvSpPr>
        <p:spPr>
          <a:xfrm>
            <a:off x="3916485" y="10749508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장바구니</a:t>
            </a:r>
            <a:endParaRPr sz="3000"/>
          </a:p>
        </p:txBody>
      </p:sp>
      <p:sp>
        <p:nvSpPr>
          <p:cNvPr id="280" name="Google Shape;280;p36"/>
          <p:cNvSpPr/>
          <p:nvPr/>
        </p:nvSpPr>
        <p:spPr>
          <a:xfrm>
            <a:off x="7464681" y="10749508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구매정보입력</a:t>
            </a:r>
            <a:endParaRPr sz="3000"/>
          </a:p>
        </p:txBody>
      </p:sp>
      <p:sp>
        <p:nvSpPr>
          <p:cNvPr id="281" name="Google Shape;281;p36"/>
          <p:cNvSpPr/>
          <p:nvPr/>
        </p:nvSpPr>
        <p:spPr>
          <a:xfrm>
            <a:off x="7464681" y="12225040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결재사 연동</a:t>
            </a:r>
            <a:endParaRPr sz="3000"/>
          </a:p>
        </p:txBody>
      </p:sp>
      <p:sp>
        <p:nvSpPr>
          <p:cNvPr id="282" name="Google Shape;282;p36"/>
          <p:cNvSpPr/>
          <p:nvPr/>
        </p:nvSpPr>
        <p:spPr>
          <a:xfrm>
            <a:off x="7464681" y="13720275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완료</a:t>
            </a:r>
            <a:endParaRPr sz="3000"/>
          </a:p>
        </p:txBody>
      </p:sp>
      <p:cxnSp>
        <p:nvCxnSpPr>
          <p:cNvPr id="283" name="Google Shape;283;p36"/>
          <p:cNvCxnSpPr>
            <a:stCxn id="275" idx="2"/>
            <a:endCxn id="276" idx="0"/>
          </p:cNvCxnSpPr>
          <p:nvPr/>
        </p:nvCxnSpPr>
        <p:spPr>
          <a:xfrm>
            <a:off x="3687075" y="6873350"/>
            <a:ext cx="0" cy="470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36"/>
          <p:cNvCxnSpPr/>
          <p:nvPr/>
        </p:nvCxnSpPr>
        <p:spPr>
          <a:xfrm>
            <a:off x="3756684" y="8388187"/>
            <a:ext cx="0" cy="47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36"/>
          <p:cNvCxnSpPr>
            <a:stCxn id="277" idx="3"/>
            <a:endCxn id="278" idx="1"/>
          </p:cNvCxnSpPr>
          <p:nvPr/>
        </p:nvCxnSpPr>
        <p:spPr>
          <a:xfrm>
            <a:off x="5102703" y="9351256"/>
            <a:ext cx="5409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6"/>
          <p:cNvCxnSpPr>
            <a:stCxn id="280" idx="2"/>
            <a:endCxn id="281" idx="0"/>
          </p:cNvCxnSpPr>
          <p:nvPr/>
        </p:nvCxnSpPr>
        <p:spPr>
          <a:xfrm>
            <a:off x="8878731" y="11774608"/>
            <a:ext cx="0" cy="450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6"/>
          <p:cNvCxnSpPr>
            <a:stCxn id="281" idx="2"/>
            <a:endCxn id="282" idx="0"/>
          </p:cNvCxnSpPr>
          <p:nvPr/>
        </p:nvCxnSpPr>
        <p:spPr>
          <a:xfrm>
            <a:off x="8878731" y="13250140"/>
            <a:ext cx="0" cy="470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6"/>
          <p:cNvCxnSpPr>
            <a:stCxn id="278" idx="2"/>
            <a:endCxn id="279" idx="0"/>
          </p:cNvCxnSpPr>
          <p:nvPr/>
        </p:nvCxnSpPr>
        <p:spPr>
          <a:xfrm flipH="1">
            <a:off x="5330508" y="9863806"/>
            <a:ext cx="1843200" cy="885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6"/>
          <p:cNvCxnSpPr>
            <a:stCxn id="278" idx="2"/>
            <a:endCxn id="280" idx="0"/>
          </p:cNvCxnSpPr>
          <p:nvPr/>
        </p:nvCxnSpPr>
        <p:spPr>
          <a:xfrm>
            <a:off x="7173708" y="9863806"/>
            <a:ext cx="1704900" cy="885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37"/>
          <p:cNvGraphicFramePr/>
          <p:nvPr/>
        </p:nvGraphicFramePr>
        <p:xfrm>
          <a:off x="11625117" y="54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{852B8333-95AE-4A13-9099-F6BD6C4F556B}</a:tableStyleId>
              </a:tblPr>
              <a:tblGrid>
                <a:gridCol w="3504125"/>
                <a:gridCol w="10212875"/>
              </a:tblGrid>
              <a:tr h="111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유스케이스 명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rgbClr val="9900FF"/>
                          </a:solidFill>
                        </a:rPr>
                        <a:t>상품구매</a:t>
                      </a:r>
                      <a:endParaRPr b="1" sz="30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43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개요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로그인 후, 원하는 상품을 찾아 구매하기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111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관련 액터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/>
                        <a:t>회원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54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/>
                        <a:t>정상흐름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/>
                        <a:t>1. 로그인한다.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/>
                        <a:t>2. 원하는 상품을 찾는다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3. 상세 페이지에서 장바구니에 담는다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4. 장바구니로 이동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5. 구매버튼을 클릭하여 구매정보입력 페이지 이동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6. 결제 유형 체크 후 결재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7. 완료</a:t>
                      </a:r>
                      <a:endParaRPr sz="3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8. 구매내역 또는 계속 쇼핑한다.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  <a:tr h="242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예외 흐름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419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/>
                        <a:t>비회원</a:t>
                      </a:r>
                      <a:endParaRPr sz="3000"/>
                    </a:p>
                    <a:p>
                      <a:pPr indent="-419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/>
                        <a:t>신고센터 이용</a:t>
                      </a:r>
                      <a:endParaRPr sz="3000"/>
                    </a:p>
                    <a:p>
                      <a:pPr indent="-419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/>
                        <a:t>회원가입</a:t>
                      </a:r>
                      <a:endParaRPr sz="3000"/>
                    </a:p>
                    <a:p>
                      <a:pPr indent="-419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/>
                        <a:t>로그인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6" name="Google Shape;296;p37"/>
          <p:cNvSpPr txBox="1"/>
          <p:nvPr/>
        </p:nvSpPr>
        <p:spPr>
          <a:xfrm>
            <a:off x="2345800" y="165165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유스케이스 다이어그램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구현에 필요한 유스케이스를 모두 도출하시오.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2273025" y="5848250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메인</a:t>
            </a:r>
            <a:endParaRPr sz="3000"/>
          </a:p>
        </p:txBody>
      </p:sp>
      <p:sp>
        <p:nvSpPr>
          <p:cNvPr id="298" name="Google Shape;298;p37"/>
          <p:cNvSpPr/>
          <p:nvPr/>
        </p:nvSpPr>
        <p:spPr>
          <a:xfrm>
            <a:off x="2273025" y="7343478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로그인</a:t>
            </a:r>
            <a:endParaRPr sz="3000"/>
          </a:p>
        </p:txBody>
      </p:sp>
      <p:sp>
        <p:nvSpPr>
          <p:cNvPr id="299" name="Google Shape;299;p37"/>
          <p:cNvSpPr/>
          <p:nvPr/>
        </p:nvSpPr>
        <p:spPr>
          <a:xfrm>
            <a:off x="2274603" y="8838706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상품리스트</a:t>
            </a:r>
            <a:endParaRPr sz="3000"/>
          </a:p>
        </p:txBody>
      </p:sp>
      <p:sp>
        <p:nvSpPr>
          <p:cNvPr id="300" name="Google Shape;300;p37"/>
          <p:cNvSpPr/>
          <p:nvPr/>
        </p:nvSpPr>
        <p:spPr>
          <a:xfrm>
            <a:off x="5643558" y="8838706"/>
            <a:ext cx="30603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상품상세</a:t>
            </a:r>
            <a:endParaRPr sz="3000"/>
          </a:p>
        </p:txBody>
      </p:sp>
      <p:sp>
        <p:nvSpPr>
          <p:cNvPr id="301" name="Google Shape;301;p37"/>
          <p:cNvSpPr/>
          <p:nvPr/>
        </p:nvSpPr>
        <p:spPr>
          <a:xfrm>
            <a:off x="3916485" y="10749508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장바구니</a:t>
            </a:r>
            <a:endParaRPr sz="3000"/>
          </a:p>
        </p:txBody>
      </p:sp>
      <p:sp>
        <p:nvSpPr>
          <p:cNvPr id="302" name="Google Shape;302;p37"/>
          <p:cNvSpPr/>
          <p:nvPr/>
        </p:nvSpPr>
        <p:spPr>
          <a:xfrm>
            <a:off x="7464681" y="10749508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구매정보입력</a:t>
            </a:r>
            <a:endParaRPr sz="3000"/>
          </a:p>
        </p:txBody>
      </p:sp>
      <p:sp>
        <p:nvSpPr>
          <p:cNvPr id="303" name="Google Shape;303;p37"/>
          <p:cNvSpPr/>
          <p:nvPr/>
        </p:nvSpPr>
        <p:spPr>
          <a:xfrm>
            <a:off x="7464681" y="12225040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결재사 연동</a:t>
            </a:r>
            <a:endParaRPr sz="3000"/>
          </a:p>
        </p:txBody>
      </p:sp>
      <p:sp>
        <p:nvSpPr>
          <p:cNvPr id="304" name="Google Shape;304;p37"/>
          <p:cNvSpPr/>
          <p:nvPr/>
        </p:nvSpPr>
        <p:spPr>
          <a:xfrm>
            <a:off x="7464681" y="13720275"/>
            <a:ext cx="2828100" cy="102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/>
              <a:t>완료</a:t>
            </a:r>
            <a:endParaRPr sz="3000"/>
          </a:p>
        </p:txBody>
      </p:sp>
      <p:cxnSp>
        <p:nvCxnSpPr>
          <p:cNvPr id="305" name="Google Shape;305;p37"/>
          <p:cNvCxnSpPr>
            <a:stCxn id="297" idx="2"/>
            <a:endCxn id="298" idx="0"/>
          </p:cNvCxnSpPr>
          <p:nvPr/>
        </p:nvCxnSpPr>
        <p:spPr>
          <a:xfrm>
            <a:off x="3687075" y="6873350"/>
            <a:ext cx="0" cy="470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6" name="Google Shape;306;p37"/>
          <p:cNvCxnSpPr/>
          <p:nvPr/>
        </p:nvCxnSpPr>
        <p:spPr>
          <a:xfrm>
            <a:off x="3756684" y="8388187"/>
            <a:ext cx="0" cy="470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" name="Google Shape;307;p37"/>
          <p:cNvCxnSpPr>
            <a:stCxn id="299" idx="3"/>
            <a:endCxn id="300" idx="1"/>
          </p:cNvCxnSpPr>
          <p:nvPr/>
        </p:nvCxnSpPr>
        <p:spPr>
          <a:xfrm>
            <a:off x="5102703" y="9351256"/>
            <a:ext cx="5409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7"/>
          <p:cNvCxnSpPr>
            <a:stCxn id="302" idx="2"/>
            <a:endCxn id="303" idx="0"/>
          </p:cNvCxnSpPr>
          <p:nvPr/>
        </p:nvCxnSpPr>
        <p:spPr>
          <a:xfrm>
            <a:off x="8878731" y="11774608"/>
            <a:ext cx="0" cy="450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7"/>
          <p:cNvCxnSpPr>
            <a:stCxn id="303" idx="2"/>
            <a:endCxn id="304" idx="0"/>
          </p:cNvCxnSpPr>
          <p:nvPr/>
        </p:nvCxnSpPr>
        <p:spPr>
          <a:xfrm>
            <a:off x="8878731" y="13250140"/>
            <a:ext cx="0" cy="470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7"/>
          <p:cNvCxnSpPr>
            <a:stCxn id="300" idx="2"/>
            <a:endCxn id="301" idx="0"/>
          </p:cNvCxnSpPr>
          <p:nvPr/>
        </p:nvCxnSpPr>
        <p:spPr>
          <a:xfrm flipH="1">
            <a:off x="5330508" y="9863806"/>
            <a:ext cx="1843200" cy="885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7"/>
          <p:cNvCxnSpPr>
            <a:stCxn id="300" idx="2"/>
            <a:endCxn id="302" idx="0"/>
          </p:cNvCxnSpPr>
          <p:nvPr/>
        </p:nvCxnSpPr>
        <p:spPr>
          <a:xfrm>
            <a:off x="7173708" y="9863806"/>
            <a:ext cx="1704900" cy="885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2345800" y="1651650"/>
            <a:ext cx="220227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UI/UX란?</a:t>
            </a:r>
            <a:endParaRPr sz="7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647250" y="4928550"/>
            <a:ext cx="22374300" cy="11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450" lIns="190975" spcFirstLastPara="1" rIns="190975" wrap="square" tIns="95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UI(User Interface)</a:t>
            </a:r>
            <a:endParaRPr sz="4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UI는 인터페이스 즉, 정보보기나 사용자가 앱을 사용할 때 마주하는 화면의 디자인, 레이아웃, 기술적인 부분 등 사람과 접하는 면을 설계하는 것을 의미합니다. 누구에게나 편리하고 아름답고 유용한 소프트웨어, 즉 보편성을 지향합니다.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과학적 엄밀성을 위하여 </a:t>
            </a:r>
            <a:r>
              <a:rPr lang="en-US" sz="3000" u="sng"/>
              <a:t>정량조사</a:t>
            </a:r>
            <a:r>
              <a:rPr lang="en-US" sz="3000"/>
              <a:t>를 중시하고 보편적 인간을 모델로 "분석" 합니다.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UX (User Experience)</a:t>
            </a:r>
            <a:endParaRPr sz="4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UX(사용자 경험)는 소프트웨어를 사용하는 사용자의 경험 즉, "느낌", "태도", "행동"을 의미고 기능의 제거나 제약에 따른 개성있는 소프트웨어를 만들기 위해 특정한 사람만 만족시키는 주관성을 지향합니다.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개별정황의 차이가 잘 드러나는 </a:t>
            </a:r>
            <a:r>
              <a:rPr lang="en-US" sz="3000" u="sng"/>
              <a:t>정성조사</a:t>
            </a:r>
            <a:r>
              <a:rPr lang="en-US" sz="3000"/>
              <a:t>를 중시하고  특정 사용자를 모델로 하여 사용자의 상황과 목표에 총체적으로 공감하며 설계하고 그것을 제품의 모든 인터페이스에 일관되게 구현하면 자연스럽게 소프트웨어/제품에는 특유의 개성이 생깁니다. (사용자 경험설계를 위해서는 "정황과 목표이해"를 바탕으로 총체적 인간에 대한 공감이 필수입니다.)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2345800" y="1651650"/>
            <a:ext cx="220227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요구사항 명세서 (Requirements Specification)</a:t>
            </a:r>
            <a:endParaRPr sz="7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647250" y="4928550"/>
            <a:ext cx="22374300" cy="11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450" lIns="190975" spcFirstLastPara="1" rIns="190975" wrap="square" tIns="95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서비스를 구현하기 위해 다양한 요구사항이 거론되는데, 이를 명확하게 정리해야 할 필요가 있습니다. 요구사항 명세서는 요구사항을 분석하여 명확하고 완전하게 기록하는 것을 말합니다. 소프트웨어 시스템이 수행해야 할 모든 기능과 구현상의 제약 조건에 대해 개발자와 관련자(클라이언트, 기획자, 경영진 등)가 합의한 스펙에 대한 사항을 명세합니다.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요구사항 명세서(SRS, Software Requirements Specification)은 요구사항 정의서, 요구사항 기술서도 같은 의미로 봐도 무방합니다. 주로 외주 형태에서 작성되는 문서였으나, 스타트업에서도 내부 의견을 정리하기 위해 작성하는 것이 좋습니다.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345800" y="1651650"/>
            <a:ext cx="220227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-685800" lvl="0" marL="45720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AutoNum type="arabicPeriod"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왜 작성할까요?</a:t>
            </a:r>
            <a:endParaRPr sz="7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647250" y="4928550"/>
            <a:ext cx="22374300" cy="11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450" lIns="190975" spcFirstLastPara="1" rIns="190975" wrap="square" tIns="95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작성된 요구사항 명세서를 토대로 회의가 진행됩니다. 실제 필요한 기능인지, 개발 이슈는 없는지, 이번 단계(버전)에서 개발하는 것이 좋은 것인지에 대해 검토합니다. 피드백된 내용 또한 업데이트하여 관리합니다.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 u="sng"/>
              <a:t>프로젝트 전체 규모를 파악</a:t>
            </a:r>
            <a:endParaRPr sz="6000" u="sng"/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 u="sng"/>
              <a:t>구현 가능 여부에 대한 논의</a:t>
            </a:r>
            <a:endParaRPr sz="6000" u="sng"/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 u="sng"/>
              <a:t>커뮤니케이션 비용 절약</a:t>
            </a:r>
            <a:endParaRPr sz="6000" u="sng"/>
          </a:p>
          <a:p>
            <a:pPr indent="-609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 u="sng"/>
              <a:t>프로젝트 일정 계획 수립</a:t>
            </a:r>
            <a:endParaRPr sz="60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19"/>
          <p:cNvGraphicFramePr/>
          <p:nvPr/>
        </p:nvGraphicFramePr>
        <p:xfrm>
          <a:off x="2927825" y="346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{B028288C-1603-412B-BBE6-CB78F314DB08}</a:tableStyleId>
              </a:tblPr>
              <a:tblGrid>
                <a:gridCol w="2478400"/>
                <a:gridCol w="5845225"/>
                <a:gridCol w="3092125"/>
                <a:gridCol w="3298825"/>
                <a:gridCol w="3306100"/>
                <a:gridCol w="3420025"/>
              </a:tblGrid>
              <a:tr h="683925">
                <a:tc gridSpan="2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요구사항분류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소프트웨어사업유형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9883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신규개발</a:t>
                      </a:r>
                      <a:endParaRPr sz="3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재개발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유지관리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컨설팅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공사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기</a:t>
                      </a:r>
                      <a:endParaRPr sz="3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능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①기능요구사항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rowSpan="1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비</a:t>
                      </a:r>
                      <a:endParaRPr sz="3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기</a:t>
                      </a:r>
                      <a:endParaRPr sz="3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능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②성능요구사항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◐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③시스템장비구성요구사항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④인터페이스요구사항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⑤데이터요구사항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⑥테스트요구사항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⑦보안요구사항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⑧품질요구사항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⑨제약사항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⑩프로젝트관리요구사항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⑪프로젝트지원요구사항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기</a:t>
                      </a:r>
                      <a:endParaRPr sz="3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타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⑫유지관리수행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⑬유지관리인력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◐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⑭컨설팅요구사항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⑮공사요구사항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●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2345800" y="1651650"/>
            <a:ext cx="220227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 유형별 요구사항 매칭표</a:t>
            </a:r>
            <a:endParaRPr sz="7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2345800" y="1651650"/>
            <a:ext cx="220227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2. 무엇을 기재해야 할까요?</a:t>
            </a:r>
            <a:endParaRPr sz="7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647250" y="4928550"/>
            <a:ext cx="22374300" cy="11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450" lIns="190975" spcFirstLastPara="1" rIns="190975" wrap="square" tIns="95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요구사항 명세서는 공식적으로 사용하는 양식은 없지만, 필수로 기재 해야 하는 항목은 대게 유사합니다.</a:t>
            </a:r>
            <a:endParaRPr sz="48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450" y="7907038"/>
            <a:ext cx="22022699" cy="877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2345800" y="1651650"/>
            <a:ext cx="220227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2. 무엇을 기재해야 할까요?</a:t>
            </a:r>
            <a:endParaRPr sz="7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75" y="4252375"/>
            <a:ext cx="20774850" cy="120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2593400" y="5574650"/>
            <a:ext cx="21567300" cy="8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85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AutoNum type="arabicPeriod"/>
            </a:pPr>
            <a:r>
              <a:rPr lang="en-US" sz="7200"/>
              <a:t>주제 선정(브레인스토밍)</a:t>
            </a:r>
            <a:endParaRPr sz="7200"/>
          </a:p>
          <a:p>
            <a:pPr indent="-685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AutoNum type="arabicPeriod"/>
            </a:pPr>
            <a:r>
              <a:rPr lang="en-US" sz="7200"/>
              <a:t>메뉴선정 (마인드맵핑법)</a:t>
            </a:r>
            <a:endParaRPr sz="7200"/>
          </a:p>
          <a:p>
            <a:pPr indent="-685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AutoNum type="arabicPeriod"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화면 아이디어스케치 및 차별화 전략 수립</a:t>
            </a:r>
            <a:endParaRPr sz="7200">
              <a:highlight>
                <a:srgbClr val="FFFF00"/>
              </a:highlight>
            </a:endParaRPr>
          </a:p>
          <a:p>
            <a:pPr indent="-685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AutoNum type="arabicPeriod"/>
            </a:pPr>
            <a:r>
              <a:rPr lang="en-US" sz="7200"/>
              <a:t>기능선정 및 기능사항정의</a:t>
            </a:r>
            <a:endParaRPr sz="7200"/>
          </a:p>
          <a:p>
            <a:pPr indent="-685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AutoNum type="arabicPeriod"/>
            </a:pPr>
            <a:r>
              <a:rPr lang="en-US" sz="7200">
                <a:solidFill>
                  <a:schemeClr val="dk1"/>
                </a:solidFill>
              </a:rPr>
              <a:t>벤치마킹 및 리소스 준비</a:t>
            </a:r>
            <a:endParaRPr sz="7200"/>
          </a:p>
        </p:txBody>
      </p:sp>
      <p:sp>
        <p:nvSpPr>
          <p:cNvPr id="148" name="Google Shape;148;p22"/>
          <p:cNvSpPr txBox="1"/>
          <p:nvPr/>
        </p:nvSpPr>
        <p:spPr>
          <a:xfrm>
            <a:off x="2345800" y="1651650"/>
            <a:ext cx="220227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975" lIns="190975" spcFirstLastPara="1" rIns="190975" wrap="square" tIns="190975">
            <a:noAutofit/>
          </a:bodyPr>
          <a:lstStyle/>
          <a:p>
            <a:pPr indent="0" lvl="0" marL="45720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4</a:t>
            </a:r>
            <a:r>
              <a:rPr lang="en-US" sz="7200">
                <a:solidFill>
                  <a:schemeClr val="dk1"/>
                </a:solidFill>
                <a:highlight>
                  <a:srgbClr val="FFFF00"/>
                </a:highlight>
              </a:rPr>
              <a:t>. 프로젝트 주제 선정</a:t>
            </a:r>
            <a:endParaRPr sz="7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